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C6A_483E39BC.xml" ContentType="application/vnd.ms-powerpoint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25" r:id="rId2"/>
    <p:sldId id="279" r:id="rId3"/>
    <p:sldId id="3044" r:id="rId4"/>
    <p:sldId id="3192" r:id="rId5"/>
    <p:sldId id="3186" r:id="rId6"/>
    <p:sldId id="3154" r:id="rId7"/>
    <p:sldId id="290" r:id="rId8"/>
    <p:sldId id="3160" r:id="rId9"/>
    <p:sldId id="3189" r:id="rId10"/>
    <p:sldId id="3204" r:id="rId11"/>
    <p:sldId id="3194" r:id="rId12"/>
    <p:sldId id="3185" r:id="rId13"/>
    <p:sldId id="3207" r:id="rId14"/>
    <p:sldId id="3155" r:id="rId15"/>
    <p:sldId id="3161" r:id="rId16"/>
    <p:sldId id="304" r:id="rId17"/>
    <p:sldId id="3162" r:id="rId18"/>
    <p:sldId id="3216" r:id="rId19"/>
    <p:sldId id="3195" r:id="rId20"/>
    <p:sldId id="3197" r:id="rId21"/>
    <p:sldId id="3201" r:id="rId22"/>
    <p:sldId id="3191" r:id="rId23"/>
    <p:sldId id="3202" r:id="rId24"/>
    <p:sldId id="3203" r:id="rId25"/>
    <p:sldId id="3211" r:id="rId26"/>
    <p:sldId id="3156" r:id="rId27"/>
    <p:sldId id="3206" r:id="rId28"/>
    <p:sldId id="3210" r:id="rId29"/>
    <p:sldId id="3157" r:id="rId30"/>
    <p:sldId id="3175" r:id="rId31"/>
    <p:sldId id="3177" r:id="rId32"/>
    <p:sldId id="3178" r:id="rId33"/>
    <p:sldId id="3180" r:id="rId34"/>
    <p:sldId id="3179" r:id="rId35"/>
    <p:sldId id="3215" r:id="rId36"/>
    <p:sldId id="3153" r:id="rId37"/>
    <p:sldId id="3176" r:id="rId38"/>
    <p:sldId id="3184" r:id="rId39"/>
    <p:sldId id="3190" r:id="rId40"/>
    <p:sldId id="3183" r:id="rId41"/>
    <p:sldId id="3182" r:id="rId42"/>
    <p:sldId id="3181" r:id="rId43"/>
    <p:sldId id="3196" r:id="rId44"/>
    <p:sldId id="3193" r:id="rId45"/>
    <p:sldId id="314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72298-DA63-96B3-3734-40226D466B04}" name="Simone Tureck" initials="ST" userId="S::simone@jbay.org::c333c242-52b9-4ce6-9af8-259ca67390cb" providerId="AD"/>
  <p188:author id="{C346BDB0-C945-4FF4-ED9E-F92D9C61A88E}" name="Amy Lemley" initials="AL" userId="S::amy@jbay.org::bf165d83-a548-49a7-87fc-17abcf1783fe" providerId="AD"/>
  <p188:author id="{4D2A6CF8-F8C3-7B39-4218-CDE9D4652753}" name="Imelda Islas-Olivo" initials="II" userId="S::imelda@jbay.org::16a4dfe5-41ae-4899-adba-71b181590a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AAB"/>
    <a:srgbClr val="D6EDF4"/>
    <a:srgbClr val="112F3D"/>
    <a:srgbClr val="79B0BD"/>
    <a:srgbClr val="F1995D"/>
    <a:srgbClr val="FF8585"/>
    <a:srgbClr val="B0D0D8"/>
    <a:srgbClr val="89BAC5"/>
    <a:srgbClr val="91BEC9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80751" autoAdjust="0"/>
  </p:normalViewPr>
  <p:slideViewPr>
    <p:cSldViewPr snapToGrid="0">
      <p:cViewPr varScale="1">
        <p:scale>
          <a:sx n="48" d="100"/>
          <a:sy n="48" d="100"/>
        </p:scale>
        <p:origin x="12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C6A_483E39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0CD7C1-652D-41CB-9314-14DB8BC17C79}" authorId="{4D2A6CF8-F8C3-7B39-4218-CDE9D4652753}" created="2025-10-30T18:53:06.73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12037564" sldId="3178"/>
      <ac:spMk id="14" creationId="{E9F77391-77F9-ED50-2B3E-DE63B864EDDD}"/>
      <ac:txMk cp="110" len="13">
        <ac:context len="601" hash="3432366789"/>
      </ac:txMk>
    </ac:txMkLst>
    <p188:pos x="7232542" y="684508"/>
    <p188:txBody>
      <a:bodyPr/>
      <a:lstStyle/>
      <a:p>
        <a:r>
          <a:rPr lang="en-US"/>
          <a:t>change?</a:t>
        </a:r>
      </a:p>
    </p188:txBody>
  </p188:cm>
</p188:cmLst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 custT="1"/>
      <dgm:spPr/>
      <dgm:t>
        <a:bodyPr/>
        <a:lstStyle/>
        <a:p>
          <a:r>
            <a:rPr lang="en-US" sz="4000" b="1" i="1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E3D6E971-827F-4A26-9DDE-4C375CC53EA0}">
      <dgm:prSet custT="1"/>
      <dgm:spPr/>
      <dgm:t>
        <a:bodyPr/>
        <a:lstStyle/>
        <a:p>
          <a:r>
            <a:rPr lang="en-US" sz="4000" b="1" i="1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B9FB8A6A-653F-46B3-B1A2-262C76D9490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4000" b="1" i="1" u="none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 custScaleY="191401" custLinFactNeighborX="443" custLinFactNeighborY="6384"/>
      <dgm:spPr>
        <a:prstGeom prst="leftRightArrow">
          <a:avLst/>
        </a:prstGeom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 custScaleX="45831" custScaleY="64428" custLinFactNeighborX="-19221" custLinFactNeighborY="0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 custLinFactX="-15411" custLinFactNeighborX="-100000" custLinFactNeighborY="20054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 custScaleX="48686" custScaleY="60295" custLinFactNeighborX="17239" custLinFactNeighborY="-20480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 custLinFactX="35222" custLinFactNeighborX="100000" custLinFactNeighborY="-38215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 custScaleX="50949" custScaleY="65898" custLinFactNeighborX="51578" custLinFactNeighborY="-41474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 custLinFactX="196845" custLinFactNeighborX="200000" custLinFactNeighborY="22458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22B412-D6A0-473F-98F3-57BA4EA48B4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59A592-59EE-4F66-BB72-E64AFEE5FB01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Filled out their W-4 wrong</a:t>
          </a:r>
          <a:endParaRPr lang="en-US" b="1">
            <a:solidFill>
              <a:schemeClr val="bg1"/>
            </a:solidFill>
          </a:endParaRPr>
        </a:p>
      </dgm:t>
    </dgm:pt>
    <dgm:pt modelId="{2B9B6729-2C29-4059-8B1E-5C01C2629918}" type="parTrans" cxnId="{C772439A-AD51-49EC-B26E-7D9AEB2A0B88}">
      <dgm:prSet/>
      <dgm:spPr/>
      <dgm:t>
        <a:bodyPr/>
        <a:lstStyle/>
        <a:p>
          <a:endParaRPr lang="en-US"/>
        </a:p>
      </dgm:t>
    </dgm:pt>
    <dgm:pt modelId="{A70B95A2-A7BA-4A11-BF73-9C3580925549}" type="sibTrans" cxnId="{C772439A-AD51-49EC-B26E-7D9AEB2A0B88}">
      <dgm:prSet/>
      <dgm:spPr/>
      <dgm:t>
        <a:bodyPr/>
        <a:lstStyle/>
        <a:p>
          <a:endParaRPr lang="en-US"/>
        </a:p>
      </dgm:t>
    </dgm:pt>
    <dgm:pt modelId="{2C777954-CAA0-430D-A946-60DDCEA7F72C}">
      <dgm:prSet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Was self-employed/had gig work income</a:t>
          </a:r>
          <a:endParaRPr lang="en-US" b="1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CE742546-E92A-4EBC-ABFA-AC8C075B30E5}" type="parTrans" cxnId="{17D7C750-63E6-4E61-AD58-9163AA42A318}">
      <dgm:prSet/>
      <dgm:spPr/>
      <dgm:t>
        <a:bodyPr/>
        <a:lstStyle/>
        <a:p>
          <a:endParaRPr lang="en-US"/>
        </a:p>
      </dgm:t>
    </dgm:pt>
    <dgm:pt modelId="{25BDD01F-6390-4F5B-9FB6-61DB6C7ECB9A}" type="sibTrans" cxnId="{17D7C750-63E6-4E61-AD58-9163AA42A318}">
      <dgm:prSet/>
      <dgm:spPr/>
      <dgm:t>
        <a:bodyPr/>
        <a:lstStyle/>
        <a:p>
          <a:endParaRPr lang="en-US"/>
        </a:p>
      </dgm:t>
    </dgm:pt>
    <dgm:pt modelId="{E60CE7C9-7BD3-4BFE-968D-FB28FD8D92D1}">
      <dgm:prSet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Spent educational financial aid on non-qualified expenses</a:t>
          </a:r>
          <a:endParaRPr lang="en-US" b="1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C04CD816-55DA-4092-A810-D6CBB01A1750}" type="parTrans" cxnId="{1DE8E012-B280-4D57-AEBB-7FC69DE8E11D}">
      <dgm:prSet/>
      <dgm:spPr/>
      <dgm:t>
        <a:bodyPr/>
        <a:lstStyle/>
        <a:p>
          <a:endParaRPr lang="en-US"/>
        </a:p>
      </dgm:t>
    </dgm:pt>
    <dgm:pt modelId="{42E885BA-7DC5-439F-A13E-A95AF409C447}" type="sibTrans" cxnId="{1DE8E012-B280-4D57-AEBB-7FC69DE8E11D}">
      <dgm:prSet/>
      <dgm:spPr/>
      <dgm:t>
        <a:bodyPr/>
        <a:lstStyle/>
        <a:p>
          <a:endParaRPr lang="en-US"/>
        </a:p>
      </dgm:t>
    </dgm:pt>
    <dgm:pt modelId="{67A357D5-FE78-4DF8-B852-3C4B9419F22D}" type="pres">
      <dgm:prSet presAssocID="{FB22B412-D6A0-473F-98F3-57BA4EA48B4C}" presName="Name0" presStyleCnt="0">
        <dgm:presLayoutVars>
          <dgm:dir/>
          <dgm:resizeHandles val="exact"/>
        </dgm:presLayoutVars>
      </dgm:prSet>
      <dgm:spPr/>
    </dgm:pt>
    <dgm:pt modelId="{2945D228-3EC7-4A17-B664-89713CD67530}" type="pres">
      <dgm:prSet presAssocID="{FB22B412-D6A0-473F-98F3-57BA4EA48B4C}" presName="bkgdShp" presStyleLbl="alignAccFollowNode1" presStyleIdx="0" presStyleCnt="1"/>
      <dgm:spPr>
        <a:solidFill>
          <a:srgbClr val="D6EDF4">
            <a:alpha val="90000"/>
          </a:srgbClr>
        </a:solidFill>
      </dgm:spPr>
    </dgm:pt>
    <dgm:pt modelId="{3FA47F01-5167-4D57-8BC1-70D0E01245EB}" type="pres">
      <dgm:prSet presAssocID="{FB22B412-D6A0-473F-98F3-57BA4EA48B4C}" presName="linComp" presStyleCnt="0"/>
      <dgm:spPr/>
    </dgm:pt>
    <dgm:pt modelId="{907E4BA1-FB5C-4604-9820-AD571B7A6A97}" type="pres">
      <dgm:prSet presAssocID="{8059A592-59EE-4F66-BB72-E64AFEE5FB01}" presName="compNode" presStyleCnt="0"/>
      <dgm:spPr/>
    </dgm:pt>
    <dgm:pt modelId="{BB84F626-1619-4BBA-834A-C480B84D4F37}" type="pres">
      <dgm:prSet presAssocID="{8059A592-59EE-4F66-BB72-E64AFEE5FB01}" presName="node" presStyleLbl="node1" presStyleIdx="0" presStyleCnt="3">
        <dgm:presLayoutVars>
          <dgm:bulletEnabled val="1"/>
        </dgm:presLayoutVars>
      </dgm:prSet>
      <dgm:spPr/>
    </dgm:pt>
    <dgm:pt modelId="{8121D49E-614C-4891-BCC0-3EC9EB695533}" type="pres">
      <dgm:prSet presAssocID="{8059A592-59EE-4F66-BB72-E64AFEE5FB01}" presName="invisiNode" presStyleLbl="node1" presStyleIdx="0" presStyleCnt="3"/>
      <dgm:spPr/>
    </dgm:pt>
    <dgm:pt modelId="{79780266-05A1-47E8-84EF-DA7E6BADB236}" type="pres">
      <dgm:prSet presAssocID="{8059A592-59EE-4F66-BB72-E64AFEE5FB01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1" t="-69722" r="571" b="-18278"/>
          </a:stretch>
        </a:blipFill>
      </dgm:spPr>
    </dgm:pt>
    <dgm:pt modelId="{F3774C28-3337-43D4-94A0-089620A4E046}" type="pres">
      <dgm:prSet presAssocID="{A70B95A2-A7BA-4A11-BF73-9C3580925549}" presName="sibTrans" presStyleLbl="sibTrans2D1" presStyleIdx="0" presStyleCnt="0"/>
      <dgm:spPr/>
    </dgm:pt>
    <dgm:pt modelId="{2EF77F7E-F2BF-49DE-BF64-C8C35C197630}" type="pres">
      <dgm:prSet presAssocID="{2C777954-CAA0-430D-A946-60DDCEA7F72C}" presName="compNode" presStyleCnt="0"/>
      <dgm:spPr/>
    </dgm:pt>
    <dgm:pt modelId="{C0090A33-F629-4834-9F57-C2DA783D7D1C}" type="pres">
      <dgm:prSet presAssocID="{2C777954-CAA0-430D-A946-60DDCEA7F72C}" presName="node" presStyleLbl="node1" presStyleIdx="1" presStyleCnt="3">
        <dgm:presLayoutVars>
          <dgm:bulletEnabled val="1"/>
        </dgm:presLayoutVars>
      </dgm:prSet>
      <dgm:spPr/>
    </dgm:pt>
    <dgm:pt modelId="{F1454FF1-BF51-4BFE-A1F4-F64D6F4D0129}" type="pres">
      <dgm:prSet presAssocID="{2C777954-CAA0-430D-A946-60DDCEA7F72C}" presName="invisiNode" presStyleLbl="node1" presStyleIdx="1" presStyleCnt="3"/>
      <dgm:spPr/>
    </dgm:pt>
    <dgm:pt modelId="{2B27281C-373A-4D8A-8A66-36FEAE85CF7B}" type="pres">
      <dgm:prSet presAssocID="{2C777954-CAA0-430D-A946-60DDCEA7F72C}" presName="imagNod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5" t="-64717" r="-13557" b="-16663"/>
          </a:stretch>
        </a:blipFill>
      </dgm:spPr>
    </dgm:pt>
    <dgm:pt modelId="{40DC6D43-0865-47BF-A191-1DC7CCEAE41B}" type="pres">
      <dgm:prSet presAssocID="{25BDD01F-6390-4F5B-9FB6-61DB6C7ECB9A}" presName="sibTrans" presStyleLbl="sibTrans2D1" presStyleIdx="0" presStyleCnt="0"/>
      <dgm:spPr/>
    </dgm:pt>
    <dgm:pt modelId="{058C1E11-3DA2-4145-9143-9239EBBD6EFC}" type="pres">
      <dgm:prSet presAssocID="{E60CE7C9-7BD3-4BFE-968D-FB28FD8D92D1}" presName="compNode" presStyleCnt="0"/>
      <dgm:spPr/>
    </dgm:pt>
    <dgm:pt modelId="{9FE57FDD-1D4B-4911-AC1C-F668AD7F9F47}" type="pres">
      <dgm:prSet presAssocID="{E60CE7C9-7BD3-4BFE-968D-FB28FD8D92D1}" presName="node" presStyleLbl="node1" presStyleIdx="2" presStyleCnt="3">
        <dgm:presLayoutVars>
          <dgm:bulletEnabled val="1"/>
        </dgm:presLayoutVars>
      </dgm:prSet>
      <dgm:spPr/>
    </dgm:pt>
    <dgm:pt modelId="{E875E397-7E2B-45A3-98F2-03037014D861}" type="pres">
      <dgm:prSet presAssocID="{E60CE7C9-7BD3-4BFE-968D-FB28FD8D92D1}" presName="invisiNode" presStyleLbl="node1" presStyleIdx="2" presStyleCnt="3"/>
      <dgm:spPr/>
    </dgm:pt>
    <dgm:pt modelId="{300D1AB4-F03B-4F48-8A5D-655A07A2EAB6}" type="pres">
      <dgm:prSet presAssocID="{E60CE7C9-7BD3-4BFE-968D-FB28FD8D92D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1DE8E012-B280-4D57-AEBB-7FC69DE8E11D}" srcId="{FB22B412-D6A0-473F-98F3-57BA4EA48B4C}" destId="{E60CE7C9-7BD3-4BFE-968D-FB28FD8D92D1}" srcOrd="2" destOrd="0" parTransId="{C04CD816-55DA-4092-A810-D6CBB01A1750}" sibTransId="{42E885BA-7DC5-439F-A13E-A95AF409C447}"/>
    <dgm:cxn modelId="{8E78F56E-86C7-4210-9604-4C0C88027375}" type="presOf" srcId="{E60CE7C9-7BD3-4BFE-968D-FB28FD8D92D1}" destId="{9FE57FDD-1D4B-4911-AC1C-F668AD7F9F47}" srcOrd="0" destOrd="0" presId="urn:microsoft.com/office/officeart/2005/8/layout/pList2"/>
    <dgm:cxn modelId="{17D7C750-63E6-4E61-AD58-9163AA42A318}" srcId="{FB22B412-D6A0-473F-98F3-57BA4EA48B4C}" destId="{2C777954-CAA0-430D-A946-60DDCEA7F72C}" srcOrd="1" destOrd="0" parTransId="{CE742546-E92A-4EBC-ABFA-AC8C075B30E5}" sibTransId="{25BDD01F-6390-4F5B-9FB6-61DB6C7ECB9A}"/>
    <dgm:cxn modelId="{5A663371-C6EF-4710-B331-062B8DD1C649}" type="presOf" srcId="{25BDD01F-6390-4F5B-9FB6-61DB6C7ECB9A}" destId="{40DC6D43-0865-47BF-A191-1DC7CCEAE41B}" srcOrd="0" destOrd="0" presId="urn:microsoft.com/office/officeart/2005/8/layout/pList2"/>
    <dgm:cxn modelId="{C772439A-AD51-49EC-B26E-7D9AEB2A0B88}" srcId="{FB22B412-D6A0-473F-98F3-57BA4EA48B4C}" destId="{8059A592-59EE-4F66-BB72-E64AFEE5FB01}" srcOrd="0" destOrd="0" parTransId="{2B9B6729-2C29-4059-8B1E-5C01C2629918}" sibTransId="{A70B95A2-A7BA-4A11-BF73-9C3580925549}"/>
    <dgm:cxn modelId="{DA9DCDAD-4D52-4CDA-9373-4274942C1584}" type="presOf" srcId="{FB22B412-D6A0-473F-98F3-57BA4EA48B4C}" destId="{67A357D5-FE78-4DF8-B852-3C4B9419F22D}" srcOrd="0" destOrd="0" presId="urn:microsoft.com/office/officeart/2005/8/layout/pList2"/>
    <dgm:cxn modelId="{176F09ED-E1E1-47B7-B2AE-F6EBED4B4425}" type="presOf" srcId="{A70B95A2-A7BA-4A11-BF73-9C3580925549}" destId="{F3774C28-3337-43D4-94A0-089620A4E046}" srcOrd="0" destOrd="0" presId="urn:microsoft.com/office/officeart/2005/8/layout/pList2"/>
    <dgm:cxn modelId="{4E69CCF4-DEF9-404D-A24C-5525D4FD4D4A}" type="presOf" srcId="{2C777954-CAA0-430D-A946-60DDCEA7F72C}" destId="{C0090A33-F629-4834-9F57-C2DA783D7D1C}" srcOrd="0" destOrd="0" presId="urn:microsoft.com/office/officeart/2005/8/layout/pList2"/>
    <dgm:cxn modelId="{85E967FF-4D2F-48C6-99FA-EF6B9488E439}" type="presOf" srcId="{8059A592-59EE-4F66-BB72-E64AFEE5FB01}" destId="{BB84F626-1619-4BBA-834A-C480B84D4F37}" srcOrd="0" destOrd="0" presId="urn:microsoft.com/office/officeart/2005/8/layout/pList2"/>
    <dgm:cxn modelId="{46540BB4-C0A4-410A-A9C9-B45896CD94FD}" type="presParOf" srcId="{67A357D5-FE78-4DF8-B852-3C4B9419F22D}" destId="{2945D228-3EC7-4A17-B664-89713CD67530}" srcOrd="0" destOrd="0" presId="urn:microsoft.com/office/officeart/2005/8/layout/pList2"/>
    <dgm:cxn modelId="{8F09C746-BB20-436A-98A2-1B1DE48F4F80}" type="presParOf" srcId="{67A357D5-FE78-4DF8-B852-3C4B9419F22D}" destId="{3FA47F01-5167-4D57-8BC1-70D0E01245EB}" srcOrd="1" destOrd="0" presId="urn:microsoft.com/office/officeart/2005/8/layout/pList2"/>
    <dgm:cxn modelId="{A270AEAF-5D3E-47F1-9F78-27A83089BC70}" type="presParOf" srcId="{3FA47F01-5167-4D57-8BC1-70D0E01245EB}" destId="{907E4BA1-FB5C-4604-9820-AD571B7A6A97}" srcOrd="0" destOrd="0" presId="urn:microsoft.com/office/officeart/2005/8/layout/pList2"/>
    <dgm:cxn modelId="{AED8704F-DDD7-4FAD-BF91-D2B581F3747B}" type="presParOf" srcId="{907E4BA1-FB5C-4604-9820-AD571B7A6A97}" destId="{BB84F626-1619-4BBA-834A-C480B84D4F37}" srcOrd="0" destOrd="0" presId="urn:microsoft.com/office/officeart/2005/8/layout/pList2"/>
    <dgm:cxn modelId="{CBCC367C-3DB2-4FFE-9544-B887FB016240}" type="presParOf" srcId="{907E4BA1-FB5C-4604-9820-AD571B7A6A97}" destId="{8121D49E-614C-4891-BCC0-3EC9EB695533}" srcOrd="1" destOrd="0" presId="urn:microsoft.com/office/officeart/2005/8/layout/pList2"/>
    <dgm:cxn modelId="{6C4927EF-F92B-4D56-B5E3-6C8F2D9B6B81}" type="presParOf" srcId="{907E4BA1-FB5C-4604-9820-AD571B7A6A97}" destId="{79780266-05A1-47E8-84EF-DA7E6BADB236}" srcOrd="2" destOrd="0" presId="urn:microsoft.com/office/officeart/2005/8/layout/pList2"/>
    <dgm:cxn modelId="{BB8EEECB-958A-4357-9754-ED9746901845}" type="presParOf" srcId="{3FA47F01-5167-4D57-8BC1-70D0E01245EB}" destId="{F3774C28-3337-43D4-94A0-089620A4E046}" srcOrd="1" destOrd="0" presId="urn:microsoft.com/office/officeart/2005/8/layout/pList2"/>
    <dgm:cxn modelId="{C63F62BE-6DB8-4D92-A39E-EB3853DFAAC2}" type="presParOf" srcId="{3FA47F01-5167-4D57-8BC1-70D0E01245EB}" destId="{2EF77F7E-F2BF-49DE-BF64-C8C35C197630}" srcOrd="2" destOrd="0" presId="urn:microsoft.com/office/officeart/2005/8/layout/pList2"/>
    <dgm:cxn modelId="{07426E3A-852E-4C69-B510-E2F2D97C3E61}" type="presParOf" srcId="{2EF77F7E-F2BF-49DE-BF64-C8C35C197630}" destId="{C0090A33-F629-4834-9F57-C2DA783D7D1C}" srcOrd="0" destOrd="0" presId="urn:microsoft.com/office/officeart/2005/8/layout/pList2"/>
    <dgm:cxn modelId="{F3E05BF5-3208-4209-8BC1-08C7EE1F6F10}" type="presParOf" srcId="{2EF77F7E-F2BF-49DE-BF64-C8C35C197630}" destId="{F1454FF1-BF51-4BFE-A1F4-F64D6F4D0129}" srcOrd="1" destOrd="0" presId="urn:microsoft.com/office/officeart/2005/8/layout/pList2"/>
    <dgm:cxn modelId="{F9B3370E-F0BD-452A-ACF7-E4B3AB7BF3E1}" type="presParOf" srcId="{2EF77F7E-F2BF-49DE-BF64-C8C35C197630}" destId="{2B27281C-373A-4D8A-8A66-36FEAE85CF7B}" srcOrd="2" destOrd="0" presId="urn:microsoft.com/office/officeart/2005/8/layout/pList2"/>
    <dgm:cxn modelId="{13E712E6-7FD6-486E-A07B-FDCFBDE3A549}" type="presParOf" srcId="{3FA47F01-5167-4D57-8BC1-70D0E01245EB}" destId="{40DC6D43-0865-47BF-A191-1DC7CCEAE41B}" srcOrd="3" destOrd="0" presId="urn:microsoft.com/office/officeart/2005/8/layout/pList2"/>
    <dgm:cxn modelId="{C0A1943C-C175-4BA5-BF67-A7DAD360B68A}" type="presParOf" srcId="{3FA47F01-5167-4D57-8BC1-70D0E01245EB}" destId="{058C1E11-3DA2-4145-9143-9239EBBD6EFC}" srcOrd="4" destOrd="0" presId="urn:microsoft.com/office/officeart/2005/8/layout/pList2"/>
    <dgm:cxn modelId="{1AB14A14-2540-49E9-985E-3C5A7319E5FA}" type="presParOf" srcId="{058C1E11-3DA2-4145-9143-9239EBBD6EFC}" destId="{9FE57FDD-1D4B-4911-AC1C-F668AD7F9F47}" srcOrd="0" destOrd="0" presId="urn:microsoft.com/office/officeart/2005/8/layout/pList2"/>
    <dgm:cxn modelId="{05A9927F-AFD0-42EC-B2E9-73D3129A6ED2}" type="presParOf" srcId="{058C1E11-3DA2-4145-9143-9239EBBD6EFC}" destId="{E875E397-7E2B-45A3-98F2-03037014D861}" srcOrd="1" destOrd="0" presId="urn:microsoft.com/office/officeart/2005/8/layout/pList2"/>
    <dgm:cxn modelId="{99F94E1A-EA8A-4D7D-B8CF-E4F97EC9F2FF}" type="presParOf" srcId="{058C1E11-3DA2-4145-9143-9239EBBD6EFC}" destId="{300D1AB4-F03B-4F48-8A5D-655A07A2EAB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D710EF-E042-49D6-BE31-F84DF23EE71F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FDA7DA-E457-408C-95BA-4FC05BD73DC5}">
      <dgm:prSet phldrT="[Text]"/>
      <dgm:spPr>
        <a:solidFill>
          <a:srgbClr val="549AAB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Century Gothic" panose="020B0502020202020204" pitchFamily="34" charset="0"/>
              <a:cs typeface="Calibri" panose="020F0502020204030204" pitchFamily="34" charset="0"/>
            </a:rPr>
            <a:t>Your W-4 helps your employer determine how much federal income tax to withhold from your paycheck for the government. </a:t>
          </a:r>
          <a:endParaRPr lang="en-US" b="1" dirty="0"/>
        </a:p>
      </dgm:t>
    </dgm:pt>
    <dgm:pt modelId="{42AA385A-A6F0-4D99-BA24-A1D76DA098C3}" type="parTrans" cxnId="{16BC0C84-B990-452E-8E63-B1579BFE6BC3}">
      <dgm:prSet/>
      <dgm:spPr/>
      <dgm:t>
        <a:bodyPr/>
        <a:lstStyle/>
        <a:p>
          <a:endParaRPr lang="en-US"/>
        </a:p>
      </dgm:t>
    </dgm:pt>
    <dgm:pt modelId="{DD36C876-7706-4680-A3FA-09D883DD9C46}" type="sibTrans" cxnId="{16BC0C84-B990-452E-8E63-B1579BFE6BC3}">
      <dgm:prSet/>
      <dgm:spPr/>
      <dgm:t>
        <a:bodyPr/>
        <a:lstStyle/>
        <a:p>
          <a:endParaRPr lang="en-US"/>
        </a:p>
      </dgm:t>
    </dgm:pt>
    <dgm:pt modelId="{089B5EA7-BED8-475B-A8D8-87A8C26BC387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  <a:cs typeface="Calibri" panose="020F0502020204030204" pitchFamily="34" charset="0"/>
            </a:rPr>
            <a:t>If the form is not filled out correctly, too much or too little will be withheld. </a:t>
          </a:r>
        </a:p>
      </dgm:t>
    </dgm:pt>
    <dgm:pt modelId="{11FD503C-C7D1-4BA2-9512-62DBF6D9F3C7}" type="parTrans" cxnId="{EE07C67B-A313-4A75-BF73-1FD5A59D9867}">
      <dgm:prSet/>
      <dgm:spPr/>
      <dgm:t>
        <a:bodyPr/>
        <a:lstStyle/>
        <a:p>
          <a:endParaRPr lang="en-US"/>
        </a:p>
      </dgm:t>
    </dgm:pt>
    <dgm:pt modelId="{E3014EB3-7BE0-43A4-910E-F2073AF25DB7}" type="sibTrans" cxnId="{EE07C67B-A313-4A75-BF73-1FD5A59D9867}">
      <dgm:prSet/>
      <dgm:spPr/>
      <dgm:t>
        <a:bodyPr/>
        <a:lstStyle/>
        <a:p>
          <a:endParaRPr lang="en-US"/>
        </a:p>
      </dgm:t>
    </dgm:pt>
    <dgm:pt modelId="{FCA92418-04A6-414A-A236-DA3ADC529393}">
      <dgm:prSet/>
      <dgm:spPr/>
      <dgm:t>
        <a:bodyPr/>
        <a:lstStyle/>
        <a:p>
          <a:r>
            <a:rPr lang="en-US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If too little tax money is withheld from your paycheck, you will owe the government money when you file.</a:t>
          </a:r>
        </a:p>
      </dgm:t>
    </dgm:pt>
    <dgm:pt modelId="{BD22F6A9-B97F-4511-AAF4-DBE78C1754E5}" type="parTrans" cxnId="{E2BB7A6C-CED3-4A5E-9F6C-ABAEDA91C317}">
      <dgm:prSet/>
      <dgm:spPr/>
      <dgm:t>
        <a:bodyPr/>
        <a:lstStyle/>
        <a:p>
          <a:endParaRPr lang="en-US"/>
        </a:p>
      </dgm:t>
    </dgm:pt>
    <dgm:pt modelId="{4BC64FC3-AA16-4380-9ED2-368D04F1BC3B}" type="sibTrans" cxnId="{E2BB7A6C-CED3-4A5E-9F6C-ABAEDA91C317}">
      <dgm:prSet/>
      <dgm:spPr/>
      <dgm:t>
        <a:bodyPr/>
        <a:lstStyle/>
        <a:p>
          <a:endParaRPr lang="en-US"/>
        </a:p>
      </dgm:t>
    </dgm:pt>
    <dgm:pt modelId="{99BAD0C7-80B4-461E-BDA3-CD8528A5AB81}" type="pres">
      <dgm:prSet presAssocID="{01D710EF-E042-49D6-BE31-F84DF23EE71F}" presName="Name0" presStyleCnt="0">
        <dgm:presLayoutVars>
          <dgm:dir/>
          <dgm:animLvl val="lvl"/>
          <dgm:resizeHandles val="exact"/>
        </dgm:presLayoutVars>
      </dgm:prSet>
      <dgm:spPr/>
    </dgm:pt>
    <dgm:pt modelId="{79FA75D8-0391-4D96-B1AF-947C4AA62D14}" type="pres">
      <dgm:prSet presAssocID="{089B5EA7-BED8-475B-A8D8-87A8C26BC387}" presName="boxAndChildren" presStyleCnt="0"/>
      <dgm:spPr/>
    </dgm:pt>
    <dgm:pt modelId="{622340B7-88BC-48ED-9D20-C1E654B3EE25}" type="pres">
      <dgm:prSet presAssocID="{089B5EA7-BED8-475B-A8D8-87A8C26BC387}" presName="parentTextBox" presStyleLbl="node1" presStyleIdx="0" presStyleCnt="2"/>
      <dgm:spPr/>
    </dgm:pt>
    <dgm:pt modelId="{6E273B5F-55CE-4A9E-821F-CD9A457EB471}" type="pres">
      <dgm:prSet presAssocID="{089B5EA7-BED8-475B-A8D8-87A8C26BC387}" presName="entireBox" presStyleLbl="node1" presStyleIdx="0" presStyleCnt="2"/>
      <dgm:spPr/>
    </dgm:pt>
    <dgm:pt modelId="{4147C700-1207-4BC2-89F8-037F8978E8F2}" type="pres">
      <dgm:prSet presAssocID="{089B5EA7-BED8-475B-A8D8-87A8C26BC387}" presName="descendantBox" presStyleCnt="0"/>
      <dgm:spPr/>
    </dgm:pt>
    <dgm:pt modelId="{D7F9ABF4-641B-433B-AF66-FB2AEA17FC4B}" type="pres">
      <dgm:prSet presAssocID="{FCA92418-04A6-414A-A236-DA3ADC529393}" presName="childTextBox" presStyleLbl="fgAccFollowNode1" presStyleIdx="0" presStyleCnt="1">
        <dgm:presLayoutVars>
          <dgm:bulletEnabled val="1"/>
        </dgm:presLayoutVars>
      </dgm:prSet>
      <dgm:spPr/>
    </dgm:pt>
    <dgm:pt modelId="{D112B537-A568-4302-BD7C-0D2BE4C2F90A}" type="pres">
      <dgm:prSet presAssocID="{DD36C876-7706-4680-A3FA-09D883DD9C46}" presName="sp" presStyleCnt="0"/>
      <dgm:spPr/>
    </dgm:pt>
    <dgm:pt modelId="{273F4CAF-666F-4184-B175-D7E37016F382}" type="pres">
      <dgm:prSet presAssocID="{7DFDA7DA-E457-408C-95BA-4FC05BD73DC5}" presName="arrowAndChildren" presStyleCnt="0"/>
      <dgm:spPr/>
    </dgm:pt>
    <dgm:pt modelId="{AD4C65EE-5E46-4944-A28B-7D37F989F27F}" type="pres">
      <dgm:prSet presAssocID="{7DFDA7DA-E457-408C-95BA-4FC05BD73DC5}" presName="parentTextArrow" presStyleLbl="node1" presStyleIdx="1" presStyleCnt="2"/>
      <dgm:spPr/>
    </dgm:pt>
  </dgm:ptLst>
  <dgm:cxnLst>
    <dgm:cxn modelId="{62175204-0A24-4511-9A1F-9D5BA94D58F5}" type="presOf" srcId="{FCA92418-04A6-414A-A236-DA3ADC529393}" destId="{D7F9ABF4-641B-433B-AF66-FB2AEA17FC4B}" srcOrd="0" destOrd="0" presId="urn:microsoft.com/office/officeart/2005/8/layout/process4"/>
    <dgm:cxn modelId="{17E8A312-7D17-4CBD-BE5B-A30D5CC58C7C}" type="presOf" srcId="{7DFDA7DA-E457-408C-95BA-4FC05BD73DC5}" destId="{AD4C65EE-5E46-4944-A28B-7D37F989F27F}" srcOrd="0" destOrd="0" presId="urn:microsoft.com/office/officeart/2005/8/layout/process4"/>
    <dgm:cxn modelId="{A4D84F35-5D3F-40F2-BDB1-40D94DBA1FF4}" type="presOf" srcId="{089B5EA7-BED8-475B-A8D8-87A8C26BC387}" destId="{6E273B5F-55CE-4A9E-821F-CD9A457EB471}" srcOrd="1" destOrd="0" presId="urn:microsoft.com/office/officeart/2005/8/layout/process4"/>
    <dgm:cxn modelId="{98DA225F-92A8-4A1F-BF30-9336A4CD6406}" type="presOf" srcId="{089B5EA7-BED8-475B-A8D8-87A8C26BC387}" destId="{622340B7-88BC-48ED-9D20-C1E654B3EE25}" srcOrd="0" destOrd="0" presId="urn:microsoft.com/office/officeart/2005/8/layout/process4"/>
    <dgm:cxn modelId="{E2BB7A6C-CED3-4A5E-9F6C-ABAEDA91C317}" srcId="{089B5EA7-BED8-475B-A8D8-87A8C26BC387}" destId="{FCA92418-04A6-414A-A236-DA3ADC529393}" srcOrd="0" destOrd="0" parTransId="{BD22F6A9-B97F-4511-AAF4-DBE78C1754E5}" sibTransId="{4BC64FC3-AA16-4380-9ED2-368D04F1BC3B}"/>
    <dgm:cxn modelId="{41B67179-338A-4513-8FD5-0E7C3C813B31}" type="presOf" srcId="{01D710EF-E042-49D6-BE31-F84DF23EE71F}" destId="{99BAD0C7-80B4-461E-BDA3-CD8528A5AB81}" srcOrd="0" destOrd="0" presId="urn:microsoft.com/office/officeart/2005/8/layout/process4"/>
    <dgm:cxn modelId="{EE07C67B-A313-4A75-BF73-1FD5A59D9867}" srcId="{01D710EF-E042-49D6-BE31-F84DF23EE71F}" destId="{089B5EA7-BED8-475B-A8D8-87A8C26BC387}" srcOrd="1" destOrd="0" parTransId="{11FD503C-C7D1-4BA2-9512-62DBF6D9F3C7}" sibTransId="{E3014EB3-7BE0-43A4-910E-F2073AF25DB7}"/>
    <dgm:cxn modelId="{16BC0C84-B990-452E-8E63-B1579BFE6BC3}" srcId="{01D710EF-E042-49D6-BE31-F84DF23EE71F}" destId="{7DFDA7DA-E457-408C-95BA-4FC05BD73DC5}" srcOrd="0" destOrd="0" parTransId="{42AA385A-A6F0-4D99-BA24-A1D76DA098C3}" sibTransId="{DD36C876-7706-4680-A3FA-09D883DD9C46}"/>
    <dgm:cxn modelId="{DAB7EF4A-BC95-4639-A0CB-898B5C083020}" type="presParOf" srcId="{99BAD0C7-80B4-461E-BDA3-CD8528A5AB81}" destId="{79FA75D8-0391-4D96-B1AF-947C4AA62D14}" srcOrd="0" destOrd="0" presId="urn:microsoft.com/office/officeart/2005/8/layout/process4"/>
    <dgm:cxn modelId="{654BF444-8C85-4622-8CA4-5EEA2A564DD6}" type="presParOf" srcId="{79FA75D8-0391-4D96-B1AF-947C4AA62D14}" destId="{622340B7-88BC-48ED-9D20-C1E654B3EE25}" srcOrd="0" destOrd="0" presId="urn:microsoft.com/office/officeart/2005/8/layout/process4"/>
    <dgm:cxn modelId="{8EA3290B-E534-48C2-A1E5-58368EDF6BCC}" type="presParOf" srcId="{79FA75D8-0391-4D96-B1AF-947C4AA62D14}" destId="{6E273B5F-55CE-4A9E-821F-CD9A457EB471}" srcOrd="1" destOrd="0" presId="urn:microsoft.com/office/officeart/2005/8/layout/process4"/>
    <dgm:cxn modelId="{C5F15C12-DD0C-4315-B034-91636F25D4A6}" type="presParOf" srcId="{79FA75D8-0391-4D96-B1AF-947C4AA62D14}" destId="{4147C700-1207-4BC2-89F8-037F8978E8F2}" srcOrd="2" destOrd="0" presId="urn:microsoft.com/office/officeart/2005/8/layout/process4"/>
    <dgm:cxn modelId="{69D2793F-BABF-4516-97EF-0AE5C64A4177}" type="presParOf" srcId="{4147C700-1207-4BC2-89F8-037F8978E8F2}" destId="{D7F9ABF4-641B-433B-AF66-FB2AEA17FC4B}" srcOrd="0" destOrd="0" presId="urn:microsoft.com/office/officeart/2005/8/layout/process4"/>
    <dgm:cxn modelId="{7A457C38-FCCE-49E5-AAB6-56177F3214E0}" type="presParOf" srcId="{99BAD0C7-80B4-461E-BDA3-CD8528A5AB81}" destId="{D112B537-A568-4302-BD7C-0D2BE4C2F90A}" srcOrd="1" destOrd="0" presId="urn:microsoft.com/office/officeart/2005/8/layout/process4"/>
    <dgm:cxn modelId="{B474318D-5908-4ED9-B294-C8F477DB4E55}" type="presParOf" srcId="{99BAD0C7-80B4-461E-BDA3-CD8528A5AB81}" destId="{273F4CAF-666F-4184-B175-D7E37016F382}" srcOrd="2" destOrd="0" presId="urn:microsoft.com/office/officeart/2005/8/layout/process4"/>
    <dgm:cxn modelId="{4D0EE6DE-F099-426F-B96A-0E113D378E9A}" type="presParOf" srcId="{273F4CAF-666F-4184-B175-D7E37016F382}" destId="{AD4C65EE-5E46-4944-A28B-7D37F989F27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258426-2A8A-478B-B74C-D226F17EDF6E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AF4E15-C359-47C6-BC13-E13DC026FC93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2"/>
              </a:solidFill>
              <a:latin typeface="Century Gothic" panose="020B0502020202020204" pitchFamily="34" charset="0"/>
            </a:rPr>
            <a:t>Qualified expenses: </a:t>
          </a:r>
          <a:br>
            <a:rPr lang="en-US" sz="1800" b="1" dirty="0">
              <a:latin typeface="Century Gothic" panose="020B0502020202020204" pitchFamily="34" charset="0"/>
            </a:rPr>
          </a:br>
          <a:br>
            <a:rPr lang="en-US" sz="1800" b="1" dirty="0">
              <a:latin typeface="Century Gothic" panose="020B0502020202020204" pitchFamily="34" charset="0"/>
            </a:rPr>
          </a:br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Tuition and fees 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Course-related expenses such as books, supplies (pens/paper), and equipment (includes laptops/Chromebooks and computer software) </a:t>
          </a:r>
          <a:br>
            <a:rPr lang="en-US" sz="1800" dirty="0">
              <a:latin typeface="Century Gothic" panose="020B0502020202020204" pitchFamily="34" charset="0"/>
            </a:rPr>
          </a:br>
          <a:endParaRPr lang="en-US" sz="1800" dirty="0">
            <a:latin typeface="Century Gothic" panose="020B0502020202020204" pitchFamily="34" charset="0"/>
          </a:endParaRPr>
        </a:p>
      </dgm:t>
    </dgm:pt>
    <dgm:pt modelId="{F22B59E5-43B4-450F-AE6E-5789D49277D9}" type="parTrans" cxnId="{E19B8EA0-E05C-4BB2-8BDB-E38461E345C5}">
      <dgm:prSet/>
      <dgm:spPr/>
      <dgm:t>
        <a:bodyPr/>
        <a:lstStyle/>
        <a:p>
          <a:endParaRPr lang="en-US"/>
        </a:p>
      </dgm:t>
    </dgm:pt>
    <dgm:pt modelId="{B4709FDF-3378-4B07-9070-8EAD6BB98E7D}" type="sibTrans" cxnId="{E19B8EA0-E05C-4BB2-8BDB-E38461E345C5}">
      <dgm:prSet/>
      <dgm:spPr/>
      <dgm:t>
        <a:bodyPr/>
        <a:lstStyle/>
        <a:p>
          <a:endParaRPr lang="en-US"/>
        </a:p>
      </dgm:t>
    </dgm:pt>
    <dgm:pt modelId="{F6FF15CB-9E1A-4961-AE33-1A95DEF51BEC}">
      <dgm:prSet custT="1"/>
      <dgm:spPr/>
      <dgm:t>
        <a:bodyPr/>
        <a:lstStyle/>
        <a:p>
          <a:r>
            <a:rPr lang="en-US" sz="1800" b="1" u="sng" dirty="0">
              <a:solidFill>
                <a:srgbClr val="549AAB"/>
              </a:solidFill>
              <a:latin typeface="Century Gothic" panose="020B0502020202020204" pitchFamily="34" charset="0"/>
            </a:rPr>
            <a:t>Non</a:t>
          </a:r>
          <a:r>
            <a:rPr lang="en-US" sz="1800" b="1" dirty="0">
              <a:solidFill>
                <a:srgbClr val="549AAB"/>
              </a:solidFill>
              <a:latin typeface="Century Gothic" panose="020B0502020202020204" pitchFamily="34" charset="0"/>
            </a:rPr>
            <a:t>-qualified expenses: </a:t>
          </a:r>
          <a:br>
            <a:rPr lang="en-US" sz="1800" b="1" dirty="0">
              <a:latin typeface="Century Gothic" panose="020B0502020202020204" pitchFamily="34" charset="0"/>
            </a:rPr>
          </a:br>
          <a:br>
            <a:rPr lang="en-US" sz="1800" b="1" dirty="0">
              <a:latin typeface="Century Gothic" panose="020B0502020202020204" pitchFamily="34" charset="0"/>
            </a:rPr>
          </a:br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Room &amp; board (</a:t>
          </a:r>
          <a:r>
            <a:rPr lang="en-US" sz="1800" dirty="0" err="1">
              <a:latin typeface="Century Gothic" panose="020B0502020202020204" pitchFamily="34" charset="0"/>
            </a:rPr>
            <a:t>inclu</a:t>
          </a:r>
          <a:r>
            <a:rPr lang="en-US" sz="1800" dirty="0">
              <a:latin typeface="Century Gothic" panose="020B0502020202020204" pitchFamily="34" charset="0"/>
            </a:rPr>
            <a:t>. dorm)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Student health fees 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Cafeteria food card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Research, equipment, other expenses not required for course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Travel</a:t>
          </a:r>
        </a:p>
        <a:p>
          <a:r>
            <a:rPr lang="en-US" sz="1800" b="1" dirty="0">
              <a:latin typeface="Century Gothic" panose="020B0502020202020204" pitchFamily="34" charset="0"/>
            </a:rPr>
            <a:t>-</a:t>
          </a:r>
          <a:r>
            <a:rPr lang="en-US" sz="1800" dirty="0">
              <a:latin typeface="Century Gothic" panose="020B0502020202020204" pitchFamily="34" charset="0"/>
            </a:rPr>
            <a:t>Clerical help </a:t>
          </a:r>
        </a:p>
      </dgm:t>
    </dgm:pt>
    <dgm:pt modelId="{65D8F97C-E659-4CBB-8814-D889A52BD85D}" type="parTrans" cxnId="{6CF371F3-E617-4DFA-91FD-8C9869E52CA7}">
      <dgm:prSet/>
      <dgm:spPr/>
      <dgm:t>
        <a:bodyPr/>
        <a:lstStyle/>
        <a:p>
          <a:endParaRPr lang="en-US"/>
        </a:p>
      </dgm:t>
    </dgm:pt>
    <dgm:pt modelId="{F40D87C9-FB74-4B4B-B806-0FFECE5A190A}" type="sibTrans" cxnId="{6CF371F3-E617-4DFA-91FD-8C9869E52CA7}">
      <dgm:prSet/>
      <dgm:spPr/>
      <dgm:t>
        <a:bodyPr/>
        <a:lstStyle/>
        <a:p>
          <a:endParaRPr lang="en-US"/>
        </a:p>
      </dgm:t>
    </dgm:pt>
    <dgm:pt modelId="{FD8D9636-4D14-4C09-A0D9-EAF36859EACB}" type="pres">
      <dgm:prSet presAssocID="{FC258426-2A8A-478B-B74C-D226F17EDF6E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1A1818E-FD20-486C-BB73-43AF6DDB0FC6}" type="pres">
      <dgm:prSet presAssocID="{FC258426-2A8A-478B-B74C-D226F17EDF6E}" presName="Background" presStyleLbl="bgImgPlace1" presStyleIdx="0" presStyleCnt="1"/>
      <dgm:spPr>
        <a:solidFill>
          <a:srgbClr val="D6EDF4"/>
        </a:solidFill>
      </dgm:spPr>
    </dgm:pt>
    <dgm:pt modelId="{97DC6A54-96F3-4702-A2B6-CF9B629AB56B}" type="pres">
      <dgm:prSet presAssocID="{FC258426-2A8A-478B-B74C-D226F17EDF6E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DC128D3-4FD7-4A1E-B334-BF02268C50FC}" type="pres">
      <dgm:prSet presAssocID="{FC258426-2A8A-478B-B74C-D226F17EDF6E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E26C0F6-6B11-4955-AA01-6B7BAD9549E2}" type="pres">
      <dgm:prSet presAssocID="{FC258426-2A8A-478B-B74C-D226F17EDF6E}" presName="Plus" presStyleLbl="alignNode1" presStyleIdx="0" presStyleCnt="2"/>
      <dgm:spPr/>
    </dgm:pt>
    <dgm:pt modelId="{EF5A78C7-A6F5-4E0E-84E2-9F2DA4038B00}" type="pres">
      <dgm:prSet presAssocID="{FC258426-2A8A-478B-B74C-D226F17EDF6E}" presName="Minus" presStyleLbl="alignNode1" presStyleIdx="1" presStyleCnt="2"/>
      <dgm:spPr>
        <a:solidFill>
          <a:srgbClr val="549AAB"/>
        </a:solidFill>
      </dgm:spPr>
    </dgm:pt>
    <dgm:pt modelId="{F8AADD09-DC36-4FBE-9C5E-F3DF625BFB7D}" type="pres">
      <dgm:prSet presAssocID="{FC258426-2A8A-478B-B74C-D226F17EDF6E}" presName="Divider" presStyleLbl="parChTrans1D1" presStyleIdx="0" presStyleCnt="1"/>
      <dgm:spPr>
        <a:ln w="28575">
          <a:solidFill>
            <a:srgbClr val="549AAB"/>
          </a:solidFill>
        </a:ln>
      </dgm:spPr>
    </dgm:pt>
  </dgm:ptLst>
  <dgm:cxnLst>
    <dgm:cxn modelId="{F5DFFF29-9DA8-42E0-908E-EF749DE9535D}" type="presOf" srcId="{FC258426-2A8A-478B-B74C-D226F17EDF6E}" destId="{FD8D9636-4D14-4C09-A0D9-EAF36859EACB}" srcOrd="0" destOrd="0" presId="urn:microsoft.com/office/officeart/2009/3/layout/PlusandMinus"/>
    <dgm:cxn modelId="{40030088-C634-469F-A6AD-DAE297E3E2A1}" type="presOf" srcId="{F6FF15CB-9E1A-4961-AE33-1A95DEF51BEC}" destId="{DDC128D3-4FD7-4A1E-B334-BF02268C50FC}" srcOrd="0" destOrd="0" presId="urn:microsoft.com/office/officeart/2009/3/layout/PlusandMinus"/>
    <dgm:cxn modelId="{E19B8EA0-E05C-4BB2-8BDB-E38461E345C5}" srcId="{FC258426-2A8A-478B-B74C-D226F17EDF6E}" destId="{6CAF4E15-C359-47C6-BC13-E13DC026FC93}" srcOrd="0" destOrd="0" parTransId="{F22B59E5-43B4-450F-AE6E-5789D49277D9}" sibTransId="{B4709FDF-3378-4B07-9070-8EAD6BB98E7D}"/>
    <dgm:cxn modelId="{D54727C9-937D-4113-825B-8AB1FEB6CCC5}" type="presOf" srcId="{6CAF4E15-C359-47C6-BC13-E13DC026FC93}" destId="{97DC6A54-96F3-4702-A2B6-CF9B629AB56B}" srcOrd="0" destOrd="0" presId="urn:microsoft.com/office/officeart/2009/3/layout/PlusandMinus"/>
    <dgm:cxn modelId="{6CF371F3-E617-4DFA-91FD-8C9869E52CA7}" srcId="{FC258426-2A8A-478B-B74C-D226F17EDF6E}" destId="{F6FF15CB-9E1A-4961-AE33-1A95DEF51BEC}" srcOrd="1" destOrd="0" parTransId="{65D8F97C-E659-4CBB-8814-D889A52BD85D}" sibTransId="{F40D87C9-FB74-4B4B-B806-0FFECE5A190A}"/>
    <dgm:cxn modelId="{A8BF923A-6A45-472C-894E-C9F9A7DEC7CA}" type="presParOf" srcId="{FD8D9636-4D14-4C09-A0D9-EAF36859EACB}" destId="{61A1818E-FD20-486C-BB73-43AF6DDB0FC6}" srcOrd="0" destOrd="0" presId="urn:microsoft.com/office/officeart/2009/3/layout/PlusandMinus"/>
    <dgm:cxn modelId="{825FAD6B-15F8-4555-9679-707CE0319D87}" type="presParOf" srcId="{FD8D9636-4D14-4C09-A0D9-EAF36859EACB}" destId="{97DC6A54-96F3-4702-A2B6-CF9B629AB56B}" srcOrd="1" destOrd="0" presId="urn:microsoft.com/office/officeart/2009/3/layout/PlusandMinus"/>
    <dgm:cxn modelId="{0135AFA1-7876-463C-AA78-DC06417CA116}" type="presParOf" srcId="{FD8D9636-4D14-4C09-A0D9-EAF36859EACB}" destId="{DDC128D3-4FD7-4A1E-B334-BF02268C50FC}" srcOrd="2" destOrd="0" presId="urn:microsoft.com/office/officeart/2009/3/layout/PlusandMinus"/>
    <dgm:cxn modelId="{0A6F433F-9590-4DB9-8F63-1BF674BAC0C7}" type="presParOf" srcId="{FD8D9636-4D14-4C09-A0D9-EAF36859EACB}" destId="{FE26C0F6-6B11-4955-AA01-6B7BAD9549E2}" srcOrd="3" destOrd="0" presId="urn:microsoft.com/office/officeart/2009/3/layout/PlusandMinus"/>
    <dgm:cxn modelId="{D1B09999-5E43-43E4-9410-AC96A5CEDF34}" type="presParOf" srcId="{FD8D9636-4D14-4C09-A0D9-EAF36859EACB}" destId="{EF5A78C7-A6F5-4E0E-84E2-9F2DA4038B00}" srcOrd="4" destOrd="0" presId="urn:microsoft.com/office/officeart/2009/3/layout/PlusandMinus"/>
    <dgm:cxn modelId="{EA0C26A8-CA65-4DA1-B26E-BD024680FABB}" type="presParOf" srcId="{FD8D9636-4D14-4C09-A0D9-EAF36859EACB}" destId="{F8AADD09-DC36-4FBE-9C5E-F3DF625BFB7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 custT="1"/>
      <dgm:spPr/>
      <dgm:t>
        <a:bodyPr/>
        <a:lstStyle/>
        <a:p>
          <a:r>
            <a:rPr lang="en-US" sz="4000" b="1" i="1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E3D6E971-827F-4A26-9DDE-4C375CC53EA0}">
      <dgm:prSet custT="1"/>
      <dgm:spPr/>
      <dgm:t>
        <a:bodyPr/>
        <a:lstStyle/>
        <a:p>
          <a:r>
            <a:rPr lang="en-US" sz="4000" b="1" i="1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B9FB8A6A-653F-46B3-B1A2-262C76D9490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4000" b="1" i="1" u="none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 custScaleY="191401" custLinFactNeighborX="443" custLinFactNeighborY="6384"/>
      <dgm:spPr>
        <a:prstGeom prst="leftRightArrow">
          <a:avLst/>
        </a:prstGeom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 custScaleX="45831" custScaleY="64428" custLinFactNeighborX="-19221" custLinFactNeighborY="0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 custLinFactX="-15411" custLinFactNeighborX="-100000" custLinFactNeighborY="20054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 custScaleX="48686" custScaleY="60295" custLinFactNeighborX="17239" custLinFactNeighborY="-20480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 custLinFactX="35222" custLinFactNeighborX="100000" custLinFactNeighborY="-38215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 custScaleX="50949" custScaleY="65898" custLinFactNeighborX="51578" custLinFactNeighborY="-41474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 custLinFactX="196845" custLinFactNeighborX="200000" custLinFactNeighborY="22458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7EB71-C441-46B3-915A-E7B87521AE2A}" type="doc">
      <dgm:prSet loTypeId="urn:microsoft.com/office/officeart/2008/layout/PictureAccent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08E4828-8C2C-4B80-AF3B-BFBAA93C97BD}">
      <dgm:prSet custT="1"/>
      <dgm:spPr/>
      <dgm:t>
        <a:bodyPr/>
        <a:lstStyle/>
        <a:p>
          <a:r>
            <a:rPr lang="en-US" sz="2600" b="0" i="0" dirty="0">
              <a:latin typeface="Century Gothic" panose="020B0502020202020204" pitchFamily="34" charset="0"/>
            </a:rPr>
            <a:t>Taxes provide revenue for federal, local, and state governments to fund: </a:t>
          </a:r>
          <a:endParaRPr lang="en-US" sz="2600" dirty="0">
            <a:latin typeface="Century Gothic" panose="020B0502020202020204" pitchFamily="34" charset="0"/>
          </a:endParaRPr>
        </a:p>
      </dgm:t>
    </dgm:pt>
    <dgm:pt modelId="{F637A2CA-3ABC-488A-BFCC-AE43ADAF04A5}" type="parTrans" cxnId="{71BD97F9-3167-4676-B8A9-82D7C02B6F7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D6DE050-9534-4540-A8B2-D4C50A3E80A0}" type="sibTrans" cxnId="{71BD97F9-3167-4676-B8A9-82D7C02B6F7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475B21C-24DE-49C2-AEF0-168BF0D718B6}">
      <dgm:prSet custT="1"/>
      <dgm:spPr/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Century Gothic" panose="020B0502020202020204" pitchFamily="34" charset="0"/>
            </a:rPr>
            <a:t>Essential services </a:t>
          </a:r>
          <a:r>
            <a:rPr lang="en-US" sz="2400" b="0" i="0" dirty="0">
              <a:latin typeface="Century Gothic" panose="020B0502020202020204" pitchFamily="34" charset="0"/>
            </a:rPr>
            <a:t>intended to benefit </a:t>
          </a:r>
          <a:r>
            <a:rPr lang="en-US" sz="2400" b="1" i="0" dirty="0">
              <a:solidFill>
                <a:srgbClr val="549AAB"/>
              </a:solidFill>
              <a:latin typeface="Century Gothic" panose="020B0502020202020204" pitchFamily="34" charset="0"/>
            </a:rPr>
            <a:t>all citizens</a:t>
          </a:r>
          <a:endParaRPr lang="en-US" sz="24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383A52AD-8A0F-406F-9D9E-56CB7645027E}" type="parTrans" cxnId="{22769200-3392-4D13-A10D-9BFD110E9E3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5007599-AE58-4B07-83CF-3D31293480D0}" type="sibTrans" cxnId="{22769200-3392-4D13-A10D-9BFD110E9E3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8881F3-FD8C-4A2C-BDAB-070657363656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E.g. defense, highways, police, a justice system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BD61A3B2-72B0-432A-A8EA-86B28B324040}" type="parTrans" cxnId="{92F8B345-926D-45D1-A8D5-F58FBC5F2C1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AAAD63A-4FAC-457A-931E-B48FC7EA5E7C}" type="sibTrans" cxnId="{92F8B345-926D-45D1-A8D5-F58FBC5F2C1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4B055BF-40D4-4229-B4F3-430272A8C147}">
      <dgm:prSet custT="1"/>
      <dgm:spPr/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Century Gothic" panose="020B0502020202020204" pitchFamily="34" charset="0"/>
            </a:rPr>
            <a:t>Programs and services </a:t>
          </a:r>
          <a:r>
            <a:rPr lang="en-US" sz="2400" b="0" i="0" dirty="0">
              <a:latin typeface="Century Gothic" panose="020B0502020202020204" pitchFamily="34" charset="0"/>
            </a:rPr>
            <a:t>that benefit </a:t>
          </a:r>
          <a:r>
            <a:rPr lang="en-US" sz="2400" b="1" i="0" dirty="0">
              <a:solidFill>
                <a:srgbClr val="549AAB"/>
              </a:solidFill>
              <a:latin typeface="Century Gothic" panose="020B0502020202020204" pitchFamily="34" charset="0"/>
            </a:rPr>
            <a:t>certain citizens</a:t>
          </a:r>
          <a:endParaRPr lang="en-US" sz="24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1B919D88-B9AB-497E-A629-C960B1CC9598}" type="parTrans" cxnId="{B40463EA-1184-45DB-BE56-E290308D850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7F8303C-CD6E-4CA3-9FEC-4C718C92ED4F}" type="sibTrans" cxnId="{B40463EA-1184-45DB-BE56-E290308D850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5F754D5-25A4-410E-97C9-E36629D43919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E.g. health, welfare, social services, job training, schools, parks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095F3C97-8FA2-4FA7-846D-BC848B3330E2}" type="parTrans" cxnId="{8C59DD16-307D-45AE-B343-51A92B30A6B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0549559-B2FC-4815-A275-A0555AB991C2}" type="sibTrans" cxnId="{8C59DD16-307D-45AE-B343-51A92B30A6B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11C7EA7-AEC5-4CA2-8E7A-5ED83C47B76A}" type="pres">
      <dgm:prSet presAssocID="{25A7EB71-C441-46B3-915A-E7B87521AE2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CB1170-7DC6-4952-94EB-B0A8B425FCD2}" type="pres">
      <dgm:prSet presAssocID="{A08E4828-8C2C-4B80-AF3B-BFBAA93C97BD}" presName="root" presStyleCnt="0">
        <dgm:presLayoutVars>
          <dgm:chMax/>
          <dgm:chPref val="4"/>
        </dgm:presLayoutVars>
      </dgm:prSet>
      <dgm:spPr/>
    </dgm:pt>
    <dgm:pt modelId="{D442C0CF-3E8B-4B65-B9C9-312C9DDF6FF4}" type="pres">
      <dgm:prSet presAssocID="{A08E4828-8C2C-4B80-AF3B-BFBAA93C97BD}" presName="rootComposite" presStyleCnt="0">
        <dgm:presLayoutVars/>
      </dgm:prSet>
      <dgm:spPr/>
    </dgm:pt>
    <dgm:pt modelId="{CA99E6AF-CFD4-42E6-82E1-BAFDB9F35D70}" type="pres">
      <dgm:prSet presAssocID="{A08E4828-8C2C-4B80-AF3B-BFBAA93C97BD}" presName="rootText" presStyleLbl="node0" presStyleIdx="0" presStyleCnt="1">
        <dgm:presLayoutVars>
          <dgm:chMax/>
          <dgm:chPref val="4"/>
        </dgm:presLayoutVars>
      </dgm:prSet>
      <dgm:spPr/>
    </dgm:pt>
    <dgm:pt modelId="{9673D917-066D-4E95-8D46-AECC0C9E9776}" type="pres">
      <dgm:prSet presAssocID="{A08E4828-8C2C-4B80-AF3B-BFBAA93C97BD}" presName="childShape" presStyleCnt="0">
        <dgm:presLayoutVars>
          <dgm:chMax val="0"/>
          <dgm:chPref val="0"/>
        </dgm:presLayoutVars>
      </dgm:prSet>
      <dgm:spPr/>
    </dgm:pt>
    <dgm:pt modelId="{F9F24A88-ED69-4DA2-866A-44A53B33FAFC}" type="pres">
      <dgm:prSet presAssocID="{9475B21C-24DE-49C2-AEF0-168BF0D718B6}" presName="childComposite" presStyleCnt="0">
        <dgm:presLayoutVars>
          <dgm:chMax val="0"/>
          <dgm:chPref val="0"/>
        </dgm:presLayoutVars>
      </dgm:prSet>
      <dgm:spPr/>
    </dgm:pt>
    <dgm:pt modelId="{40A69117-9353-4778-AFC6-3D6022D8031B}" type="pres">
      <dgm:prSet presAssocID="{9475B21C-24DE-49C2-AEF0-168BF0D718B6}" presName="Image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ippery Road with solid fill"/>
        </a:ext>
      </dgm:extLst>
    </dgm:pt>
    <dgm:pt modelId="{216DC921-C0FA-4D54-9402-33A894E98EFC}" type="pres">
      <dgm:prSet presAssocID="{9475B21C-24DE-49C2-AEF0-168BF0D718B6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E42620D9-FB85-4F2B-A863-81DBC0B9216B}" type="pres">
      <dgm:prSet presAssocID="{94B055BF-40D4-4229-B4F3-430272A8C147}" presName="childComposite" presStyleCnt="0">
        <dgm:presLayoutVars>
          <dgm:chMax val="0"/>
          <dgm:chPref val="0"/>
        </dgm:presLayoutVars>
      </dgm:prSet>
      <dgm:spPr/>
    </dgm:pt>
    <dgm:pt modelId="{42918E81-EC4B-4072-BE9D-2FA8852F0799}" type="pres">
      <dgm:prSet presAssocID="{94B055BF-40D4-4229-B4F3-430272A8C147}" presName="Image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C6B602FF-BC6C-4833-B05E-C9C24B21E120}" type="pres">
      <dgm:prSet presAssocID="{94B055BF-40D4-4229-B4F3-430272A8C147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2769200-3392-4D13-A10D-9BFD110E9E37}" srcId="{A08E4828-8C2C-4B80-AF3B-BFBAA93C97BD}" destId="{9475B21C-24DE-49C2-AEF0-168BF0D718B6}" srcOrd="0" destOrd="0" parTransId="{383A52AD-8A0F-406F-9D9E-56CB7645027E}" sibTransId="{85007599-AE58-4B07-83CF-3D31293480D0}"/>
    <dgm:cxn modelId="{8C59DD16-307D-45AE-B343-51A92B30A6B4}" srcId="{94B055BF-40D4-4229-B4F3-430272A8C147}" destId="{95F754D5-25A4-410E-97C9-E36629D43919}" srcOrd="0" destOrd="0" parTransId="{095F3C97-8FA2-4FA7-846D-BC848B3330E2}" sibTransId="{C0549559-B2FC-4815-A275-A0555AB991C2}"/>
    <dgm:cxn modelId="{CBA59A1C-F163-47AA-AA3D-974467E1871B}" type="presOf" srcId="{94B055BF-40D4-4229-B4F3-430272A8C147}" destId="{C6B602FF-BC6C-4833-B05E-C9C24B21E120}" srcOrd="0" destOrd="0" presId="urn:microsoft.com/office/officeart/2008/layout/PictureAccentList"/>
    <dgm:cxn modelId="{4BC0A329-C73D-4DD7-8470-B15F18E83ED3}" type="presOf" srcId="{A08E4828-8C2C-4B80-AF3B-BFBAA93C97BD}" destId="{CA99E6AF-CFD4-42E6-82E1-BAFDB9F35D70}" srcOrd="0" destOrd="0" presId="urn:microsoft.com/office/officeart/2008/layout/PictureAccentList"/>
    <dgm:cxn modelId="{92F8B345-926D-45D1-A8D5-F58FBC5F2C1E}" srcId="{9475B21C-24DE-49C2-AEF0-168BF0D718B6}" destId="{0E8881F3-FD8C-4A2C-BDAB-070657363656}" srcOrd="0" destOrd="0" parTransId="{BD61A3B2-72B0-432A-A8EA-86B28B324040}" sibTransId="{7AAAD63A-4FAC-457A-931E-B48FC7EA5E7C}"/>
    <dgm:cxn modelId="{80138268-9F9A-4E6B-A6A5-0471220D7887}" type="presOf" srcId="{25A7EB71-C441-46B3-915A-E7B87521AE2A}" destId="{D11C7EA7-AEC5-4CA2-8E7A-5ED83C47B76A}" srcOrd="0" destOrd="0" presId="urn:microsoft.com/office/officeart/2008/layout/PictureAccentList"/>
    <dgm:cxn modelId="{00AB1992-23F4-46CA-9591-D241C435A849}" type="presOf" srcId="{9475B21C-24DE-49C2-AEF0-168BF0D718B6}" destId="{216DC921-C0FA-4D54-9402-33A894E98EFC}" srcOrd="0" destOrd="0" presId="urn:microsoft.com/office/officeart/2008/layout/PictureAccentList"/>
    <dgm:cxn modelId="{B40463EA-1184-45DB-BE56-E290308D850B}" srcId="{A08E4828-8C2C-4B80-AF3B-BFBAA93C97BD}" destId="{94B055BF-40D4-4229-B4F3-430272A8C147}" srcOrd="1" destOrd="0" parTransId="{1B919D88-B9AB-497E-A629-C960B1CC9598}" sibTransId="{B7F8303C-CD6E-4CA3-9FEC-4C718C92ED4F}"/>
    <dgm:cxn modelId="{A8E867EA-53F6-4AAD-B2E6-BB0DD3E5D111}" type="presOf" srcId="{95F754D5-25A4-410E-97C9-E36629D43919}" destId="{C6B602FF-BC6C-4833-B05E-C9C24B21E120}" srcOrd="0" destOrd="1" presId="urn:microsoft.com/office/officeart/2008/layout/PictureAccentList"/>
    <dgm:cxn modelId="{40E996F2-C72D-469A-8D31-D7146CDAF580}" type="presOf" srcId="{0E8881F3-FD8C-4A2C-BDAB-070657363656}" destId="{216DC921-C0FA-4D54-9402-33A894E98EFC}" srcOrd="0" destOrd="1" presId="urn:microsoft.com/office/officeart/2008/layout/PictureAccentList"/>
    <dgm:cxn modelId="{71BD97F9-3167-4676-B8A9-82D7C02B6F77}" srcId="{25A7EB71-C441-46B3-915A-E7B87521AE2A}" destId="{A08E4828-8C2C-4B80-AF3B-BFBAA93C97BD}" srcOrd="0" destOrd="0" parTransId="{F637A2CA-3ABC-488A-BFCC-AE43ADAF04A5}" sibTransId="{5D6DE050-9534-4540-A8B2-D4C50A3E80A0}"/>
    <dgm:cxn modelId="{894102E1-72B3-4A2F-BBBB-42451D66D56E}" type="presParOf" srcId="{D11C7EA7-AEC5-4CA2-8E7A-5ED83C47B76A}" destId="{DCCB1170-7DC6-4952-94EB-B0A8B425FCD2}" srcOrd="0" destOrd="0" presId="urn:microsoft.com/office/officeart/2008/layout/PictureAccentList"/>
    <dgm:cxn modelId="{981E91C0-0FD8-437F-8F96-573B66A06E4F}" type="presParOf" srcId="{DCCB1170-7DC6-4952-94EB-B0A8B425FCD2}" destId="{D442C0CF-3E8B-4B65-B9C9-312C9DDF6FF4}" srcOrd="0" destOrd="0" presId="urn:microsoft.com/office/officeart/2008/layout/PictureAccentList"/>
    <dgm:cxn modelId="{6BD66F19-2536-42A5-850B-D1B2923EAD52}" type="presParOf" srcId="{D442C0CF-3E8B-4B65-B9C9-312C9DDF6FF4}" destId="{CA99E6AF-CFD4-42E6-82E1-BAFDB9F35D70}" srcOrd="0" destOrd="0" presId="urn:microsoft.com/office/officeart/2008/layout/PictureAccentList"/>
    <dgm:cxn modelId="{E4FA35AB-6F4E-43C6-9B96-70F264DF57EC}" type="presParOf" srcId="{DCCB1170-7DC6-4952-94EB-B0A8B425FCD2}" destId="{9673D917-066D-4E95-8D46-AECC0C9E9776}" srcOrd="1" destOrd="0" presId="urn:microsoft.com/office/officeart/2008/layout/PictureAccentList"/>
    <dgm:cxn modelId="{45455B6E-593F-4EF0-9D5B-B5AD5AC8436B}" type="presParOf" srcId="{9673D917-066D-4E95-8D46-AECC0C9E9776}" destId="{F9F24A88-ED69-4DA2-866A-44A53B33FAFC}" srcOrd="0" destOrd="0" presId="urn:microsoft.com/office/officeart/2008/layout/PictureAccentList"/>
    <dgm:cxn modelId="{B4D931A9-CFD5-46B1-A34F-6E13681456BB}" type="presParOf" srcId="{F9F24A88-ED69-4DA2-866A-44A53B33FAFC}" destId="{40A69117-9353-4778-AFC6-3D6022D8031B}" srcOrd="0" destOrd="0" presId="urn:microsoft.com/office/officeart/2008/layout/PictureAccentList"/>
    <dgm:cxn modelId="{5BA9C1DB-57D9-48AB-AAFA-313B2BECAC2C}" type="presParOf" srcId="{F9F24A88-ED69-4DA2-866A-44A53B33FAFC}" destId="{216DC921-C0FA-4D54-9402-33A894E98EFC}" srcOrd="1" destOrd="0" presId="urn:microsoft.com/office/officeart/2008/layout/PictureAccentList"/>
    <dgm:cxn modelId="{11A9CC09-39AD-4C05-8F0D-579F043255F8}" type="presParOf" srcId="{9673D917-066D-4E95-8D46-AECC0C9E9776}" destId="{E42620D9-FB85-4F2B-A863-81DBC0B9216B}" srcOrd="1" destOrd="0" presId="urn:microsoft.com/office/officeart/2008/layout/PictureAccentList"/>
    <dgm:cxn modelId="{D0358B79-77E7-4DFF-9867-05F1E9A5828D}" type="presParOf" srcId="{E42620D9-FB85-4F2B-A863-81DBC0B9216B}" destId="{42918E81-EC4B-4072-BE9D-2FA8852F0799}" srcOrd="0" destOrd="0" presId="urn:microsoft.com/office/officeart/2008/layout/PictureAccentList"/>
    <dgm:cxn modelId="{FB36E73F-F2EC-45B2-93E7-55B4D2B23C03}" type="presParOf" srcId="{E42620D9-FB85-4F2B-A863-81DBC0B9216B}" destId="{C6B602FF-BC6C-4833-B05E-C9C24B21E1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8D7BA2-C352-4311-B5B1-0530333031D5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4D7F12-8BEF-4BEA-B023-CEEA3324B5BE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latin typeface="Century Gothic" panose="020B0502020202020204" pitchFamily="34" charset="0"/>
            </a:rPr>
            <a:t>You should file your taxes if:</a:t>
          </a:r>
        </a:p>
      </dgm:t>
    </dgm:pt>
    <dgm:pt modelId="{48DD2084-CFBA-4EEB-89E0-9AD1A8B56625}" type="parTrans" cxnId="{2EDD0028-1EDA-4FF7-8D9B-CF7FCED8B4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1F51A03-0F02-43E1-8C7F-B9C4184696DA}" type="sibTrans" cxnId="{2EDD0028-1EDA-4FF7-8D9B-CF7FCED8B4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7EA57B5-0D5F-4AF8-BB3E-AD52E661CC8A}">
      <dgm:prSet phldrT="[Text]" custT="1"/>
      <dgm:spPr/>
      <dgm:t>
        <a:bodyPr/>
        <a:lstStyle/>
        <a:p>
          <a:pPr>
            <a:buNone/>
          </a:pPr>
          <a:r>
            <a:rPr lang="en-US" sz="2800" b="1" dirty="0">
              <a:latin typeface="Century Gothic" panose="020B0502020202020204" pitchFamily="34" charset="0"/>
            </a:rPr>
            <a:t>You should not file your taxes if:</a:t>
          </a:r>
        </a:p>
      </dgm:t>
    </dgm:pt>
    <dgm:pt modelId="{A3B6A524-CF09-4F9E-AA14-F98BAE8A8253}" type="parTrans" cxnId="{429D07FC-5904-4683-8722-E3BA11D869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4737B2A-8FE0-43B5-B161-148C7D6DF450}" type="sibTrans" cxnId="{429D07FC-5904-4683-8722-E3BA11D869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DA2234D-C6AC-4D2C-93F2-6828E9964D6C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are not </a:t>
          </a:r>
          <a:r>
            <a:rPr lang="en-US" sz="2300" dirty="0">
              <a:latin typeface="Century Gothic" panose="020B0502020202020204" pitchFamily="34" charset="0"/>
            </a:rPr>
            <a:t>required to by law</a:t>
          </a:r>
          <a:br>
            <a:rPr lang="en-US" sz="2300" dirty="0">
              <a:latin typeface="Century Gothic" panose="020B0502020202020204" pitchFamily="34" charset="0"/>
            </a:rPr>
          </a:br>
          <a:r>
            <a:rPr lang="en-US" sz="2300" dirty="0">
              <a:latin typeface="Century Gothic" panose="020B0502020202020204" pitchFamily="34" charset="0"/>
            </a:rPr>
            <a:t>             </a:t>
          </a:r>
          <a:r>
            <a:rPr lang="en-US" sz="2300" b="1" u="sng" dirty="0">
              <a:solidFill>
                <a:schemeClr val="accent2"/>
              </a:solidFill>
              <a:latin typeface="Century Gothic" panose="020B0502020202020204" pitchFamily="34" charset="0"/>
            </a:rPr>
            <a:t>AND</a:t>
          </a:r>
        </a:p>
      </dgm:t>
    </dgm:pt>
    <dgm:pt modelId="{78BB01B4-2F07-4D57-B39F-F128988636A5}" type="parTrans" cxnId="{92ECB97E-D84C-4DF9-9D26-26301F2D9C3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68F4D94-E810-42B8-93C1-53C97935A0FC}" type="sibTrans" cxnId="{92ECB97E-D84C-4DF9-9D26-26301F2D9C3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B819802-B4DD-4AA7-967C-8A7B8FC9BAD5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will owe </a:t>
          </a:r>
          <a:r>
            <a:rPr lang="en-US" sz="2300" dirty="0">
              <a:latin typeface="Century Gothic" panose="020B0502020202020204" pitchFamily="34" charset="0"/>
            </a:rPr>
            <a:t>money when you file</a:t>
          </a:r>
        </a:p>
      </dgm:t>
    </dgm:pt>
    <dgm:pt modelId="{17432475-F494-4581-93D6-5EF1A7EE0968}" type="parTrans" cxnId="{04FEFF13-6D9C-4BD0-8478-085ECF54480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4733862-FC2E-41C3-9766-CFAEEF6DC170}" type="sibTrans" cxnId="{04FEFF13-6D9C-4BD0-8478-085ECF54480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49557E2-C296-4F62-89F6-C73065F1536B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are</a:t>
          </a:r>
          <a:r>
            <a:rPr lang="en-US" sz="2300" dirty="0">
              <a:latin typeface="Century Gothic" panose="020B0502020202020204" pitchFamily="34" charset="0"/>
            </a:rPr>
            <a:t> required to by law</a:t>
          </a:r>
          <a:br>
            <a:rPr lang="en-US" sz="2300" dirty="0">
              <a:latin typeface="Century Gothic" panose="020B0502020202020204" pitchFamily="34" charset="0"/>
            </a:rPr>
          </a:br>
          <a:r>
            <a:rPr lang="en-US" sz="2300" dirty="0">
              <a:latin typeface="Century Gothic" panose="020B0502020202020204" pitchFamily="34" charset="0"/>
            </a:rPr>
            <a:t>          </a:t>
          </a:r>
          <a:r>
            <a:rPr lang="en-US" sz="2300" b="1" u="sng" dirty="0">
              <a:solidFill>
                <a:schemeClr val="accent2"/>
              </a:solidFill>
              <a:latin typeface="Century Gothic" panose="020B0502020202020204" pitchFamily="34" charset="0"/>
            </a:rPr>
            <a:t>AND/OR</a:t>
          </a:r>
        </a:p>
      </dgm:t>
    </dgm:pt>
    <dgm:pt modelId="{76697660-23BA-4D16-802D-16745F555DA6}" type="parTrans" cxnId="{FA1833FC-AD90-4475-9478-FDB75B8E19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CC21C1-ADA8-4874-A5DB-E59B62F3E90E}" type="sibTrans" cxnId="{FA1833FC-AD90-4475-9478-FDB75B8E19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47F7E12-40E8-4902-9600-35911221EBF8}">
      <dgm:prSet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2300" dirty="0">
              <a:latin typeface="Century Gothic" panose="020B0502020202020204" pitchFamily="34" charset="0"/>
            </a:rPr>
            <a:t>You </a:t>
          </a:r>
          <a:r>
            <a:rPr lang="en-US" sz="2300" b="1" dirty="0">
              <a:latin typeface="Century Gothic" panose="020B0502020202020204" pitchFamily="34" charset="0"/>
            </a:rPr>
            <a:t>will receive </a:t>
          </a:r>
          <a:r>
            <a:rPr lang="en-US" sz="2300" dirty="0">
              <a:latin typeface="Century Gothic" panose="020B0502020202020204" pitchFamily="34" charset="0"/>
            </a:rPr>
            <a:t>money back from filing</a:t>
          </a:r>
        </a:p>
      </dgm:t>
    </dgm:pt>
    <dgm:pt modelId="{1F8C08C0-2452-4A46-ACC4-2C4CA4E7A2EF}" type="parTrans" cxnId="{8229C1B5-61F0-4BB5-979A-0C28AEF331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A1589CB-70EF-4153-95EB-2A206C1EED68}" type="sibTrans" cxnId="{8229C1B5-61F0-4BB5-979A-0C28AEF3313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CFEE17C-064F-4FB3-9EDB-E80E8CCDB50E}" type="pres">
      <dgm:prSet presAssocID="{048D7BA2-C352-4311-B5B1-0530333031D5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07FC5B20-28B9-45D3-AA6C-8DF9128C44FC}" type="pres">
      <dgm:prSet presAssocID="{048D7BA2-C352-4311-B5B1-0530333031D5}" presName="Background" presStyleLbl="bgImgPlace1" presStyleIdx="0" presStyleCnt="1"/>
      <dgm:spPr>
        <a:solidFill>
          <a:srgbClr val="D6EDF4"/>
        </a:solidFill>
      </dgm:spPr>
    </dgm:pt>
    <dgm:pt modelId="{7B1D65AC-C717-4566-8DEC-B5C8F5167D54}" type="pres">
      <dgm:prSet presAssocID="{048D7BA2-C352-4311-B5B1-0530333031D5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AC2A4FE7-5581-43EC-9420-5106848735A0}" type="pres">
      <dgm:prSet presAssocID="{048D7BA2-C352-4311-B5B1-0530333031D5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B5A6E1E-2F1E-4010-B51A-4B0500462831}" type="pres">
      <dgm:prSet presAssocID="{048D7BA2-C352-4311-B5B1-0530333031D5}" presName="Plus" presStyleLbl="alignNode1" presStyleIdx="0" presStyleCnt="2"/>
      <dgm:spPr>
        <a:solidFill>
          <a:schemeClr val="accent2"/>
        </a:solidFill>
        <a:ln>
          <a:solidFill>
            <a:schemeClr val="accent2"/>
          </a:solidFill>
        </a:ln>
      </dgm:spPr>
    </dgm:pt>
    <dgm:pt modelId="{5A486888-DC1E-4057-9951-FA6E4088B0E6}" type="pres">
      <dgm:prSet presAssocID="{048D7BA2-C352-4311-B5B1-0530333031D5}" presName="Minus" presStyleLbl="alignNode1" presStyleIdx="1" presStyleCnt="2"/>
      <dgm:spPr>
        <a:solidFill>
          <a:srgbClr val="549AAB"/>
        </a:solidFill>
        <a:ln>
          <a:solidFill>
            <a:srgbClr val="549AAB"/>
          </a:solidFill>
        </a:ln>
      </dgm:spPr>
    </dgm:pt>
    <dgm:pt modelId="{D0F3CDBA-AC00-49F2-A3D8-A796AAB71409}" type="pres">
      <dgm:prSet presAssocID="{048D7BA2-C352-4311-B5B1-0530333031D5}" presName="Divider" presStyleLbl="parChTrans1D1" presStyleIdx="0" presStyleCnt="1"/>
      <dgm:spPr/>
    </dgm:pt>
  </dgm:ptLst>
  <dgm:cxnLst>
    <dgm:cxn modelId="{04FEFF13-6D9C-4BD0-8478-085ECF544800}" srcId="{37EA57B5-0D5F-4AF8-BB3E-AD52E661CC8A}" destId="{EB819802-B4DD-4AA7-967C-8A7B8FC9BAD5}" srcOrd="1" destOrd="0" parTransId="{17432475-F494-4581-93D6-5EF1A7EE0968}" sibTransId="{14733862-FC2E-41C3-9766-CFAEEF6DC170}"/>
    <dgm:cxn modelId="{2EDD0028-1EDA-4FF7-8D9B-CF7FCED8B476}" srcId="{048D7BA2-C352-4311-B5B1-0530333031D5}" destId="{4B4D7F12-8BEF-4BEA-B023-CEEA3324B5BE}" srcOrd="0" destOrd="0" parTransId="{48DD2084-CFBA-4EEB-89E0-9AD1A8B56625}" sibTransId="{E1F51A03-0F02-43E1-8C7F-B9C4184696DA}"/>
    <dgm:cxn modelId="{D33C553C-A232-40E8-8C6F-78778F3E3884}" type="presOf" srcId="{4B4D7F12-8BEF-4BEA-B023-CEEA3324B5BE}" destId="{7B1D65AC-C717-4566-8DEC-B5C8F5167D54}" srcOrd="0" destOrd="0" presId="urn:microsoft.com/office/officeart/2009/3/layout/PlusandMinus"/>
    <dgm:cxn modelId="{92ECB97E-D84C-4DF9-9D26-26301F2D9C35}" srcId="{37EA57B5-0D5F-4AF8-BB3E-AD52E661CC8A}" destId="{7DA2234D-C6AC-4D2C-93F2-6828E9964D6C}" srcOrd="0" destOrd="0" parTransId="{78BB01B4-2F07-4D57-B39F-F128988636A5}" sibTransId="{D68F4D94-E810-42B8-93C1-53C97935A0FC}"/>
    <dgm:cxn modelId="{8229C1B5-61F0-4BB5-979A-0C28AEF3313A}" srcId="{4B4D7F12-8BEF-4BEA-B023-CEEA3324B5BE}" destId="{247F7E12-40E8-4902-9600-35911221EBF8}" srcOrd="1" destOrd="0" parTransId="{1F8C08C0-2452-4A46-ACC4-2C4CA4E7A2EF}" sibTransId="{1A1589CB-70EF-4153-95EB-2A206C1EED68}"/>
    <dgm:cxn modelId="{86847CBE-8401-4D8A-829D-45411F910BB4}" type="presOf" srcId="{C49557E2-C296-4F62-89F6-C73065F1536B}" destId="{7B1D65AC-C717-4566-8DEC-B5C8F5167D54}" srcOrd="0" destOrd="1" presId="urn:microsoft.com/office/officeart/2009/3/layout/PlusandMinus"/>
    <dgm:cxn modelId="{B2EE1EC7-01DE-4EA9-B5F4-68F6A0817BE6}" type="presOf" srcId="{EB819802-B4DD-4AA7-967C-8A7B8FC9BAD5}" destId="{AC2A4FE7-5581-43EC-9420-5106848735A0}" srcOrd="0" destOrd="2" presId="urn:microsoft.com/office/officeart/2009/3/layout/PlusandMinus"/>
    <dgm:cxn modelId="{B04ADECF-5DDC-4563-AF73-C231D4491BCC}" type="presOf" srcId="{247F7E12-40E8-4902-9600-35911221EBF8}" destId="{7B1D65AC-C717-4566-8DEC-B5C8F5167D54}" srcOrd="0" destOrd="2" presId="urn:microsoft.com/office/officeart/2009/3/layout/PlusandMinus"/>
    <dgm:cxn modelId="{E36939D3-B3BD-42E3-A197-895B87186F3D}" type="presOf" srcId="{7DA2234D-C6AC-4D2C-93F2-6828E9964D6C}" destId="{AC2A4FE7-5581-43EC-9420-5106848735A0}" srcOrd="0" destOrd="1" presId="urn:microsoft.com/office/officeart/2009/3/layout/PlusandMinus"/>
    <dgm:cxn modelId="{754C53F6-8D60-4A17-BAB8-54FA75F47D37}" type="presOf" srcId="{048D7BA2-C352-4311-B5B1-0530333031D5}" destId="{FCFEE17C-064F-4FB3-9EDB-E80E8CCDB50E}" srcOrd="0" destOrd="0" presId="urn:microsoft.com/office/officeart/2009/3/layout/PlusandMinus"/>
    <dgm:cxn modelId="{EEDBACF8-288E-4C26-8628-1EC623A5E2B0}" type="presOf" srcId="{37EA57B5-0D5F-4AF8-BB3E-AD52E661CC8A}" destId="{AC2A4FE7-5581-43EC-9420-5106848735A0}" srcOrd="0" destOrd="0" presId="urn:microsoft.com/office/officeart/2009/3/layout/PlusandMinus"/>
    <dgm:cxn modelId="{429D07FC-5904-4683-8722-E3BA11D86902}" srcId="{048D7BA2-C352-4311-B5B1-0530333031D5}" destId="{37EA57B5-0D5F-4AF8-BB3E-AD52E661CC8A}" srcOrd="1" destOrd="0" parTransId="{A3B6A524-CF09-4F9E-AA14-F98BAE8A8253}" sibTransId="{14737B2A-8FE0-43B5-B161-148C7D6DF450}"/>
    <dgm:cxn modelId="{FA1833FC-AD90-4475-9478-FDB75B8E194E}" srcId="{4B4D7F12-8BEF-4BEA-B023-CEEA3324B5BE}" destId="{C49557E2-C296-4F62-89F6-C73065F1536B}" srcOrd="0" destOrd="0" parTransId="{76697660-23BA-4D16-802D-16745F555DA6}" sibTransId="{0ECC21C1-ADA8-4874-A5DB-E59B62F3E90E}"/>
    <dgm:cxn modelId="{87050D37-4FD0-4F89-A5E2-B4D42EE5B247}" type="presParOf" srcId="{FCFEE17C-064F-4FB3-9EDB-E80E8CCDB50E}" destId="{07FC5B20-28B9-45D3-AA6C-8DF9128C44FC}" srcOrd="0" destOrd="0" presId="urn:microsoft.com/office/officeart/2009/3/layout/PlusandMinus"/>
    <dgm:cxn modelId="{6AA31360-2460-4415-A258-36B284B4EB00}" type="presParOf" srcId="{FCFEE17C-064F-4FB3-9EDB-E80E8CCDB50E}" destId="{7B1D65AC-C717-4566-8DEC-B5C8F5167D54}" srcOrd="1" destOrd="0" presId="urn:microsoft.com/office/officeart/2009/3/layout/PlusandMinus"/>
    <dgm:cxn modelId="{FD62674E-1C50-4FB5-9452-4E466313BFD1}" type="presParOf" srcId="{FCFEE17C-064F-4FB3-9EDB-E80E8CCDB50E}" destId="{AC2A4FE7-5581-43EC-9420-5106848735A0}" srcOrd="2" destOrd="0" presId="urn:microsoft.com/office/officeart/2009/3/layout/PlusandMinus"/>
    <dgm:cxn modelId="{5A70BAF1-EE1C-4695-A07B-ADF0A443C2DA}" type="presParOf" srcId="{FCFEE17C-064F-4FB3-9EDB-E80E8CCDB50E}" destId="{2B5A6E1E-2F1E-4010-B51A-4B0500462831}" srcOrd="3" destOrd="0" presId="urn:microsoft.com/office/officeart/2009/3/layout/PlusandMinus"/>
    <dgm:cxn modelId="{1C71529A-9B27-4E99-9647-00EACB149CA8}" type="presParOf" srcId="{FCFEE17C-064F-4FB3-9EDB-E80E8CCDB50E}" destId="{5A486888-DC1E-4057-9951-FA6E4088B0E6}" srcOrd="4" destOrd="0" presId="urn:microsoft.com/office/officeart/2009/3/layout/PlusandMinus"/>
    <dgm:cxn modelId="{E491CC10-E3F7-4666-90A5-1C7BC96072EE}" type="presParOf" srcId="{FCFEE17C-064F-4FB3-9EDB-E80E8CCDB50E}" destId="{D0F3CDBA-AC00-49F2-A3D8-A796AAB7140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AFD975-1EB0-4380-A538-4E5BA551DDDD}" type="doc">
      <dgm:prSet loTypeId="urn:microsoft.com/office/officeart/2008/layout/PictureStrips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BA665E3-17DA-4469-B0B3-BE0ADDC50DBD}">
      <dgm:prSet custT="1"/>
      <dgm:spPr>
        <a:ln>
          <a:solidFill>
            <a:srgbClr val="549AAB"/>
          </a:solidFill>
        </a:ln>
      </dgm:spPr>
      <dgm:t>
        <a:bodyPr/>
        <a:lstStyle/>
        <a:p>
          <a:r>
            <a:rPr lang="en-US" sz="2000" b="1" i="0" dirty="0">
              <a:solidFill>
                <a:srgbClr val="549AAB"/>
              </a:solidFill>
              <a:latin typeface="Century Gothic" panose="020B0502020202020204" pitchFamily="34" charset="0"/>
            </a:rPr>
            <a:t>Cash Money! </a:t>
          </a:r>
          <a:endParaRPr lang="en-US" sz="2000" b="1" dirty="0">
            <a:solidFill>
              <a:srgbClr val="549AAB"/>
            </a:solidFill>
            <a:latin typeface="Century Gothic" panose="020B0502020202020204" pitchFamily="34" charset="0"/>
          </a:endParaRPr>
        </a:p>
      </dgm:t>
    </dgm:pt>
    <dgm:pt modelId="{A08A4457-9AE5-44C7-BB6A-D75D48111383}" type="parTrans" cxnId="{5FCE4272-7F92-4827-BDA6-99734204542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2C2FF46A-0B5E-456B-AC64-07638DCF2A4C}" type="sibTrans" cxnId="{5FCE4272-7F92-4827-BDA6-99734204542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F83B7C82-E6A9-4B3C-8A3A-7E6CFFD57A44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Tax filing is how you access state or federal relief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3FE65BC6-5036-46C1-8630-15811CC16A26}" type="parTrans" cxnId="{3EE0C24B-08DE-4B31-B623-10E8360B9AA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B50A9FEB-FE29-4A1B-8236-31986D1A38DE}" type="sibTrans" cxnId="{3EE0C24B-08DE-4B31-B623-10E8360B9AA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5A195C7C-8833-4A29-A5BD-24E53EC6EAAD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Important independent living skill—eventually we all have to do it!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8B5C3AF5-E4F2-466B-AA58-81B066568B07}" type="parTrans" cxnId="{A6EA2180-67B4-474D-8051-DFAEB45F474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4329FC1-6483-4331-A052-E8718DCC1D3F}" type="sibTrans" cxnId="{A6EA2180-67B4-474D-8051-DFAEB45F474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FC3A665-A69B-4223-8A65-273DAE5996B1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Establishes income for public benefits; tax refunds aren’t counted against eligibility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09CA8668-BCB3-4552-92A2-B062C49FB5B2}" type="parTrans" cxnId="{CAB6EC42-77C1-4526-A0AA-E6E250CBAFB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2C4AA7A-572F-4CD0-82BC-3143FCED9E06}" type="sibTrans" cxnId="{CAB6EC42-77C1-4526-A0AA-E6E250CBAFB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495D80C-0103-4650-917D-11D49D8444CC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Uncovers identity theft</a:t>
          </a:r>
        </a:p>
      </dgm:t>
    </dgm:pt>
    <dgm:pt modelId="{860D97B2-A6B3-4198-9026-B8EB49348369}" type="parTrans" cxnId="{D105AED9-2838-4756-B513-755E9F2808B2}">
      <dgm:prSet/>
      <dgm:spPr/>
      <dgm:t>
        <a:bodyPr/>
        <a:lstStyle/>
        <a:p>
          <a:endParaRPr lang="en-US"/>
        </a:p>
      </dgm:t>
    </dgm:pt>
    <dgm:pt modelId="{B6362C97-DDCF-47BF-8890-5DF489AD64B1}" type="sibTrans" cxnId="{D105AED9-2838-4756-B513-755E9F2808B2}">
      <dgm:prSet/>
      <dgm:spPr/>
      <dgm:t>
        <a:bodyPr/>
        <a:lstStyle/>
        <a:p>
          <a:endParaRPr lang="en-US"/>
        </a:p>
      </dgm:t>
    </dgm:pt>
    <dgm:pt modelId="{A8EFE2E0-6643-4FD1-A74C-3926CAB9D21E}" type="pres">
      <dgm:prSet presAssocID="{54AFD975-1EB0-4380-A538-4E5BA551DDDD}" presName="Name0" presStyleCnt="0">
        <dgm:presLayoutVars>
          <dgm:dir/>
          <dgm:resizeHandles val="exact"/>
        </dgm:presLayoutVars>
      </dgm:prSet>
      <dgm:spPr/>
    </dgm:pt>
    <dgm:pt modelId="{86F40C0E-58AF-4616-9745-E51F95CFFE7D}" type="pres">
      <dgm:prSet presAssocID="{8BA665E3-17DA-4469-B0B3-BE0ADDC50DBD}" presName="composite" presStyleCnt="0"/>
      <dgm:spPr/>
    </dgm:pt>
    <dgm:pt modelId="{87979825-CBD2-4AD0-A167-A368B344EFF0}" type="pres">
      <dgm:prSet presAssocID="{8BA665E3-17DA-4469-B0B3-BE0ADDC50DBD}" presName="rect1" presStyleLbl="trAlignAcc1" presStyleIdx="0" presStyleCnt="5">
        <dgm:presLayoutVars>
          <dgm:bulletEnabled val="1"/>
        </dgm:presLayoutVars>
      </dgm:prSet>
      <dgm:spPr/>
    </dgm:pt>
    <dgm:pt modelId="{ADB171B7-2D7B-4113-B8E9-DED4668DA958}" type="pres">
      <dgm:prSet presAssocID="{8BA665E3-17DA-4469-B0B3-BE0ADDC50DBD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DF005BA2-22E9-4980-A407-34E118A760DF}" type="pres">
      <dgm:prSet presAssocID="{2C2FF46A-0B5E-456B-AC64-07638DCF2A4C}" presName="sibTrans" presStyleCnt="0"/>
      <dgm:spPr/>
    </dgm:pt>
    <dgm:pt modelId="{B67466B5-9D77-496A-80F9-6CD64626344B}" type="pres">
      <dgm:prSet presAssocID="{F83B7C82-E6A9-4B3C-8A3A-7E6CFFD57A44}" presName="composite" presStyleCnt="0"/>
      <dgm:spPr/>
    </dgm:pt>
    <dgm:pt modelId="{4E9B5AFB-65B1-4741-8B74-BFF3E1D9738A}" type="pres">
      <dgm:prSet presAssocID="{F83B7C82-E6A9-4B3C-8A3A-7E6CFFD57A44}" presName="rect1" presStyleLbl="trAlignAcc1" presStyleIdx="1" presStyleCnt="5">
        <dgm:presLayoutVars>
          <dgm:bulletEnabled val="1"/>
        </dgm:presLayoutVars>
      </dgm:prSet>
      <dgm:spPr/>
    </dgm:pt>
    <dgm:pt modelId="{47A9B10A-FC56-450C-B8AF-649AF07C5155}" type="pres">
      <dgm:prSet presAssocID="{F83B7C82-E6A9-4B3C-8A3A-7E6CFFD57A44}" presName="rect2" presStyleLbl="fgImgPlace1" presStyleIdx="1" presStyleCnt="5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FB9C3AE0-B20F-4D5D-9EF9-7F56DC45BABD}" type="pres">
      <dgm:prSet presAssocID="{B50A9FEB-FE29-4A1B-8236-31986D1A38DE}" presName="sibTrans" presStyleCnt="0"/>
      <dgm:spPr/>
    </dgm:pt>
    <dgm:pt modelId="{700FBF7D-D611-4798-B026-2E852B118A85}" type="pres">
      <dgm:prSet presAssocID="{0FC3A665-A69B-4223-8A65-273DAE5996B1}" presName="composite" presStyleCnt="0"/>
      <dgm:spPr/>
    </dgm:pt>
    <dgm:pt modelId="{66D439F4-4DCB-4A69-AFE4-FBB108AC89EB}" type="pres">
      <dgm:prSet presAssocID="{0FC3A665-A69B-4223-8A65-273DAE5996B1}" presName="rect1" presStyleLbl="trAlignAcc1" presStyleIdx="2" presStyleCnt="5">
        <dgm:presLayoutVars>
          <dgm:bulletEnabled val="1"/>
        </dgm:presLayoutVars>
      </dgm:prSet>
      <dgm:spPr/>
    </dgm:pt>
    <dgm:pt modelId="{E97B51F7-43D9-4108-A062-155124493A5D}" type="pres">
      <dgm:prSet presAssocID="{0FC3A665-A69B-4223-8A65-273DAE5996B1}" presName="rect2" presStyleLbl="fgImgPlace1" presStyleIdx="2" presStyleCnt="5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  <dgm:pt modelId="{8553A978-272E-42F7-9844-582172CC21AD}" type="pres">
      <dgm:prSet presAssocID="{92C4AA7A-572F-4CD0-82BC-3143FCED9E06}" presName="sibTrans" presStyleCnt="0"/>
      <dgm:spPr/>
    </dgm:pt>
    <dgm:pt modelId="{B46D127C-08F0-4FB5-8276-438BD74F31CF}" type="pres">
      <dgm:prSet presAssocID="{5A195C7C-8833-4A29-A5BD-24E53EC6EAAD}" presName="composite" presStyleCnt="0"/>
      <dgm:spPr/>
    </dgm:pt>
    <dgm:pt modelId="{6B9A6F1A-A81D-48D3-BCFD-A76F17CD2AB1}" type="pres">
      <dgm:prSet presAssocID="{5A195C7C-8833-4A29-A5BD-24E53EC6EAAD}" presName="rect1" presStyleLbl="trAlignAcc1" presStyleIdx="3" presStyleCnt="5">
        <dgm:presLayoutVars>
          <dgm:bulletEnabled val="1"/>
        </dgm:presLayoutVars>
      </dgm:prSet>
      <dgm:spPr/>
    </dgm:pt>
    <dgm:pt modelId="{EF630C34-9E30-4527-8FF4-24104E990572}" type="pres">
      <dgm:prSet presAssocID="{5A195C7C-8833-4A29-A5BD-24E53EC6EAAD}" presName="rect2" presStyleLbl="fgImgPlace1" presStyleIdx="3" presStyleCnt="5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</dgm:pt>
    <dgm:pt modelId="{440EF20A-4E56-4282-91F4-93F87D995F37}" type="pres">
      <dgm:prSet presAssocID="{D4329FC1-6483-4331-A052-E8718DCC1D3F}" presName="sibTrans" presStyleCnt="0"/>
      <dgm:spPr/>
    </dgm:pt>
    <dgm:pt modelId="{4A124D54-7472-4A33-A875-28410DBEC806}" type="pres">
      <dgm:prSet presAssocID="{D495D80C-0103-4650-917D-11D49D8444CC}" presName="composite" presStyleCnt="0"/>
      <dgm:spPr/>
    </dgm:pt>
    <dgm:pt modelId="{E6849BE9-A988-4806-BA99-97F5BFAB77BE}" type="pres">
      <dgm:prSet presAssocID="{D495D80C-0103-4650-917D-11D49D8444CC}" presName="rect1" presStyleLbl="trAlignAcc1" presStyleIdx="4" presStyleCnt="5">
        <dgm:presLayoutVars>
          <dgm:bulletEnabled val="1"/>
        </dgm:presLayoutVars>
      </dgm:prSet>
      <dgm:spPr/>
    </dgm:pt>
    <dgm:pt modelId="{419A57B6-2D82-4091-B033-BCE5AE3DB1DD}" type="pres">
      <dgm:prSet presAssocID="{D495D80C-0103-4650-917D-11D49D8444CC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lder Search with solid fill"/>
        </a:ext>
      </dgm:extLst>
    </dgm:pt>
  </dgm:ptLst>
  <dgm:cxnLst>
    <dgm:cxn modelId="{1B790E00-CFFB-4B91-A0E0-ACAF91724946}" type="presOf" srcId="{F83B7C82-E6A9-4B3C-8A3A-7E6CFFD57A44}" destId="{4E9B5AFB-65B1-4741-8B74-BFF3E1D9738A}" srcOrd="0" destOrd="0" presId="urn:microsoft.com/office/officeart/2008/layout/PictureStrips"/>
    <dgm:cxn modelId="{70A6ED5E-3ABF-4133-A32F-3510FCFF2A21}" type="presOf" srcId="{8BA665E3-17DA-4469-B0B3-BE0ADDC50DBD}" destId="{87979825-CBD2-4AD0-A167-A368B344EFF0}" srcOrd="0" destOrd="0" presId="urn:microsoft.com/office/officeart/2008/layout/PictureStrips"/>
    <dgm:cxn modelId="{CAB6EC42-77C1-4526-A0AA-E6E250CBAFB3}" srcId="{54AFD975-1EB0-4380-A538-4E5BA551DDDD}" destId="{0FC3A665-A69B-4223-8A65-273DAE5996B1}" srcOrd="2" destOrd="0" parTransId="{09CA8668-BCB3-4552-92A2-B062C49FB5B2}" sibTransId="{92C4AA7A-572F-4CD0-82BC-3143FCED9E06}"/>
    <dgm:cxn modelId="{3EE0C24B-08DE-4B31-B623-10E8360B9AAB}" srcId="{54AFD975-1EB0-4380-A538-4E5BA551DDDD}" destId="{F83B7C82-E6A9-4B3C-8A3A-7E6CFFD57A44}" srcOrd="1" destOrd="0" parTransId="{3FE65BC6-5036-46C1-8630-15811CC16A26}" sibTransId="{B50A9FEB-FE29-4A1B-8236-31986D1A38DE}"/>
    <dgm:cxn modelId="{5FCE4272-7F92-4827-BDA6-997342045427}" srcId="{54AFD975-1EB0-4380-A538-4E5BA551DDDD}" destId="{8BA665E3-17DA-4469-B0B3-BE0ADDC50DBD}" srcOrd="0" destOrd="0" parTransId="{A08A4457-9AE5-44C7-BB6A-D75D48111383}" sibTransId="{2C2FF46A-0B5E-456B-AC64-07638DCF2A4C}"/>
    <dgm:cxn modelId="{A6EA2180-67B4-474D-8051-DFAEB45F474D}" srcId="{54AFD975-1EB0-4380-A538-4E5BA551DDDD}" destId="{5A195C7C-8833-4A29-A5BD-24E53EC6EAAD}" srcOrd="3" destOrd="0" parTransId="{8B5C3AF5-E4F2-466B-AA58-81B066568B07}" sibTransId="{D4329FC1-6483-4331-A052-E8718DCC1D3F}"/>
    <dgm:cxn modelId="{D105AED9-2838-4756-B513-755E9F2808B2}" srcId="{54AFD975-1EB0-4380-A538-4E5BA551DDDD}" destId="{D495D80C-0103-4650-917D-11D49D8444CC}" srcOrd="4" destOrd="0" parTransId="{860D97B2-A6B3-4198-9026-B8EB49348369}" sibTransId="{B6362C97-DDCF-47BF-8890-5DF489AD64B1}"/>
    <dgm:cxn modelId="{CA9166EA-C873-403C-99AB-B6FD737E230B}" type="presOf" srcId="{0FC3A665-A69B-4223-8A65-273DAE5996B1}" destId="{66D439F4-4DCB-4A69-AFE4-FBB108AC89EB}" srcOrd="0" destOrd="0" presId="urn:microsoft.com/office/officeart/2008/layout/PictureStrips"/>
    <dgm:cxn modelId="{4941A6EA-33B6-4554-945E-32214FFDF144}" type="presOf" srcId="{5A195C7C-8833-4A29-A5BD-24E53EC6EAAD}" destId="{6B9A6F1A-A81D-48D3-BCFD-A76F17CD2AB1}" srcOrd="0" destOrd="0" presId="urn:microsoft.com/office/officeart/2008/layout/PictureStrips"/>
    <dgm:cxn modelId="{B256C2ED-DEC3-4D9A-85AE-412059B46185}" type="presOf" srcId="{54AFD975-1EB0-4380-A538-4E5BA551DDDD}" destId="{A8EFE2E0-6643-4FD1-A74C-3926CAB9D21E}" srcOrd="0" destOrd="0" presId="urn:microsoft.com/office/officeart/2008/layout/PictureStrips"/>
    <dgm:cxn modelId="{02CDB6F2-6C23-4C38-8648-BE45FB12F232}" type="presOf" srcId="{D495D80C-0103-4650-917D-11D49D8444CC}" destId="{E6849BE9-A988-4806-BA99-97F5BFAB77BE}" srcOrd="0" destOrd="0" presId="urn:microsoft.com/office/officeart/2008/layout/PictureStrips"/>
    <dgm:cxn modelId="{F3C796DC-754C-4FD3-AF7F-655CB17AB194}" type="presParOf" srcId="{A8EFE2E0-6643-4FD1-A74C-3926CAB9D21E}" destId="{86F40C0E-58AF-4616-9745-E51F95CFFE7D}" srcOrd="0" destOrd="0" presId="urn:microsoft.com/office/officeart/2008/layout/PictureStrips"/>
    <dgm:cxn modelId="{69B6DE6E-39F0-4A7A-80C1-14412F5D5A9E}" type="presParOf" srcId="{86F40C0E-58AF-4616-9745-E51F95CFFE7D}" destId="{87979825-CBD2-4AD0-A167-A368B344EFF0}" srcOrd="0" destOrd="0" presId="urn:microsoft.com/office/officeart/2008/layout/PictureStrips"/>
    <dgm:cxn modelId="{EE7DBC4F-0CDC-40B4-BBB0-2C80B3DE7DAE}" type="presParOf" srcId="{86F40C0E-58AF-4616-9745-E51F95CFFE7D}" destId="{ADB171B7-2D7B-4113-B8E9-DED4668DA958}" srcOrd="1" destOrd="0" presId="urn:microsoft.com/office/officeart/2008/layout/PictureStrips"/>
    <dgm:cxn modelId="{502AE612-606E-474A-8426-D2667656B913}" type="presParOf" srcId="{A8EFE2E0-6643-4FD1-A74C-3926CAB9D21E}" destId="{DF005BA2-22E9-4980-A407-34E118A760DF}" srcOrd="1" destOrd="0" presId="urn:microsoft.com/office/officeart/2008/layout/PictureStrips"/>
    <dgm:cxn modelId="{F3ABB354-EEA8-4AC1-A034-B21CF8ACBC29}" type="presParOf" srcId="{A8EFE2E0-6643-4FD1-A74C-3926CAB9D21E}" destId="{B67466B5-9D77-496A-80F9-6CD64626344B}" srcOrd="2" destOrd="0" presId="urn:microsoft.com/office/officeart/2008/layout/PictureStrips"/>
    <dgm:cxn modelId="{85B4A2EF-5D27-45D1-9C46-FFF27BD36766}" type="presParOf" srcId="{B67466B5-9D77-496A-80F9-6CD64626344B}" destId="{4E9B5AFB-65B1-4741-8B74-BFF3E1D9738A}" srcOrd="0" destOrd="0" presId="urn:microsoft.com/office/officeart/2008/layout/PictureStrips"/>
    <dgm:cxn modelId="{3812BF1E-8237-48C0-A79A-A23B4006E267}" type="presParOf" srcId="{B67466B5-9D77-496A-80F9-6CD64626344B}" destId="{47A9B10A-FC56-450C-B8AF-649AF07C5155}" srcOrd="1" destOrd="0" presId="urn:microsoft.com/office/officeart/2008/layout/PictureStrips"/>
    <dgm:cxn modelId="{38FC76AC-48FE-4663-B4E2-44470013DCC7}" type="presParOf" srcId="{A8EFE2E0-6643-4FD1-A74C-3926CAB9D21E}" destId="{FB9C3AE0-B20F-4D5D-9EF9-7F56DC45BABD}" srcOrd="3" destOrd="0" presId="urn:microsoft.com/office/officeart/2008/layout/PictureStrips"/>
    <dgm:cxn modelId="{8FCE4F26-FF60-4B12-9CD0-43ED2FDE8D96}" type="presParOf" srcId="{A8EFE2E0-6643-4FD1-A74C-3926CAB9D21E}" destId="{700FBF7D-D611-4798-B026-2E852B118A85}" srcOrd="4" destOrd="0" presId="urn:microsoft.com/office/officeart/2008/layout/PictureStrips"/>
    <dgm:cxn modelId="{82A867CC-E52B-49E9-917C-2095A236E245}" type="presParOf" srcId="{700FBF7D-D611-4798-B026-2E852B118A85}" destId="{66D439F4-4DCB-4A69-AFE4-FBB108AC89EB}" srcOrd="0" destOrd="0" presId="urn:microsoft.com/office/officeart/2008/layout/PictureStrips"/>
    <dgm:cxn modelId="{C6DE58EF-8D11-469E-918D-7A27FFC77AF6}" type="presParOf" srcId="{700FBF7D-D611-4798-B026-2E852B118A85}" destId="{E97B51F7-43D9-4108-A062-155124493A5D}" srcOrd="1" destOrd="0" presId="urn:microsoft.com/office/officeart/2008/layout/PictureStrips"/>
    <dgm:cxn modelId="{9C755559-F99E-47DC-B59C-6A75C8441DCD}" type="presParOf" srcId="{A8EFE2E0-6643-4FD1-A74C-3926CAB9D21E}" destId="{8553A978-272E-42F7-9844-582172CC21AD}" srcOrd="5" destOrd="0" presId="urn:microsoft.com/office/officeart/2008/layout/PictureStrips"/>
    <dgm:cxn modelId="{2F7705B1-54F8-4AE6-B0A2-4D94C8D4FF16}" type="presParOf" srcId="{A8EFE2E0-6643-4FD1-A74C-3926CAB9D21E}" destId="{B46D127C-08F0-4FB5-8276-438BD74F31CF}" srcOrd="6" destOrd="0" presId="urn:microsoft.com/office/officeart/2008/layout/PictureStrips"/>
    <dgm:cxn modelId="{B2C5D24E-756E-407B-87A1-765C894DDB4D}" type="presParOf" srcId="{B46D127C-08F0-4FB5-8276-438BD74F31CF}" destId="{6B9A6F1A-A81D-48D3-BCFD-A76F17CD2AB1}" srcOrd="0" destOrd="0" presId="urn:microsoft.com/office/officeart/2008/layout/PictureStrips"/>
    <dgm:cxn modelId="{3D9CE5FA-93C7-472B-9784-EF217FFC9CF9}" type="presParOf" srcId="{B46D127C-08F0-4FB5-8276-438BD74F31CF}" destId="{EF630C34-9E30-4527-8FF4-24104E990572}" srcOrd="1" destOrd="0" presId="urn:microsoft.com/office/officeart/2008/layout/PictureStrips"/>
    <dgm:cxn modelId="{75E60D25-B62A-4F0A-8208-836DC9EEE66E}" type="presParOf" srcId="{A8EFE2E0-6643-4FD1-A74C-3926CAB9D21E}" destId="{440EF20A-4E56-4282-91F4-93F87D995F37}" srcOrd="7" destOrd="0" presId="urn:microsoft.com/office/officeart/2008/layout/PictureStrips"/>
    <dgm:cxn modelId="{EEAB1835-11B2-4383-8C6B-D1843A24CA6D}" type="presParOf" srcId="{A8EFE2E0-6643-4FD1-A74C-3926CAB9D21E}" destId="{4A124D54-7472-4A33-A875-28410DBEC806}" srcOrd="8" destOrd="0" presId="urn:microsoft.com/office/officeart/2008/layout/PictureStrips"/>
    <dgm:cxn modelId="{C711F7F9-086A-465B-866B-F83C30E90DAE}" type="presParOf" srcId="{4A124D54-7472-4A33-A875-28410DBEC806}" destId="{E6849BE9-A988-4806-BA99-97F5BFAB77BE}" srcOrd="0" destOrd="0" presId="urn:microsoft.com/office/officeart/2008/layout/PictureStrips"/>
    <dgm:cxn modelId="{362770B0-1A01-4CDD-BB0B-58845C7A0BA7}" type="presParOf" srcId="{4A124D54-7472-4A33-A875-28410DBEC806}" destId="{419A57B6-2D82-4091-B033-BCE5AE3DB1D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BF3C42-E5E7-41CC-BD15-C62886B09E6A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76FDF-798B-4C6A-8F1E-8516A475AECA}">
      <dgm:prSet phldrT="[Text]"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January: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filing season begins</a:t>
          </a:r>
          <a:endParaRPr lang="en-US" dirty="0"/>
        </a:p>
      </dgm:t>
    </dgm:pt>
    <dgm:pt modelId="{8FED2F94-2C2C-4053-9A04-8245D763C636}" type="parTrans" cxnId="{D132860A-39EA-42FA-8A2C-E5D742D95856}">
      <dgm:prSet/>
      <dgm:spPr/>
      <dgm:t>
        <a:bodyPr/>
        <a:lstStyle/>
        <a:p>
          <a:endParaRPr lang="en-US"/>
        </a:p>
      </dgm:t>
    </dgm:pt>
    <dgm:pt modelId="{50ECF3E2-660B-43AE-A7A5-B478306C67AB}" type="sibTrans" cxnId="{D132860A-39EA-42FA-8A2C-E5D742D95856}">
      <dgm:prSet/>
      <dgm:spPr/>
      <dgm:t>
        <a:bodyPr/>
        <a:lstStyle/>
        <a:p>
          <a:endParaRPr lang="en-US"/>
        </a:p>
      </dgm:t>
    </dgm:pt>
    <dgm:pt modelId="{B9FB8A6A-653F-46B3-B1A2-262C76D94905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April: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b="1" i="1" u="sng">
              <a:latin typeface="Century Gothic" panose="020B0502020202020204" pitchFamily="34" charset="0"/>
              <a:cs typeface="Calibri" panose="020F0502020204030204" pitchFamily="34" charset="0"/>
            </a:rPr>
            <a:t>owe taxes</a:t>
          </a:r>
          <a:endParaRPr lang="en-US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D416A2EF-A929-44BE-8DF6-7503C6D59BF5}" type="parTrans" cxnId="{0668A814-AAFF-4849-B6C4-60B9A6F803FA}">
      <dgm:prSet/>
      <dgm:spPr/>
      <dgm:t>
        <a:bodyPr/>
        <a:lstStyle/>
        <a:p>
          <a:endParaRPr lang="en-US"/>
        </a:p>
      </dgm:t>
    </dgm:pt>
    <dgm:pt modelId="{D2C0FC22-BBAF-4AD4-BF90-3DB0108D3A81}" type="sibTrans" cxnId="{0668A814-AAFF-4849-B6C4-60B9A6F803FA}">
      <dgm:prSet/>
      <dgm:spPr/>
      <dgm:t>
        <a:bodyPr/>
        <a:lstStyle/>
        <a:p>
          <a:endParaRPr lang="en-US"/>
        </a:p>
      </dgm:t>
    </dgm:pt>
    <dgm:pt modelId="{E3D6E971-827F-4A26-9DDE-4C375CC53EA0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  <a:cs typeface="Calibri" panose="020F0502020204030204" pitchFamily="34" charset="0"/>
            </a:rPr>
            <a:t>October: </a:t>
          </a:r>
          <a:r>
            <a:rPr lang="en-US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b="1" i="1" u="sng">
              <a:latin typeface="Century Gothic" panose="020B0502020202020204" pitchFamily="34" charset="0"/>
              <a:cs typeface="Calibri" panose="020F0502020204030204" pitchFamily="34" charset="0"/>
            </a:rPr>
            <a:t>do not owe taxes</a:t>
          </a:r>
          <a:endParaRPr lang="en-US" b="1" i="1" u="sng" dirty="0"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68930C5D-FD63-410F-B9E2-D2B4260ABDDC}" type="parTrans" cxnId="{001FE701-C552-484A-BDB4-FF785548755E}">
      <dgm:prSet/>
      <dgm:spPr/>
      <dgm:t>
        <a:bodyPr/>
        <a:lstStyle/>
        <a:p>
          <a:endParaRPr lang="en-US"/>
        </a:p>
      </dgm:t>
    </dgm:pt>
    <dgm:pt modelId="{82ECE5DE-E8DE-4EFD-A627-3B0C4E667CB5}" type="sibTrans" cxnId="{001FE701-C552-484A-BDB4-FF785548755E}">
      <dgm:prSet/>
      <dgm:spPr/>
      <dgm:t>
        <a:bodyPr/>
        <a:lstStyle/>
        <a:p>
          <a:endParaRPr lang="en-US"/>
        </a:p>
      </dgm:t>
    </dgm:pt>
    <dgm:pt modelId="{79339361-057B-4A2B-9EBD-F87B55C6B975}" type="pres">
      <dgm:prSet presAssocID="{93BF3C42-E5E7-41CC-BD15-C62886B09E6A}" presName="Name0" presStyleCnt="0">
        <dgm:presLayoutVars>
          <dgm:dir/>
          <dgm:resizeHandles val="exact"/>
        </dgm:presLayoutVars>
      </dgm:prSet>
      <dgm:spPr/>
    </dgm:pt>
    <dgm:pt modelId="{458185FD-A75F-4092-A840-3FC0D2F4C31D}" type="pres">
      <dgm:prSet presAssocID="{93BF3C42-E5E7-41CC-BD15-C62886B09E6A}" presName="arrow" presStyleLbl="bgShp" presStyleIdx="0" presStyleCnt="1"/>
      <dgm:spPr>
        <a:solidFill>
          <a:srgbClr val="D6EDF4"/>
        </a:solidFill>
      </dgm:spPr>
    </dgm:pt>
    <dgm:pt modelId="{FAC06287-F2B6-42F4-A652-3995EFAC832B}" type="pres">
      <dgm:prSet presAssocID="{93BF3C42-E5E7-41CC-BD15-C62886B09E6A}" presName="points" presStyleCnt="0"/>
      <dgm:spPr/>
    </dgm:pt>
    <dgm:pt modelId="{00151A30-8FDB-4C28-9E0B-3BD4E9FE853D}" type="pres">
      <dgm:prSet presAssocID="{63D76FDF-798B-4C6A-8F1E-8516A475AECA}" presName="compositeA" presStyleCnt="0"/>
      <dgm:spPr/>
    </dgm:pt>
    <dgm:pt modelId="{80933E9C-EB31-41AF-AC69-145D1DA4D2D7}" type="pres">
      <dgm:prSet presAssocID="{63D76FDF-798B-4C6A-8F1E-8516A475AECA}" presName="textA" presStyleLbl="revTx" presStyleIdx="0" presStyleCnt="3">
        <dgm:presLayoutVars>
          <dgm:bulletEnabled val="1"/>
        </dgm:presLayoutVars>
      </dgm:prSet>
      <dgm:spPr/>
    </dgm:pt>
    <dgm:pt modelId="{B08BAC01-BC12-4382-88CD-F2FA34ADECFF}" type="pres">
      <dgm:prSet presAssocID="{63D76FDF-798B-4C6A-8F1E-8516A475AECA}" presName="circleA" presStyleLbl="node1" presStyleIdx="0" presStyleCnt="3"/>
      <dgm:spPr/>
    </dgm:pt>
    <dgm:pt modelId="{442335CB-AA04-45A8-B7EB-4F9AE3D7658D}" type="pres">
      <dgm:prSet presAssocID="{63D76FDF-798B-4C6A-8F1E-8516A475AECA}" presName="spaceA" presStyleCnt="0"/>
      <dgm:spPr/>
    </dgm:pt>
    <dgm:pt modelId="{0BEA5727-0088-4634-82D4-3684B3DCDCDB}" type="pres">
      <dgm:prSet presAssocID="{50ECF3E2-660B-43AE-A7A5-B478306C67AB}" presName="space" presStyleCnt="0"/>
      <dgm:spPr/>
    </dgm:pt>
    <dgm:pt modelId="{3C597580-D3FA-4064-9281-A4F3462E20C0}" type="pres">
      <dgm:prSet presAssocID="{B9FB8A6A-653F-46B3-B1A2-262C76D94905}" presName="compositeB" presStyleCnt="0"/>
      <dgm:spPr/>
    </dgm:pt>
    <dgm:pt modelId="{A1ED082A-F447-400E-BCD6-9050ED876B4F}" type="pres">
      <dgm:prSet presAssocID="{B9FB8A6A-653F-46B3-B1A2-262C76D94905}" presName="textB" presStyleLbl="revTx" presStyleIdx="1" presStyleCnt="3">
        <dgm:presLayoutVars>
          <dgm:bulletEnabled val="1"/>
        </dgm:presLayoutVars>
      </dgm:prSet>
      <dgm:spPr/>
    </dgm:pt>
    <dgm:pt modelId="{118A7227-5C58-4576-8FB2-F35170A8FE64}" type="pres">
      <dgm:prSet presAssocID="{B9FB8A6A-653F-46B3-B1A2-262C76D94905}" presName="circleB" presStyleLbl="node1" presStyleIdx="1" presStyleCnt="3"/>
      <dgm:spPr/>
    </dgm:pt>
    <dgm:pt modelId="{F812B22B-7B75-4AD6-8DE3-1DF35462E34A}" type="pres">
      <dgm:prSet presAssocID="{B9FB8A6A-653F-46B3-B1A2-262C76D94905}" presName="spaceB" presStyleCnt="0"/>
      <dgm:spPr/>
    </dgm:pt>
    <dgm:pt modelId="{F326C222-1F47-42E6-AAC1-FDD6E1AEE447}" type="pres">
      <dgm:prSet presAssocID="{D2C0FC22-BBAF-4AD4-BF90-3DB0108D3A81}" presName="space" presStyleCnt="0"/>
      <dgm:spPr/>
    </dgm:pt>
    <dgm:pt modelId="{29C16455-9936-494E-9EF6-38563273DF1B}" type="pres">
      <dgm:prSet presAssocID="{E3D6E971-827F-4A26-9DDE-4C375CC53EA0}" presName="compositeA" presStyleCnt="0"/>
      <dgm:spPr/>
    </dgm:pt>
    <dgm:pt modelId="{82DC4446-2D6B-45BB-866F-2785573D117B}" type="pres">
      <dgm:prSet presAssocID="{E3D6E971-827F-4A26-9DDE-4C375CC53EA0}" presName="textA" presStyleLbl="revTx" presStyleIdx="2" presStyleCnt="3">
        <dgm:presLayoutVars>
          <dgm:bulletEnabled val="1"/>
        </dgm:presLayoutVars>
      </dgm:prSet>
      <dgm:spPr/>
    </dgm:pt>
    <dgm:pt modelId="{A8F0D3D2-2C2E-44D5-A9F6-0CBCA55C0322}" type="pres">
      <dgm:prSet presAssocID="{E3D6E971-827F-4A26-9DDE-4C375CC53EA0}" presName="circleA" presStyleLbl="node1" presStyleIdx="2" presStyleCnt="3"/>
      <dgm:spPr/>
    </dgm:pt>
    <dgm:pt modelId="{E9F4EEFE-C988-456A-ADF5-CC12F3F8AD76}" type="pres">
      <dgm:prSet presAssocID="{E3D6E971-827F-4A26-9DDE-4C375CC53EA0}" presName="spaceA" presStyleCnt="0"/>
      <dgm:spPr/>
    </dgm:pt>
  </dgm:ptLst>
  <dgm:cxnLst>
    <dgm:cxn modelId="{001FE701-C552-484A-BDB4-FF785548755E}" srcId="{93BF3C42-E5E7-41CC-BD15-C62886B09E6A}" destId="{E3D6E971-827F-4A26-9DDE-4C375CC53EA0}" srcOrd="2" destOrd="0" parTransId="{68930C5D-FD63-410F-B9E2-D2B4260ABDDC}" sibTransId="{82ECE5DE-E8DE-4EFD-A627-3B0C4E667CB5}"/>
    <dgm:cxn modelId="{D132860A-39EA-42FA-8A2C-E5D742D95856}" srcId="{93BF3C42-E5E7-41CC-BD15-C62886B09E6A}" destId="{63D76FDF-798B-4C6A-8F1E-8516A475AECA}" srcOrd="0" destOrd="0" parTransId="{8FED2F94-2C2C-4053-9A04-8245D763C636}" sibTransId="{50ECF3E2-660B-43AE-A7A5-B478306C67AB}"/>
    <dgm:cxn modelId="{6C063E0D-DDFA-4B3A-8515-F6BA984FA61F}" type="presOf" srcId="{93BF3C42-E5E7-41CC-BD15-C62886B09E6A}" destId="{79339361-057B-4A2B-9EBD-F87B55C6B975}" srcOrd="0" destOrd="0" presId="urn:microsoft.com/office/officeart/2005/8/layout/hProcess11"/>
    <dgm:cxn modelId="{0668A814-AAFF-4849-B6C4-60B9A6F803FA}" srcId="{93BF3C42-E5E7-41CC-BD15-C62886B09E6A}" destId="{B9FB8A6A-653F-46B3-B1A2-262C76D94905}" srcOrd="1" destOrd="0" parTransId="{D416A2EF-A929-44BE-8DF6-7503C6D59BF5}" sibTransId="{D2C0FC22-BBAF-4AD4-BF90-3DB0108D3A81}"/>
    <dgm:cxn modelId="{B37046A7-FB2B-4250-A0A7-54A2E4204FB5}" type="presOf" srcId="{63D76FDF-798B-4C6A-8F1E-8516A475AECA}" destId="{80933E9C-EB31-41AF-AC69-145D1DA4D2D7}" srcOrd="0" destOrd="0" presId="urn:microsoft.com/office/officeart/2005/8/layout/hProcess11"/>
    <dgm:cxn modelId="{061997CE-EEAD-4ED9-B9F3-1ACA3838248C}" type="presOf" srcId="{E3D6E971-827F-4A26-9DDE-4C375CC53EA0}" destId="{82DC4446-2D6B-45BB-866F-2785573D117B}" srcOrd="0" destOrd="0" presId="urn:microsoft.com/office/officeart/2005/8/layout/hProcess11"/>
    <dgm:cxn modelId="{DEABA4D9-5BC1-4B8D-B98C-401FC4235707}" type="presOf" srcId="{B9FB8A6A-653F-46B3-B1A2-262C76D94905}" destId="{A1ED082A-F447-400E-BCD6-9050ED876B4F}" srcOrd="0" destOrd="0" presId="urn:microsoft.com/office/officeart/2005/8/layout/hProcess11"/>
    <dgm:cxn modelId="{B8E4548F-7CE3-41EA-9207-B35C88F1BF70}" type="presParOf" srcId="{79339361-057B-4A2B-9EBD-F87B55C6B975}" destId="{458185FD-A75F-4092-A840-3FC0D2F4C31D}" srcOrd="0" destOrd="0" presId="urn:microsoft.com/office/officeart/2005/8/layout/hProcess11"/>
    <dgm:cxn modelId="{FB15D790-6888-4E54-AB4D-141F54DEC7A2}" type="presParOf" srcId="{79339361-057B-4A2B-9EBD-F87B55C6B975}" destId="{FAC06287-F2B6-42F4-A652-3995EFAC832B}" srcOrd="1" destOrd="0" presId="urn:microsoft.com/office/officeart/2005/8/layout/hProcess11"/>
    <dgm:cxn modelId="{05E61457-DB9C-4861-8AAB-5EEA2DE862C8}" type="presParOf" srcId="{FAC06287-F2B6-42F4-A652-3995EFAC832B}" destId="{00151A30-8FDB-4C28-9E0B-3BD4E9FE853D}" srcOrd="0" destOrd="0" presId="urn:microsoft.com/office/officeart/2005/8/layout/hProcess11"/>
    <dgm:cxn modelId="{AEEF0B36-3D13-404A-BB9B-07679B429391}" type="presParOf" srcId="{00151A30-8FDB-4C28-9E0B-3BD4E9FE853D}" destId="{80933E9C-EB31-41AF-AC69-145D1DA4D2D7}" srcOrd="0" destOrd="0" presId="urn:microsoft.com/office/officeart/2005/8/layout/hProcess11"/>
    <dgm:cxn modelId="{4D74735A-A4A1-4D1A-8A70-92338C46EA55}" type="presParOf" srcId="{00151A30-8FDB-4C28-9E0B-3BD4E9FE853D}" destId="{B08BAC01-BC12-4382-88CD-F2FA34ADECFF}" srcOrd="1" destOrd="0" presId="urn:microsoft.com/office/officeart/2005/8/layout/hProcess11"/>
    <dgm:cxn modelId="{8DC2EC67-70F0-4C82-AFAD-A2CE90FF6A4D}" type="presParOf" srcId="{00151A30-8FDB-4C28-9E0B-3BD4E9FE853D}" destId="{442335CB-AA04-45A8-B7EB-4F9AE3D7658D}" srcOrd="2" destOrd="0" presId="urn:microsoft.com/office/officeart/2005/8/layout/hProcess11"/>
    <dgm:cxn modelId="{9382B149-5686-4C3B-8FC5-B7FCF5A1B269}" type="presParOf" srcId="{FAC06287-F2B6-42F4-A652-3995EFAC832B}" destId="{0BEA5727-0088-4634-82D4-3684B3DCDCDB}" srcOrd="1" destOrd="0" presId="urn:microsoft.com/office/officeart/2005/8/layout/hProcess11"/>
    <dgm:cxn modelId="{C1F5F0C2-B00E-4C6A-9E61-29CE4BEAFF8F}" type="presParOf" srcId="{FAC06287-F2B6-42F4-A652-3995EFAC832B}" destId="{3C597580-D3FA-4064-9281-A4F3462E20C0}" srcOrd="2" destOrd="0" presId="urn:microsoft.com/office/officeart/2005/8/layout/hProcess11"/>
    <dgm:cxn modelId="{7F0EF4FA-8286-4D72-A141-4C8B371ED8E2}" type="presParOf" srcId="{3C597580-D3FA-4064-9281-A4F3462E20C0}" destId="{A1ED082A-F447-400E-BCD6-9050ED876B4F}" srcOrd="0" destOrd="0" presId="urn:microsoft.com/office/officeart/2005/8/layout/hProcess11"/>
    <dgm:cxn modelId="{8E91C5CA-9918-4201-BDC1-80703ED6FE34}" type="presParOf" srcId="{3C597580-D3FA-4064-9281-A4F3462E20C0}" destId="{118A7227-5C58-4576-8FB2-F35170A8FE64}" srcOrd="1" destOrd="0" presId="urn:microsoft.com/office/officeart/2005/8/layout/hProcess11"/>
    <dgm:cxn modelId="{74687712-0A2A-4B43-99A6-885DF2F954C4}" type="presParOf" srcId="{3C597580-D3FA-4064-9281-A4F3462E20C0}" destId="{F812B22B-7B75-4AD6-8DE3-1DF35462E34A}" srcOrd="2" destOrd="0" presId="urn:microsoft.com/office/officeart/2005/8/layout/hProcess11"/>
    <dgm:cxn modelId="{B15AA7C6-7CCA-403B-8EEB-3214C3B4E34B}" type="presParOf" srcId="{FAC06287-F2B6-42F4-A652-3995EFAC832B}" destId="{F326C222-1F47-42E6-AAC1-FDD6E1AEE447}" srcOrd="3" destOrd="0" presId="urn:microsoft.com/office/officeart/2005/8/layout/hProcess11"/>
    <dgm:cxn modelId="{45B68677-AD8C-4C98-B321-A6E7BAE71459}" type="presParOf" srcId="{FAC06287-F2B6-42F4-A652-3995EFAC832B}" destId="{29C16455-9936-494E-9EF6-38563273DF1B}" srcOrd="4" destOrd="0" presId="urn:microsoft.com/office/officeart/2005/8/layout/hProcess11"/>
    <dgm:cxn modelId="{60DF965C-159F-4B8C-92C7-31DE448415DF}" type="presParOf" srcId="{29C16455-9936-494E-9EF6-38563273DF1B}" destId="{82DC4446-2D6B-45BB-866F-2785573D117B}" srcOrd="0" destOrd="0" presId="urn:microsoft.com/office/officeart/2005/8/layout/hProcess11"/>
    <dgm:cxn modelId="{8BB74C10-CEB3-4C61-82F7-D8A47B91B141}" type="presParOf" srcId="{29C16455-9936-494E-9EF6-38563273DF1B}" destId="{A8F0D3D2-2C2E-44D5-A9F6-0CBCA55C0322}" srcOrd="1" destOrd="0" presId="urn:microsoft.com/office/officeart/2005/8/layout/hProcess11"/>
    <dgm:cxn modelId="{75618AE4-C9A7-4952-8DF3-A05436CD9FF4}" type="presParOf" srcId="{29C16455-9936-494E-9EF6-38563273DF1B}" destId="{E9F4EEFE-C988-456A-ADF5-CC12F3F8AD7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9AA07E-DB42-4EA3-9ADF-7386F130A4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D7C93C-82FF-41BD-8BD4-5B4A8B62BB2B}">
      <dgm:prSet/>
      <dgm:spPr>
        <a:solidFill>
          <a:srgbClr val="549AAB"/>
        </a:solidFill>
      </dgm:spPr>
      <dgm:t>
        <a:bodyPr/>
        <a:lstStyle/>
        <a:p>
          <a:r>
            <a:rPr lang="en-US" b="1" i="0" dirty="0">
              <a:latin typeface="Century Gothic" panose="020B0502020202020204" pitchFamily="34" charset="0"/>
            </a:rPr>
            <a:t>State</a:t>
          </a:r>
          <a:r>
            <a:rPr lang="en-US" b="0" i="0" dirty="0">
              <a:latin typeface="Century Gothic" panose="020B0502020202020204" pitchFamily="34" charset="0"/>
            </a:rPr>
            <a:t> Tax Credits</a:t>
          </a:r>
          <a:endParaRPr lang="en-US" dirty="0">
            <a:latin typeface="Century Gothic" panose="020B0502020202020204" pitchFamily="34" charset="0"/>
          </a:endParaRPr>
        </a:p>
      </dgm:t>
    </dgm:pt>
    <dgm:pt modelId="{80C084E4-2A43-47BA-A5C5-ACCF090A6D28}" type="parTrans" cxnId="{6B6A2280-5D3C-4959-884E-9B4E1AD663F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D15B202-7F2D-462C-B38B-D49EE0671512}" type="sibTrans" cxnId="{6B6A2280-5D3C-4959-884E-9B4E1AD663F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0997A44-CA57-4203-92F1-60B1252DB289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California Earned Income Tax Credit (CalEITC)</a:t>
          </a:r>
          <a:endParaRPr lang="en-US">
            <a:latin typeface="Century Gothic" panose="020B0502020202020204" pitchFamily="34" charset="0"/>
          </a:endParaRPr>
        </a:p>
      </dgm:t>
    </dgm:pt>
    <dgm:pt modelId="{B83FAEBA-73E0-4197-B4CB-440A598632A6}" type="parTrans" cxnId="{597CE7F6-FD7A-40DB-A46D-4EDE6A74187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CD388CC-A580-4682-BE1E-7AD76F319FD3}" type="sibTrans" cxnId="{597CE7F6-FD7A-40DB-A46D-4EDE6A74187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A5E542E-F076-43DD-990D-22B2FA60D73A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Young Child Tax Credit (YCTC)</a:t>
          </a:r>
          <a:endParaRPr lang="en-US" dirty="0">
            <a:latin typeface="Century Gothic" panose="020B0502020202020204" pitchFamily="34" charset="0"/>
          </a:endParaRPr>
        </a:p>
      </dgm:t>
    </dgm:pt>
    <dgm:pt modelId="{864013B4-4594-4DDE-9791-3DB76ECB4EBF}" type="parTrans" cxnId="{8100268A-7742-4F57-9AB9-A4B3B92CE2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926BBF5-975C-43D8-BC01-E634E852182F}" type="sibTrans" cxnId="{8100268A-7742-4F57-9AB9-A4B3B92CE24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EECF3C7-56B4-44C5-8918-45BECBA87F68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Child &amp; Dependent Care Expenses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F316DB0C-749D-4FA3-AA5A-64C766A26990}" type="parTrans" cxnId="{AAF42713-C7F3-4FDA-8034-8164A2906D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FBB548D-2B79-4636-ACC7-24C18A3BDDD6}" type="sibTrans" cxnId="{AAF42713-C7F3-4FDA-8034-8164A2906D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FF8134C-E59F-4F1C-9FEB-201A5D60DB94}">
      <dgm:prSet/>
      <dgm:spPr>
        <a:solidFill>
          <a:srgbClr val="D6EDF4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Renters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FFC00821-07AC-414F-AF30-F43C4934E65B}" type="parTrans" cxnId="{CBDDB9F3-1BB2-4201-9102-261743B3CF4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0276CD5-A1A6-4400-A62E-515EFBE0F3E4}" type="sibTrans" cxnId="{CBDDB9F3-1BB2-4201-9102-261743B3CF4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97C080-8F26-420D-9BC2-AC71603BCF46}" type="pres">
      <dgm:prSet presAssocID="{169AA07E-DB42-4EA3-9ADF-7386F130A4A7}" presName="Name0" presStyleCnt="0">
        <dgm:presLayoutVars>
          <dgm:dir/>
          <dgm:animLvl val="lvl"/>
          <dgm:resizeHandles val="exact"/>
        </dgm:presLayoutVars>
      </dgm:prSet>
      <dgm:spPr/>
    </dgm:pt>
    <dgm:pt modelId="{21DE931F-ECF9-46A5-8BDA-AA44CAF125CD}" type="pres">
      <dgm:prSet presAssocID="{89D7C93C-82FF-41BD-8BD4-5B4A8B62BB2B}" presName="linNode" presStyleCnt="0"/>
      <dgm:spPr/>
    </dgm:pt>
    <dgm:pt modelId="{09D12B36-054F-474F-A03F-94BC505FE6F0}" type="pres">
      <dgm:prSet presAssocID="{89D7C93C-82FF-41BD-8BD4-5B4A8B62BB2B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B23E7428-EDF0-4678-A1E5-5FF42951AFD1}" type="pres">
      <dgm:prSet presAssocID="{89D7C93C-82FF-41BD-8BD4-5B4A8B62BB2B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AF42713-C7F3-4FDA-8034-8164A2906DB1}" srcId="{89D7C93C-82FF-41BD-8BD4-5B4A8B62BB2B}" destId="{FEECF3C7-56B4-44C5-8918-45BECBA87F68}" srcOrd="2" destOrd="0" parTransId="{F316DB0C-749D-4FA3-AA5A-64C766A26990}" sibTransId="{6FBB548D-2B79-4636-ACC7-24C18A3BDDD6}"/>
    <dgm:cxn modelId="{B7C5E42A-EADB-46A3-A859-F259287A47CD}" type="presOf" srcId="{5A5E542E-F076-43DD-990D-22B2FA60D73A}" destId="{B23E7428-EDF0-4678-A1E5-5FF42951AFD1}" srcOrd="0" destOrd="1" presId="urn:microsoft.com/office/officeart/2005/8/layout/vList5"/>
    <dgm:cxn modelId="{6450EE34-9510-47C1-BEB6-9647C9B7E750}" type="presOf" srcId="{169AA07E-DB42-4EA3-9ADF-7386F130A4A7}" destId="{0E97C080-8F26-420D-9BC2-AC71603BCF46}" srcOrd="0" destOrd="0" presId="urn:microsoft.com/office/officeart/2005/8/layout/vList5"/>
    <dgm:cxn modelId="{96126A6C-7608-4416-BE05-1944129DCB70}" type="presOf" srcId="{FEECF3C7-56B4-44C5-8918-45BECBA87F68}" destId="{B23E7428-EDF0-4678-A1E5-5FF42951AFD1}" srcOrd="0" destOrd="2" presId="urn:microsoft.com/office/officeart/2005/8/layout/vList5"/>
    <dgm:cxn modelId="{6B6A2280-5D3C-4959-884E-9B4E1AD663F0}" srcId="{169AA07E-DB42-4EA3-9ADF-7386F130A4A7}" destId="{89D7C93C-82FF-41BD-8BD4-5B4A8B62BB2B}" srcOrd="0" destOrd="0" parTransId="{80C084E4-2A43-47BA-A5C5-ACCF090A6D28}" sibTransId="{1D15B202-7F2D-462C-B38B-D49EE0671512}"/>
    <dgm:cxn modelId="{8100268A-7742-4F57-9AB9-A4B3B92CE24E}" srcId="{89D7C93C-82FF-41BD-8BD4-5B4A8B62BB2B}" destId="{5A5E542E-F076-43DD-990D-22B2FA60D73A}" srcOrd="1" destOrd="0" parTransId="{864013B4-4594-4DDE-9791-3DB76ECB4EBF}" sibTransId="{5926BBF5-975C-43D8-BC01-E634E852182F}"/>
    <dgm:cxn modelId="{5AB00094-A0EB-4D59-8677-931B98D6BA21}" type="presOf" srcId="{20997A44-CA57-4203-92F1-60B1252DB289}" destId="{B23E7428-EDF0-4678-A1E5-5FF42951AFD1}" srcOrd="0" destOrd="0" presId="urn:microsoft.com/office/officeart/2005/8/layout/vList5"/>
    <dgm:cxn modelId="{73DEBEF2-94CD-4DF9-9F39-9E3B0C66B45D}" type="presOf" srcId="{8FF8134C-E59F-4F1C-9FEB-201A5D60DB94}" destId="{B23E7428-EDF0-4678-A1E5-5FF42951AFD1}" srcOrd="0" destOrd="3" presId="urn:microsoft.com/office/officeart/2005/8/layout/vList5"/>
    <dgm:cxn modelId="{CBDDB9F3-1BB2-4201-9102-261743B3CF49}" srcId="{89D7C93C-82FF-41BD-8BD4-5B4A8B62BB2B}" destId="{8FF8134C-E59F-4F1C-9FEB-201A5D60DB94}" srcOrd="3" destOrd="0" parTransId="{FFC00821-07AC-414F-AF30-F43C4934E65B}" sibTransId="{80276CD5-A1A6-4400-A62E-515EFBE0F3E4}"/>
    <dgm:cxn modelId="{597CE7F6-FD7A-40DB-A46D-4EDE6A741879}" srcId="{89D7C93C-82FF-41BD-8BD4-5B4A8B62BB2B}" destId="{20997A44-CA57-4203-92F1-60B1252DB289}" srcOrd="0" destOrd="0" parTransId="{B83FAEBA-73E0-4197-B4CB-440A598632A6}" sibTransId="{FCD388CC-A580-4682-BE1E-7AD76F319FD3}"/>
    <dgm:cxn modelId="{A34209FA-DDB1-4B04-9B72-332277850B29}" type="presOf" srcId="{89D7C93C-82FF-41BD-8BD4-5B4A8B62BB2B}" destId="{09D12B36-054F-474F-A03F-94BC505FE6F0}" srcOrd="0" destOrd="0" presId="urn:microsoft.com/office/officeart/2005/8/layout/vList5"/>
    <dgm:cxn modelId="{9D77115E-B2FF-440A-BE0A-D9800B9F6E60}" type="presParOf" srcId="{0E97C080-8F26-420D-9BC2-AC71603BCF46}" destId="{21DE931F-ECF9-46A5-8BDA-AA44CAF125CD}" srcOrd="0" destOrd="0" presId="urn:microsoft.com/office/officeart/2005/8/layout/vList5"/>
    <dgm:cxn modelId="{9A703C37-B5E8-4390-B1F5-17CB31FFD296}" type="presParOf" srcId="{21DE931F-ECF9-46A5-8BDA-AA44CAF125CD}" destId="{09D12B36-054F-474F-A03F-94BC505FE6F0}" srcOrd="0" destOrd="0" presId="urn:microsoft.com/office/officeart/2005/8/layout/vList5"/>
    <dgm:cxn modelId="{054CFB67-FDFD-49FA-B624-4F4CD5AF7A2E}" type="presParOf" srcId="{21DE931F-ECF9-46A5-8BDA-AA44CAF125CD}" destId="{B23E7428-EDF0-4678-A1E5-5FF42951AF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46E503-AA0F-49D1-8FD5-FF10F893E8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A0FCA0-9CEB-4ED6-ACA6-E6444F2342DC}">
      <dgm:prSet/>
      <dgm:spPr>
        <a:solidFill>
          <a:schemeClr val="accent2"/>
        </a:solidFill>
      </dgm:spPr>
      <dgm:t>
        <a:bodyPr/>
        <a:lstStyle/>
        <a:p>
          <a:r>
            <a:rPr lang="en-US" b="1" i="0" dirty="0">
              <a:latin typeface="Century Gothic" panose="020B0502020202020204" pitchFamily="34" charset="0"/>
            </a:rPr>
            <a:t>Federal</a:t>
          </a:r>
          <a:r>
            <a:rPr lang="en-US" b="0" i="0" dirty="0">
              <a:latin typeface="Century Gothic" panose="020B0502020202020204" pitchFamily="34" charset="0"/>
            </a:rPr>
            <a:t> Tax Credits</a:t>
          </a:r>
          <a:endParaRPr lang="en-US" dirty="0">
            <a:latin typeface="Century Gothic" panose="020B0502020202020204" pitchFamily="34" charset="0"/>
          </a:endParaRPr>
        </a:p>
      </dgm:t>
    </dgm:pt>
    <dgm:pt modelId="{DE3F24A2-C7A8-4BDD-811E-C0B9B71F286C}" type="parTrans" cxnId="{24A4CA3E-505D-450A-8738-DFD2B659ACE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42F364C-7EE6-4AF3-A4B8-AF61014C1E0D}" type="sibTrans" cxnId="{24A4CA3E-505D-450A-8738-DFD2B659ACEA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8E2F192-EF8D-4557-BCA3-99F1258F2432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Earned Income Tax Credit (EITC)</a:t>
          </a:r>
          <a:endParaRPr lang="en-US">
            <a:latin typeface="Century Gothic" panose="020B0502020202020204" pitchFamily="34" charset="0"/>
          </a:endParaRPr>
        </a:p>
      </dgm:t>
    </dgm:pt>
    <dgm:pt modelId="{616D7F97-D797-4F4F-8BA8-DB96F643612B}" type="parTrans" cxnId="{7BF1FFF9-D6BB-4C61-856B-FE39D6F4E1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A37CF8F-168F-4E0B-B629-AA0E5E06E433}" type="sibTrans" cxnId="{7BF1FFF9-D6BB-4C61-856B-FE39D6F4E1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B700D59-9423-4124-895C-987FCEAB20F1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Child Tax Credit (CTC)</a:t>
          </a:r>
          <a:endParaRPr lang="en-US">
            <a:latin typeface="Century Gothic" panose="020B0502020202020204" pitchFamily="34" charset="0"/>
          </a:endParaRPr>
        </a:p>
      </dgm:t>
    </dgm:pt>
    <dgm:pt modelId="{294E4440-12FF-4182-AAE3-E36F5DB0326F}" type="parTrans" cxnId="{7653777E-A233-471B-B021-3171C821FC4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6869467-216A-4E5D-8EE9-E63533E931D5}" type="sibTrans" cxnId="{7653777E-A233-471B-B021-3171C821FC4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664A9F8-29B3-48E9-8A8A-5447152AA00E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>
              <a:latin typeface="Century Gothic" panose="020B0502020202020204" pitchFamily="34" charset="0"/>
            </a:rPr>
            <a:t>Child &amp; Dependent Care Tax Credit</a:t>
          </a:r>
          <a:endParaRPr lang="en-US">
            <a:latin typeface="Century Gothic" panose="020B0502020202020204" pitchFamily="34" charset="0"/>
          </a:endParaRPr>
        </a:p>
      </dgm:t>
    </dgm:pt>
    <dgm:pt modelId="{6070D7F3-D407-4C3F-8C00-3B34B9A239D1}" type="parTrans" cxnId="{929A0C4C-9A4B-4BCE-9B67-C004000D7CA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EF9AE38-3171-489B-AB16-138F17E530E0}" type="sibTrans" cxnId="{929A0C4C-9A4B-4BCE-9B67-C004000D7CA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6CBA346-A984-4543-9052-D52F4AC0D5ED}">
      <dgm:prSet/>
      <dgm:spPr>
        <a:solidFill>
          <a:srgbClr val="F1995D">
            <a:alpha val="90000"/>
          </a:srgbClr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American Opportunity Credit and Lifetime Learning Credit*</a:t>
          </a:r>
          <a:endParaRPr lang="en-US" dirty="0">
            <a:latin typeface="Century Gothic" panose="020B0502020202020204" pitchFamily="34" charset="0"/>
          </a:endParaRPr>
        </a:p>
      </dgm:t>
    </dgm:pt>
    <dgm:pt modelId="{6A228CBD-F14B-4240-BB5A-35B3643C1B74}" type="parTrans" cxnId="{584FE558-0B31-42B4-AAC6-798C84B4550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C2A392A-C056-4E52-B872-8E86F281B3D3}" type="sibTrans" cxnId="{584FE558-0B31-42B4-AAC6-798C84B4550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1E7F6B3-32A0-4E11-8C03-72BB1253EA47}" type="pres">
      <dgm:prSet presAssocID="{F946E503-AA0F-49D1-8FD5-FF10F893E83D}" presName="Name0" presStyleCnt="0">
        <dgm:presLayoutVars>
          <dgm:dir/>
          <dgm:animLvl val="lvl"/>
          <dgm:resizeHandles val="exact"/>
        </dgm:presLayoutVars>
      </dgm:prSet>
      <dgm:spPr/>
    </dgm:pt>
    <dgm:pt modelId="{45BE56F5-974A-4E3F-BA2B-BEAD8B0BCF94}" type="pres">
      <dgm:prSet presAssocID="{C5A0FCA0-9CEB-4ED6-ACA6-E6444F2342DC}" presName="linNode" presStyleCnt="0"/>
      <dgm:spPr/>
    </dgm:pt>
    <dgm:pt modelId="{A3482474-B035-4D5D-9B08-44B8830C12CA}" type="pres">
      <dgm:prSet presAssocID="{C5A0FCA0-9CEB-4ED6-ACA6-E6444F2342DC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00E3BED-BAD9-4670-AE6D-831815F3495E}" type="pres">
      <dgm:prSet presAssocID="{C5A0FCA0-9CEB-4ED6-ACA6-E6444F2342D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4A4CA3E-505D-450A-8738-DFD2B659ACEA}" srcId="{F946E503-AA0F-49D1-8FD5-FF10F893E83D}" destId="{C5A0FCA0-9CEB-4ED6-ACA6-E6444F2342DC}" srcOrd="0" destOrd="0" parTransId="{DE3F24A2-C7A8-4BDD-811E-C0B9B71F286C}" sibTransId="{542F364C-7EE6-4AF3-A4B8-AF61014C1E0D}"/>
    <dgm:cxn modelId="{0A44BB62-4961-45F1-87D0-CFB01264A35B}" type="presOf" srcId="{96CBA346-A984-4543-9052-D52F4AC0D5ED}" destId="{800E3BED-BAD9-4670-AE6D-831815F3495E}" srcOrd="0" destOrd="3" presId="urn:microsoft.com/office/officeart/2005/8/layout/vList5"/>
    <dgm:cxn modelId="{929A0C4C-9A4B-4BCE-9B67-C004000D7CA6}" srcId="{C5A0FCA0-9CEB-4ED6-ACA6-E6444F2342DC}" destId="{2664A9F8-29B3-48E9-8A8A-5447152AA00E}" srcOrd="2" destOrd="0" parTransId="{6070D7F3-D407-4C3F-8C00-3B34B9A239D1}" sibTransId="{3EF9AE38-3171-489B-AB16-138F17E530E0}"/>
    <dgm:cxn modelId="{584FE558-0B31-42B4-AAC6-798C84B45509}" srcId="{C5A0FCA0-9CEB-4ED6-ACA6-E6444F2342DC}" destId="{96CBA346-A984-4543-9052-D52F4AC0D5ED}" srcOrd="3" destOrd="0" parTransId="{6A228CBD-F14B-4240-BB5A-35B3643C1B74}" sibTransId="{BC2A392A-C056-4E52-B872-8E86F281B3D3}"/>
    <dgm:cxn modelId="{7653777E-A233-471B-B021-3171C821FC46}" srcId="{C5A0FCA0-9CEB-4ED6-ACA6-E6444F2342DC}" destId="{EB700D59-9423-4124-895C-987FCEAB20F1}" srcOrd="1" destOrd="0" parTransId="{294E4440-12FF-4182-AAE3-E36F5DB0326F}" sibTransId="{F6869467-216A-4E5D-8EE9-E63533E931D5}"/>
    <dgm:cxn modelId="{0A3B6B96-52B9-40A5-8390-90C64D40A2AE}" type="presOf" srcId="{2664A9F8-29B3-48E9-8A8A-5447152AA00E}" destId="{800E3BED-BAD9-4670-AE6D-831815F3495E}" srcOrd="0" destOrd="2" presId="urn:microsoft.com/office/officeart/2005/8/layout/vList5"/>
    <dgm:cxn modelId="{8E0597C2-2CF8-48FE-BD39-594AE9DF43AB}" type="presOf" srcId="{18E2F192-EF8D-4557-BCA3-99F1258F2432}" destId="{800E3BED-BAD9-4670-AE6D-831815F3495E}" srcOrd="0" destOrd="0" presId="urn:microsoft.com/office/officeart/2005/8/layout/vList5"/>
    <dgm:cxn modelId="{906B4DCC-397A-4DF1-9DC7-6C1FEC808C2C}" type="presOf" srcId="{C5A0FCA0-9CEB-4ED6-ACA6-E6444F2342DC}" destId="{A3482474-B035-4D5D-9B08-44B8830C12CA}" srcOrd="0" destOrd="0" presId="urn:microsoft.com/office/officeart/2005/8/layout/vList5"/>
    <dgm:cxn modelId="{B01525D2-FFE9-4D2A-9749-321EACBC32F5}" type="presOf" srcId="{F946E503-AA0F-49D1-8FD5-FF10F893E83D}" destId="{11E7F6B3-32A0-4E11-8C03-72BB1253EA47}" srcOrd="0" destOrd="0" presId="urn:microsoft.com/office/officeart/2005/8/layout/vList5"/>
    <dgm:cxn modelId="{6A760DE7-63D8-43DF-9966-97209C699009}" type="presOf" srcId="{EB700D59-9423-4124-895C-987FCEAB20F1}" destId="{800E3BED-BAD9-4670-AE6D-831815F3495E}" srcOrd="0" destOrd="1" presId="urn:microsoft.com/office/officeart/2005/8/layout/vList5"/>
    <dgm:cxn modelId="{7BF1FFF9-D6BB-4C61-856B-FE39D6F4E19D}" srcId="{C5A0FCA0-9CEB-4ED6-ACA6-E6444F2342DC}" destId="{18E2F192-EF8D-4557-BCA3-99F1258F2432}" srcOrd="0" destOrd="0" parTransId="{616D7F97-D797-4F4F-8BA8-DB96F643612B}" sibTransId="{9A37CF8F-168F-4E0B-B629-AA0E5E06E433}"/>
    <dgm:cxn modelId="{3A396F6D-2FE3-4382-8EFB-5E1FA7E90164}" type="presParOf" srcId="{11E7F6B3-32A0-4E11-8C03-72BB1253EA47}" destId="{45BE56F5-974A-4E3F-BA2B-BEAD8B0BCF94}" srcOrd="0" destOrd="0" presId="urn:microsoft.com/office/officeart/2005/8/layout/vList5"/>
    <dgm:cxn modelId="{2F25EC6E-B270-4653-B955-2B734424DCD1}" type="presParOf" srcId="{45BE56F5-974A-4E3F-BA2B-BEAD8B0BCF94}" destId="{A3482474-B035-4D5D-9B08-44B8830C12CA}" srcOrd="0" destOrd="0" presId="urn:microsoft.com/office/officeart/2005/8/layout/vList5"/>
    <dgm:cxn modelId="{681F796C-5963-48D1-8EA6-7C3EA0995676}" type="presParOf" srcId="{45BE56F5-974A-4E3F-BA2B-BEAD8B0BCF94}" destId="{800E3BED-BAD9-4670-AE6D-831815F349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1DE008-FC22-4118-B9DE-FE3404B7EE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BF070-0D81-497E-9E10-8F53C974917E}">
      <dgm:prSet phldrT="[Text]"/>
      <dgm:spPr>
        <a:solidFill>
          <a:srgbClr val="549AAB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EA32D505-0AE5-4C12-A528-CFA47F425482}" type="parTrans" cxnId="{84F60739-80C8-4EFD-8303-A0510FD37662}">
      <dgm:prSet/>
      <dgm:spPr/>
      <dgm:t>
        <a:bodyPr/>
        <a:lstStyle/>
        <a:p>
          <a:endParaRPr lang="en-US"/>
        </a:p>
      </dgm:t>
    </dgm:pt>
    <dgm:pt modelId="{D8D35EE3-718A-470F-AE52-718266FB42B7}" type="sibTrans" cxnId="{84F60739-80C8-4EFD-8303-A0510FD37662}">
      <dgm:prSet/>
      <dgm:spPr/>
      <dgm:t>
        <a:bodyPr/>
        <a:lstStyle/>
        <a:p>
          <a:endParaRPr lang="en-US"/>
        </a:p>
      </dgm:t>
    </dgm:pt>
    <dgm:pt modelId="{BE69C835-EB7C-4857-961D-555ACAA77E76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27F73783-C3BD-4442-A808-F330BD41E688}" type="parTrans" cxnId="{F48EB9FA-B172-44A8-9FAA-992CF2B6BAEC}">
      <dgm:prSet/>
      <dgm:spPr/>
      <dgm:t>
        <a:bodyPr/>
        <a:lstStyle/>
        <a:p>
          <a:endParaRPr lang="en-US"/>
        </a:p>
      </dgm:t>
    </dgm:pt>
    <dgm:pt modelId="{CBDDB304-80DC-4A34-B293-C95D6F252419}" type="sibTrans" cxnId="{F48EB9FA-B172-44A8-9FAA-992CF2B6BAEC}">
      <dgm:prSet/>
      <dgm:spPr/>
      <dgm:t>
        <a:bodyPr/>
        <a:lstStyle/>
        <a:p>
          <a:endParaRPr lang="en-US"/>
        </a:p>
      </dgm:t>
    </dgm:pt>
    <dgm:pt modelId="{4CD76370-BC8D-4675-83B4-0DC69D3C53E9}">
      <dgm:prSet phldrT="[Text]"/>
      <dgm:spPr/>
      <dgm:t>
        <a:bodyPr/>
        <a:lstStyle/>
        <a:p>
          <a:endParaRPr lang="en-US" dirty="0"/>
        </a:p>
      </dgm:t>
    </dgm:pt>
    <dgm:pt modelId="{0C6C6298-B42D-44F6-98F4-6BCD68CA1E10}" type="parTrans" cxnId="{6BE047DC-0404-4B13-A58B-3CB242FAAC9B}">
      <dgm:prSet/>
      <dgm:spPr/>
      <dgm:t>
        <a:bodyPr/>
        <a:lstStyle/>
        <a:p>
          <a:endParaRPr lang="en-US"/>
        </a:p>
      </dgm:t>
    </dgm:pt>
    <dgm:pt modelId="{24DB7EFF-62F4-41A4-9E64-979B6D895EDA}" type="sibTrans" cxnId="{6BE047DC-0404-4B13-A58B-3CB242FAAC9B}">
      <dgm:prSet/>
      <dgm:spPr/>
      <dgm:t>
        <a:bodyPr/>
        <a:lstStyle/>
        <a:p>
          <a:endParaRPr lang="en-US"/>
        </a:p>
      </dgm:t>
    </dgm:pt>
    <dgm:pt modelId="{1661C582-1BF7-4739-994B-DAF767D2DB83}" type="pres">
      <dgm:prSet presAssocID="{551DE008-FC22-4118-B9DE-FE3404B7EEE7}" presName="Name0" presStyleCnt="0">
        <dgm:presLayoutVars>
          <dgm:chMax val="4"/>
          <dgm:resizeHandles val="exact"/>
        </dgm:presLayoutVars>
      </dgm:prSet>
      <dgm:spPr/>
    </dgm:pt>
    <dgm:pt modelId="{A48A2172-5E0E-4FAC-8491-5A7D2063891B}" type="pres">
      <dgm:prSet presAssocID="{551DE008-FC22-4118-B9DE-FE3404B7EEE7}" presName="ellipse" presStyleLbl="trBgShp" presStyleIdx="0" presStyleCnt="1"/>
      <dgm:spPr/>
    </dgm:pt>
    <dgm:pt modelId="{2A932019-DD70-4A35-BE35-F88452EC09E2}" type="pres">
      <dgm:prSet presAssocID="{551DE008-FC22-4118-B9DE-FE3404B7EEE7}" presName="arrow1" presStyleLbl="fgShp" presStyleIdx="0" presStyleCnt="1"/>
      <dgm:spPr>
        <a:solidFill>
          <a:srgbClr val="549AAB"/>
        </a:solidFill>
      </dgm:spPr>
    </dgm:pt>
    <dgm:pt modelId="{D1422BA4-1407-4E31-AF5E-0CFEEA6ECCA0}" type="pres">
      <dgm:prSet presAssocID="{551DE008-FC22-4118-B9DE-FE3404B7EEE7}" presName="rectangle" presStyleLbl="revTx" presStyleIdx="0" presStyleCnt="1">
        <dgm:presLayoutVars>
          <dgm:bulletEnabled val="1"/>
        </dgm:presLayoutVars>
      </dgm:prSet>
      <dgm:spPr/>
    </dgm:pt>
    <dgm:pt modelId="{B94E6ABA-8311-4CFE-860C-3C09DFFD25D9}" type="pres">
      <dgm:prSet presAssocID="{BE69C835-EB7C-4857-961D-555ACAA77E76}" presName="item1" presStyleLbl="node1" presStyleIdx="0" presStyleCnt="2">
        <dgm:presLayoutVars>
          <dgm:bulletEnabled val="1"/>
        </dgm:presLayoutVars>
      </dgm:prSet>
      <dgm:spPr/>
    </dgm:pt>
    <dgm:pt modelId="{CD3D2148-5D21-480B-AC1D-323C1E5B4EA8}" type="pres">
      <dgm:prSet presAssocID="{4CD76370-BC8D-4675-83B4-0DC69D3C53E9}" presName="item2" presStyleLbl="node1" presStyleIdx="1" presStyleCnt="2">
        <dgm:presLayoutVars>
          <dgm:bulletEnabled val="1"/>
        </dgm:presLayoutVars>
      </dgm:prSet>
      <dgm:spPr/>
    </dgm:pt>
    <dgm:pt modelId="{A59C25C1-6106-4689-B811-FD14DF429676}" type="pres">
      <dgm:prSet presAssocID="{551DE008-FC22-4118-B9DE-FE3404B7EEE7}" presName="funnel" presStyleLbl="trAlignAcc1" presStyleIdx="0" presStyleCnt="1"/>
      <dgm:spPr/>
    </dgm:pt>
  </dgm:ptLst>
  <dgm:cxnLst>
    <dgm:cxn modelId="{84F60739-80C8-4EFD-8303-A0510FD37662}" srcId="{551DE008-FC22-4118-B9DE-FE3404B7EEE7}" destId="{346BF070-0D81-497E-9E10-8F53C974917E}" srcOrd="0" destOrd="0" parTransId="{EA32D505-0AE5-4C12-A528-CFA47F425482}" sibTransId="{D8D35EE3-718A-470F-AE52-718266FB42B7}"/>
    <dgm:cxn modelId="{7C64357F-EE79-48F8-8D12-38648640C280}" type="presOf" srcId="{4CD76370-BC8D-4675-83B4-0DC69D3C53E9}" destId="{D1422BA4-1407-4E31-AF5E-0CFEEA6ECCA0}" srcOrd="0" destOrd="0" presId="urn:microsoft.com/office/officeart/2005/8/layout/funnel1"/>
    <dgm:cxn modelId="{3FFED189-8AA0-48E8-A1EF-DA6648EE3BDA}" type="presOf" srcId="{346BF070-0D81-497E-9E10-8F53C974917E}" destId="{CD3D2148-5D21-480B-AC1D-323C1E5B4EA8}" srcOrd="0" destOrd="0" presId="urn:microsoft.com/office/officeart/2005/8/layout/funnel1"/>
    <dgm:cxn modelId="{6BE047DC-0404-4B13-A58B-3CB242FAAC9B}" srcId="{551DE008-FC22-4118-B9DE-FE3404B7EEE7}" destId="{4CD76370-BC8D-4675-83B4-0DC69D3C53E9}" srcOrd="2" destOrd="0" parTransId="{0C6C6298-B42D-44F6-98F4-6BCD68CA1E10}" sibTransId="{24DB7EFF-62F4-41A4-9E64-979B6D895EDA}"/>
    <dgm:cxn modelId="{B84503E4-9BBD-4986-8136-43CDCB6330F2}" type="presOf" srcId="{551DE008-FC22-4118-B9DE-FE3404B7EEE7}" destId="{1661C582-1BF7-4739-994B-DAF767D2DB83}" srcOrd="0" destOrd="0" presId="urn:microsoft.com/office/officeart/2005/8/layout/funnel1"/>
    <dgm:cxn modelId="{619395F2-5866-4460-8C0A-932C93B8E06F}" type="presOf" srcId="{BE69C835-EB7C-4857-961D-555ACAA77E76}" destId="{B94E6ABA-8311-4CFE-860C-3C09DFFD25D9}" srcOrd="0" destOrd="0" presId="urn:microsoft.com/office/officeart/2005/8/layout/funnel1"/>
    <dgm:cxn modelId="{F48EB9FA-B172-44A8-9FAA-992CF2B6BAEC}" srcId="{551DE008-FC22-4118-B9DE-FE3404B7EEE7}" destId="{BE69C835-EB7C-4857-961D-555ACAA77E76}" srcOrd="1" destOrd="0" parTransId="{27F73783-C3BD-4442-A808-F330BD41E688}" sibTransId="{CBDDB304-80DC-4A34-B293-C95D6F252419}"/>
    <dgm:cxn modelId="{6EED3A32-8CC8-426B-B1C0-956325BBC94F}" type="presParOf" srcId="{1661C582-1BF7-4739-994B-DAF767D2DB83}" destId="{A48A2172-5E0E-4FAC-8491-5A7D2063891B}" srcOrd="0" destOrd="0" presId="urn:microsoft.com/office/officeart/2005/8/layout/funnel1"/>
    <dgm:cxn modelId="{DA43E3E0-B2E3-4BC6-B28C-5EC791252DFF}" type="presParOf" srcId="{1661C582-1BF7-4739-994B-DAF767D2DB83}" destId="{2A932019-DD70-4A35-BE35-F88452EC09E2}" srcOrd="1" destOrd="0" presId="urn:microsoft.com/office/officeart/2005/8/layout/funnel1"/>
    <dgm:cxn modelId="{F7013C74-BD8A-4F68-8D92-CE70A78C0142}" type="presParOf" srcId="{1661C582-1BF7-4739-994B-DAF767D2DB83}" destId="{D1422BA4-1407-4E31-AF5E-0CFEEA6ECCA0}" srcOrd="2" destOrd="0" presId="urn:microsoft.com/office/officeart/2005/8/layout/funnel1"/>
    <dgm:cxn modelId="{C3DEF892-6BC2-4543-A8AA-0604792BB18F}" type="presParOf" srcId="{1661C582-1BF7-4739-994B-DAF767D2DB83}" destId="{B94E6ABA-8311-4CFE-860C-3C09DFFD25D9}" srcOrd="3" destOrd="0" presId="urn:microsoft.com/office/officeart/2005/8/layout/funnel1"/>
    <dgm:cxn modelId="{A6519F0A-963F-4D42-832E-B3896648726C}" type="presParOf" srcId="{1661C582-1BF7-4739-994B-DAF767D2DB83}" destId="{CD3D2148-5D21-480B-AC1D-323C1E5B4EA8}" srcOrd="4" destOrd="0" presId="urn:microsoft.com/office/officeart/2005/8/layout/funnel1"/>
    <dgm:cxn modelId="{0FE82C03-9F80-4844-A74E-BCF44EF781F6}" type="presParOf" srcId="{1661C582-1BF7-4739-994B-DAF767D2DB83}" destId="{A59C25C1-6106-4689-B811-FD14DF429676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510336"/>
          <a:ext cx="10430261" cy="2737368"/>
        </a:xfrm>
        <a:prstGeom prst="left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242468" y="127185"/>
          <a:ext cx="1386471" cy="921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sp:txBody>
      <dsp:txXfrm>
        <a:off x="242468" y="127185"/>
        <a:ext cx="1386471" cy="921433"/>
      </dsp:txXfrm>
    </dsp:sp>
    <dsp:sp modelId="{B08BAC01-BC12-4382-88CD-F2FA34ADECFF}">
      <dsp:nvSpPr>
        <dsp:cNvPr id="0" name=""/>
        <dsp:cNvSpPr/>
      </dsp:nvSpPr>
      <dsp:spPr>
        <a:xfrm>
          <a:off x="925758" y="1553463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4478708" y="2278250"/>
          <a:ext cx="1472840" cy="86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u="none" kern="1200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sp:txBody>
      <dsp:txXfrm>
        <a:off x="4478708" y="2278250"/>
        <a:ext cx="1472840" cy="862323"/>
      </dsp:txXfrm>
    </dsp:sp>
    <dsp:sp modelId="{118A7227-5C58-4576-8FB2-F35170A8FE64}">
      <dsp:nvSpPr>
        <dsp:cNvPr id="0" name=""/>
        <dsp:cNvSpPr/>
      </dsp:nvSpPr>
      <dsp:spPr>
        <a:xfrm>
          <a:off x="4998323" y="161427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8659739" y="0"/>
          <a:ext cx="1541300" cy="94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8659739" y="0"/>
        <a:ext cx="1541300" cy="942456"/>
      </dsp:txXfrm>
    </dsp:sp>
    <dsp:sp modelId="{A8F0D3D2-2C2E-44D5-A9F6-0CBCA55C0322}">
      <dsp:nvSpPr>
        <dsp:cNvPr id="0" name=""/>
        <dsp:cNvSpPr/>
      </dsp:nvSpPr>
      <dsp:spPr>
        <a:xfrm>
          <a:off x="9110182" y="156731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5D228-3EC7-4A17-B664-89713CD67530}">
      <dsp:nvSpPr>
        <dsp:cNvPr id="0" name=""/>
        <dsp:cNvSpPr/>
      </dsp:nvSpPr>
      <dsp:spPr>
        <a:xfrm>
          <a:off x="0" y="0"/>
          <a:ext cx="10599431" cy="1488621"/>
        </a:xfrm>
        <a:prstGeom prst="roundRect">
          <a:avLst>
            <a:gd name="adj" fmla="val 10000"/>
          </a:avLst>
        </a:prstGeom>
        <a:solidFill>
          <a:srgbClr val="D6EDF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80266-05A1-47E8-84EF-DA7E6BADB236}">
      <dsp:nvSpPr>
        <dsp:cNvPr id="0" name=""/>
        <dsp:cNvSpPr/>
      </dsp:nvSpPr>
      <dsp:spPr>
        <a:xfrm>
          <a:off x="317982" y="198482"/>
          <a:ext cx="3113582" cy="10916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1" t="-69722" r="571" b="-1827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F626-1619-4BBA-834A-C480B84D4F37}">
      <dsp:nvSpPr>
        <dsp:cNvPr id="0" name=""/>
        <dsp:cNvSpPr/>
      </dsp:nvSpPr>
      <dsp:spPr>
        <a:xfrm rot="10800000">
          <a:off x="317982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Filled out their W-4 wrong</a:t>
          </a:r>
          <a:endParaRPr lang="en-US" sz="2300" b="1" kern="1200">
            <a:solidFill>
              <a:schemeClr val="bg1"/>
            </a:solidFill>
          </a:endParaRPr>
        </a:p>
      </dsp:txBody>
      <dsp:txXfrm rot="10800000">
        <a:off x="373936" y="1488621"/>
        <a:ext cx="3001674" cy="1763471"/>
      </dsp:txXfrm>
    </dsp:sp>
    <dsp:sp modelId="{2B27281C-373A-4D8A-8A66-36FEAE85CF7B}">
      <dsp:nvSpPr>
        <dsp:cNvPr id="0" name=""/>
        <dsp:cNvSpPr/>
      </dsp:nvSpPr>
      <dsp:spPr>
        <a:xfrm>
          <a:off x="3742924" y="198482"/>
          <a:ext cx="3113582" cy="10916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5" t="-64717" r="-13557" b="-1666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90A33-F629-4834-9F57-C2DA783D7D1C}">
      <dsp:nvSpPr>
        <dsp:cNvPr id="0" name=""/>
        <dsp:cNvSpPr/>
      </dsp:nvSpPr>
      <dsp:spPr>
        <a:xfrm rot="10800000">
          <a:off x="3742924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Was self-employed/had gig work income</a:t>
          </a:r>
          <a:endParaRPr lang="en-US" sz="2300" b="1" kern="1200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 rot="10800000">
        <a:off x="3798878" y="1488621"/>
        <a:ext cx="3001674" cy="1763471"/>
      </dsp:txXfrm>
    </dsp:sp>
    <dsp:sp modelId="{300D1AB4-F03B-4F48-8A5D-655A07A2EAB6}">
      <dsp:nvSpPr>
        <dsp:cNvPr id="0" name=""/>
        <dsp:cNvSpPr/>
      </dsp:nvSpPr>
      <dsp:spPr>
        <a:xfrm>
          <a:off x="7167865" y="198482"/>
          <a:ext cx="3113582" cy="10916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57FDD-1D4B-4911-AC1C-F668AD7F9F47}">
      <dsp:nvSpPr>
        <dsp:cNvPr id="0" name=""/>
        <dsp:cNvSpPr/>
      </dsp:nvSpPr>
      <dsp:spPr>
        <a:xfrm rot="10800000">
          <a:off x="7167865" y="1488621"/>
          <a:ext cx="3113582" cy="18194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Spent educational financial aid on non-qualified expenses</a:t>
          </a:r>
          <a:endParaRPr lang="en-US" sz="2300" b="1" kern="1200" dirty="0">
            <a:solidFill>
              <a:schemeClr val="bg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 rot="10800000">
        <a:off x="7223819" y="1488621"/>
        <a:ext cx="3001674" cy="17634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73B5F-55CE-4A9E-821F-CD9A457EB471}">
      <dsp:nvSpPr>
        <dsp:cNvPr id="0" name=""/>
        <dsp:cNvSpPr/>
      </dsp:nvSpPr>
      <dsp:spPr>
        <a:xfrm>
          <a:off x="0" y="1879381"/>
          <a:ext cx="10674213" cy="12330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entury Gothic" panose="020B0502020202020204" pitchFamily="34" charset="0"/>
              <a:cs typeface="Calibri" panose="020F0502020204030204" pitchFamily="34" charset="0"/>
            </a:rPr>
            <a:t>If the form is not filled out correctly, too much or too little will be withheld. </a:t>
          </a:r>
        </a:p>
      </dsp:txBody>
      <dsp:txXfrm>
        <a:off x="0" y="1879381"/>
        <a:ext cx="10674213" cy="665862"/>
      </dsp:txXfrm>
    </dsp:sp>
    <dsp:sp modelId="{D7F9ABF4-641B-433B-AF66-FB2AEA17FC4B}">
      <dsp:nvSpPr>
        <dsp:cNvPr id="0" name=""/>
        <dsp:cNvSpPr/>
      </dsp:nvSpPr>
      <dsp:spPr>
        <a:xfrm>
          <a:off x="0" y="2520582"/>
          <a:ext cx="10674213" cy="5672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If too little tax money is withheld from your paycheck, you will owe the government money when you file.</a:t>
          </a:r>
        </a:p>
      </dsp:txBody>
      <dsp:txXfrm>
        <a:off x="0" y="2520582"/>
        <a:ext cx="10674213" cy="567215"/>
      </dsp:txXfrm>
    </dsp:sp>
    <dsp:sp modelId="{AD4C65EE-5E46-4944-A28B-7D37F989F27F}">
      <dsp:nvSpPr>
        <dsp:cNvPr id="0" name=""/>
        <dsp:cNvSpPr/>
      </dsp:nvSpPr>
      <dsp:spPr>
        <a:xfrm rot="10800000">
          <a:off x="0" y="1404"/>
          <a:ext cx="10674213" cy="1896473"/>
        </a:xfrm>
        <a:prstGeom prst="upArrowCallout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b="1" kern="1200" dirty="0">
              <a:latin typeface="Century Gothic" panose="020B0502020202020204" pitchFamily="34" charset="0"/>
              <a:cs typeface="Calibri" panose="020F0502020204030204" pitchFamily="34" charset="0"/>
            </a:rPr>
            <a:t>Your W-4 helps your employer determine how much federal income tax to withhold from your paycheck for the government. </a:t>
          </a:r>
          <a:endParaRPr lang="en-US" sz="2300" b="1" kern="1200" dirty="0"/>
        </a:p>
      </dsp:txBody>
      <dsp:txXfrm rot="10800000">
        <a:off x="0" y="1404"/>
        <a:ext cx="10674213" cy="12322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1818E-FD20-486C-BB73-43AF6DDB0FC6}">
      <dsp:nvSpPr>
        <dsp:cNvPr id="0" name=""/>
        <dsp:cNvSpPr/>
      </dsp:nvSpPr>
      <dsp:spPr>
        <a:xfrm>
          <a:off x="741050" y="1228740"/>
          <a:ext cx="7163489" cy="3702047"/>
        </a:xfrm>
        <a:prstGeom prst="rect">
          <a:avLst/>
        </a:prstGeom>
        <a:solidFill>
          <a:srgbClr val="D6ED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C6A54-96F3-4702-A2B6-CF9B629AB56B}">
      <dsp:nvSpPr>
        <dsp:cNvPr id="0" name=""/>
        <dsp:cNvSpPr/>
      </dsp:nvSpPr>
      <dsp:spPr>
        <a:xfrm>
          <a:off x="955131" y="1661699"/>
          <a:ext cx="3326493" cy="31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  <a:latin typeface="Century Gothic" panose="020B0502020202020204" pitchFamily="34" charset="0"/>
            </a:rPr>
            <a:t>Qualified expenses: </a:t>
          </a:r>
          <a:br>
            <a:rPr lang="en-US" sz="1800" b="1" kern="1200" dirty="0">
              <a:latin typeface="Century Gothic" panose="020B0502020202020204" pitchFamily="34" charset="0"/>
            </a:rPr>
          </a:br>
          <a:br>
            <a:rPr lang="en-US" sz="1800" b="1" kern="1200" dirty="0">
              <a:latin typeface="Century Gothic" panose="020B0502020202020204" pitchFamily="34" charset="0"/>
            </a:rPr>
          </a:b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Tuition and fees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Course-related expenses such as books, supplies (pens/paper), and equipment (includes laptops/Chromebooks and computer software) </a:t>
          </a:r>
          <a:br>
            <a:rPr lang="en-US" sz="1800" kern="1200" dirty="0">
              <a:latin typeface="Century Gothic" panose="020B0502020202020204" pitchFamily="34" charset="0"/>
            </a:rPr>
          </a:br>
          <a:endParaRPr lang="en-US" sz="1800" kern="1200" dirty="0">
            <a:latin typeface="Century Gothic" panose="020B0502020202020204" pitchFamily="34" charset="0"/>
          </a:endParaRPr>
        </a:p>
      </dsp:txBody>
      <dsp:txXfrm>
        <a:off x="955131" y="1661699"/>
        <a:ext cx="3326493" cy="3167056"/>
      </dsp:txXfrm>
    </dsp:sp>
    <dsp:sp modelId="{DDC128D3-4FD7-4A1E-B334-BF02268C50FC}">
      <dsp:nvSpPr>
        <dsp:cNvPr id="0" name=""/>
        <dsp:cNvSpPr/>
      </dsp:nvSpPr>
      <dsp:spPr>
        <a:xfrm>
          <a:off x="4355730" y="1661699"/>
          <a:ext cx="3326493" cy="31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549AAB"/>
              </a:solidFill>
              <a:latin typeface="Century Gothic" panose="020B0502020202020204" pitchFamily="34" charset="0"/>
            </a:rPr>
            <a:t>Non</a:t>
          </a:r>
          <a:r>
            <a:rPr lang="en-US" sz="1800" b="1" kern="1200" dirty="0">
              <a:solidFill>
                <a:srgbClr val="549AAB"/>
              </a:solidFill>
              <a:latin typeface="Century Gothic" panose="020B0502020202020204" pitchFamily="34" charset="0"/>
            </a:rPr>
            <a:t>-qualified expenses: </a:t>
          </a:r>
          <a:br>
            <a:rPr lang="en-US" sz="1800" b="1" kern="1200" dirty="0">
              <a:latin typeface="Century Gothic" panose="020B0502020202020204" pitchFamily="34" charset="0"/>
            </a:rPr>
          </a:br>
          <a:br>
            <a:rPr lang="en-US" sz="1800" b="1" kern="1200" dirty="0">
              <a:latin typeface="Century Gothic" panose="020B0502020202020204" pitchFamily="34" charset="0"/>
            </a:rPr>
          </a:b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Room &amp; board (</a:t>
          </a:r>
          <a:r>
            <a:rPr lang="en-US" sz="1800" kern="1200" dirty="0" err="1">
              <a:latin typeface="Century Gothic" panose="020B0502020202020204" pitchFamily="34" charset="0"/>
            </a:rPr>
            <a:t>inclu</a:t>
          </a:r>
          <a:r>
            <a:rPr lang="en-US" sz="1800" kern="1200" dirty="0">
              <a:latin typeface="Century Gothic" panose="020B0502020202020204" pitchFamily="34" charset="0"/>
            </a:rPr>
            <a:t>. dorm)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Student health fees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Cafeteria food card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Research, equipment, other expenses not required for course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Travel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 Gothic" panose="020B0502020202020204" pitchFamily="34" charset="0"/>
            </a:rPr>
            <a:t>-</a:t>
          </a:r>
          <a:r>
            <a:rPr lang="en-US" sz="1800" kern="1200" dirty="0">
              <a:latin typeface="Century Gothic" panose="020B0502020202020204" pitchFamily="34" charset="0"/>
            </a:rPr>
            <a:t>Clerical help </a:t>
          </a:r>
        </a:p>
      </dsp:txBody>
      <dsp:txXfrm>
        <a:off x="4355730" y="1661699"/>
        <a:ext cx="3326493" cy="3167056"/>
      </dsp:txXfrm>
    </dsp:sp>
    <dsp:sp modelId="{FE26C0F6-6B11-4955-AA01-6B7BAD9549E2}">
      <dsp:nvSpPr>
        <dsp:cNvPr id="0" name=""/>
        <dsp:cNvSpPr/>
      </dsp:nvSpPr>
      <dsp:spPr>
        <a:xfrm>
          <a:off x="0" y="487879"/>
          <a:ext cx="1399762" cy="1399762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A78C7-A6F5-4E0E-84E2-9F2DA4038B00}">
      <dsp:nvSpPr>
        <dsp:cNvPr id="0" name=""/>
        <dsp:cNvSpPr/>
      </dsp:nvSpPr>
      <dsp:spPr>
        <a:xfrm>
          <a:off x="6916472" y="991267"/>
          <a:ext cx="1317423" cy="451469"/>
        </a:xfrm>
        <a:prstGeom prst="rect">
          <a:avLst/>
        </a:prstGeom>
        <a:solidFill>
          <a:srgbClr val="549AAB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ADD09-DC36-4FBE-9C5E-F3DF625BFB7D}">
      <dsp:nvSpPr>
        <dsp:cNvPr id="0" name=""/>
        <dsp:cNvSpPr/>
      </dsp:nvSpPr>
      <dsp:spPr>
        <a:xfrm>
          <a:off x="4322795" y="1668471"/>
          <a:ext cx="823" cy="3024843"/>
        </a:xfrm>
        <a:prstGeom prst="line">
          <a:avLst/>
        </a:prstGeom>
        <a:noFill/>
        <a:ln w="28575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510336"/>
          <a:ext cx="10430261" cy="2737368"/>
        </a:xfrm>
        <a:prstGeom prst="left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242468" y="127185"/>
          <a:ext cx="1386471" cy="921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solidFill>
                <a:schemeClr val="tx1"/>
              </a:solidFill>
              <a:latin typeface="Century Gothic" panose="020B0502020202020204" pitchFamily="34" charset="0"/>
            </a:rPr>
            <a:t>0</a:t>
          </a:r>
        </a:p>
      </dsp:txBody>
      <dsp:txXfrm>
        <a:off x="242468" y="127185"/>
        <a:ext cx="1386471" cy="921433"/>
      </dsp:txXfrm>
    </dsp:sp>
    <dsp:sp modelId="{B08BAC01-BC12-4382-88CD-F2FA34ADECFF}">
      <dsp:nvSpPr>
        <dsp:cNvPr id="0" name=""/>
        <dsp:cNvSpPr/>
      </dsp:nvSpPr>
      <dsp:spPr>
        <a:xfrm>
          <a:off x="925758" y="1553463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4478708" y="2278250"/>
          <a:ext cx="1472840" cy="862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u="none" kern="1200" dirty="0">
              <a:latin typeface="Century Gothic" panose="020B0502020202020204" pitchFamily="34" charset="0"/>
              <a:cs typeface="Calibri" panose="020F0502020204030204" pitchFamily="34" charset="0"/>
            </a:rPr>
            <a:t> </a:t>
          </a:r>
        </a:p>
      </dsp:txBody>
      <dsp:txXfrm>
        <a:off x="4478708" y="2278250"/>
        <a:ext cx="1472840" cy="862323"/>
      </dsp:txXfrm>
    </dsp:sp>
    <dsp:sp modelId="{118A7227-5C58-4576-8FB2-F35170A8FE64}">
      <dsp:nvSpPr>
        <dsp:cNvPr id="0" name=""/>
        <dsp:cNvSpPr/>
      </dsp:nvSpPr>
      <dsp:spPr>
        <a:xfrm>
          <a:off x="4998323" y="161427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8659739" y="0"/>
          <a:ext cx="1541300" cy="942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Century Gothic" panose="020B0502020202020204" pitchFamily="34" charset="0"/>
              <a:cs typeface="Calibri" panose="020F0502020204030204" pitchFamily="34" charset="0"/>
            </a:rPr>
            <a:t>10</a:t>
          </a:r>
          <a:endParaRPr lang="en-US" sz="4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8659739" y="0"/>
        <a:ext cx="1541300" cy="942456"/>
      </dsp:txXfrm>
    </dsp:sp>
    <dsp:sp modelId="{A8F0D3D2-2C2E-44D5-A9F6-0CBCA55C0322}">
      <dsp:nvSpPr>
        <dsp:cNvPr id="0" name=""/>
        <dsp:cNvSpPr/>
      </dsp:nvSpPr>
      <dsp:spPr>
        <a:xfrm>
          <a:off x="9110182" y="1567314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9E6AF-CFD4-42E6-82E1-BAFDB9F35D70}">
      <dsp:nvSpPr>
        <dsp:cNvPr id="0" name=""/>
        <dsp:cNvSpPr/>
      </dsp:nvSpPr>
      <dsp:spPr>
        <a:xfrm>
          <a:off x="0" y="377111"/>
          <a:ext cx="9910122" cy="1077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>
              <a:latin typeface="Century Gothic" panose="020B0502020202020204" pitchFamily="34" charset="0"/>
            </a:rPr>
            <a:t>Taxes provide revenue for federal, local, and state governments to fund: </a:t>
          </a:r>
          <a:endParaRPr lang="en-US" sz="2600" kern="1200" dirty="0">
            <a:latin typeface="Century Gothic" panose="020B0502020202020204" pitchFamily="34" charset="0"/>
          </a:endParaRPr>
        </a:p>
      </dsp:txBody>
      <dsp:txXfrm>
        <a:off x="31558" y="408669"/>
        <a:ext cx="9847006" cy="1014345"/>
      </dsp:txXfrm>
    </dsp:sp>
    <dsp:sp modelId="{40A69117-9353-4778-AFC6-3D6022D8031B}">
      <dsp:nvSpPr>
        <dsp:cNvPr id="0" name=""/>
        <dsp:cNvSpPr/>
      </dsp:nvSpPr>
      <dsp:spPr>
        <a:xfrm>
          <a:off x="0" y="1648516"/>
          <a:ext cx="1077461" cy="107746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DC921-C0FA-4D54-9402-33A894E98EFC}">
      <dsp:nvSpPr>
        <dsp:cNvPr id="0" name=""/>
        <dsp:cNvSpPr/>
      </dsp:nvSpPr>
      <dsp:spPr>
        <a:xfrm>
          <a:off x="1142109" y="1648516"/>
          <a:ext cx="8768013" cy="107746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Century Gothic" panose="020B0502020202020204" pitchFamily="34" charset="0"/>
            </a:rPr>
            <a:t>Essential services </a:t>
          </a:r>
          <a:r>
            <a:rPr lang="en-US" sz="2400" b="0" i="0" kern="1200" dirty="0">
              <a:latin typeface="Century Gothic" panose="020B0502020202020204" pitchFamily="34" charset="0"/>
            </a:rPr>
            <a:t>intended to benefit </a:t>
          </a:r>
          <a:r>
            <a:rPr lang="en-US" sz="24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all citizens</a:t>
          </a:r>
          <a:endParaRPr lang="en-US" sz="24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Century Gothic" panose="020B0502020202020204" pitchFamily="34" charset="0"/>
            </a:rPr>
            <a:t>E.g. defense, highways, police, a justice system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94716" y="1701123"/>
        <a:ext cx="8662799" cy="972247"/>
      </dsp:txXfrm>
    </dsp:sp>
    <dsp:sp modelId="{42918E81-EC4B-4072-BE9D-2FA8852F0799}">
      <dsp:nvSpPr>
        <dsp:cNvPr id="0" name=""/>
        <dsp:cNvSpPr/>
      </dsp:nvSpPr>
      <dsp:spPr>
        <a:xfrm>
          <a:off x="0" y="2855272"/>
          <a:ext cx="1077461" cy="1077461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602FF-BC6C-4833-B05E-C9C24B21E120}">
      <dsp:nvSpPr>
        <dsp:cNvPr id="0" name=""/>
        <dsp:cNvSpPr/>
      </dsp:nvSpPr>
      <dsp:spPr>
        <a:xfrm>
          <a:off x="1142109" y="2855272"/>
          <a:ext cx="8768013" cy="107746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Century Gothic" panose="020B0502020202020204" pitchFamily="34" charset="0"/>
            </a:rPr>
            <a:t>Programs and services </a:t>
          </a:r>
          <a:r>
            <a:rPr lang="en-US" sz="2400" b="0" i="0" kern="1200" dirty="0">
              <a:latin typeface="Century Gothic" panose="020B0502020202020204" pitchFamily="34" charset="0"/>
            </a:rPr>
            <a:t>that benefit </a:t>
          </a:r>
          <a:r>
            <a:rPr lang="en-US" sz="24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certain citizens</a:t>
          </a:r>
          <a:endParaRPr lang="en-US" sz="24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Century Gothic" panose="020B0502020202020204" pitchFamily="34" charset="0"/>
            </a:rPr>
            <a:t>E.g. health, welfare, social services, job training, schools, parks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94716" y="2907879"/>
        <a:ext cx="8662799" cy="972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C5B20-28B9-45D3-AA6C-8DF9128C44FC}">
      <dsp:nvSpPr>
        <dsp:cNvPr id="0" name=""/>
        <dsp:cNvSpPr/>
      </dsp:nvSpPr>
      <dsp:spPr>
        <a:xfrm>
          <a:off x="1931427" y="745899"/>
          <a:ext cx="6878949" cy="3554999"/>
        </a:xfrm>
        <a:prstGeom prst="rect">
          <a:avLst/>
        </a:prstGeom>
        <a:solidFill>
          <a:srgbClr val="D6EDF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D65AC-C717-4566-8DEC-B5C8F5167D54}">
      <dsp:nvSpPr>
        <dsp:cNvPr id="0" name=""/>
        <dsp:cNvSpPr/>
      </dsp:nvSpPr>
      <dsp:spPr>
        <a:xfrm>
          <a:off x="2137004" y="1161661"/>
          <a:ext cx="3194362" cy="3041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You should file your taxes if: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are</a:t>
          </a:r>
          <a:r>
            <a:rPr lang="en-US" sz="2300" kern="1200" dirty="0">
              <a:latin typeface="Century Gothic" panose="020B0502020202020204" pitchFamily="34" charset="0"/>
            </a:rPr>
            <a:t> required to by law</a:t>
          </a:r>
          <a:br>
            <a:rPr lang="en-US" sz="2300" kern="1200" dirty="0">
              <a:latin typeface="Century Gothic" panose="020B0502020202020204" pitchFamily="34" charset="0"/>
            </a:rPr>
          </a:br>
          <a:r>
            <a:rPr lang="en-US" sz="2300" kern="1200" dirty="0">
              <a:latin typeface="Century Gothic" panose="020B0502020202020204" pitchFamily="34" charset="0"/>
            </a:rPr>
            <a:t>          </a:t>
          </a:r>
          <a:r>
            <a:rPr lang="en-US" sz="2300" b="1" u="sng" kern="1200" dirty="0">
              <a:solidFill>
                <a:schemeClr val="accent2"/>
              </a:solidFill>
              <a:latin typeface="Century Gothic" panose="020B0502020202020204" pitchFamily="34" charset="0"/>
            </a:rPr>
            <a:t>AND/OR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will receive </a:t>
          </a:r>
          <a:r>
            <a:rPr lang="en-US" sz="2300" kern="1200" dirty="0">
              <a:latin typeface="Century Gothic" panose="020B0502020202020204" pitchFamily="34" charset="0"/>
            </a:rPr>
            <a:t>money back from filing</a:t>
          </a:r>
        </a:p>
      </dsp:txBody>
      <dsp:txXfrm>
        <a:off x="2137004" y="1161661"/>
        <a:ext cx="3194362" cy="3041258"/>
      </dsp:txXfrm>
    </dsp:sp>
    <dsp:sp modelId="{AC2A4FE7-5581-43EC-9420-5106848735A0}">
      <dsp:nvSpPr>
        <dsp:cNvPr id="0" name=""/>
        <dsp:cNvSpPr/>
      </dsp:nvSpPr>
      <dsp:spPr>
        <a:xfrm>
          <a:off x="5402529" y="1161661"/>
          <a:ext cx="3194362" cy="3041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You should not file your taxes if: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are not </a:t>
          </a:r>
          <a:r>
            <a:rPr lang="en-US" sz="2300" kern="1200" dirty="0">
              <a:latin typeface="Century Gothic" panose="020B0502020202020204" pitchFamily="34" charset="0"/>
            </a:rPr>
            <a:t>required to by law</a:t>
          </a:r>
          <a:br>
            <a:rPr lang="en-US" sz="2300" kern="1200" dirty="0">
              <a:latin typeface="Century Gothic" panose="020B0502020202020204" pitchFamily="34" charset="0"/>
            </a:rPr>
          </a:br>
          <a:r>
            <a:rPr lang="en-US" sz="2300" kern="1200" dirty="0">
              <a:latin typeface="Century Gothic" panose="020B0502020202020204" pitchFamily="34" charset="0"/>
            </a:rPr>
            <a:t>             </a:t>
          </a:r>
          <a:r>
            <a:rPr lang="en-US" sz="2300" b="1" u="sng" kern="1200" dirty="0">
              <a:solidFill>
                <a:schemeClr val="accent2"/>
              </a:solidFill>
              <a:latin typeface="Century Gothic" panose="020B0502020202020204" pitchFamily="34" charset="0"/>
            </a:rPr>
            <a:t>AND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300" kern="1200" dirty="0">
              <a:latin typeface="Century Gothic" panose="020B0502020202020204" pitchFamily="34" charset="0"/>
            </a:rPr>
            <a:t>You </a:t>
          </a:r>
          <a:r>
            <a:rPr lang="en-US" sz="2300" b="1" kern="1200" dirty="0">
              <a:latin typeface="Century Gothic" panose="020B0502020202020204" pitchFamily="34" charset="0"/>
            </a:rPr>
            <a:t>will owe </a:t>
          </a:r>
          <a:r>
            <a:rPr lang="en-US" sz="2300" kern="1200" dirty="0">
              <a:latin typeface="Century Gothic" panose="020B0502020202020204" pitchFamily="34" charset="0"/>
            </a:rPr>
            <a:t>money when you file</a:t>
          </a:r>
        </a:p>
      </dsp:txBody>
      <dsp:txXfrm>
        <a:off x="5402529" y="1161661"/>
        <a:ext cx="3194362" cy="3041258"/>
      </dsp:txXfrm>
    </dsp:sp>
    <dsp:sp modelId="{2B5A6E1E-2F1E-4010-B51A-4B0500462831}">
      <dsp:nvSpPr>
        <dsp:cNvPr id="0" name=""/>
        <dsp:cNvSpPr/>
      </dsp:nvSpPr>
      <dsp:spPr>
        <a:xfrm>
          <a:off x="1219811" y="34466"/>
          <a:ext cx="1344162" cy="1344162"/>
        </a:xfrm>
        <a:prstGeom prst="plus">
          <a:avLst>
            <a:gd name="adj" fmla="val 3281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86888-DC1E-4057-9951-FA6E4088B0E6}">
      <dsp:nvSpPr>
        <dsp:cNvPr id="0" name=""/>
        <dsp:cNvSpPr/>
      </dsp:nvSpPr>
      <dsp:spPr>
        <a:xfrm>
          <a:off x="7861556" y="517859"/>
          <a:ext cx="1265094" cy="433536"/>
        </a:xfrm>
        <a:prstGeom prst="rect">
          <a:avLst/>
        </a:prstGeom>
        <a:solidFill>
          <a:srgbClr val="549AAB"/>
        </a:solidFill>
        <a:ln w="12700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3CDBA-AC00-49F2-A3D8-A796AAB71409}">
      <dsp:nvSpPr>
        <dsp:cNvPr id="0" name=""/>
        <dsp:cNvSpPr/>
      </dsp:nvSpPr>
      <dsp:spPr>
        <a:xfrm>
          <a:off x="5370901" y="1168164"/>
          <a:ext cx="790" cy="2904694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9825-CBD2-4AD0-A167-A368B344EFF0}">
      <dsp:nvSpPr>
        <dsp:cNvPr id="0" name=""/>
        <dsp:cNvSpPr/>
      </dsp:nvSpPr>
      <dsp:spPr>
        <a:xfrm>
          <a:off x="1170576" y="21620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49AA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549AAB"/>
              </a:solidFill>
              <a:latin typeface="Century Gothic" panose="020B0502020202020204" pitchFamily="34" charset="0"/>
            </a:rPr>
            <a:t>Cash Money! </a:t>
          </a:r>
          <a:endParaRPr lang="en-US" sz="2000" b="1" kern="1200" dirty="0">
            <a:solidFill>
              <a:srgbClr val="549AAB"/>
            </a:solidFill>
            <a:latin typeface="Century Gothic" panose="020B0502020202020204" pitchFamily="34" charset="0"/>
          </a:endParaRPr>
        </a:p>
      </dsp:txBody>
      <dsp:txXfrm>
        <a:off x="1170576" y="216203"/>
        <a:ext cx="3895688" cy="1217402"/>
      </dsp:txXfrm>
    </dsp:sp>
    <dsp:sp modelId="{ADB171B7-2D7B-4113-B8E9-DED4668DA958}">
      <dsp:nvSpPr>
        <dsp:cNvPr id="0" name=""/>
        <dsp:cNvSpPr/>
      </dsp:nvSpPr>
      <dsp:spPr>
        <a:xfrm>
          <a:off x="1008256" y="40356"/>
          <a:ext cx="852181" cy="1278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B5AFB-65B1-4741-8B74-BFF3E1D9738A}">
      <dsp:nvSpPr>
        <dsp:cNvPr id="0" name=""/>
        <dsp:cNvSpPr/>
      </dsp:nvSpPr>
      <dsp:spPr>
        <a:xfrm>
          <a:off x="5407224" y="21620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Tax filing is how you access state or federal relief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5407224" y="216203"/>
        <a:ext cx="3895688" cy="1217402"/>
      </dsp:txXfrm>
    </dsp:sp>
    <dsp:sp modelId="{47A9B10A-FC56-450C-B8AF-649AF07C5155}">
      <dsp:nvSpPr>
        <dsp:cNvPr id="0" name=""/>
        <dsp:cNvSpPr/>
      </dsp:nvSpPr>
      <dsp:spPr>
        <a:xfrm>
          <a:off x="5244903" y="40356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439F4-4DCB-4A69-AFE4-FBB108AC89EB}">
      <dsp:nvSpPr>
        <dsp:cNvPr id="0" name=""/>
        <dsp:cNvSpPr/>
      </dsp:nvSpPr>
      <dsp:spPr>
        <a:xfrm>
          <a:off x="1170576" y="1748778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Establishes income for public benefits; tax refunds aren’t counted against eligibility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170576" y="1748778"/>
        <a:ext cx="3895688" cy="1217402"/>
      </dsp:txXfrm>
    </dsp:sp>
    <dsp:sp modelId="{E97B51F7-43D9-4108-A062-155124493A5D}">
      <dsp:nvSpPr>
        <dsp:cNvPr id="0" name=""/>
        <dsp:cNvSpPr/>
      </dsp:nvSpPr>
      <dsp:spPr>
        <a:xfrm>
          <a:off x="1008256" y="1572931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A6F1A-A81D-48D3-BCFD-A76F17CD2AB1}">
      <dsp:nvSpPr>
        <dsp:cNvPr id="0" name=""/>
        <dsp:cNvSpPr/>
      </dsp:nvSpPr>
      <dsp:spPr>
        <a:xfrm>
          <a:off x="5407224" y="1748778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Important independent living skill—eventually we all have to do it!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5407224" y="1748778"/>
        <a:ext cx="3895688" cy="1217402"/>
      </dsp:txXfrm>
    </dsp:sp>
    <dsp:sp modelId="{EF630C34-9E30-4527-8FF4-24104E990572}">
      <dsp:nvSpPr>
        <dsp:cNvPr id="0" name=""/>
        <dsp:cNvSpPr/>
      </dsp:nvSpPr>
      <dsp:spPr>
        <a:xfrm>
          <a:off x="5244903" y="1572931"/>
          <a:ext cx="852181" cy="1278272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49BE9-A988-4806-BA99-97F5BFAB77BE}">
      <dsp:nvSpPr>
        <dsp:cNvPr id="0" name=""/>
        <dsp:cNvSpPr/>
      </dsp:nvSpPr>
      <dsp:spPr>
        <a:xfrm>
          <a:off x="3288900" y="3281353"/>
          <a:ext cx="3895688" cy="12174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587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Uncovers identity theft</a:t>
          </a:r>
        </a:p>
      </dsp:txBody>
      <dsp:txXfrm>
        <a:off x="3288900" y="3281353"/>
        <a:ext cx="3895688" cy="1217402"/>
      </dsp:txXfrm>
    </dsp:sp>
    <dsp:sp modelId="{419A57B6-2D82-4091-B033-BCE5AE3DB1DD}">
      <dsp:nvSpPr>
        <dsp:cNvPr id="0" name=""/>
        <dsp:cNvSpPr/>
      </dsp:nvSpPr>
      <dsp:spPr>
        <a:xfrm>
          <a:off x="3126580" y="3105506"/>
          <a:ext cx="852181" cy="12782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85FD-A75F-4092-A840-3FC0D2F4C31D}">
      <dsp:nvSpPr>
        <dsp:cNvPr id="0" name=""/>
        <dsp:cNvSpPr/>
      </dsp:nvSpPr>
      <dsp:spPr>
        <a:xfrm>
          <a:off x="0" y="1072631"/>
          <a:ext cx="10180564" cy="1430174"/>
        </a:xfrm>
        <a:prstGeom prst="notchedRightArrow">
          <a:avLst/>
        </a:prstGeom>
        <a:solidFill>
          <a:srgbClr val="D6ED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33E9C-EB31-41AF-AC69-145D1DA4D2D7}">
      <dsp:nvSpPr>
        <dsp:cNvPr id="0" name=""/>
        <dsp:cNvSpPr/>
      </dsp:nvSpPr>
      <dsp:spPr>
        <a:xfrm>
          <a:off x="4473" y="0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January: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filing season begins</a:t>
          </a:r>
          <a:endParaRPr lang="en-US" sz="2000" kern="1200" dirty="0"/>
        </a:p>
      </dsp:txBody>
      <dsp:txXfrm>
        <a:off x="4473" y="0"/>
        <a:ext cx="2952761" cy="1430174"/>
      </dsp:txXfrm>
    </dsp:sp>
    <dsp:sp modelId="{B08BAC01-BC12-4382-88CD-F2FA34ADECFF}">
      <dsp:nvSpPr>
        <dsp:cNvPr id="0" name=""/>
        <dsp:cNvSpPr/>
      </dsp:nvSpPr>
      <dsp:spPr>
        <a:xfrm>
          <a:off x="1302082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D082A-F447-400E-BCD6-9050ED876B4F}">
      <dsp:nvSpPr>
        <dsp:cNvPr id="0" name=""/>
        <dsp:cNvSpPr/>
      </dsp:nvSpPr>
      <dsp:spPr>
        <a:xfrm>
          <a:off x="3104873" y="2145262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April: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sz="2000" b="1" i="1" u="sng" kern="1200">
              <a:latin typeface="Century Gothic" panose="020B0502020202020204" pitchFamily="34" charset="0"/>
              <a:cs typeface="Calibri" panose="020F0502020204030204" pitchFamily="34" charset="0"/>
            </a:rPr>
            <a:t>owe taxes</a:t>
          </a:r>
          <a:endParaRPr lang="en-US" sz="2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3104873" y="2145262"/>
        <a:ext cx="2952761" cy="1430174"/>
      </dsp:txXfrm>
    </dsp:sp>
    <dsp:sp modelId="{118A7227-5C58-4576-8FB2-F35170A8FE64}">
      <dsp:nvSpPr>
        <dsp:cNvPr id="0" name=""/>
        <dsp:cNvSpPr/>
      </dsp:nvSpPr>
      <dsp:spPr>
        <a:xfrm>
          <a:off x="4402481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4446-2D6B-45BB-866F-2785573D117B}">
      <dsp:nvSpPr>
        <dsp:cNvPr id="0" name=""/>
        <dsp:cNvSpPr/>
      </dsp:nvSpPr>
      <dsp:spPr>
        <a:xfrm>
          <a:off x="6205272" y="0"/>
          <a:ext cx="2952761" cy="143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entury Gothic" panose="020B0502020202020204" pitchFamily="34" charset="0"/>
              <a:cs typeface="Calibri" panose="020F0502020204030204" pitchFamily="34" charset="0"/>
            </a:rPr>
            <a:t>October: </a:t>
          </a:r>
          <a:r>
            <a:rPr lang="en-US" sz="2000" kern="1200">
              <a:latin typeface="Century Gothic" panose="020B0502020202020204" pitchFamily="34" charset="0"/>
              <a:cs typeface="Calibri" panose="020F0502020204030204" pitchFamily="34" charset="0"/>
            </a:rPr>
            <a:t>Tax deadline for people who </a:t>
          </a:r>
          <a:r>
            <a:rPr lang="en-US" sz="2000" b="1" i="1" u="sng" kern="1200">
              <a:latin typeface="Century Gothic" panose="020B0502020202020204" pitchFamily="34" charset="0"/>
              <a:cs typeface="Calibri" panose="020F0502020204030204" pitchFamily="34" charset="0"/>
            </a:rPr>
            <a:t>do not owe taxes</a:t>
          </a:r>
          <a:endParaRPr lang="en-US" sz="2000" b="1" i="1" u="sng" kern="1200" dirty="0"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6205272" y="0"/>
        <a:ext cx="2952761" cy="1430174"/>
      </dsp:txXfrm>
    </dsp:sp>
    <dsp:sp modelId="{A8F0D3D2-2C2E-44D5-A9F6-0CBCA55C0322}">
      <dsp:nvSpPr>
        <dsp:cNvPr id="0" name=""/>
        <dsp:cNvSpPr/>
      </dsp:nvSpPr>
      <dsp:spPr>
        <a:xfrm>
          <a:off x="7502881" y="1608946"/>
          <a:ext cx="357543" cy="357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E7428-EDF0-4678-A1E5-5FF42951AFD1}">
      <dsp:nvSpPr>
        <dsp:cNvPr id="0" name=""/>
        <dsp:cNvSpPr/>
      </dsp:nvSpPr>
      <dsp:spPr>
        <a:xfrm rot="5400000">
          <a:off x="1843541" y="107407"/>
          <a:ext cx="2501774" cy="2912403"/>
        </a:xfrm>
        <a:prstGeom prst="round2SameRect">
          <a:avLst/>
        </a:prstGeom>
        <a:solidFill>
          <a:srgbClr val="D6EDF4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entury Gothic" panose="020B0502020202020204" pitchFamily="34" charset="0"/>
            </a:rPr>
            <a:t>California Earned Income Tax Credit (CalEITC)</a:t>
          </a:r>
          <a:endParaRPr lang="en-US" sz="1800" kern="120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Young Child Tax Credit (YCTC)</a:t>
          </a:r>
          <a:endParaRPr lang="en-US" sz="1800" kern="1200" dirty="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Child &amp; Dependent Care Expenses Credit*</a:t>
          </a:r>
          <a:endParaRPr lang="en-US" sz="1800" kern="1200" dirty="0">
            <a:latin typeface="Century Gothic" panose="020B0502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Renters Credit*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1638227" y="434849"/>
        <a:ext cx="2790276" cy="2257520"/>
      </dsp:txXfrm>
    </dsp:sp>
    <dsp:sp modelId="{09D12B36-054F-474F-A03F-94BC505FE6F0}">
      <dsp:nvSpPr>
        <dsp:cNvPr id="0" name=""/>
        <dsp:cNvSpPr/>
      </dsp:nvSpPr>
      <dsp:spPr>
        <a:xfrm>
          <a:off x="0" y="0"/>
          <a:ext cx="1638226" cy="3127218"/>
        </a:xfrm>
        <a:prstGeom prst="roundRect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latin typeface="Century Gothic" panose="020B0502020202020204" pitchFamily="34" charset="0"/>
            </a:rPr>
            <a:t>State</a:t>
          </a:r>
          <a:r>
            <a:rPr lang="en-US" sz="2900" b="0" i="0" kern="1200" dirty="0">
              <a:latin typeface="Century Gothic" panose="020B0502020202020204" pitchFamily="34" charset="0"/>
            </a:rPr>
            <a:t> Tax Credits</a:t>
          </a:r>
          <a:endParaRPr lang="en-US" sz="2900" kern="1200" dirty="0">
            <a:latin typeface="Century Gothic" panose="020B0502020202020204" pitchFamily="34" charset="0"/>
          </a:endParaRPr>
        </a:p>
      </dsp:txBody>
      <dsp:txXfrm>
        <a:off x="79972" y="79972"/>
        <a:ext cx="1478282" cy="29672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E3BED-BAD9-4670-AE6D-831815F3495E}">
      <dsp:nvSpPr>
        <dsp:cNvPr id="0" name=""/>
        <dsp:cNvSpPr/>
      </dsp:nvSpPr>
      <dsp:spPr>
        <a:xfrm rot="5400000">
          <a:off x="1843540" y="107407"/>
          <a:ext cx="2501774" cy="2912402"/>
        </a:xfrm>
        <a:prstGeom prst="round2SameRect">
          <a:avLst/>
        </a:prstGeom>
        <a:solidFill>
          <a:srgbClr val="F1995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Earned Income Tax Credit (EITC)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Child Tax Credit (CTC)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>
              <a:latin typeface="Century Gothic" panose="020B0502020202020204" pitchFamily="34" charset="0"/>
            </a:rPr>
            <a:t>Child &amp; Dependent Care Tax Credit</a:t>
          </a:r>
          <a:endParaRPr lang="en-US" sz="1700" kern="1200">
            <a:latin typeface="Century Gothic" panose="020B0502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 dirty="0">
              <a:latin typeface="Century Gothic" panose="020B0502020202020204" pitchFamily="34" charset="0"/>
            </a:rPr>
            <a:t>American Opportunity Credit and Lifetime Learning Credit*</a:t>
          </a:r>
          <a:endParaRPr lang="en-US" sz="1700" kern="1200" dirty="0">
            <a:latin typeface="Century Gothic" panose="020B0502020202020204" pitchFamily="34" charset="0"/>
          </a:endParaRPr>
        </a:p>
      </dsp:txBody>
      <dsp:txXfrm rot="-5400000">
        <a:off x="1638227" y="434848"/>
        <a:ext cx="2790275" cy="2257520"/>
      </dsp:txXfrm>
    </dsp:sp>
    <dsp:sp modelId="{A3482474-B035-4D5D-9B08-44B8830C12CA}">
      <dsp:nvSpPr>
        <dsp:cNvPr id="0" name=""/>
        <dsp:cNvSpPr/>
      </dsp:nvSpPr>
      <dsp:spPr>
        <a:xfrm>
          <a:off x="0" y="0"/>
          <a:ext cx="1638226" cy="312721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>
              <a:latin typeface="Century Gothic" panose="020B0502020202020204" pitchFamily="34" charset="0"/>
            </a:rPr>
            <a:t>Federal</a:t>
          </a:r>
          <a:r>
            <a:rPr lang="en-US" sz="2700" b="0" i="0" kern="1200" dirty="0">
              <a:latin typeface="Century Gothic" panose="020B0502020202020204" pitchFamily="34" charset="0"/>
            </a:rPr>
            <a:t> Tax Credits</a:t>
          </a:r>
          <a:endParaRPr lang="en-US" sz="2700" kern="1200" dirty="0">
            <a:latin typeface="Century Gothic" panose="020B0502020202020204" pitchFamily="34" charset="0"/>
          </a:endParaRPr>
        </a:p>
      </dsp:txBody>
      <dsp:txXfrm>
        <a:off x="79972" y="79972"/>
        <a:ext cx="1478282" cy="29672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A2172-5E0E-4FAC-8491-5A7D2063891B}">
      <dsp:nvSpPr>
        <dsp:cNvPr id="0" name=""/>
        <dsp:cNvSpPr/>
      </dsp:nvSpPr>
      <dsp:spPr>
        <a:xfrm>
          <a:off x="2420474" y="166406"/>
          <a:ext cx="3302529" cy="11469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2019-DD70-4A35-BE35-F88452EC09E2}">
      <dsp:nvSpPr>
        <dsp:cNvPr id="0" name=""/>
        <dsp:cNvSpPr/>
      </dsp:nvSpPr>
      <dsp:spPr>
        <a:xfrm>
          <a:off x="3756847" y="2974836"/>
          <a:ext cx="640025" cy="409616"/>
        </a:xfrm>
        <a:prstGeom prst="downArrow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22BA4-1407-4E31-AF5E-0CFEEA6ECCA0}">
      <dsp:nvSpPr>
        <dsp:cNvPr id="0" name=""/>
        <dsp:cNvSpPr/>
      </dsp:nvSpPr>
      <dsp:spPr>
        <a:xfrm>
          <a:off x="2540799" y="3302529"/>
          <a:ext cx="3072120" cy="76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540799" y="3302529"/>
        <a:ext cx="3072120" cy="768030"/>
      </dsp:txXfrm>
    </dsp:sp>
    <dsp:sp modelId="{B94E6ABA-8311-4CFE-860C-3C09DFFD25D9}">
      <dsp:nvSpPr>
        <dsp:cNvPr id="0" name=""/>
        <dsp:cNvSpPr/>
      </dsp:nvSpPr>
      <dsp:spPr>
        <a:xfrm>
          <a:off x="3621162" y="1401911"/>
          <a:ext cx="1152045" cy="1152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3789875" y="1570624"/>
        <a:ext cx="814619" cy="814619"/>
      </dsp:txXfrm>
    </dsp:sp>
    <dsp:sp modelId="{CD3D2148-5D21-480B-AC1D-323C1E5B4EA8}">
      <dsp:nvSpPr>
        <dsp:cNvPr id="0" name=""/>
        <dsp:cNvSpPr/>
      </dsp:nvSpPr>
      <dsp:spPr>
        <a:xfrm>
          <a:off x="2796809" y="537621"/>
          <a:ext cx="1152045" cy="1152045"/>
        </a:xfrm>
        <a:prstGeom prst="ellipse">
          <a:avLst/>
        </a:prstGeom>
        <a:solidFill>
          <a:srgbClr val="549A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?</a:t>
          </a:r>
        </a:p>
      </dsp:txBody>
      <dsp:txXfrm>
        <a:off x="2965522" y="706334"/>
        <a:ext cx="814619" cy="814619"/>
      </dsp:txXfrm>
    </dsp:sp>
    <dsp:sp modelId="{A59C25C1-6106-4689-B811-FD14DF429676}">
      <dsp:nvSpPr>
        <dsp:cNvPr id="0" name=""/>
        <dsp:cNvSpPr/>
      </dsp:nvSpPr>
      <dsp:spPr>
        <a:xfrm>
          <a:off x="2284789" y="25601"/>
          <a:ext cx="3584140" cy="28673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5EDDE1BC-3CCF-4582-8CCD-7F34C32593B5}" type="datetimeFigureOut">
              <a:rPr lang="en-US" smtClean="0"/>
              <a:pPr/>
              <a:t>1/14/2026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8CCDCD58-9523-42DC-AE2C-D91A209AE4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1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BED4D5E-FC82-D701-7F25-430CCBB4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CCA9B7D-9EEF-6F46-8DF7-0956EDFB87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961648C9-28B4-0585-5D8C-45771CDD02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5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0363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871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8904AF38-CDC2-CFBD-A1B2-FBC6B0B8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87197817-F7E5-C5F9-3D4A-39C44309E2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A937E458-CDC4-1F85-0B4B-3FAD198E71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856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2645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4560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olidFill>
                <a:srgbClr val="112F3D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922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dirty="0">
              <a:solidFill>
                <a:srgbClr val="112F3D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17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9847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0F843D1-08FB-6C92-B65B-A03F20C9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5A3CE1D4-90BB-D370-B32D-B8029EEFE1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3086F635-0CD2-A24E-0F37-57FA97F6D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39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858FFB10-448E-B8C0-0F15-654A8DFF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>
            <a:extLst>
              <a:ext uri="{FF2B5EF4-FFF2-40B4-BE49-F238E27FC236}">
                <a16:creationId xmlns:a16="http://schemas.microsoft.com/office/drawing/2014/main" id="{3DE7A98E-92C9-C24E-5291-EC21A64990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>
            <a:extLst>
              <a:ext uri="{FF2B5EF4-FFF2-40B4-BE49-F238E27FC236}">
                <a16:creationId xmlns:a16="http://schemas.microsoft.com/office/drawing/2014/main" id="{0C0FBD5A-0EC4-4CA4-AD24-540517FA73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875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7A215CA-E4A1-D3CC-8B6A-FC931456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AE6ABC0-7F89-113F-5F2C-ABFA5237F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261C163E-2888-C325-D34B-4F5BCC4A0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5011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3AC430BC-C476-C2F8-9EEA-88625486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5031ADA8-FF41-2752-DB5A-52CC246454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8428CF87-5FB7-9E0A-834C-4BC0C3374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833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75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20AA453-7083-9432-BCBA-279953F82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693E991-E093-4B1B-9F73-B7E8A64FF6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DCA10603-54AB-07BA-74A0-8D8E16917B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390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935F5CAE-BF93-171E-BE53-0C8B8456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8DF9881-13B4-17A3-FBF9-01B3967CCF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79B781B7-3178-991E-74E2-839677532B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549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C58880F-7B16-300F-C4FD-98A3028F4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DF8F3E26-5F5B-78E6-322E-5237AEDDFC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43322A30-3748-A544-D1E8-1468224AF0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10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solidFill>
                <a:srgbClr val="112F3D"/>
              </a:solidFill>
              <a:latin typeface="+mn-lt"/>
            </a:endParaRPr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0009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27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8848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987E75F-C788-EC4E-4233-78BECB6A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A9A56E0E-6CF3-CEE8-C724-D942A69C68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2BA5A405-FC33-695F-C2BB-F6DB4929F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847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25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3371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 Light" panose="020F0302020204030204" pitchFamily="34" charset="0"/>
              <a:cs typeface="Poppins ExtraLigh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u="none" strike="noStrike" cap="none" smtClean="0">
                <a:solidFill>
                  <a:schemeClr val="dk1"/>
                </a:solidFill>
                <a:ea typeface="Montserrat Light"/>
                <a:sym typeface="Montserrat Light"/>
              </a:rPr>
              <a:t>30</a:t>
            </a:fld>
            <a:endParaRPr lang="en-US" sz="1200" u="none" strike="noStrike" cap="none" dirty="0">
              <a:solidFill>
                <a:schemeClr val="dk1"/>
              </a:solidFill>
              <a:ea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2013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31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2281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32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018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33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8317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34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866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B92CF22E-49E2-2C90-1F90-86584CC5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2381D256-50B5-9E53-A5CA-29CC8BEAB0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FB8F0F8D-E514-ED08-9301-CFAD885752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137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4228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37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952817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38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0142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2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44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40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7301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41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2032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ea typeface="Montserrat Light"/>
                <a:cs typeface="Montserrat Light"/>
                <a:sym typeface="Montserrat Light"/>
              </a:rPr>
              <a:pPr algn="r"/>
              <a:t>42</a:t>
            </a:fld>
            <a:endParaRPr lang="en-US" sz="1200" dirty="0">
              <a:solidFill>
                <a:schemeClr val="dk1"/>
              </a:solidFill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8035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79D8F04D-E1FF-D194-DB12-6D455B2FE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>
            <a:extLst>
              <a:ext uri="{FF2B5EF4-FFF2-40B4-BE49-F238E27FC236}">
                <a16:creationId xmlns:a16="http://schemas.microsoft.com/office/drawing/2014/main" id="{B6DA0D5D-969C-4152-E2BE-9914C3AE82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>
            <a:extLst>
              <a:ext uri="{FF2B5EF4-FFF2-40B4-BE49-F238E27FC236}">
                <a16:creationId xmlns:a16="http://schemas.microsoft.com/office/drawing/2014/main" id="{BEC6BFFA-7696-92B5-E2AE-2D3B5614F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858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54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031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339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0" name="Google Shape;2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022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6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68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CD58-9523-42DC-AE2C-D91A209AE46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144C-6432-DB8F-ECD4-B13C0B12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97361-0E38-69FC-8044-F659BE084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AC68-1051-02DA-2C1B-817547A9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1247-F87B-41C9-BE6E-EDA0B6C1B5DD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89A0-EDCD-C05F-40B2-2E9F212F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CAA1A-1CCB-B0AD-D5D0-6540311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6594-9D9A-3CEE-33B1-574EDBCC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5D76B-147F-6D3B-9850-763097DE1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BA78-B5C4-41E4-EA2F-8300BBA8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10C5-1FFF-4927-8746-7D7559E3587C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ED91-73B5-32DD-76CB-7E1244EF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0383-F01F-A1C7-01E5-E6815783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D2C43-1E71-D223-42BB-32524B9B2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C38F1-9791-DA60-DC80-159C30AFC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8245-8B58-2860-D717-0BE4489B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4FC0-712D-4F8C-A7EA-D180B9975AE0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7C63-535C-D88C-80A4-9045E65E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3B796-5AD0-94EF-9BA6-EF956221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3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59D6-6B75-537E-EB12-512A350F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F7DA1-66C6-C83D-EE9F-27A98E478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64EED-27A6-399E-490D-8633B858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66E5-0AB4-4C52-BE56-7EA33AD2B889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8D5DF-E343-41FB-2A35-E2CB0CDB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173E4-4E9E-0968-CDD4-90FB3559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4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76C0-1DE7-67F4-5FFF-6375162E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39E2C-DF0F-D4D8-C7B1-23601094F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1C8B-C510-95D8-8D12-6742300C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42963-167E-4AD7-88BF-935BF8228313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B6754-5DB2-F18D-FDF5-F90208FE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A033D-D920-FF08-B25B-BE22EF2E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A23D-3B86-D0DB-9957-311F6996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5FBD4-0B86-42A5-A26F-A7697071B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B7D7-D9A5-FF13-3B6B-977709D93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7F562-CBF4-7327-2908-214F53F9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866B-9C3D-4D40-A006-9FD00DEA4899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8A343-8E03-6754-EEF1-41EFF539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51D70-01FB-94A1-4009-840C1D61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EF9C-25D0-7A5F-62D5-998F4F7E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2B555-2CB3-3CA3-87BD-D141D7E8C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5A05B-FA95-71E9-F475-76E54C58F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3D77F-56EC-A501-8069-EFF2F734C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5BB13-1155-B4E4-F51A-D1E274E50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C1351-656B-304F-68C2-2A31FA6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0C94D-E407-4151-8E54-6C35BEEC0EF2}" type="datetime1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B179A-A70B-0BEA-A912-A1EF00E8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D1B99-05A6-A8BC-7938-CCB6543E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A3F6-D89C-3C1B-4FD9-5807C3BD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C3F29-86A3-FE0E-F03B-5F36BD76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5724-CB65-4D97-A612-AD3539646BFF}" type="datetime1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5D80B-5066-8178-D760-C28F1A4C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9C389-5EDA-1285-AEDE-5A4BD3CB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49043-2333-FFEB-1E9D-86EE97E9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F8C0-CB52-4F97-9B98-FE8E263EAE15}" type="datetime1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33E12-206B-5FFA-B8FA-FD6C1078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ED12-1DA4-77FA-0223-AFC414CD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70C7-FD83-3C61-02B6-0C1A4EB7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075E-3BC5-CF8A-A240-65E2B384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E31A5-10D2-2473-CC42-DEDAB71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FB07-5AB7-0FBC-B842-57B913B5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B959-CA6E-4EEE-84B7-9F22840A3800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692D0-918C-E93D-A01A-05559A76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35CE1-DFDF-66D6-663B-A9651641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0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0F9E-7E17-BB4A-F6B9-8DB5228B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E973D-B550-EE4B-0D0C-7B34A431D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C9561-C594-3B93-0E59-B8B477C1F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175B-C7AF-BA49-68BB-E34395AA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692F-BB46-40C2-85A5-F5E46F286C1A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D52C-08A0-D5FC-F25C-855B890F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9B5BE-C136-DB45-8E53-E998CD5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EF75-9A93-B804-A3D5-724DB0B5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3F14C-9430-3AB2-B29A-0CE48FC03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9C289-3CE0-52A7-644D-F24286999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1C5B204-1F29-4818-9C4E-5C5EADD9C49C}" type="datetime1">
              <a:rPr lang="en-US" smtClean="0"/>
              <a:pPr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1D230-5C86-159F-0511-642310890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C2D36-BA38-3C50-C10E-2E9E9CECA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14AA528-B3CD-46D6-BB22-FE3E7B7F0E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www.irs.gov/help/ita/do-i-need-to-file-a-tax-return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www.ftb.ca.gov/file/personal/credits/EITC-Calculator/Home" TargetMode="Externa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4.svg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jbay.org/?post_type=resource&amp;p=45196&amp;preview=true" TargetMode="Externa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image" Target="../media/image29.sv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yxgZuF4SRk?feature=oembed" TargetMode="Externa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tax-prep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self-filing-guid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9.png"/><Relationship Id="rId3" Type="http://schemas.microsoft.com/office/2018/10/relationships/comments" Target="../comments/modernComment_C6A_483E39BC.xml"/><Relationship Id="rId7" Type="http://schemas.openxmlformats.org/officeDocument/2006/relationships/image" Target="../media/image41.sv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hyperlink" Target="https://jbay.org/resources/fytc-info-for-tax-preparers/" TargetMode="External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hyperlink" Target="https://jbay.org/resources/fy-vita-sites/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2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fytc-info-for-tax-preparer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xpayeradvocate.irs.gov/about-us/low-income-taxpayer-clinics-litc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hyperlink" Target="https://baylegal.org/what-we-do/stabilit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refund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hyperlink" Target="https://www.ftb.ca.gov/refund/index.as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522594" y="3377079"/>
            <a:ext cx="4963806" cy="81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6000"/>
              </a:lnSpc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rgbClr val="549AAB"/>
                </a:solidFill>
                <a:latin typeface="Century Gothic" panose="020B0502020202020204" pitchFamily="34" charset="0"/>
                <a:ea typeface="Poppins"/>
                <a:cs typeface="Calibri" panose="020F0502020204030204" pitchFamily="34" charset="0"/>
                <a:sym typeface="Poppins"/>
              </a:rPr>
              <a:t>Taxes 101</a:t>
            </a:r>
            <a:endParaRPr lang="en-US" sz="7200" b="1" dirty="0">
              <a:solidFill>
                <a:srgbClr val="AED5DF"/>
              </a:solidFill>
              <a:latin typeface="Century Gothic" panose="020B0502020202020204" pitchFamily="34" charset="0"/>
              <a:ea typeface="Poppins"/>
              <a:cs typeface="Calibri" panose="020F0502020204030204" pitchFamily="34" charset="0"/>
              <a:sym typeface="Poppins"/>
            </a:endParaRPr>
          </a:p>
        </p:txBody>
      </p:sp>
      <p:sp>
        <p:nvSpPr>
          <p:cNvPr id="5" name="Google Shape;33;p2">
            <a:extLst>
              <a:ext uri="{FF2B5EF4-FFF2-40B4-BE49-F238E27FC236}">
                <a16:creationId xmlns:a16="http://schemas.microsoft.com/office/drawing/2014/main" id="{C42D09DE-E73B-7623-DCA6-56A35F5A3087}"/>
              </a:ext>
            </a:extLst>
          </p:cNvPr>
          <p:cNvSpPr txBox="1"/>
          <p:nvPr/>
        </p:nvSpPr>
        <p:spPr>
          <a:xfrm>
            <a:off x="522594" y="4239525"/>
            <a:ext cx="458890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802E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Don’t Leave Money on the Table!</a:t>
            </a:r>
            <a:endParaRPr sz="4000" b="1" dirty="0">
              <a:solidFill>
                <a:srgbClr val="F2802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10B11CE8-D3E5-A0EB-EFEB-A892671F2179}"/>
              </a:ext>
            </a:extLst>
          </p:cNvPr>
          <p:cNvSpPr txBox="1"/>
          <p:nvPr/>
        </p:nvSpPr>
        <p:spPr>
          <a:xfrm>
            <a:off x="522594" y="531491"/>
            <a:ext cx="46184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DATE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8B088-4A13-1573-B054-48AF4337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</a:t>
            </a:fld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E970C5E-62F1-CDB0-6752-4287F2F76927}"/>
              </a:ext>
            </a:extLst>
          </p:cNvPr>
          <p:cNvSpPr/>
          <p:nvPr/>
        </p:nvSpPr>
        <p:spPr>
          <a:xfrm rot="10800000">
            <a:off x="6729984" y="-1"/>
            <a:ext cx="616530" cy="531491"/>
          </a:xfrm>
          <a:prstGeom prst="triangle">
            <a:avLst/>
          </a:prstGeom>
          <a:solidFill>
            <a:schemeClr val="accent2">
              <a:alpha val="707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742209F-E281-13FB-9D4B-9B6A01153EAB}"/>
              </a:ext>
            </a:extLst>
          </p:cNvPr>
          <p:cNvSpPr/>
          <p:nvPr/>
        </p:nvSpPr>
        <p:spPr>
          <a:xfrm>
            <a:off x="6729984" y="531490"/>
            <a:ext cx="616530" cy="531491"/>
          </a:xfrm>
          <a:prstGeom prst="triangle">
            <a:avLst/>
          </a:prstGeom>
          <a:solidFill>
            <a:srgbClr val="FFC000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F4C8BE3-871A-96CE-6414-A4040D93D0B0}"/>
              </a:ext>
            </a:extLst>
          </p:cNvPr>
          <p:cNvSpPr/>
          <p:nvPr/>
        </p:nvSpPr>
        <p:spPr>
          <a:xfrm rot="10800000">
            <a:off x="7038249" y="531489"/>
            <a:ext cx="616530" cy="531491"/>
          </a:xfrm>
          <a:prstGeom prst="triangle">
            <a:avLst/>
          </a:prstGeom>
          <a:solidFill>
            <a:srgbClr val="B0D0D8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8AF4932-120D-19C2-4F74-D20B3CDEB439}"/>
              </a:ext>
            </a:extLst>
          </p:cNvPr>
          <p:cNvSpPr/>
          <p:nvPr/>
        </p:nvSpPr>
        <p:spPr>
          <a:xfrm>
            <a:off x="7038249" y="1062980"/>
            <a:ext cx="616530" cy="531491"/>
          </a:xfrm>
          <a:prstGeom prst="triangle">
            <a:avLst/>
          </a:prstGeom>
          <a:solidFill>
            <a:srgbClr val="549AAB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D9D9EEA-ADEF-0DBC-501A-948E48913256}"/>
              </a:ext>
            </a:extLst>
          </p:cNvPr>
          <p:cNvSpPr/>
          <p:nvPr/>
        </p:nvSpPr>
        <p:spPr>
          <a:xfrm>
            <a:off x="7622424" y="0"/>
            <a:ext cx="616530" cy="531491"/>
          </a:xfrm>
          <a:prstGeom prst="triangle">
            <a:avLst/>
          </a:prstGeom>
          <a:solidFill>
            <a:srgbClr val="FFC000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ACA6E97-35BD-5871-71FE-8B3A37C815DF}"/>
              </a:ext>
            </a:extLst>
          </p:cNvPr>
          <p:cNvSpPr/>
          <p:nvPr/>
        </p:nvSpPr>
        <p:spPr>
          <a:xfrm>
            <a:off x="7930689" y="531490"/>
            <a:ext cx="616530" cy="531491"/>
          </a:xfrm>
          <a:prstGeom prst="triangle">
            <a:avLst/>
          </a:prstGeom>
          <a:solidFill>
            <a:srgbClr val="549AAB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0852F48-1449-E524-C637-CF6E43C680D1}"/>
              </a:ext>
            </a:extLst>
          </p:cNvPr>
          <p:cNvSpPr/>
          <p:nvPr/>
        </p:nvSpPr>
        <p:spPr>
          <a:xfrm rot="10800000">
            <a:off x="7936350" y="1062979"/>
            <a:ext cx="616530" cy="531491"/>
          </a:xfrm>
          <a:prstGeom prst="triangle">
            <a:avLst/>
          </a:prstGeom>
          <a:solidFill>
            <a:schemeClr val="accent2">
              <a:alpha val="707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8CBC394-2FBF-F5B5-A2F1-141DA927086B}"/>
              </a:ext>
            </a:extLst>
          </p:cNvPr>
          <p:cNvSpPr/>
          <p:nvPr/>
        </p:nvSpPr>
        <p:spPr>
          <a:xfrm rot="10800000">
            <a:off x="8567511" y="1062978"/>
            <a:ext cx="616530" cy="531491"/>
          </a:xfrm>
          <a:prstGeom prst="triangle">
            <a:avLst/>
          </a:prstGeom>
          <a:solidFill>
            <a:srgbClr val="B0D0D8">
              <a:alpha val="707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E321CFE6-81F4-EC0E-6A12-EB8744F032F3}"/>
              </a:ext>
            </a:extLst>
          </p:cNvPr>
          <p:cNvSpPr/>
          <p:nvPr/>
        </p:nvSpPr>
        <p:spPr>
          <a:xfrm>
            <a:off x="5866420" y="6594456"/>
            <a:ext cx="314832" cy="271407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DE9F40B7-BAD3-E3D9-9DCA-C7D774D5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-79" r="-27239" b="79"/>
          <a:stretch/>
        </p:blipFill>
        <p:spPr>
          <a:xfrm>
            <a:off x="5829374" y="-33851"/>
            <a:ext cx="10370770" cy="6914711"/>
          </a:xfrm>
          <a:prstGeom prst="rect">
            <a:avLst/>
          </a:prstGeom>
        </p:spPr>
      </p:pic>
      <p:sp>
        <p:nvSpPr>
          <p:cNvPr id="17" name="Triangle 16">
            <a:extLst>
              <a:ext uri="{FF2B5EF4-FFF2-40B4-BE49-F238E27FC236}">
                <a16:creationId xmlns:a16="http://schemas.microsoft.com/office/drawing/2014/main" id="{9487EC7A-5326-AD9F-F0C2-970A5D01BF79}"/>
              </a:ext>
            </a:extLst>
          </p:cNvPr>
          <p:cNvSpPr/>
          <p:nvPr/>
        </p:nvSpPr>
        <p:spPr>
          <a:xfrm rot="10800000">
            <a:off x="5158939" y="6594455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160C37A2-A66C-BCEC-F9D2-42F77565923F}"/>
              </a:ext>
            </a:extLst>
          </p:cNvPr>
          <p:cNvSpPr/>
          <p:nvPr/>
        </p:nvSpPr>
        <p:spPr>
          <a:xfrm rot="15546353">
            <a:off x="5064624" y="6375587"/>
            <a:ext cx="181136" cy="15615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2E6AFC07-694A-E0B7-7D50-0D1B2D8EC06D}"/>
              </a:ext>
            </a:extLst>
          </p:cNvPr>
          <p:cNvSpPr/>
          <p:nvPr/>
        </p:nvSpPr>
        <p:spPr>
          <a:xfrm rot="10800000">
            <a:off x="5561477" y="6323048"/>
            <a:ext cx="314832" cy="271407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A900C9F-A8E8-28EB-AA2D-E4022F35644E}"/>
              </a:ext>
            </a:extLst>
          </p:cNvPr>
          <p:cNvSpPr/>
          <p:nvPr/>
        </p:nvSpPr>
        <p:spPr>
          <a:xfrm rot="10800000">
            <a:off x="6026780" y="6594455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05B555A-E314-8002-E771-421FC90CB682}"/>
              </a:ext>
            </a:extLst>
          </p:cNvPr>
          <p:cNvSpPr/>
          <p:nvPr/>
        </p:nvSpPr>
        <p:spPr>
          <a:xfrm rot="10800000">
            <a:off x="6481952" y="6322641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5D414A97-6EE8-49C1-BC2B-59317295B648}"/>
              </a:ext>
            </a:extLst>
          </p:cNvPr>
          <p:cNvSpPr/>
          <p:nvPr/>
        </p:nvSpPr>
        <p:spPr>
          <a:xfrm>
            <a:off x="5558100" y="6594456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27E20ED3-DB5D-A8E0-32CE-2F157B9D308F}"/>
              </a:ext>
            </a:extLst>
          </p:cNvPr>
          <p:cNvSpPr/>
          <p:nvPr/>
        </p:nvSpPr>
        <p:spPr>
          <a:xfrm>
            <a:off x="6187139" y="6594456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B0BA98A7-474A-3AF7-7DA1-49C4E803D86F}"/>
              </a:ext>
            </a:extLst>
          </p:cNvPr>
          <p:cNvSpPr/>
          <p:nvPr/>
        </p:nvSpPr>
        <p:spPr>
          <a:xfrm>
            <a:off x="5867018" y="6045742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320E85DC-8AB4-960C-0DB5-D784CEF041E1}"/>
              </a:ext>
            </a:extLst>
          </p:cNvPr>
          <p:cNvSpPr/>
          <p:nvPr/>
        </p:nvSpPr>
        <p:spPr>
          <a:xfrm rot="10800000">
            <a:off x="5410955" y="6057253"/>
            <a:ext cx="314832" cy="2714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DC4DF391-50A4-4D02-7E89-F2995C62EDAA}"/>
              </a:ext>
            </a:extLst>
          </p:cNvPr>
          <p:cNvSpPr/>
          <p:nvPr/>
        </p:nvSpPr>
        <p:spPr>
          <a:xfrm>
            <a:off x="6021714" y="6317960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C27F0A5-D950-585D-0F15-66BC804E3CB3}"/>
              </a:ext>
            </a:extLst>
          </p:cNvPr>
          <p:cNvSpPr/>
          <p:nvPr/>
        </p:nvSpPr>
        <p:spPr>
          <a:xfrm rot="18841920">
            <a:off x="6137637" y="5853018"/>
            <a:ext cx="189587" cy="16343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898FCB0B-A3B2-3FC9-53ED-FE9E50070266}"/>
              </a:ext>
            </a:extLst>
          </p:cNvPr>
          <p:cNvSpPr/>
          <p:nvPr/>
        </p:nvSpPr>
        <p:spPr>
          <a:xfrm rot="9524835">
            <a:off x="4628483" y="6208216"/>
            <a:ext cx="189587" cy="16343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BA83A307-3F70-D0AB-8F34-6C853E83B2FB}"/>
              </a:ext>
            </a:extLst>
          </p:cNvPr>
          <p:cNvSpPr/>
          <p:nvPr/>
        </p:nvSpPr>
        <p:spPr>
          <a:xfrm rot="8476608">
            <a:off x="5102946" y="5865018"/>
            <a:ext cx="114173" cy="9842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C2A0A917-C242-73BD-99A1-2F26A0C651A6}"/>
              </a:ext>
            </a:extLst>
          </p:cNvPr>
          <p:cNvSpPr/>
          <p:nvPr/>
        </p:nvSpPr>
        <p:spPr>
          <a:xfrm rot="10800000">
            <a:off x="7059046" y="6580246"/>
            <a:ext cx="314832" cy="2714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958E46AD-9553-2AC8-7C68-B00CEB6166F5}"/>
              </a:ext>
            </a:extLst>
          </p:cNvPr>
          <p:cNvSpPr/>
          <p:nvPr/>
        </p:nvSpPr>
        <p:spPr>
          <a:xfrm>
            <a:off x="7210239" y="6580247"/>
            <a:ext cx="314832" cy="271407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5FF86424-4E36-D264-64F1-6C2A7CA8E062}"/>
              </a:ext>
            </a:extLst>
          </p:cNvPr>
          <p:cNvSpPr/>
          <p:nvPr/>
        </p:nvSpPr>
        <p:spPr>
          <a:xfrm rot="2639982">
            <a:off x="7655054" y="6420353"/>
            <a:ext cx="189587" cy="163437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BA604690-767B-709D-2686-2234851DE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7695399C-EF47-624C-CE9E-8764232B90E6}"/>
              </a:ext>
            </a:extLst>
          </p:cNvPr>
          <p:cNvSpPr txBox="1"/>
          <p:nvPr/>
        </p:nvSpPr>
        <p:spPr>
          <a:xfrm>
            <a:off x="765548" y="348650"/>
            <a:ext cx="9871973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Who Should File?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0A5FCCA-1B7D-BA81-8645-BAE9A1A19771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C69CAB1-E134-0363-DAD7-363321E23893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D66A0C4A-1419-09F9-FCC8-82246B885075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79B5E05-FC2C-2EC2-B9FD-0054DF5F6902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EAC769F-3E82-9BE4-4726-B6AEF6EF1BD0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5D0CC12-D51F-9533-2099-1A907A200B13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77EE5E2-C60A-FD2E-F051-A9878E54A58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1BCB275-D090-FCC6-0B33-13AC0BA21D1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6DBE2C5-4920-48D5-C6F3-A9F1D93292E5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0432A15-EDB8-DE42-B3D1-B67B51525045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D60A0CCA-0C11-68C5-E8B2-986ADE08C4FF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683AD-85D7-14E1-3B65-8203873163F7}"/>
              </a:ext>
            </a:extLst>
          </p:cNvPr>
          <p:cNvSpPr txBox="1"/>
          <p:nvPr/>
        </p:nvSpPr>
        <p:spPr>
          <a:xfrm>
            <a:off x="528303" y="5667742"/>
            <a:ext cx="10806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Estimate whether you will owe taxes or receive a tax refund when you file: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Federal (IRS): </a:t>
            </a:r>
            <a:r>
              <a:rPr lang="en-US" dirty="0">
                <a:latin typeface="Century Gothic" panose="020B0502020202020204" pitchFamily="34" charset="0"/>
                <a:hlinkClick r:id="rId3"/>
              </a:rPr>
              <a:t>https://www.irs.gov/help/ita/do-i-need-to-file-a-tax-return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State (FTB): </a:t>
            </a:r>
            <a:r>
              <a:rPr lang="en-US" b="0" i="0" u="sng" strike="noStrike" dirty="0">
                <a:solidFill>
                  <a:srgbClr val="1155CC"/>
                </a:solidFill>
                <a:effectLst/>
                <a:latin typeface="Century Gothic" panose="020B0502020202020204" pitchFamily="34" charset="0"/>
                <a:hlinkClick r:id="rId4"/>
              </a:rPr>
              <a:t>https://www.ftb.ca.gov/file/personal/credits/EITC-Calculator/Home</a:t>
            </a: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231334-67A4-AC29-012B-B0ABBEA10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465494"/>
              </p:ext>
            </p:extLst>
          </p:nvPr>
        </p:nvGraphicFramePr>
        <p:xfrm>
          <a:off x="528303" y="1190258"/>
          <a:ext cx="10346462" cy="4335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8374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790209" y="450053"/>
            <a:ext cx="9981423" cy="140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4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Why Should I File Taxes if I Don’t Have to?</a:t>
            </a:r>
            <a:endParaRPr lang="en-US" sz="4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744DD84-0B8A-4A7F-BD46-26184450D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194978"/>
              </p:ext>
            </p:extLst>
          </p:nvPr>
        </p:nvGraphicFramePr>
        <p:xfrm>
          <a:off x="2314668" y="2086836"/>
          <a:ext cx="10311169" cy="453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C7C61092-F80A-4E87-704F-5628B6B30A1F}"/>
              </a:ext>
            </a:extLst>
          </p:cNvPr>
          <p:cNvSpPr/>
          <p:nvPr/>
        </p:nvSpPr>
        <p:spPr>
          <a:xfrm>
            <a:off x="297713" y="2086836"/>
            <a:ext cx="2519916" cy="3364917"/>
          </a:xfrm>
          <a:prstGeom prst="wedgeRectCallout">
            <a:avLst>
              <a:gd name="adj1" fmla="val 64555"/>
              <a:gd name="adj2" fmla="val -24644"/>
            </a:avLst>
          </a:prstGeom>
          <a:solidFill>
            <a:srgbClr val="D6EDF4"/>
          </a:solidFill>
          <a:ln>
            <a:solidFill>
              <a:srgbClr val="549A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112F3D"/>
                </a:solidFill>
                <a:latin typeface="Century Gothic"/>
              </a:rPr>
              <a:t>In 2025, current &amp; former foster youth ages 18-25 who filed received an average of: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112F3D"/>
                </a:solidFill>
                <a:latin typeface="Century Gothic"/>
              </a:rPr>
              <a:t>$1,857 cash back </a:t>
            </a:r>
            <a:r>
              <a:rPr lang="en-US" dirty="0">
                <a:solidFill>
                  <a:srgbClr val="112F3D"/>
                </a:solidFill>
                <a:latin typeface="Century Gothic"/>
              </a:rPr>
              <a:t>for single filers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112F3D"/>
                </a:solidFill>
                <a:latin typeface="Century Gothic"/>
              </a:rPr>
              <a:t>$4,008 cash back </a:t>
            </a:r>
            <a:r>
              <a:rPr lang="en-US" dirty="0">
                <a:solidFill>
                  <a:srgbClr val="112F3D"/>
                </a:solidFill>
                <a:latin typeface="Century Gothic"/>
              </a:rPr>
              <a:t>for parenting filers!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entury Gothic"/>
              </a:rPr>
              <a:t>Just 5% owed taxes.</a:t>
            </a:r>
          </a:p>
        </p:txBody>
      </p:sp>
    </p:spTree>
    <p:extLst>
      <p:ext uri="{BB962C8B-B14F-4D97-AF65-F5344CB8AC3E}">
        <p14:creationId xmlns:p14="http://schemas.microsoft.com/office/powerpoint/2010/main" val="358916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161915" y="790686"/>
            <a:ext cx="8595430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4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is tax season?</a:t>
            </a:r>
            <a:endParaRPr lang="en-US" sz="4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C33B6-EBAB-BA5E-2F88-72C815FC8909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D5989A-D5C3-5CC0-F99D-D3ECFA31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824" y="232051"/>
            <a:ext cx="1444499" cy="1444499"/>
          </a:xfrm>
          <a:prstGeom prst="rect">
            <a:avLst/>
          </a:prstGeom>
        </p:spPr>
      </p:pic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8174986-6A43-0355-E222-D3BC12996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635031"/>
              </p:ext>
            </p:extLst>
          </p:nvPr>
        </p:nvGraphicFramePr>
        <p:xfrm>
          <a:off x="759854" y="2293185"/>
          <a:ext cx="10180564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2544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4BC8A575-BF5B-9BBF-3785-88037DC6E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DEAE1E-0EDE-1B83-AA4B-51692A3A5CC0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33FDE-BD4E-F6FE-96C0-2EA717079FF1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F6F72A1-5FEA-E47B-09FD-093C4F633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70690"/>
              </p:ext>
            </p:extLst>
          </p:nvPr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C24269BC-D9EB-4623-D01D-FE691BB90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334768" y="3572861"/>
            <a:ext cx="7404763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Are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Tax Credits?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14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24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2269236" y="563369"/>
            <a:ext cx="7055068" cy="10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Cash Back Tax Credits Put Money in Your Pocket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F6FEED1-0CE1-2CF0-8656-5196995540C7}"/>
              </a:ext>
            </a:extLst>
          </p:cNvPr>
          <p:cNvSpPr txBox="1">
            <a:spLocks/>
          </p:cNvSpPr>
          <p:nvPr/>
        </p:nvSpPr>
        <p:spPr>
          <a:xfrm>
            <a:off x="515218" y="2055836"/>
            <a:ext cx="7055068" cy="4221871"/>
          </a:xfrm>
          <a:prstGeom prst="rect">
            <a:avLst/>
          </a:prstGeom>
        </p:spPr>
        <p:txBody>
          <a:bodyPr lIns="91440" tIns="45720" rIns="91440" bIns="45720" numCol="1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/>
                <a:cs typeface="Calibri"/>
              </a:rPr>
              <a:t>A </a:t>
            </a:r>
            <a:r>
              <a:rPr lang="en-US" sz="2400" b="1" dirty="0">
                <a:solidFill>
                  <a:schemeClr val="accent2"/>
                </a:solidFill>
                <a:latin typeface="Century Gothic"/>
                <a:cs typeface="Calibri"/>
              </a:rPr>
              <a:t>Tax Credit </a:t>
            </a:r>
            <a:r>
              <a:rPr lang="en-US" sz="2400" dirty="0">
                <a:solidFill>
                  <a:srgbClr val="112F3D"/>
                </a:solidFill>
                <a:latin typeface="Century Gothic"/>
                <a:cs typeface="Calibri"/>
              </a:rPr>
              <a:t>reduces the amount of money you owe the government. 	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12F3D"/>
                </a:solidFill>
                <a:latin typeface="Century Gothic"/>
                <a:cs typeface="Calibri"/>
              </a:rPr>
              <a:t>A nonrefundable tax credit does not provide cash back, it just reduces what you owe.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/>
                <a:cs typeface="Calibri"/>
              </a:rPr>
              <a:t>A </a:t>
            </a:r>
            <a:r>
              <a:rPr lang="en-US" sz="2400" b="1" dirty="0">
                <a:solidFill>
                  <a:schemeClr val="accent2"/>
                </a:solidFill>
                <a:latin typeface="Century Gothic"/>
                <a:cs typeface="Calibri"/>
              </a:rPr>
              <a:t>refundable or “cash back” tax credit </a:t>
            </a:r>
            <a:r>
              <a:rPr lang="en-US" sz="2400" dirty="0">
                <a:solidFill>
                  <a:srgbClr val="112F3D"/>
                </a:solidFill>
                <a:latin typeface="Century Gothic"/>
                <a:cs typeface="Calibri"/>
              </a:rPr>
              <a:t>reduces what you owe, then once you owe $0, you get to keep whatever is left of the credits. (You get a refund = cash back)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/>
                <a:cs typeface="Calibri"/>
              </a:rPr>
              <a:t>In 2025, 92% of current and former foster youth ages 18-25 owed no taxes. They got to keep their cash back credits! 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A7786AE6-9F2A-6B5B-C61B-FE652F1F08C0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13D3C4F-9DB8-F834-D98E-13951F7AFDD7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8057844-0A3F-0B00-D800-FB6499A769C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AD66295-1287-E769-08F5-06611C4835BE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3766C9C-2CC5-952E-3619-6633BD80624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8C5C431-4EE6-890F-E9F8-0B152AACF548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978F816-0DA8-9F79-5B96-18B8915FF5F8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B8AA57B-BF99-4CAB-0190-D9EDA584B85D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3B9D9D00-B440-5672-93DA-57BA07642204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5096A7B0-9B41-56DD-45B6-0E9679BF0D9A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13B299EF-4EFF-A40F-D210-438A0E7A8C6D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D44DC220-6497-9771-8DCF-F563E98B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15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C046E0-86E6-22C5-DCB4-08E7FD457255}"/>
              </a:ext>
            </a:extLst>
          </p:cNvPr>
          <p:cNvSpPr/>
          <p:nvPr/>
        </p:nvSpPr>
        <p:spPr>
          <a:xfrm>
            <a:off x="8255373" y="1634294"/>
            <a:ext cx="2708281" cy="2708281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448E6E3-72AC-D2FA-6E6C-CD9047EBF0F6}"/>
              </a:ext>
            </a:extLst>
          </p:cNvPr>
          <p:cNvSpPr/>
          <p:nvPr/>
        </p:nvSpPr>
        <p:spPr>
          <a:xfrm>
            <a:off x="8217644" y="1792639"/>
            <a:ext cx="3117379" cy="31173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58CD7FE-1C0E-A6FA-9C43-F198CF88AF8B}"/>
              </a:ext>
            </a:extLst>
          </p:cNvPr>
          <p:cNvSpPr/>
          <p:nvPr/>
        </p:nvSpPr>
        <p:spPr>
          <a:xfrm>
            <a:off x="7964540" y="2384082"/>
            <a:ext cx="2708281" cy="2708281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231A94-C443-CC20-5B6B-AF51CBFA98DD}"/>
              </a:ext>
            </a:extLst>
          </p:cNvPr>
          <p:cNvSpPr/>
          <p:nvPr/>
        </p:nvSpPr>
        <p:spPr>
          <a:xfrm>
            <a:off x="7711436" y="1736396"/>
            <a:ext cx="2708281" cy="2708281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ainbow and heart pin">
            <a:extLst>
              <a:ext uri="{FF2B5EF4-FFF2-40B4-BE49-F238E27FC236}">
                <a16:creationId xmlns:a16="http://schemas.microsoft.com/office/drawing/2014/main" id="{8C70C445-8D3C-CF4D-8C58-E6079358F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-563" r="25160" b="-577"/>
          <a:stretch/>
        </p:blipFill>
        <p:spPr>
          <a:xfrm>
            <a:off x="8041692" y="1920919"/>
            <a:ext cx="2921961" cy="2791263"/>
          </a:xfrm>
          <a:prstGeom prst="ellipse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B37D37-16D1-D1B2-436A-98E333C3F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66E8F6AD-12AF-AF61-2C84-4A098BA9F9BE}"/>
              </a:ext>
            </a:extLst>
          </p:cNvPr>
          <p:cNvSpPr txBox="1"/>
          <p:nvPr/>
        </p:nvSpPr>
        <p:spPr>
          <a:xfrm>
            <a:off x="2159942" y="605877"/>
            <a:ext cx="8938617" cy="90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New Tax Credit Just for Current &amp; Former Foster Youth!</a:t>
            </a:r>
          </a:p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 California Foster Youth Tax Credit (FYTC)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5388C-12A4-A5BC-F674-C15606A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B8FE1F-7FFD-62AF-6545-AB4113D49A74}"/>
              </a:ext>
            </a:extLst>
          </p:cNvPr>
          <p:cNvSpPr txBox="1">
            <a:spLocks/>
          </p:cNvSpPr>
          <p:nvPr/>
        </p:nvSpPr>
        <p:spPr>
          <a:xfrm>
            <a:off x="660290" y="2081118"/>
            <a:ext cx="6219644" cy="4192699"/>
          </a:xfrm>
          <a:prstGeom prst="rect">
            <a:avLst/>
          </a:prstGeom>
        </p:spPr>
        <p:txBody>
          <a:bodyPr lIns="91440" tIns="45720" rIns="91440" bIns="45720" numCol="1" spcCol="36576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First of its type in the nation! 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Became available in 2023. The FYTC is a </a:t>
            </a:r>
            <a:r>
              <a:rPr lang="en-US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cash back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tax credit.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In 2026, the FYTC will provide up to </a:t>
            </a:r>
            <a:r>
              <a:rPr lang="en-US" sz="2000" b="1" dirty="0">
                <a:solidFill>
                  <a:schemeClr val="accent2"/>
                </a:solidFill>
                <a:latin typeface="Century Gothic"/>
                <a:cs typeface="Calibri"/>
              </a:rPr>
              <a:t>$1,189 </a:t>
            </a: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to youth who: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File their 2025 state tax return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Are age 18-25 at end of the tax year (12/31/25)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Were in foster care on or after 13</a:t>
            </a:r>
            <a:r>
              <a:rPr lang="en-US" sz="2000" baseline="30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birthday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Earned between $1 - $32,900 in 2025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112F3D"/>
                </a:solidFill>
                <a:latin typeface="Century Gothic"/>
                <a:cs typeface="Calibri"/>
              </a:rPr>
              <a:t>Lived in CA at least half of 2025</a:t>
            </a:r>
            <a:endParaRPr lang="en-US" sz="20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D68AE4C-C036-1378-110B-AC384EAE04D9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487F4F0-248E-B1C9-52A5-C72AA5D9DA4F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8F6F30-4C94-AD3A-B65E-35A0C18C31D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3A98590-68AE-62B1-E4F9-A63E893382F9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11EDCBC-4E4D-7B3C-D872-2173A9610C99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998834C-47D4-8E4F-1865-C5E2FB755A7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6AB1A32-89E4-C384-0C30-9A64B60D2396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FDA8BAB-8CD7-7983-F7C8-D3CEAD56608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0781943-8BA6-9B37-5029-CCFAA5F69749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C154D09-EF5F-0C5B-41FA-5210F1EA753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9852FB2-0541-A05D-51DA-BA3E7C7650C8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C4A056-902D-6555-1767-CA43D8F9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F46FC0-107D-6279-1DEC-EE850B3A5AC4}"/>
              </a:ext>
            </a:extLst>
          </p:cNvPr>
          <p:cNvSpPr txBox="1"/>
          <p:nvPr/>
        </p:nvSpPr>
        <p:spPr>
          <a:xfrm>
            <a:off x="660290" y="6156101"/>
            <a:ext cx="6513242" cy="369332"/>
          </a:xfrm>
          <a:prstGeom prst="rect">
            <a:avLst/>
          </a:prstGeom>
          <a:noFill/>
          <a:ln w="38100">
            <a:solidFill>
              <a:srgbClr val="F1995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112F3D"/>
                </a:solidFill>
                <a:effectLst/>
                <a:latin typeface="Century Gothic" panose="020B0502020202020204" pitchFamily="34" charset="0"/>
              </a:rPr>
              <a:t>Download the flyer: </a:t>
            </a:r>
            <a:r>
              <a:rPr lang="en-US" b="1" i="0" dirty="0">
                <a:solidFill>
                  <a:srgbClr val="2271B1"/>
                </a:solidFill>
                <a:effectLst/>
                <a:latin typeface="Century Gothic" panose="020B0502020202020204" pitchFamily="34" charset="0"/>
                <a:hlinkClick r:id="rId5"/>
              </a:rPr>
              <a:t>https://jbay.org/resources/fytc-flyer/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sitting on a white wall&#10;&#10;AI-generated content may be incorrect.">
            <a:extLst>
              <a:ext uri="{FF2B5EF4-FFF2-40B4-BE49-F238E27FC236}">
                <a16:creationId xmlns:a16="http://schemas.microsoft.com/office/drawing/2014/main" id="{351F3D90-671B-8FC8-0A77-FC640B563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710" y="1513417"/>
            <a:ext cx="376333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2">
            <a:extLst>
              <a:ext uri="{FF2B5EF4-FFF2-40B4-BE49-F238E27FC236}">
                <a16:creationId xmlns:a16="http://schemas.microsoft.com/office/drawing/2014/main" id="{66E8F6AD-12AF-AF61-2C84-4A098BA9F9BE}"/>
              </a:ext>
            </a:extLst>
          </p:cNvPr>
          <p:cNvSpPr txBox="1"/>
          <p:nvPr/>
        </p:nvSpPr>
        <p:spPr>
          <a:xfrm>
            <a:off x="2159942" y="605877"/>
            <a:ext cx="8194671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Other Tax Credits You May Be Eligible For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5388C-12A4-A5BC-F674-C15606A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17</a:t>
            </a:fld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D68AE4C-C036-1378-110B-AC384EAE04D9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487F4F0-248E-B1C9-52A5-C72AA5D9DA4F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E8F6F30-4C94-AD3A-B65E-35A0C18C31D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3A98590-68AE-62B1-E4F9-A63E893382F9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11EDCBC-4E4D-7B3C-D872-2173A9610C99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998834C-47D4-8E4F-1865-C5E2FB755A7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6AB1A32-89E4-C384-0C30-9A64B60D2396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FDA8BAB-8CD7-7983-F7C8-D3CEAD56608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0781943-8BA6-9B37-5029-CCFAA5F69749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C154D09-EF5F-0C5B-41FA-5210F1EA753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9852FB2-0541-A05D-51DA-BA3E7C7650C8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C4A056-902D-6555-1767-CA43D8F9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372" y="349892"/>
            <a:ext cx="1506424" cy="150642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623802-259F-CA46-B5D3-86EC93FD8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8501"/>
              </p:ext>
            </p:extLst>
          </p:nvPr>
        </p:nvGraphicFramePr>
        <p:xfrm>
          <a:off x="1249378" y="2402732"/>
          <a:ext cx="4550630" cy="312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2353341-C324-C272-6549-87E811E07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453420"/>
              </p:ext>
            </p:extLst>
          </p:nvPr>
        </p:nvGraphicFramePr>
        <p:xfrm>
          <a:off x="6550954" y="2431915"/>
          <a:ext cx="4550629" cy="312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6D27838-B622-E98F-7E2B-F54078087E48}"/>
              </a:ext>
            </a:extLst>
          </p:cNvPr>
          <p:cNvSpPr txBox="1"/>
          <p:nvPr/>
        </p:nvSpPr>
        <p:spPr>
          <a:xfrm>
            <a:off x="659943" y="6076366"/>
            <a:ext cx="10280129" cy="338554"/>
          </a:xfrm>
          <a:prstGeom prst="rect">
            <a:avLst/>
          </a:prstGeom>
          <a:noFill/>
          <a:ln>
            <a:solidFill>
              <a:srgbClr val="112F3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0" dirty="0">
                <a:solidFill>
                  <a:srgbClr val="112F3D"/>
                </a:solidFill>
                <a:effectLst/>
                <a:latin typeface="Century Gothic" panose="020B0502020202020204" pitchFamily="34" charset="0"/>
              </a:rPr>
              <a:t>* The credits with asterisks are not refundable. They will just reduce what you owe, if you owe anything.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1DE5055F-9952-81AF-6E1B-97E5CE7AF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4BE552-3A7C-6192-0B38-C673B4FF3418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F7D0F-5846-B4B5-CE09-035A39DF30F3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FBC523-22DD-F561-1DFF-B28352F92DE9}"/>
              </a:ext>
            </a:extLst>
          </p:cNvPr>
          <p:cNvGraphicFramePr/>
          <p:nvPr/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4EBCD38A-DD4C-A93A-97A1-A33730F76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>
          <a:extLst>
            <a:ext uri="{FF2B5EF4-FFF2-40B4-BE49-F238E27FC236}">
              <a16:creationId xmlns:a16="http://schemas.microsoft.com/office/drawing/2014/main" id="{9BFE816A-BA91-34A8-B98D-6957CA47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>
            <a:extLst>
              <a:ext uri="{FF2B5EF4-FFF2-40B4-BE49-F238E27FC236}">
                <a16:creationId xmlns:a16="http://schemas.microsoft.com/office/drawing/2014/main" id="{1E74D7A5-4B0B-36C7-AC62-EB1941D1692A}"/>
              </a:ext>
            </a:extLst>
          </p:cNvPr>
          <p:cNvSpPr txBox="1"/>
          <p:nvPr/>
        </p:nvSpPr>
        <p:spPr>
          <a:xfrm>
            <a:off x="366623" y="1617545"/>
            <a:ext cx="7404763" cy="447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Can I Avoid </a:t>
            </a:r>
            <a:b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</a:b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Owing Taxes 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When I File?</a:t>
            </a:r>
          </a:p>
        </p:txBody>
      </p:sp>
      <p:cxnSp>
        <p:nvCxnSpPr>
          <p:cNvPr id="217" name="Google Shape;217;p31">
            <a:extLst>
              <a:ext uri="{FF2B5EF4-FFF2-40B4-BE49-F238E27FC236}">
                <a16:creationId xmlns:a16="http://schemas.microsoft.com/office/drawing/2014/main" id="{9FD1DEEA-3C31-BFE7-1BD5-60F3D7EBB410}"/>
              </a:ext>
            </a:extLst>
          </p:cNvPr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81F549-BF3E-7233-90D7-88F38738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19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614797-B816-7E16-186C-6EA4967A1AF1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B4DB121-9842-4EB7-EC2C-ED4A9F32869E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EDE1EDA0-BF2A-85F4-DBC7-9BC7FE93A1F9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6E1A2233-920E-7C6B-8206-0E2C5723B38D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21A50D6-C99F-3B46-5E52-9DEA9B49E6B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428099-76A7-EE46-4AE5-23248810CA1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C186096-0E0E-A920-7AFF-FC0C486F08E3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83C65A7F-B7A4-4E37-508B-A4501E4A0085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65E08B4-D81C-BE2C-F12A-D4A0498B672B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61503EF-E23C-76C9-A8D1-C980346EDE1A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92D6FAF9-6BB0-45A8-2240-9A1BA305A01E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7C1675C-4E23-5284-9C2A-F238765654E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8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67BE900E-05FC-913C-FBEE-FEFD5A259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74" r="-22322" b="-274"/>
          <a:stretch/>
        </p:blipFill>
        <p:spPr>
          <a:xfrm>
            <a:off x="6555029" y="0"/>
            <a:ext cx="10419476" cy="6954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2" name="Google Shape;32;p2"/>
          <p:cNvSpPr/>
          <p:nvPr/>
        </p:nvSpPr>
        <p:spPr>
          <a:xfrm>
            <a:off x="199992" y="2125246"/>
            <a:ext cx="8006253" cy="460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numCol="2" anchor="t" anchorCtr="0">
            <a:spAutoFit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Part I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Introductions and Ice Breakers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Are Taxes, Why Should I File Them, and When?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Are Tax Credits?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Can I Avoid Owing Taxes When I File?</a:t>
            </a:r>
            <a:endParaRPr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Part II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Do I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Prepare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to File My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Taxes?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How Do I File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My Taxes?</a:t>
            </a:r>
          </a:p>
          <a:p>
            <a:pPr marL="457200" indent="-457200">
              <a:spcAft>
                <a:spcPts val="1200"/>
              </a:spcAft>
              <a:buClr>
                <a:schemeClr val="accent2"/>
              </a:buClr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What Happens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After I File My </a:t>
            </a:r>
            <a:b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</a:b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ea typeface="Lato Light"/>
                <a:cs typeface="Calibri" panose="020F0502020204030204" pitchFamily="34" charset="0"/>
                <a:sym typeface="Lato Light"/>
              </a:rPr>
              <a:t>Taxes?</a:t>
            </a:r>
          </a:p>
        </p:txBody>
      </p:sp>
      <p:sp>
        <p:nvSpPr>
          <p:cNvPr id="33" name="Google Shape;33;p2"/>
          <p:cNvSpPr txBox="1"/>
          <p:nvPr/>
        </p:nvSpPr>
        <p:spPr>
          <a:xfrm>
            <a:off x="1329540" y="1005832"/>
            <a:ext cx="5984306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Agenda</a:t>
            </a:r>
            <a:endParaRPr lang="en-US" sz="48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0E5EB3-55F8-9F43-B938-D5C5B4C5C98A}"/>
              </a:ext>
            </a:extLst>
          </p:cNvPr>
          <p:cNvCxnSpPr>
            <a:cxnSpLocks/>
          </p:cNvCxnSpPr>
          <p:nvPr/>
        </p:nvCxnSpPr>
        <p:spPr>
          <a:xfrm>
            <a:off x="442823" y="6278554"/>
            <a:ext cx="18000" cy="0"/>
          </a:xfrm>
          <a:prstGeom prst="line">
            <a:avLst/>
          </a:prstGeom>
          <a:ln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4C1A3-0D5E-F759-ABAC-714C88F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A687C17E-5BE1-BE32-548C-4E65703C5AEC}"/>
              </a:ext>
            </a:extLst>
          </p:cNvPr>
          <p:cNvSpPr/>
          <p:nvPr/>
        </p:nvSpPr>
        <p:spPr>
          <a:xfrm>
            <a:off x="887316" y="-18784"/>
            <a:ext cx="696168" cy="6001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80388E2D-5A99-F8C1-81A8-5ABA694F1AC8}"/>
              </a:ext>
            </a:extLst>
          </p:cNvPr>
          <p:cNvSpPr/>
          <p:nvPr/>
        </p:nvSpPr>
        <p:spPr>
          <a:xfrm rot="10800000">
            <a:off x="-147537" y="1201984"/>
            <a:ext cx="696168" cy="60014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784B501-794F-1894-F6B0-3A3C20085510}"/>
              </a:ext>
            </a:extLst>
          </p:cNvPr>
          <p:cNvSpPr/>
          <p:nvPr/>
        </p:nvSpPr>
        <p:spPr>
          <a:xfrm rot="15546353">
            <a:off x="1931033" y="344915"/>
            <a:ext cx="250480" cy="21593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146B438-FBA0-AF33-65B3-05841A1A7B3C}"/>
              </a:ext>
            </a:extLst>
          </p:cNvPr>
          <p:cNvSpPr/>
          <p:nvPr/>
        </p:nvSpPr>
        <p:spPr>
          <a:xfrm rot="10800000">
            <a:off x="545225" y="1695"/>
            <a:ext cx="696168" cy="600144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DF9BADC-0240-C1F9-EE5E-CCD2261D3B44}"/>
              </a:ext>
            </a:extLst>
          </p:cNvPr>
          <p:cNvSpPr/>
          <p:nvPr/>
        </p:nvSpPr>
        <p:spPr>
          <a:xfrm rot="10800000">
            <a:off x="-147536" y="0"/>
            <a:ext cx="696168" cy="60014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ECC24F4-C887-2704-1D94-4D05DEB241DE}"/>
              </a:ext>
            </a:extLst>
          </p:cNvPr>
          <p:cNvSpPr/>
          <p:nvPr/>
        </p:nvSpPr>
        <p:spPr>
          <a:xfrm rot="19987436">
            <a:off x="851162" y="781822"/>
            <a:ext cx="437834" cy="37744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B9E63CC6-808A-EF74-FCEC-CC55F1524774}"/>
              </a:ext>
            </a:extLst>
          </p:cNvPr>
          <p:cNvSpPr/>
          <p:nvPr/>
        </p:nvSpPr>
        <p:spPr>
          <a:xfrm rot="10800000">
            <a:off x="200547" y="596268"/>
            <a:ext cx="696168" cy="6001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1ACC25A3-4D6C-F755-FEEB-30E262EC0BC7}"/>
              </a:ext>
            </a:extLst>
          </p:cNvPr>
          <p:cNvSpPr/>
          <p:nvPr/>
        </p:nvSpPr>
        <p:spPr>
          <a:xfrm rot="18841920">
            <a:off x="2364111" y="757931"/>
            <a:ext cx="201500" cy="17370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1FCE04D-517C-01F7-608A-3CE75741B98D}"/>
              </a:ext>
            </a:extLst>
          </p:cNvPr>
          <p:cNvSpPr/>
          <p:nvPr/>
        </p:nvSpPr>
        <p:spPr>
          <a:xfrm rot="9524835">
            <a:off x="2496010" y="212753"/>
            <a:ext cx="254809" cy="219662"/>
          </a:xfrm>
          <a:prstGeom prst="triangle">
            <a:avLst/>
          </a:prstGeom>
          <a:solidFill>
            <a:srgbClr val="89B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592333A-1DA4-05F8-7DEF-E0BFB3B4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7CA0AC1B-72AE-CEE6-011E-1D1F89DC822A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Youth usually don’t owe, but a small number will…here’s why.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C39D6D2D-19FD-47AF-5779-8E7FB59AFA6A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22FDFE3-C105-FF0F-0525-C6F791AE7490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C8FEDED-B173-C4B5-4DAD-C9CF6CC3DD63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EE5988B-31CF-3BFF-5A57-811A96E5623E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5312BC7-78CC-15B0-77EB-9C9786299EF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CED7DB9-1A07-3F95-DBD1-2602C822FE0D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B845505-381F-31F2-72AC-056B25D08501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76CF5D94-8713-7F08-84E9-588E9F05E8AB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08EB68A-DCC1-436D-3840-BDBFB6B09638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87E9B9BA-3CF5-6CB9-F229-33B2AB1666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1EBA6C0-2E63-FF09-24CE-20FEA6807BC5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BEAE5B1-C342-2FD2-B451-F17337814491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ACE155-4F08-61DD-B9CB-54873BCF5D43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CA759F86-3C20-578E-B6A6-95D36649D4AA}"/>
              </a:ext>
            </a:extLst>
          </p:cNvPr>
          <p:cNvSpPr txBox="1">
            <a:spLocks/>
          </p:cNvSpPr>
          <p:nvPr/>
        </p:nvSpPr>
        <p:spPr>
          <a:xfrm>
            <a:off x="790209" y="1861687"/>
            <a:ext cx="10311374" cy="4411790"/>
          </a:xfrm>
          <a:prstGeom prst="rect">
            <a:avLst/>
          </a:prstGeom>
        </p:spPr>
        <p:txBody>
          <a:bodyPr lIns="91440" tIns="45720" rIns="91440" bIns="45720" numCol="1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49AAB"/>
                </a:solidFill>
                <a:latin typeface="Century Gothic"/>
                <a:cs typeface="Calibri"/>
              </a:rPr>
              <a:t>Most common reasons current and former foster youth ages 18-25 owed taxes in the last three years: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79B0B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7E629C-3540-73B4-BAA8-90D465B60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937792"/>
              </p:ext>
            </p:extLst>
          </p:nvPr>
        </p:nvGraphicFramePr>
        <p:xfrm>
          <a:off x="790209" y="2830286"/>
          <a:ext cx="10599431" cy="3308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936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DD143F24-E0B9-A351-B609-FBA1E0A35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D76F94A-8009-6759-765F-9F7C26A21FB1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You Start a Job, Filling Out Your W-4 Correctly is Important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603009D-F649-8861-B7DC-0ECA81F82C80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C1F85FE-9152-FC8D-6D8B-709F4CA871A3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6BDFC0A7-C20D-8157-281F-9D24A77F12E7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32824FB-E539-0D07-274D-2EE04251181C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4B30A0B-8E51-3313-115D-88A5C0403D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9126C86-7E82-1DB7-F241-AD1AB8CFA7B9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243B0899-2395-7BFA-0C52-0F58B0D561F5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86125CC-13E4-AA93-14C5-71521BD5CEF1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1699B27-FADB-1520-A6DE-DE3CECFF7F9D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61A665B9-D546-AAFF-1E98-4FA910457B5D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D2F622B-0558-9DF4-7F72-628BABF8942E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2A2709-44A4-59E6-18ED-D24BB22DD3A5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9FC348-A1AD-0B6C-3DBF-0AA58E0872F2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53FBE2BB-A6AB-ABF1-06D8-10472ABA0234}"/>
              </a:ext>
            </a:extLst>
          </p:cNvPr>
          <p:cNvSpPr txBox="1">
            <a:spLocks/>
          </p:cNvSpPr>
          <p:nvPr/>
        </p:nvSpPr>
        <p:spPr>
          <a:xfrm>
            <a:off x="790209" y="1861687"/>
            <a:ext cx="10311374" cy="44117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should complete a W-4 anytime you start a new job or your tax situation changes.* 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79B0B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38EF81-2AA4-ADEA-BBEB-DAC110E2C2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955296"/>
              </p:ext>
            </p:extLst>
          </p:nvPr>
        </p:nvGraphicFramePr>
        <p:xfrm>
          <a:off x="790208" y="2895401"/>
          <a:ext cx="10674213" cy="311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B17DB0-E7B8-471A-DF86-F28CCAA0682A}"/>
              </a:ext>
            </a:extLst>
          </p:cNvPr>
          <p:cNvSpPr txBox="1"/>
          <p:nvPr/>
        </p:nvSpPr>
        <p:spPr>
          <a:xfrm>
            <a:off x="5062654" y="6225877"/>
            <a:ext cx="645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Century Gothic" panose="020B0502020202020204" pitchFamily="34" charset="0"/>
              </a:rPr>
              <a:t>*Exception: </a:t>
            </a:r>
            <a:r>
              <a:rPr lang="en-US" sz="1600" dirty="0">
                <a:latin typeface="Century Gothic" panose="020B0502020202020204" pitchFamily="34" charset="0"/>
              </a:rPr>
              <a:t>If you’re self-employed you don’t complete a W-4</a:t>
            </a:r>
          </a:p>
        </p:txBody>
      </p:sp>
    </p:spTree>
    <p:extLst>
      <p:ext uri="{BB962C8B-B14F-4D97-AF65-F5344CB8AC3E}">
        <p14:creationId xmlns:p14="http://schemas.microsoft.com/office/powerpoint/2010/main" val="332328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26FA7-03F0-0CB0-3BC3-32C2227B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22</a:t>
            </a:fld>
            <a:endParaRPr lang="en-US"/>
          </a:p>
        </p:txBody>
      </p:sp>
      <p:pic>
        <p:nvPicPr>
          <p:cNvPr id="2" name="Online Media 1" title="How to Fill Out an IRS W-4 Form | Money Instructor">
            <a:hlinkClick r:id="" action="ppaction://media"/>
            <a:extLst>
              <a:ext uri="{FF2B5EF4-FFF2-40B4-BE49-F238E27FC236}">
                <a16:creationId xmlns:a16="http://schemas.microsoft.com/office/drawing/2014/main" id="{418A84BD-64BD-71B0-1314-6CCEC45BCB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5398" y="445770"/>
            <a:ext cx="10461203" cy="59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EFD7623-C473-7A4B-AF54-8B55F0BB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C0EE7EEB-B277-3B0A-83A6-DD1D6C69E424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If you’re self-employed or do gig work, save money to pay your taxes.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E82243C-0245-140F-FD6C-8EF38ED88ECF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634B66C-12BA-D5C2-81F7-AB4BFE135C1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353BA0A-34D5-3BD3-E5DB-C4074C5235A9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DED5594-EA51-84D5-FC53-8C2D80715CD5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5750365-6DD5-EE64-E231-B9E640ED459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AEEEB21-01E8-E675-5C38-BC9EBF91C541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AA44C54-5066-CFD0-09E2-F18DDF1B91D3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8CFEF4F-1DAC-7638-E8E8-05AF06D6805A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41B84BD-73F0-DF0C-8FB9-A73428EBCA44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11C13F82-E310-6D15-28E9-A1372EA0F25D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CB4A9BDD-58AA-88C5-DD78-C19E0234AA4E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692DAC-7C08-EA0E-183A-E857E20577F2}"/>
              </a:ext>
            </a:extLst>
          </p:cNvPr>
          <p:cNvSpPr/>
          <p:nvPr/>
        </p:nvSpPr>
        <p:spPr>
          <a:xfrm>
            <a:off x="4895506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840EED-C71E-3316-2961-9F7AAD14347B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E6987BF-29C5-83EA-AF69-EC4C1A96F23C}"/>
              </a:ext>
            </a:extLst>
          </p:cNvPr>
          <p:cNvSpPr txBox="1">
            <a:spLocks/>
          </p:cNvSpPr>
          <p:nvPr/>
        </p:nvSpPr>
        <p:spPr>
          <a:xfrm>
            <a:off x="790209" y="2088109"/>
            <a:ext cx="7338674" cy="1868484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 you are self-employed (which includes gig work such as Uber/Lyft, </a:t>
            </a:r>
            <a:r>
              <a:rPr lang="en-US" sz="2400" dirty="0" err="1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UberEats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DoorDash, etc.), no taxes are taken out of your paycheck to pay the government.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78DA0-360E-82D8-88BF-D22D2709E256}"/>
              </a:ext>
            </a:extLst>
          </p:cNvPr>
          <p:cNvSpPr/>
          <p:nvPr/>
        </p:nvSpPr>
        <p:spPr>
          <a:xfrm>
            <a:off x="8128883" y="1942569"/>
            <a:ext cx="3042122" cy="1688556"/>
          </a:xfrm>
          <a:prstGeom prst="roundRect">
            <a:avLst>
              <a:gd name="adj" fmla="val 1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1" t="2629" r="320" b="23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53CF298-E1C5-28EC-92BA-8D519FA69D09}"/>
              </a:ext>
            </a:extLst>
          </p:cNvPr>
          <p:cNvSpPr txBox="1">
            <a:spLocks/>
          </p:cNvSpPr>
          <p:nvPr/>
        </p:nvSpPr>
        <p:spPr>
          <a:xfrm>
            <a:off x="790209" y="3815675"/>
            <a:ext cx="10424513" cy="1937616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will likely owe taxes if you file because you haven’t been paying them throughout the year.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earn enough to be legally required to file taxes, it is important to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put money aside from each paycheck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 that you can use that money to pay your taxes later.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B14822B-1BDE-1345-9995-01D3B436C959}"/>
              </a:ext>
            </a:extLst>
          </p:cNvPr>
          <p:cNvSpPr/>
          <p:nvPr/>
        </p:nvSpPr>
        <p:spPr>
          <a:xfrm>
            <a:off x="8665680" y="5741118"/>
            <a:ext cx="2916083" cy="919862"/>
          </a:xfrm>
          <a:prstGeom prst="wedgeRoundRectCallout">
            <a:avLst>
              <a:gd name="adj1" fmla="val -79216"/>
              <a:gd name="adj2" fmla="val -70410"/>
              <a:gd name="adj3" fmla="val 16667"/>
            </a:avLst>
          </a:prstGeom>
          <a:solidFill>
            <a:srgbClr val="549AAB"/>
          </a:solidFill>
          <a:ln>
            <a:solidFill>
              <a:srgbClr val="D6ED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30% recommended</a:t>
            </a:r>
          </a:p>
        </p:txBody>
      </p:sp>
    </p:spTree>
    <p:extLst>
      <p:ext uri="{BB962C8B-B14F-4D97-AF65-F5344CB8AC3E}">
        <p14:creationId xmlns:p14="http://schemas.microsoft.com/office/powerpoint/2010/main" val="291309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C659DC4-DADA-33AF-314A-C8C54BD78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B9427FED-C2F6-610E-3EFA-3453D456F2C0}"/>
              </a:ext>
            </a:extLst>
          </p:cNvPr>
          <p:cNvSpPr txBox="1"/>
          <p:nvPr/>
        </p:nvSpPr>
        <p:spPr>
          <a:xfrm>
            <a:off x="790209" y="480767"/>
            <a:ext cx="9872513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Spending your financial aid on qualified expenses is important.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F41E9E2-8230-4FFA-C52A-19C676AE3BD8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6B11DB7-56B5-ABCB-8DE7-BE98ADC6514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8D9A8725-B4EC-10D8-5EDF-468170BDD573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0E04A39E-48E9-EF99-4249-8AB9314B15CD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AEACFA1-F56B-5A2A-536A-9ECD97C5EB17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0CC189A-1ADE-0661-FF6B-7EAAC1388BE2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50BB16C-5A1F-55EF-5784-253028A6346E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56168C5C-3428-5961-2351-8BCA1BC67BD3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284FFFF-4AD7-C03F-402F-5C19016CD69C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9F1D441-DD8F-95C7-9FED-94D322B19888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320BB086-4490-5EBE-8407-BE7B740DF84F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9B26E39-26B8-B0F7-2E5E-37E4B0B6BDA2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2BD27A5-3760-2F92-D8DC-CCF5BDEF6C02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04D85FE-916A-B8A3-7D66-097013505B13}"/>
              </a:ext>
            </a:extLst>
          </p:cNvPr>
          <p:cNvSpPr txBox="1">
            <a:spLocks/>
          </p:cNvSpPr>
          <p:nvPr/>
        </p:nvSpPr>
        <p:spPr>
          <a:xfrm>
            <a:off x="574938" y="2088109"/>
            <a:ext cx="3117601" cy="4289124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ts val="27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Certain financial aid is taxable if it is not spent on “qualified expenses.”</a:t>
            </a:r>
          </a:p>
          <a:p>
            <a:pPr marL="342900" indent="-342900">
              <a:lnSpc>
                <a:spcPts val="27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College students should try whenever possible, to spend their aid on qualified expenses, and to </a:t>
            </a:r>
            <a:r>
              <a:rPr lang="en-US" sz="2000" u="sng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save receipts for those expenses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E016A8-C3E9-DC0B-7976-C4DA15D14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597873"/>
              </p:ext>
            </p:extLst>
          </p:nvPr>
        </p:nvGraphicFramePr>
        <p:xfrm>
          <a:off x="3692539" y="1422763"/>
          <a:ext cx="82338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24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B999A826-F98D-2369-1843-500CBD06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9CC59-8080-5FCF-9597-CABA263F0468}"/>
              </a:ext>
            </a:extLst>
          </p:cNvPr>
          <p:cNvSpPr txBox="1"/>
          <p:nvPr/>
        </p:nvSpPr>
        <p:spPr>
          <a:xfrm>
            <a:off x="471707" y="545837"/>
            <a:ext cx="796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Quiz!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571E5-73CE-7AFE-4BF0-ABEB2D593055}"/>
              </a:ext>
            </a:extLst>
          </p:cNvPr>
          <p:cNvSpPr txBox="1"/>
          <p:nvPr/>
        </p:nvSpPr>
        <p:spPr>
          <a:xfrm>
            <a:off x="3624147" y="1785619"/>
            <a:ext cx="76608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A W-4 is a form you fill out when you start a new job or when your tax situation changes. </a:t>
            </a:r>
          </a:p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 If you fill out your W-4 incorrectly, you may have too little or too many taxes taken out of each paycheck. </a:t>
            </a:r>
          </a:p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3. If you are self-employed (including gig work), no money is being taken out of your paycheck for taxes so if you file, you may owe.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9F237-2EFB-CC18-E6A5-D146876A97F3}"/>
              </a:ext>
            </a:extLst>
          </p:cNvPr>
          <p:cNvSpPr txBox="1"/>
          <p:nvPr/>
        </p:nvSpPr>
        <p:spPr>
          <a:xfrm>
            <a:off x="471707" y="1785619"/>
            <a:ext cx="2772230" cy="3539430"/>
          </a:xfrm>
          <a:prstGeom prst="rect">
            <a:avLst/>
          </a:prstGeom>
          <a:solidFill>
            <a:srgbClr val="549AAB">
              <a:alpha val="50000"/>
            </a:srgbClr>
          </a:solidFill>
          <a:ln w="57150">
            <a:solidFill>
              <a:srgbClr val="F1995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True or False? </a:t>
            </a:r>
            <a:b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</a:br>
            <a:br>
              <a:rPr lang="en-US" sz="1200" b="1" dirty="0">
                <a:solidFill>
                  <a:srgbClr val="112F3D"/>
                </a:solidFill>
                <a:latin typeface="Century Gothic" panose="020B0502020202020204" pitchFamily="34" charset="0"/>
              </a:rPr>
            </a:br>
            <a:endParaRPr lang="en-US" sz="1200" b="1" dirty="0">
              <a:solidFill>
                <a:srgbClr val="112F3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 </a:t>
            </a:r>
            <a:endParaRPr lang="en-US" sz="4000" dirty="0">
              <a:solidFill>
                <a:srgbClr val="112F3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9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2480130"/>
            <a:ext cx="742959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Do I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Prepare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to File My Taxes?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7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442822" y="586073"/>
            <a:ext cx="4576964" cy="23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 Tax Prep Checklist Will Tell You How to Prepare for Filing Your Taxes.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F880D58D-2B01-D8D8-DE65-1179BD915257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7EA3FAA-3682-B2BE-5B00-71C7846F6B0A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FA1AB84B-0022-22FD-6E29-1838023906C5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44ED761E-190F-414A-ED9C-8242CDF4D152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D2A196A3-1F2C-D7B3-3B3D-AA38D3CB1796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4735367-70B1-5EAA-4F9E-4DC5B1BB585D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745D9B6-DB3E-A663-9D16-48D1ACD63ECB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765A40-884C-749C-2B28-5F9C4EAA85F6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0E0EFCC5-5783-D08D-7EAE-2182E856E923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2A0343D-D41C-0F9C-2DE4-E06CEB6AE14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D269ECBB-75DA-6AE7-5985-C331B6242AFC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585C2716-37F7-4EB9-D222-0E073908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532" y="6304995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27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87DF38-E567-F5DF-82E0-DB5C01EFE763}"/>
              </a:ext>
            </a:extLst>
          </p:cNvPr>
          <p:cNvCxnSpPr>
            <a:cxnSpLocks/>
          </p:cNvCxnSpPr>
          <p:nvPr/>
        </p:nvCxnSpPr>
        <p:spPr>
          <a:xfrm>
            <a:off x="442822" y="2640268"/>
            <a:ext cx="4642691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3D9B2F3-4C92-71D4-8BC5-09B38291D31F}"/>
              </a:ext>
            </a:extLst>
          </p:cNvPr>
          <p:cNvSpPr txBox="1">
            <a:spLocks/>
          </p:cNvSpPr>
          <p:nvPr/>
        </p:nvSpPr>
        <p:spPr>
          <a:xfrm>
            <a:off x="5186021" y="731228"/>
            <a:ext cx="6203619" cy="5259691"/>
          </a:xfrm>
          <a:prstGeom prst="rect">
            <a:avLst/>
          </a:prstGeom>
        </p:spPr>
        <p:txBody>
          <a:bodyPr numCol="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Government ID,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driver’s license, or passport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Social Security Number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 Individual Taxpayer ID Number (ITIN)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Foster care verification letter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(optional)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Permanent address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Bank account &amp; routing number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Last year’s taxes </a:t>
            </a:r>
            <a:b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(if filed)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W-2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employed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1099-NEC or 1099-MISC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self-employed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1099-G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received unemployment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1099-INT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have savings account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1098-T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if have educational financial aid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Receipts for qualifying educational expenses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 covered by financial aid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Receipts from childcare, 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day care/paid preschool, summer day camps, babysitters if parenting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2;p2">
            <a:extLst>
              <a:ext uri="{FF2B5EF4-FFF2-40B4-BE49-F238E27FC236}">
                <a16:creationId xmlns:a16="http://schemas.microsoft.com/office/drawing/2014/main" id="{FF30D521-6891-731F-BD0B-983CFFBDDD60}"/>
              </a:ext>
            </a:extLst>
          </p:cNvPr>
          <p:cNvSpPr/>
          <p:nvPr/>
        </p:nvSpPr>
        <p:spPr>
          <a:xfrm>
            <a:off x="824824" y="6109354"/>
            <a:ext cx="10425413" cy="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ts val="3000"/>
              </a:lnSpc>
              <a:buClr>
                <a:schemeClr val="accent2"/>
              </a:buClr>
              <a:buSzPct val="100000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Download: </a:t>
            </a: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ea typeface="Montserrat SemiBold"/>
                <a:cs typeface="Arial" panose="020B0604020202020204" pitchFamily="34" charset="0"/>
                <a:sym typeface="Montserrat SemiBold"/>
                <a:hlinkClick r:id="rId3"/>
              </a:rPr>
              <a:t>https://jbay.org/resources/tax-prep/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pic>
        <p:nvPicPr>
          <p:cNvPr id="4" name="Picture 3" descr="A person sitting on a chair with a computer&#10;&#10;AI-generated content may be incorrect.">
            <a:extLst>
              <a:ext uri="{FF2B5EF4-FFF2-40B4-BE49-F238E27FC236}">
                <a16:creationId xmlns:a16="http://schemas.microsoft.com/office/drawing/2014/main" id="{B27F9EF7-C866-424E-7E18-3AAD9B7EB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01" y="2688167"/>
            <a:ext cx="26524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99E8F4F4-8B83-1CC5-ABC1-27656DA93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06942-9E2A-2BF2-9046-8FB8A2A1C7DA}"/>
              </a:ext>
            </a:extLst>
          </p:cNvPr>
          <p:cNvSpPr txBox="1"/>
          <p:nvPr/>
        </p:nvSpPr>
        <p:spPr>
          <a:xfrm>
            <a:off x="772266" y="695241"/>
            <a:ext cx="8122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Are You Ready?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EE6A2-7414-0C91-5AA0-6832852D3103}"/>
              </a:ext>
            </a:extLst>
          </p:cNvPr>
          <p:cNvSpPr txBox="1"/>
          <p:nvPr/>
        </p:nvSpPr>
        <p:spPr>
          <a:xfrm>
            <a:off x="3356516" y="1941736"/>
            <a:ext cx="6501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Share out with your group:</a:t>
            </a:r>
          </a:p>
          <a:p>
            <a:pPr marL="342900" indent="-3429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 there items/documents you’re missing?</a:t>
            </a:r>
          </a:p>
          <a:p>
            <a:pPr marL="342900" indent="-34290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yes, do you have the information you need to obtain the missing items? </a:t>
            </a:r>
          </a:p>
        </p:txBody>
      </p:sp>
      <p:pic>
        <p:nvPicPr>
          <p:cNvPr id="4" name="Graphic 3" descr="Checklist with solid fill">
            <a:extLst>
              <a:ext uri="{FF2B5EF4-FFF2-40B4-BE49-F238E27FC236}">
                <a16:creationId xmlns:a16="http://schemas.microsoft.com/office/drawing/2014/main" id="{24440E24-E069-F505-5925-539F91CD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276" y="2138499"/>
            <a:ext cx="2407240" cy="24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3565977"/>
            <a:ext cx="7158127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How Do I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File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My Taxes?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29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6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4460373"/>
            <a:ext cx="8054282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Introduction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97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11">
            <a:extLst>
              <a:ext uri="{FF2B5EF4-FFF2-40B4-BE49-F238E27FC236}">
                <a16:creationId xmlns:a16="http://schemas.microsoft.com/office/drawing/2014/main" id="{B36F3D29-55AB-EB4C-89C0-B855B63A3ED3}"/>
              </a:ext>
            </a:extLst>
          </p:cNvPr>
          <p:cNvSpPr txBox="1"/>
          <p:nvPr/>
        </p:nvSpPr>
        <p:spPr>
          <a:xfrm>
            <a:off x="1269442" y="3710502"/>
            <a:ext cx="2675116" cy="140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Self-File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FREE</a:t>
            </a:r>
            <a:b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use a free program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6;p11">
            <a:extLst>
              <a:ext uri="{FF2B5EF4-FFF2-40B4-BE49-F238E27FC236}">
                <a16:creationId xmlns:a16="http://schemas.microsoft.com/office/drawing/2014/main" id="{0097B00F-75A5-FF41-BD89-F678E50E798F}"/>
              </a:ext>
            </a:extLst>
          </p:cNvPr>
          <p:cNvSpPr txBox="1"/>
          <p:nvPr/>
        </p:nvSpPr>
        <p:spPr>
          <a:xfrm>
            <a:off x="4788541" y="3703924"/>
            <a:ext cx="2614911" cy="173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with Assistance from an IRS-Certified Volunteer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FREE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riangle 4">
            <a:extLst>
              <a:ext uri="{FF2B5EF4-FFF2-40B4-BE49-F238E27FC236}">
                <a16:creationId xmlns:a16="http://schemas.microsoft.com/office/drawing/2014/main" id="{837E4E44-C87F-6889-5223-4C081410FA26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7">
            <a:extLst>
              <a:ext uri="{FF2B5EF4-FFF2-40B4-BE49-F238E27FC236}">
                <a16:creationId xmlns:a16="http://schemas.microsoft.com/office/drawing/2014/main" id="{74DD6FC7-E328-B939-6E11-AD45B2B60B8B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8">
            <a:extLst>
              <a:ext uri="{FF2B5EF4-FFF2-40B4-BE49-F238E27FC236}">
                <a16:creationId xmlns:a16="http://schemas.microsoft.com/office/drawing/2014/main" id="{77E8DFDA-18D0-ECFC-208B-48799EC08252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9">
            <a:extLst>
              <a:ext uri="{FF2B5EF4-FFF2-40B4-BE49-F238E27FC236}">
                <a16:creationId xmlns:a16="http://schemas.microsoft.com/office/drawing/2014/main" id="{B1523CB0-9889-5F1B-6D4E-1D6C99B61830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0">
            <a:extLst>
              <a:ext uri="{FF2B5EF4-FFF2-40B4-BE49-F238E27FC236}">
                <a16:creationId xmlns:a16="http://schemas.microsoft.com/office/drawing/2014/main" id="{26E83D54-C1C8-28D5-D991-B377F91FA7FD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1">
            <a:extLst>
              <a:ext uri="{FF2B5EF4-FFF2-40B4-BE49-F238E27FC236}">
                <a16:creationId xmlns:a16="http://schemas.microsoft.com/office/drawing/2014/main" id="{516B2C63-8A78-75A4-F1FA-5C08215706A6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12">
            <a:extLst>
              <a:ext uri="{FF2B5EF4-FFF2-40B4-BE49-F238E27FC236}">
                <a16:creationId xmlns:a16="http://schemas.microsoft.com/office/drawing/2014/main" id="{944AC180-F08B-50AE-7EA1-66EFA65A777C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13">
            <a:extLst>
              <a:ext uri="{FF2B5EF4-FFF2-40B4-BE49-F238E27FC236}">
                <a16:creationId xmlns:a16="http://schemas.microsoft.com/office/drawing/2014/main" id="{8C80577D-2BDD-E6E8-BF5F-575AD95488F2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14">
            <a:extLst>
              <a:ext uri="{FF2B5EF4-FFF2-40B4-BE49-F238E27FC236}">
                <a16:creationId xmlns:a16="http://schemas.microsoft.com/office/drawing/2014/main" id="{ECFC3E1C-2E0C-ED8A-C454-F859F48A4F2D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15">
            <a:extLst>
              <a:ext uri="{FF2B5EF4-FFF2-40B4-BE49-F238E27FC236}">
                <a16:creationId xmlns:a16="http://schemas.microsoft.com/office/drawing/2014/main" id="{CD62F07A-B7A5-A71F-5EC9-E50D90859D96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16">
            <a:extLst>
              <a:ext uri="{FF2B5EF4-FFF2-40B4-BE49-F238E27FC236}">
                <a16:creationId xmlns:a16="http://schemas.microsoft.com/office/drawing/2014/main" id="{1C804F35-3B44-8456-0905-25A64D4D0293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33;p2">
            <a:extLst>
              <a:ext uri="{FF2B5EF4-FFF2-40B4-BE49-F238E27FC236}">
                <a16:creationId xmlns:a16="http://schemas.microsoft.com/office/drawing/2014/main" id="{6C605FDD-DBD7-B078-720D-D0A14AB838D8}"/>
              </a:ext>
            </a:extLst>
          </p:cNvPr>
          <p:cNvSpPr txBox="1"/>
          <p:nvPr/>
        </p:nvSpPr>
        <p:spPr>
          <a:xfrm>
            <a:off x="814202" y="743419"/>
            <a:ext cx="9482505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There are Three Main Ways to File Your Taxes</a:t>
            </a:r>
            <a:endParaRPr lang="en-US" sz="32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44CBAE0-F3A7-5A5E-6FCC-1FBA29B4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mtClean="0"/>
              <a:t>30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0C3EDE3-069A-A86F-BF0A-91A58812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735" y="1705220"/>
            <a:ext cx="2068949" cy="20689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60F8C8-1734-3368-9AB0-5152E2DE7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526" y="1836918"/>
            <a:ext cx="2068948" cy="2068948"/>
          </a:xfrm>
          <a:prstGeom prst="rect">
            <a:avLst/>
          </a:prstGeom>
        </p:spPr>
      </p:pic>
      <p:sp>
        <p:nvSpPr>
          <p:cNvPr id="9" name="Google Shape;146;p11">
            <a:extLst>
              <a:ext uri="{FF2B5EF4-FFF2-40B4-BE49-F238E27FC236}">
                <a16:creationId xmlns:a16="http://schemas.microsoft.com/office/drawing/2014/main" id="{E13BA0F1-17C5-A6E5-4761-5C45AD876E13}"/>
              </a:ext>
            </a:extLst>
          </p:cNvPr>
          <p:cNvSpPr txBox="1"/>
          <p:nvPr/>
        </p:nvSpPr>
        <p:spPr>
          <a:xfrm>
            <a:off x="8247435" y="3739047"/>
            <a:ext cx="2614911" cy="173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0" tIns="22850" rIns="22850" bIns="22850">
            <a:spAutoFit/>
          </a:bodyPr>
          <a:lstStyle>
            <a:lvl1pPr>
              <a:defRPr sz="2800">
                <a:solidFill>
                  <a:srgbClr val="1E496D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 algn="ctr"/>
            <a:r>
              <a:rPr lang="en-US" sz="22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with a Paid Preparer</a:t>
            </a:r>
          </a:p>
          <a:p>
            <a:pPr algn="ctr"/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COSTS </a:t>
            </a:r>
            <a:b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2200" b="1" i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(not recommended)</a:t>
            </a:r>
            <a:endParaRPr sz="2200" b="1" i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EE05D3-98B0-2D4F-4A5B-F4770E23F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6487" y="1970467"/>
            <a:ext cx="1716153" cy="17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83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3008454-C0AC-F7E2-CD89-9452B823EAF0}"/>
              </a:ext>
            </a:extLst>
          </p:cNvPr>
          <p:cNvSpPr/>
          <p:nvPr/>
        </p:nvSpPr>
        <p:spPr>
          <a:xfrm>
            <a:off x="903640" y="1772439"/>
            <a:ext cx="2294068" cy="2294068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924B35-FD77-94A1-0818-29925CDA0829}"/>
              </a:ext>
            </a:extLst>
          </p:cNvPr>
          <p:cNvSpPr/>
          <p:nvPr/>
        </p:nvSpPr>
        <p:spPr>
          <a:xfrm>
            <a:off x="865910" y="1930783"/>
            <a:ext cx="2640597" cy="26405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799E30-D784-FEA3-6EAD-154575E99901}"/>
              </a:ext>
            </a:extLst>
          </p:cNvPr>
          <p:cNvSpPr/>
          <p:nvPr/>
        </p:nvSpPr>
        <p:spPr>
          <a:xfrm>
            <a:off x="612807" y="2522227"/>
            <a:ext cx="2294068" cy="2294068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70016D-6B93-7024-25F2-390D6B3A2E6B}"/>
              </a:ext>
            </a:extLst>
          </p:cNvPr>
          <p:cNvSpPr/>
          <p:nvPr/>
        </p:nvSpPr>
        <p:spPr>
          <a:xfrm>
            <a:off x="359703" y="1874541"/>
            <a:ext cx="2294068" cy="2294068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671552" y="571253"/>
            <a:ext cx="9804240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Self-Filing</a:t>
            </a:r>
            <a:endParaRPr lang="en-US" sz="2400" b="1" i="1" dirty="0">
              <a:solidFill>
                <a:srgbClr val="549AA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4050444" y="1388531"/>
            <a:ext cx="6656950" cy="4294987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is the most common way to file for young adults.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File for free at myfreetaxes.org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JBAY’s Self-Filing Guide walks you through this process screen by screen: </a:t>
            </a:r>
            <a:r>
              <a:rPr lang="en-US" sz="1800" dirty="0">
                <a:latin typeface="Century Gothic" panose="020B0502020202020204" pitchFamily="34" charset="0"/>
                <a:hlinkClick r:id="rId3"/>
              </a:rPr>
              <a:t>https://jbay.org/resources/self-filing-guide/</a:t>
            </a:r>
            <a:endParaRPr lang="en-US" sz="1800" b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can also self-file using Turbo Tax, etc. but unless you get the free version, you will pay for these programs.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The free version of Turbo Tax is not available to those who are self-employed (have 1099 forms).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Don’t miss the Foster Youth Tax Credit! 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Make sure you select the correct boxes on their </a:t>
            </a:r>
            <a:r>
              <a:rPr lang="en-US" sz="2000" i="1" u="sng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state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tax return to receive it.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31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Busy office table">
            <a:extLst>
              <a:ext uri="{FF2B5EF4-FFF2-40B4-BE49-F238E27FC236}">
                <a16:creationId xmlns:a16="http://schemas.microsoft.com/office/drawing/2014/main" id="{73778E0C-B629-71F3-4954-80DF7A93826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03" r="24598" b="201"/>
          <a:stretch/>
        </p:blipFill>
        <p:spPr>
          <a:xfrm>
            <a:off x="612806" y="1893989"/>
            <a:ext cx="2640597" cy="2632594"/>
          </a:xfrm>
          <a:prstGeom prst="ellipse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189DA9-367D-82F9-4F6B-DEEEAD338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703" y="203124"/>
            <a:ext cx="1211341" cy="12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5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590436" y="532536"/>
            <a:ext cx="9881573" cy="109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File With Assistance from an IRS-Certified Volunteer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2515587" y="1836882"/>
            <a:ext cx="8838213" cy="4306164"/>
          </a:xfrm>
          <a:prstGeom prst="rect">
            <a:avLst/>
          </a:prstGeom>
        </p:spPr>
        <p:txBody>
          <a:bodyPr lIns="91440" tIns="45720" rIns="91440" bIns="45720" numCol="1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Century Gothic"/>
                <a:cs typeface="Calibri"/>
              </a:rPr>
              <a:t>Volunteer Income Tax Assistance (VITA) Sites offer </a:t>
            </a:r>
            <a:r>
              <a:rPr lang="en-US" sz="2000" b="1">
                <a:solidFill>
                  <a:schemeClr val="tx2"/>
                </a:solidFill>
                <a:latin typeface="Century Gothic"/>
                <a:cs typeface="Calibri"/>
              </a:rPr>
              <a:t>free, one-on-one</a:t>
            </a:r>
            <a:r>
              <a:rPr lang="en-US" sz="2000">
                <a:solidFill>
                  <a:schemeClr val="tx2"/>
                </a:solidFill>
                <a:latin typeface="Century Gothic"/>
                <a:cs typeface="Calibri"/>
              </a:rPr>
              <a:t> tax return preparation to people who earn $69K or less.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IRS-certified volunteers do the tax preparation.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</a:t>
            </a: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VITA sites offer remote assistance.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There are not enough VITA sites to serve all eligible individuals, and  there are “VITA deserts” in some regions of the state.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Locate a VITA site for foster youth or a general VITA site using this roster: 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https://jbay.org/resources/fy-vita-sites/</a:t>
            </a: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use a general site, make sure you bring info with you about the FYTC: </a:t>
            </a:r>
            <a:r>
              <a:rPr lang="en-US" sz="1600" i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5"/>
              </a:rPr>
              <a:t>https://jbay.org/resources/fytc-info-for-tax-preparers/</a:t>
            </a:r>
            <a:r>
              <a:rPr lang="en-US" sz="1600" i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</a:t>
            </a:r>
            <a:endParaRPr lang="en-US" sz="1600" dirty="0">
              <a:solidFill>
                <a:schemeClr val="tx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32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80A68E-8C29-C97D-ED2D-1E52485D3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074" y="115452"/>
            <a:ext cx="1313101" cy="1313101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D2E54B26-B248-5623-147A-0627A5E7EC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11873"/>
          <a:stretch/>
        </p:blipFill>
        <p:spPr>
          <a:xfrm>
            <a:off x="1227062" y="2697854"/>
            <a:ext cx="942974" cy="5588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DCA1096-6174-F3C5-8709-2DB4135B4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7062" y="1766960"/>
            <a:ext cx="943478" cy="9434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BF7E58-6D5D-E77B-DC1F-BB31D91AB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1733" y="4030780"/>
            <a:ext cx="1011129" cy="101112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BF4B915-F27E-DDCA-A681-8FC3DE52A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34266" y="3252573"/>
            <a:ext cx="846062" cy="84606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741B21-470C-EA02-422C-7F87E26880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72064" y="5054645"/>
            <a:ext cx="949514" cy="9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75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1580566" y="573667"/>
            <a:ext cx="8296860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Paid Preparers: Proceed with Caution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562100"/>
            <a:ext cx="9650518" cy="4794250"/>
          </a:xfrm>
          <a:prstGeom prst="rect">
            <a:avLst/>
          </a:prstGeom>
        </p:spPr>
        <p:txBody>
          <a:bodyPr lIns="91440" tIns="45720" rIns="91440" bIns="45720" numCol="1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/>
                <a:cs typeface="Calibri"/>
              </a:rPr>
              <a:t>Why shouldn’t I use a paid preparer to file my taxes?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/>
                <a:cs typeface="Calibri"/>
              </a:rPr>
              <a:t>They miss the Foster Youth Tax Credit:</a:t>
            </a:r>
            <a:r>
              <a:rPr lang="en-US" sz="1800" dirty="0">
                <a:solidFill>
                  <a:schemeClr val="accent2"/>
                </a:solidFill>
                <a:latin typeface="Century Gothic"/>
                <a:cs typeface="Calibri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In 2025 just 8% of FYTC claimants were assisted by a paid preparer vs. 56% of </a:t>
            </a:r>
            <a:r>
              <a:rPr lang="en-US" sz="1800" dirty="0" err="1">
                <a:solidFill>
                  <a:schemeClr val="tx2"/>
                </a:solidFill>
                <a:latin typeface="Century Gothic"/>
                <a:cs typeface="Calibri"/>
              </a:rPr>
              <a:t>CalEITC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 claimants.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Upwards of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60%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of paid preparers make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errors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on tax returns.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Some paid preparers use </a:t>
            </a:r>
            <a:r>
              <a:rPr lang="en-US" sz="1800" b="1" dirty="0">
                <a:solidFill>
                  <a:schemeClr val="accent2"/>
                </a:solidFill>
                <a:latin typeface="Century Gothic"/>
                <a:cs typeface="Calibri"/>
              </a:rPr>
              <a:t>predatory practices</a:t>
            </a:r>
            <a:r>
              <a:rPr lang="en-US" sz="1800" dirty="0">
                <a:solidFill>
                  <a:schemeClr val="accent2"/>
                </a:solidFill>
                <a:latin typeface="Century Gothic"/>
                <a:cs typeface="Calibri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(e.g. refund advancements w/ interest).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If they miss a credit, you will have to </a:t>
            </a:r>
            <a:r>
              <a:rPr lang="en-US" sz="1800" b="1" dirty="0">
                <a:solidFill>
                  <a:schemeClr val="accent2"/>
                </a:solidFill>
                <a:latin typeface="Century Gothic"/>
                <a:cs typeface="Calibri"/>
              </a:rPr>
              <a:t>pay again</a:t>
            </a:r>
            <a:r>
              <a:rPr lang="en-US" sz="1800" dirty="0">
                <a:solidFill>
                  <a:schemeClr val="accent2"/>
                </a:solidFill>
                <a:latin typeface="Century Gothic"/>
                <a:cs typeface="Calibri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for the preparer to amend (correct and re-file) your taxes.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choose to use a paid preparer: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  <a:latin typeface="Century Gothic"/>
                <a:cs typeface="Calibri"/>
              </a:rPr>
              <a:t>Take information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 about the Foster Youth Tax Credit to ensure they don’t miss it: </a:t>
            </a:r>
            <a:r>
              <a:rPr lang="en-US" sz="1800" dirty="0">
                <a:solidFill>
                  <a:srgbClr val="112F3D"/>
                </a:solidFill>
                <a:latin typeface="Century Gothic"/>
                <a:cs typeface="Calibri"/>
                <a:hlinkClick r:id="rId3"/>
              </a:rPr>
              <a:t>https://jbay.org/resources/fytc-info-for-tax-preparers/</a:t>
            </a:r>
            <a:r>
              <a:rPr lang="en-US" sz="1800" dirty="0">
                <a:solidFill>
                  <a:schemeClr val="tx2"/>
                </a:solidFill>
                <a:latin typeface="Century Gothic"/>
                <a:cs typeface="Calibri"/>
              </a:rPr>
              <a:t>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they miss the FYTC or other credits, you can 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amend your taxes at a VITA site for free.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33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9EF69B6-47FD-F5FA-28A1-C8AF6C293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44" y="232051"/>
            <a:ext cx="1191342" cy="11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5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3008454-C0AC-F7E2-CD89-9452B823EAF0}"/>
              </a:ext>
            </a:extLst>
          </p:cNvPr>
          <p:cNvSpPr/>
          <p:nvPr/>
        </p:nvSpPr>
        <p:spPr>
          <a:xfrm>
            <a:off x="903640" y="1772439"/>
            <a:ext cx="2294068" cy="2294068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924B35-FD77-94A1-0818-29925CDA0829}"/>
              </a:ext>
            </a:extLst>
          </p:cNvPr>
          <p:cNvSpPr/>
          <p:nvPr/>
        </p:nvSpPr>
        <p:spPr>
          <a:xfrm>
            <a:off x="865910" y="1930783"/>
            <a:ext cx="2640597" cy="26405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799E30-D784-FEA3-6EAD-154575E99901}"/>
              </a:ext>
            </a:extLst>
          </p:cNvPr>
          <p:cNvSpPr/>
          <p:nvPr/>
        </p:nvSpPr>
        <p:spPr>
          <a:xfrm>
            <a:off x="612807" y="2522227"/>
            <a:ext cx="2294068" cy="2294068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70016D-6B93-7024-25F2-390D6B3A2E6B}"/>
              </a:ext>
            </a:extLst>
          </p:cNvPr>
          <p:cNvSpPr/>
          <p:nvPr/>
        </p:nvSpPr>
        <p:spPr>
          <a:xfrm>
            <a:off x="359703" y="1874541"/>
            <a:ext cx="2294068" cy="2294068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903640" y="465186"/>
            <a:ext cx="9881573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Which Filing Method is Right for Me?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3869867" y="1360960"/>
            <a:ext cx="7918993" cy="4995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Self-Filing may be right for you if: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You’ve filed before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pretty good at doing things independently and following written guidance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tax situation is pretty simple (no self-employment/gig work, no financial aid)</a:t>
            </a:r>
            <a:endParaRPr lang="en-US" sz="1800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Filing at a VITA site may be right for you if: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experiencing identity theft/you’re a victim of tax fraud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have a complicated tax situation (e.g. have self-employment/gig work income, you have educational financial aid, etc.)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You’re really nervous about filing and want one-on-one support</a:t>
            </a:r>
            <a:endParaRPr lang="en-US" sz="1800" b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(Filing with a paid preparer is not recommended).</a:t>
            </a:r>
            <a:endParaRPr lang="en-US" sz="2400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34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07C45-EC2D-F648-0638-DF63A292B1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6565"/>
          <a:stretch/>
        </p:blipFill>
        <p:spPr>
          <a:xfrm>
            <a:off x="684778" y="2024754"/>
            <a:ext cx="2475200" cy="24676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5777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rgbClr val="F4B183"/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9473882D-46AB-F73A-E5A8-DB4EEA25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4D35AD-85BB-C690-964B-A2810F63C451}"/>
              </a:ext>
            </a:extLst>
          </p:cNvPr>
          <p:cNvSpPr txBox="1"/>
          <p:nvPr/>
        </p:nvSpPr>
        <p:spPr>
          <a:xfrm>
            <a:off x="772266" y="695241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Check-In: What Have We Learned?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45DF4-F6C6-1856-7134-8E217C2AA7F2}"/>
              </a:ext>
            </a:extLst>
          </p:cNvPr>
          <p:cNvSpPr txBox="1"/>
          <p:nvPr/>
        </p:nvSpPr>
        <p:spPr>
          <a:xfrm>
            <a:off x="772266" y="1884586"/>
            <a:ext cx="3695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 take a moment and think of two things you learned from this first section.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55E1AD-A44E-4E1E-1AA4-803D52EEF3F3}"/>
              </a:ext>
            </a:extLst>
          </p:cNvPr>
          <p:cNvGraphicFramePr/>
          <p:nvPr/>
        </p:nvGraphicFramePr>
        <p:xfrm>
          <a:off x="3085964" y="1709413"/>
          <a:ext cx="8153720" cy="409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Lightbulb and gear with solid fill">
            <a:extLst>
              <a:ext uri="{FF2B5EF4-FFF2-40B4-BE49-F238E27FC236}">
                <a16:creationId xmlns:a16="http://schemas.microsoft.com/office/drawing/2014/main" id="{FBD814AE-EC61-9292-6A16-9F83DFEB6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4975" y="5234636"/>
            <a:ext cx="1305059" cy="1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7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2594415"/>
            <a:ext cx="8054282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Happens </a:t>
            </a:r>
            <a:r>
              <a:rPr lang="en-US" sz="72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After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I File My Taxes?</a:t>
            </a:r>
            <a:endParaRPr sz="7200" b="1" dirty="0">
              <a:solidFill>
                <a:schemeClr val="bg1"/>
              </a:solidFill>
              <a:latin typeface="Century Gothic" panose="020B0502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43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if I Uncovered Identity Theft While Filing?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299" y="1487960"/>
            <a:ext cx="8006443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 you mean by identity theft/tax fraud?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claims you as a dependent on their tax return that shouldn’t.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steals your Social Security Number to try to claim your credits and direct to their bank account.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Who is legally allowed to claim me as a dependent?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Someone may be able to claim you as a dependent on their tax return if they provided </a:t>
            </a:r>
            <a:r>
              <a:rPr lang="en-US" sz="1800" u="sng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at least half of your support for the tax year</a:t>
            </a: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**If this applies to you, ask your trainer for more information to see if you meet the other guidelines for being claimed as a dependent.** </a:t>
            </a:r>
            <a:endParaRPr lang="en-US" sz="1800" i="1" dirty="0">
              <a:solidFill>
                <a:srgbClr val="112F3D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someone claims you that is not supposed to, that is tax fraud.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37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CDA425-DE60-B320-9296-6CA53C107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8717" y="1487960"/>
            <a:ext cx="2455083" cy="24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3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How Do I Address Identity Theft?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487960"/>
            <a:ext cx="7507846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 to your county child welfare agency: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Current nonminor dependents 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►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Seek assistance from your social worker or dependency attorney to resolve the issue.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Former foster youth 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►</a:t>
            </a:r>
            <a:r>
              <a:rPr lang="en-US" sz="1800" b="1" i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Seek assistance from legal aid or check in with county child welfare agency about whether they can refer you to a specific organization addressing this for foster youth.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Resources: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Low Income Taxpayer Clinics (LITC) Taxpayer Advocate Services: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https://www.taxpayeradvocate.irs.gov/about-us/low-income-taxpayer-clinics-litc/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you’re in the Bay Area try Bay Area Legal Aid: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https://baylegal.org/what-we-do/stability/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38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8AB11F-B18E-1FA6-BC9B-306C083D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292" y="863630"/>
            <a:ext cx="2151126" cy="21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0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FE8813-D820-8036-CBB3-8397B8B2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If You Experience Identity Theft, You Should Use an Identity Protection Pin (IP PIN)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C8032-D90B-D565-387C-2EEA44B7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57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chemeClr val="tx2"/>
                </a:solidFill>
                <a:effectLst/>
              </a:rPr>
              <a:t>The IP PIN acts as an authentication number to validate the correct owner of the SSN(s) or ITIN(s) listed on your tax return.</a:t>
            </a:r>
          </a:p>
          <a:p>
            <a:r>
              <a:rPr lang="en-US" sz="2400" dirty="0">
                <a:solidFill>
                  <a:schemeClr val="tx2"/>
                </a:solidFill>
              </a:rPr>
              <a:t>IP PINS protect from identity theft </a:t>
            </a:r>
          </a:p>
          <a:p>
            <a:r>
              <a:rPr lang="en-US" sz="2400" b="0" i="0" dirty="0">
                <a:solidFill>
                  <a:schemeClr val="tx2"/>
                </a:solidFill>
                <a:effectLst/>
              </a:rPr>
              <a:t>A new IP PIN will be generated </a:t>
            </a:r>
            <a:br>
              <a:rPr lang="en-US" sz="2400" b="0" i="0" dirty="0">
                <a:solidFill>
                  <a:schemeClr val="tx2"/>
                </a:solidFill>
                <a:effectLst/>
              </a:rPr>
            </a:br>
            <a:r>
              <a:rPr lang="en-US" sz="2400" b="0" i="0" dirty="0">
                <a:solidFill>
                  <a:schemeClr val="tx2"/>
                </a:solidFill>
                <a:effectLst/>
              </a:rPr>
              <a:t>each year </a:t>
            </a:r>
            <a:br>
              <a:rPr lang="en-US" sz="2400" b="0" i="0" dirty="0">
                <a:solidFill>
                  <a:schemeClr val="tx2"/>
                </a:solidFill>
                <a:effectLst/>
              </a:rPr>
            </a:br>
            <a:r>
              <a:rPr lang="en-US" sz="2400" b="1" i="0" dirty="0">
                <a:solidFill>
                  <a:schemeClr val="tx2"/>
                </a:solidFill>
                <a:effectLst/>
              </a:rPr>
              <a:t>(don’t lose the IP PIN #)</a:t>
            </a:r>
          </a:p>
          <a:p>
            <a:r>
              <a:rPr lang="en-US" sz="2400" dirty="0">
                <a:solidFill>
                  <a:schemeClr val="tx2"/>
                </a:solidFill>
              </a:rPr>
              <a:t>Helps to facilitate the tax filing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process </a:t>
            </a:r>
            <a:endParaRPr lang="en-US" sz="2400" b="0" i="0" dirty="0">
              <a:solidFill>
                <a:schemeClr val="tx2"/>
              </a:solidFill>
              <a:effectLst/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Create an ID.ME account on the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IRS website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DF9FF-0C21-4C55-3242-200CA076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09B1B-836E-3826-995E-05AE2893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25966"/>
            <a:ext cx="5217399" cy="31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40D4D-D1C5-FD33-4526-0A71A706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</a:t>
            </a:fld>
            <a:endParaRPr lang="en-US"/>
          </a:p>
        </p:txBody>
      </p:sp>
      <p:sp>
        <p:nvSpPr>
          <p:cNvPr id="3" name="AutoShape 2" descr="Thought bubbles Stock Photos, Royalty Free Thought bubbles Images | Depositphotos">
            <a:extLst>
              <a:ext uri="{FF2B5EF4-FFF2-40B4-BE49-F238E27FC236}">
                <a16:creationId xmlns:a16="http://schemas.microsoft.com/office/drawing/2014/main" id="{2C99CCE8-98E4-3B13-55BE-82DE167C9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27990" y="3276600"/>
            <a:ext cx="2220410" cy="22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69BCB-1E4F-A430-36D3-CCBBC776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98" y="332771"/>
            <a:ext cx="9870803" cy="619245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D9460-1CB3-F719-FC75-A2A1BB972497}"/>
              </a:ext>
            </a:extLst>
          </p:cNvPr>
          <p:cNvSpPr txBox="1"/>
          <p:nvPr/>
        </p:nvSpPr>
        <p:spPr>
          <a:xfrm>
            <a:off x="6483095" y="1506652"/>
            <a:ext cx="212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TAXES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393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52987" y="577665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When to Amend a Return 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76300" y="1487960"/>
            <a:ext cx="8978900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Amending a tax return means correcting it and re-filing. You should do this when: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forgot to enter a W-2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chose the wrong filing status (i.e. single, head of household, etc.)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did not claim the correct number of dependents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discovered a credit or deduction you should have claimed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amount of earned income you reported is incorrect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received a form, such as a 1099 after you already filed your taxes</a:t>
            </a:r>
            <a:endParaRPr lang="en-US" sz="1800" b="1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amend my taxes?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can do it yourself at myfreetaxes.org or if you used Turbo Tax you can do it there.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you want support, visit a VITA site to amend your taxes but be sure to bring a copy of your original return and all tax documents.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40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Graphic 4" descr="Eraser with solid fill">
            <a:extLst>
              <a:ext uri="{FF2B5EF4-FFF2-40B4-BE49-F238E27FC236}">
                <a16:creationId xmlns:a16="http://schemas.microsoft.com/office/drawing/2014/main" id="{75E4964D-D068-66D1-122A-F4CA766E8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4207" y="1264415"/>
            <a:ext cx="1658936" cy="1658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9E83A-4CCD-4497-1870-AF1EFB184F1E}"/>
              </a:ext>
            </a:extLst>
          </p:cNvPr>
          <p:cNvSpPr txBox="1"/>
          <p:nvPr/>
        </p:nvSpPr>
        <p:spPr>
          <a:xfrm>
            <a:off x="9564863" y="3194858"/>
            <a:ext cx="1899559" cy="83099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549AAB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Did you miss the Foster Youth Tax Credit?!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5A3EC9-24FA-630B-EE32-D5FA31176B99}"/>
              </a:ext>
            </a:extLst>
          </p:cNvPr>
          <p:cNvCxnSpPr/>
          <p:nvPr/>
        </p:nvCxnSpPr>
        <p:spPr>
          <a:xfrm>
            <a:off x="8911771" y="3598990"/>
            <a:ext cx="43542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350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76300" y="654138"/>
            <a:ext cx="7296195" cy="109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Important Communications from the IRS or FTB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61809" y="1989610"/>
            <a:ext cx="7116751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if I get a letter from the IRS or Franchise Tax Board?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must respond within 30 days!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usually means the IRS need additional information to file your taxes (e.g. verification of foster youth status if the state match fails, verification that a child is in your care, verification of self-employment income, etc.)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Caution: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IRS sends letters. They DO NOT call, email, or connect through social media. Do not give out your Taxpayer Identity Protection Pin, bank account number, or Social Security Number.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41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24C66EB-FB59-E18D-C964-409758E9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3003" y="790686"/>
            <a:ext cx="2895078" cy="28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5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8B7AF60A-1658-DD41-B88D-DC911A5CFDDA}"/>
              </a:ext>
            </a:extLst>
          </p:cNvPr>
          <p:cNvSpPr txBox="1"/>
          <p:nvPr/>
        </p:nvSpPr>
        <p:spPr>
          <a:xfrm>
            <a:off x="876300" y="654138"/>
            <a:ext cx="10611435" cy="57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ts val="4140"/>
              </a:lnSpc>
            </a:pPr>
            <a:r>
              <a:rPr lang="en-US" sz="32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Taxes Are Filed…Now What?</a:t>
            </a:r>
            <a:endParaRPr lang="en-US" sz="24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9F77391-77F9-ED50-2B3E-DE63B864EDDD}"/>
              </a:ext>
            </a:extLst>
          </p:cNvPr>
          <p:cNvSpPr txBox="1">
            <a:spLocks/>
          </p:cNvSpPr>
          <p:nvPr/>
        </p:nvSpPr>
        <p:spPr>
          <a:xfrm>
            <a:off x="838200" y="1703333"/>
            <a:ext cx="8860128" cy="48683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check for my tax refund?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Federal: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3"/>
              </a:rPr>
              <a:t>https://www.irs.gov/refunds</a:t>
            </a:r>
            <a:endParaRPr lang="en-US" sz="1800" dirty="0">
              <a:solidFill>
                <a:schemeClr val="tx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State: 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rId4"/>
              </a:rPr>
              <a:t>https://www.ftb.ca.gov/refund/index.asp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e-filing takes less than 3 weeks; paper filing takes 6-8 weeks. Direct deposit is the quickest way to receive your refund.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do I prepare for next year?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Save documents</a:t>
            </a: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for next year!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Taxes from last tax season, receipts for higher education and self-employment expenses, W-2s, etc.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It is recommended you keep records of 5 years of tax returns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73A766-80E2-C5EB-2918-B83BE51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4AA528-B3CD-46D6-BB22-FE3E7B7F0E42}" type="slidenum">
              <a:rPr lang="en-US" sz="1100" smtClean="0">
                <a:solidFill>
                  <a:schemeClr val="bg2">
                    <a:lumMod val="75000"/>
                  </a:schemeClr>
                </a:solidFill>
              </a:rPr>
              <a:t>42</a:t>
            </a:fld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2181E78-0270-B63E-428C-A1FBA188EA8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8A41550-0291-28DC-5DFF-8AB4B7E3F581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10B46B6-7FFB-5D33-FBC4-31B647AD0504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FD5550-1F18-7025-DDD2-FC562D61E3CA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B48CE6A-D3B5-9702-1E9A-7A4B313F2842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74856D5C-8955-82FA-CAD1-6A49C989731E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8628E21-4FEE-73D2-36DF-9F6F2ECB777A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898C6A4-E86E-05A9-6A79-403012B9EC20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ECC8CA4-DF11-BA55-458E-DF3C8BCBC3AF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AA48F86-3B37-B3D4-E1B0-AD5D2F3F3E20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907201F0-C789-CACB-FBC2-F4653C600CB4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463053-F07C-40B1-FDD6-04056539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8641" y="579445"/>
            <a:ext cx="2107842" cy="21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>
          <a:extLst>
            <a:ext uri="{FF2B5EF4-FFF2-40B4-BE49-F238E27FC236}">
              <a16:creationId xmlns:a16="http://schemas.microsoft.com/office/drawing/2014/main" id="{8CAE27F6-783D-B914-BFC9-A0644EA4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51C0730-BF1B-FBFF-8AF9-EFB8BBB00506}"/>
              </a:ext>
            </a:extLst>
          </p:cNvPr>
          <p:cNvGraphicFramePr/>
          <p:nvPr/>
        </p:nvGraphicFramePr>
        <p:xfrm>
          <a:off x="880869" y="2168839"/>
          <a:ext cx="10430262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EFCBE9-0A53-1D19-5A36-DBDAE16AC656}"/>
              </a:ext>
            </a:extLst>
          </p:cNvPr>
          <p:cNvSpPr txBox="1"/>
          <p:nvPr/>
        </p:nvSpPr>
        <p:spPr>
          <a:xfrm>
            <a:off x="3560722" y="795602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Where are you?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D73E2-114A-F2E9-A1F6-CBBFD25CD6CB}"/>
              </a:ext>
            </a:extLst>
          </p:cNvPr>
          <p:cNvSpPr txBox="1"/>
          <p:nvPr/>
        </p:nvSpPr>
        <p:spPr>
          <a:xfrm>
            <a:off x="911315" y="5870323"/>
            <a:ext cx="10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 a scale from 0-10, how do you feel about filing your taxes?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09311-FA96-BEB1-3423-B40880486FDB}"/>
              </a:ext>
            </a:extLst>
          </p:cNvPr>
          <p:cNvSpPr txBox="1"/>
          <p:nvPr/>
        </p:nvSpPr>
        <p:spPr>
          <a:xfrm>
            <a:off x="421854" y="1421330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Not ready or confident…yet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D9DCC-CF85-3FAD-9607-3D75BA3DEEED}"/>
              </a:ext>
            </a:extLst>
          </p:cNvPr>
          <p:cNvSpPr txBox="1"/>
          <p:nvPr/>
        </p:nvSpPr>
        <p:spPr>
          <a:xfrm>
            <a:off x="8662987" y="1725579"/>
            <a:ext cx="326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Ready &amp; confident!</a:t>
            </a:r>
          </a:p>
        </p:txBody>
      </p:sp>
    </p:spTree>
    <p:extLst>
      <p:ext uri="{BB962C8B-B14F-4D97-AF65-F5344CB8AC3E}">
        <p14:creationId xmlns:p14="http://schemas.microsoft.com/office/powerpoint/2010/main" val="190405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83C0C-E5F7-12F9-A274-2ADAD057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44</a:t>
            </a:fld>
            <a:endParaRPr lang="en-US"/>
          </a:p>
        </p:txBody>
      </p:sp>
      <p:pic>
        <p:nvPicPr>
          <p:cNvPr id="4" name="Graphic 3" descr="Group brainstorm with solid fill">
            <a:extLst>
              <a:ext uri="{FF2B5EF4-FFF2-40B4-BE49-F238E27FC236}">
                <a16:creationId xmlns:a16="http://schemas.microsoft.com/office/drawing/2014/main" id="{C63F41D8-5611-426B-CA59-E5F2EA6F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0225" y="893225"/>
            <a:ext cx="5071549" cy="50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8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4544496"/>
            <a:ext cx="7128409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Thank You</a:t>
            </a:r>
            <a:endParaRPr sz="7200" b="1" dirty="0">
              <a:solidFill>
                <a:schemeClr val="bg1"/>
              </a:solidFill>
              <a:latin typeface="Century Gothic" panose="020B0502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45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28229" y="1997552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2016607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1829170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95764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73207" y="3018617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71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9AAB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28174986-6A43-0355-E222-D3BC12996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989121"/>
              </p:ext>
            </p:extLst>
          </p:nvPr>
        </p:nvGraphicFramePr>
        <p:xfrm>
          <a:off x="880869" y="2168839"/>
          <a:ext cx="10430262" cy="35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96062F-C6D9-E007-7CE9-EE2232934FD6}"/>
              </a:ext>
            </a:extLst>
          </p:cNvPr>
          <p:cNvSpPr txBox="1"/>
          <p:nvPr/>
        </p:nvSpPr>
        <p:spPr>
          <a:xfrm>
            <a:off x="3560722" y="795602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12F3D"/>
                </a:solidFill>
                <a:latin typeface="Century Gothic" panose="020B0502020202020204" pitchFamily="34" charset="0"/>
              </a:rPr>
              <a:t>Where are you?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A9698-B179-5901-7F78-32293ED03FE2}"/>
              </a:ext>
            </a:extLst>
          </p:cNvPr>
          <p:cNvSpPr txBox="1"/>
          <p:nvPr/>
        </p:nvSpPr>
        <p:spPr>
          <a:xfrm>
            <a:off x="911315" y="5870323"/>
            <a:ext cx="10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 a scale from 0-10, how do you feel about filing your taxes?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9D141-3A79-0DCA-C167-34574A8D1F4F}"/>
              </a:ext>
            </a:extLst>
          </p:cNvPr>
          <p:cNvSpPr txBox="1"/>
          <p:nvPr/>
        </p:nvSpPr>
        <p:spPr>
          <a:xfrm>
            <a:off x="421854" y="1421330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Not ready or confident…yet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7D8C5-7175-BF33-E53B-F47D3FF07EB6}"/>
              </a:ext>
            </a:extLst>
          </p:cNvPr>
          <p:cNvSpPr txBox="1"/>
          <p:nvPr/>
        </p:nvSpPr>
        <p:spPr>
          <a:xfrm>
            <a:off x="8662987" y="1725579"/>
            <a:ext cx="326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Ready &amp; confident!</a:t>
            </a:r>
          </a:p>
        </p:txBody>
      </p:sp>
    </p:spTree>
    <p:extLst>
      <p:ext uri="{BB962C8B-B14F-4D97-AF65-F5344CB8AC3E}">
        <p14:creationId xmlns:p14="http://schemas.microsoft.com/office/powerpoint/2010/main" val="295908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9AAB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42823" y="3605510"/>
            <a:ext cx="11621187" cy="235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What 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Are Taxes? </a:t>
            </a:r>
          </a:p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Why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 Should I File Them? </a:t>
            </a:r>
          </a:p>
          <a:p>
            <a:pPr>
              <a:buClr>
                <a:srgbClr val="000000"/>
              </a:buClr>
              <a:buSzPts val="11500"/>
            </a:pPr>
            <a:r>
              <a:rPr lang="en-US" sz="5000" b="1" dirty="0">
                <a:solidFill>
                  <a:schemeClr val="accent4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When </a:t>
            </a:r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Arial" panose="020B0604020202020204" pitchFamily="34" charset="0"/>
                <a:sym typeface="Poppins"/>
              </a:rPr>
              <a:t>Should I File Them? </a:t>
            </a:r>
          </a:p>
        </p:txBody>
      </p:sp>
      <p:cxnSp>
        <p:nvCxnSpPr>
          <p:cNvPr id="217" name="Google Shape;217;p31"/>
          <p:cNvCxnSpPr>
            <a:cxnSpLocks/>
          </p:cNvCxnSpPr>
          <p:nvPr/>
        </p:nvCxnSpPr>
        <p:spPr>
          <a:xfrm>
            <a:off x="442823" y="6095674"/>
            <a:ext cx="11382554" cy="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DFEB-5959-9518-F635-831D66B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A528-B3CD-46D6-BB22-FE3E7B7F0E42}" type="slidenum">
              <a:rPr lang="en-US" smtClean="0"/>
              <a:t>6</a:t>
            </a:fld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7E46C8F-2DD6-E365-36CE-8E24A260D95F}"/>
              </a:ext>
            </a:extLst>
          </p:cNvPr>
          <p:cNvSpPr/>
          <p:nvPr/>
        </p:nvSpPr>
        <p:spPr>
          <a:xfrm>
            <a:off x="10051675" y="1974106"/>
            <a:ext cx="1155089" cy="995765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93167F7E-ED76-1F32-333A-F7ED3B8C22DF}"/>
              </a:ext>
            </a:extLst>
          </p:cNvPr>
          <p:cNvSpPr/>
          <p:nvPr/>
        </p:nvSpPr>
        <p:spPr>
          <a:xfrm rot="10800000">
            <a:off x="10642914" y="1981438"/>
            <a:ext cx="1155089" cy="9957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F01BF1-25B0-0699-75B4-9E4A22C397DF}"/>
              </a:ext>
            </a:extLst>
          </p:cNvPr>
          <p:cNvSpPr/>
          <p:nvPr/>
        </p:nvSpPr>
        <p:spPr>
          <a:xfrm rot="15546353">
            <a:off x="10232548" y="3877611"/>
            <a:ext cx="664568" cy="57290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16753B9-0D6F-B268-69E4-574C3C0E7F09}"/>
              </a:ext>
            </a:extLst>
          </p:cNvPr>
          <p:cNvSpPr/>
          <p:nvPr/>
        </p:nvSpPr>
        <p:spPr>
          <a:xfrm rot="10800000">
            <a:off x="10908921" y="3352"/>
            <a:ext cx="1155089" cy="995765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628C573-B206-1528-2D63-9739D4BEE8F1}"/>
              </a:ext>
            </a:extLst>
          </p:cNvPr>
          <p:cNvSpPr/>
          <p:nvPr/>
        </p:nvSpPr>
        <p:spPr>
          <a:xfrm rot="10800000">
            <a:off x="10642914" y="-1"/>
            <a:ext cx="1155089" cy="99576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893D8E8-489C-4450-0323-2F46EC16B7E9}"/>
              </a:ext>
            </a:extLst>
          </p:cNvPr>
          <p:cNvSpPr/>
          <p:nvPr/>
        </p:nvSpPr>
        <p:spPr>
          <a:xfrm>
            <a:off x="9468835" y="984041"/>
            <a:ext cx="1155089" cy="9957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A51F651-1EAB-AAE0-B3A0-72CE9A75EB09}"/>
              </a:ext>
            </a:extLst>
          </p:cNvPr>
          <p:cNvSpPr/>
          <p:nvPr/>
        </p:nvSpPr>
        <p:spPr>
          <a:xfrm>
            <a:off x="10642914" y="990743"/>
            <a:ext cx="1155089" cy="995765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E59FA6F4-196E-8830-3C18-3BE5300B2CFB}"/>
              </a:ext>
            </a:extLst>
          </p:cNvPr>
          <p:cNvSpPr/>
          <p:nvPr/>
        </p:nvSpPr>
        <p:spPr>
          <a:xfrm rot="10800000">
            <a:off x="8896653" y="2983448"/>
            <a:ext cx="1155089" cy="99576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A87A30-34DA-5824-DB0D-CFD05767EF65}"/>
              </a:ext>
            </a:extLst>
          </p:cNvPr>
          <p:cNvSpPr/>
          <p:nvPr/>
        </p:nvSpPr>
        <p:spPr>
          <a:xfrm rot="18841920">
            <a:off x="8356416" y="1671595"/>
            <a:ext cx="695577" cy="599633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9005124-B583-F3EB-22FC-5B41C38AEA5D}"/>
              </a:ext>
            </a:extLst>
          </p:cNvPr>
          <p:cNvSpPr/>
          <p:nvPr/>
        </p:nvSpPr>
        <p:spPr>
          <a:xfrm rot="9524835">
            <a:off x="8092605" y="4254206"/>
            <a:ext cx="695577" cy="59963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C2B8B4D-D140-2A38-03AE-B16F9CBE7156}"/>
              </a:ext>
            </a:extLst>
          </p:cNvPr>
          <p:cNvSpPr/>
          <p:nvPr/>
        </p:nvSpPr>
        <p:spPr>
          <a:xfrm rot="8476608">
            <a:off x="9100109" y="4969985"/>
            <a:ext cx="418892" cy="361114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1184AD3-3228-8794-ED77-20D62CEB98CA}"/>
              </a:ext>
            </a:extLst>
          </p:cNvPr>
          <p:cNvSpPr/>
          <p:nvPr/>
        </p:nvSpPr>
        <p:spPr>
          <a:xfrm rot="5019913">
            <a:off x="10116106" y="4869338"/>
            <a:ext cx="359140" cy="309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3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938648" y="986165"/>
            <a:ext cx="8093127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Exactly Are Taxes? 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3A51E3A-DCA6-6736-DB3A-A70A7CEC67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94663"/>
              </p:ext>
            </p:extLst>
          </p:nvPr>
        </p:nvGraphicFramePr>
        <p:xfrm>
          <a:off x="1140938" y="2193824"/>
          <a:ext cx="9910123" cy="4309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Oval 42">
            <a:extLst>
              <a:ext uri="{FF2B5EF4-FFF2-40B4-BE49-F238E27FC236}">
                <a16:creationId xmlns:a16="http://schemas.microsoft.com/office/drawing/2014/main" id="{247E6B85-7EA1-6B30-5801-1426DE2515D7}"/>
              </a:ext>
            </a:extLst>
          </p:cNvPr>
          <p:cNvSpPr/>
          <p:nvPr/>
        </p:nvSpPr>
        <p:spPr>
          <a:xfrm>
            <a:off x="975678" y="343509"/>
            <a:ext cx="1271969" cy="1271969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3D18F9B-9350-B113-67D0-4956DCBE57DF}"/>
              </a:ext>
            </a:extLst>
          </p:cNvPr>
          <p:cNvSpPr/>
          <p:nvPr/>
        </p:nvSpPr>
        <p:spPr>
          <a:xfrm>
            <a:off x="937950" y="501855"/>
            <a:ext cx="1464106" cy="146410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84790B7-E2B3-1B13-3822-8AFA28B9FA8A}"/>
              </a:ext>
            </a:extLst>
          </p:cNvPr>
          <p:cNvSpPr/>
          <p:nvPr/>
        </p:nvSpPr>
        <p:spPr>
          <a:xfrm>
            <a:off x="684845" y="910417"/>
            <a:ext cx="1271969" cy="1271969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A76D0D5-EEAA-9727-DE7C-63D346AB63E4}"/>
              </a:ext>
            </a:extLst>
          </p:cNvPr>
          <p:cNvSpPr/>
          <p:nvPr/>
        </p:nvSpPr>
        <p:spPr>
          <a:xfrm>
            <a:off x="431741" y="445611"/>
            <a:ext cx="1271969" cy="1271969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57398-286E-3B21-8C14-E9B5E3AAFA48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25006"/>
          <a:stretch/>
        </p:blipFill>
        <p:spPr>
          <a:xfrm>
            <a:off x="684846" y="465059"/>
            <a:ext cx="1464106" cy="14596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387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3;p2">
            <a:extLst>
              <a:ext uri="{FF2B5EF4-FFF2-40B4-BE49-F238E27FC236}">
                <a16:creationId xmlns:a16="http://schemas.microsoft.com/office/drawing/2014/main" id="{560350E5-2662-9FBE-4A2E-03E64977628F}"/>
              </a:ext>
            </a:extLst>
          </p:cNvPr>
          <p:cNvSpPr txBox="1"/>
          <p:nvPr/>
        </p:nvSpPr>
        <p:spPr>
          <a:xfrm>
            <a:off x="2791583" y="790686"/>
            <a:ext cx="7965761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r>
              <a:rPr lang="en-US" sz="4000" b="1" dirty="0">
                <a:solidFill>
                  <a:srgbClr val="112F3D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Montserrat SemiBold"/>
              </a:rPr>
              <a:t>What Are Income Taxes? </a:t>
            </a:r>
            <a:endParaRPr lang="en-US" sz="4000" b="1" dirty="0">
              <a:solidFill>
                <a:srgbClr val="112F3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E7715B70-9DDD-9296-A3EA-4D4430519524}"/>
              </a:ext>
            </a:extLst>
          </p:cNvPr>
          <p:cNvSpPr/>
          <p:nvPr/>
        </p:nvSpPr>
        <p:spPr>
          <a:xfrm>
            <a:off x="11524118" y="232051"/>
            <a:ext cx="270510" cy="233198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59559FB-E37A-DB73-846D-4C8926696F82}"/>
              </a:ext>
            </a:extLst>
          </p:cNvPr>
          <p:cNvSpPr/>
          <p:nvPr/>
        </p:nvSpPr>
        <p:spPr>
          <a:xfrm rot="10800000">
            <a:off x="11791180" y="462846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04BB6D0-9DD8-696B-8C26-17E05DCFBCBF}"/>
              </a:ext>
            </a:extLst>
          </p:cNvPr>
          <p:cNvSpPr/>
          <p:nvPr/>
        </p:nvSpPr>
        <p:spPr>
          <a:xfrm rot="15546353">
            <a:off x="10943183" y="169728"/>
            <a:ext cx="155635" cy="1341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E1337C30-9106-D37F-251D-17C1C5117E8B}"/>
              </a:ext>
            </a:extLst>
          </p:cNvPr>
          <p:cNvSpPr/>
          <p:nvPr/>
        </p:nvSpPr>
        <p:spPr>
          <a:xfrm rot="10800000">
            <a:off x="11793500" y="3353"/>
            <a:ext cx="270510" cy="233198"/>
          </a:xfrm>
          <a:prstGeom prst="triangle">
            <a:avLst/>
          </a:prstGeom>
          <a:solidFill>
            <a:srgbClr val="549A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76B0FA8-AE57-5A0D-0C4A-D6550B30356E}"/>
              </a:ext>
            </a:extLst>
          </p:cNvPr>
          <p:cNvSpPr/>
          <p:nvPr/>
        </p:nvSpPr>
        <p:spPr>
          <a:xfrm rot="10800000">
            <a:off x="11518350" y="0"/>
            <a:ext cx="270510" cy="23319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FD1B16A-6320-4BAA-317F-5469F80EAEA4}"/>
              </a:ext>
            </a:extLst>
          </p:cNvPr>
          <p:cNvSpPr/>
          <p:nvPr/>
        </p:nvSpPr>
        <p:spPr>
          <a:xfrm>
            <a:off x="11655925" y="-1147"/>
            <a:ext cx="270510" cy="23319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FAD92F9-AC49-8BF4-E765-F0DF5045171D}"/>
              </a:ext>
            </a:extLst>
          </p:cNvPr>
          <p:cNvSpPr/>
          <p:nvPr/>
        </p:nvSpPr>
        <p:spPr>
          <a:xfrm>
            <a:off x="11389640" y="462846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6568C5-84C5-A502-BAD7-F30C1779BE94}"/>
              </a:ext>
            </a:extLst>
          </p:cNvPr>
          <p:cNvSpPr/>
          <p:nvPr/>
        </p:nvSpPr>
        <p:spPr>
          <a:xfrm rot="10800000">
            <a:off x="11926435" y="232051"/>
            <a:ext cx="270510" cy="23319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FC39EA5-4E2E-ABD7-444C-4C71CD92C95A}"/>
              </a:ext>
            </a:extLst>
          </p:cNvPr>
          <p:cNvSpPr/>
          <p:nvPr/>
        </p:nvSpPr>
        <p:spPr>
          <a:xfrm rot="18841920">
            <a:off x="11275881" y="162894"/>
            <a:ext cx="162897" cy="140428"/>
          </a:xfrm>
          <a:prstGeom prst="triangle">
            <a:avLst/>
          </a:prstGeom>
          <a:solidFill>
            <a:srgbClr val="B0D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E566FA4-F286-1719-F1B5-2913175C3A92}"/>
              </a:ext>
            </a:extLst>
          </p:cNvPr>
          <p:cNvSpPr/>
          <p:nvPr/>
        </p:nvSpPr>
        <p:spPr>
          <a:xfrm rot="9524835">
            <a:off x="11218981" y="474802"/>
            <a:ext cx="162897" cy="1404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47EE5A-62A4-E80F-7FF8-177B7896F399}"/>
              </a:ext>
            </a:extLst>
          </p:cNvPr>
          <p:cNvSpPr/>
          <p:nvPr/>
        </p:nvSpPr>
        <p:spPr>
          <a:xfrm rot="8476608">
            <a:off x="11776328" y="684728"/>
            <a:ext cx="98100" cy="84569"/>
          </a:xfrm>
          <a:prstGeom prst="triangle">
            <a:avLst/>
          </a:prstGeom>
          <a:solidFill>
            <a:srgbClr val="112F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AC33B6-EBAB-BA5E-2F88-72C815FC8909}"/>
              </a:ext>
            </a:extLst>
          </p:cNvPr>
          <p:cNvSpPr/>
          <p:nvPr/>
        </p:nvSpPr>
        <p:spPr>
          <a:xfrm>
            <a:off x="4869001" y="2069020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9EA74F-EB6F-6895-3E0A-0CBAA4E2C0DD}"/>
              </a:ext>
            </a:extLst>
          </p:cNvPr>
          <p:cNvSpPr/>
          <p:nvPr/>
        </p:nvSpPr>
        <p:spPr>
          <a:xfrm>
            <a:off x="8343065" y="1861687"/>
            <a:ext cx="2657475" cy="2611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75C4AC33-5FFF-E535-6ADA-DCDA9EC3DD8D}"/>
              </a:ext>
            </a:extLst>
          </p:cNvPr>
          <p:cNvSpPr txBox="1">
            <a:spLocks/>
          </p:cNvSpPr>
          <p:nvPr/>
        </p:nvSpPr>
        <p:spPr>
          <a:xfrm>
            <a:off x="2489893" y="1861687"/>
            <a:ext cx="8611690" cy="4411790"/>
          </a:xfrm>
          <a:prstGeom prst="rect">
            <a:avLst/>
          </a:prstGeom>
        </p:spPr>
        <p:txBody>
          <a:bodyPr numCol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Income taxes reduce taxpayers’ income.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rate at which people are taxed (your “tax bracket”) depends on how much money they make.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Usually higher-income taxpayers pay a higher rate of income tax than lower-income taxpayers.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amount of money withheld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from each paycheck determines whether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owe money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or </a:t>
            </a:r>
            <a:r>
              <a:rPr lang="en-US" sz="2400" b="1" dirty="0">
                <a:solidFill>
                  <a:srgbClr val="549AAB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 are owed money </a:t>
            </a:r>
            <a:r>
              <a:rPr lang="en-US" sz="24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at the end of the year, and how much.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2F3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This is why the information you provide on your W-4 when you start a job, is so important!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F64252B-C574-4654-0E2A-23778EB91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255" y="2389534"/>
            <a:ext cx="1444499" cy="14444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0871321-0FCF-D5F9-D317-9083E5FD668C}"/>
              </a:ext>
            </a:extLst>
          </p:cNvPr>
          <p:cNvSpPr/>
          <p:nvPr/>
        </p:nvSpPr>
        <p:spPr>
          <a:xfrm>
            <a:off x="975678" y="343509"/>
            <a:ext cx="1271969" cy="1271969"/>
          </a:xfrm>
          <a:prstGeom prst="ellipse">
            <a:avLst/>
          </a:prstGeom>
          <a:solidFill>
            <a:srgbClr val="112F3D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E6F658-D284-E4EB-DC6A-D9E98CA043ED}"/>
              </a:ext>
            </a:extLst>
          </p:cNvPr>
          <p:cNvSpPr/>
          <p:nvPr/>
        </p:nvSpPr>
        <p:spPr>
          <a:xfrm>
            <a:off x="937950" y="501855"/>
            <a:ext cx="1464106" cy="146410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3B7F1C-B711-E0AD-AEFB-2181EC8C4375}"/>
              </a:ext>
            </a:extLst>
          </p:cNvPr>
          <p:cNvSpPr/>
          <p:nvPr/>
        </p:nvSpPr>
        <p:spPr>
          <a:xfrm>
            <a:off x="684845" y="910417"/>
            <a:ext cx="1271969" cy="1271969"/>
          </a:xfrm>
          <a:prstGeom prst="ellipse">
            <a:avLst/>
          </a:prstGeom>
          <a:solidFill>
            <a:srgbClr val="549AAB">
              <a:alpha val="848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4FB8BE-6423-1C94-537B-2F360E8F174D}"/>
              </a:ext>
            </a:extLst>
          </p:cNvPr>
          <p:cNvSpPr/>
          <p:nvPr/>
        </p:nvSpPr>
        <p:spPr>
          <a:xfrm>
            <a:off x="431741" y="445611"/>
            <a:ext cx="1271969" cy="1271969"/>
          </a:xfrm>
          <a:prstGeom prst="ellipse">
            <a:avLst/>
          </a:prstGeom>
          <a:solidFill>
            <a:srgbClr val="D6EDF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92C45E-5138-69D8-D0B0-96C693849C2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25006"/>
          <a:stretch/>
        </p:blipFill>
        <p:spPr>
          <a:xfrm>
            <a:off x="684846" y="465059"/>
            <a:ext cx="1464106" cy="1459669"/>
          </a:xfrm>
          <a:prstGeom prst="ellipse">
            <a:avLst/>
          </a:prstGeom>
        </p:spPr>
      </p:pic>
      <p:pic>
        <p:nvPicPr>
          <p:cNvPr id="27" name="Graphic 26" descr="Bank check with solid fill">
            <a:extLst>
              <a:ext uri="{FF2B5EF4-FFF2-40B4-BE49-F238E27FC236}">
                <a16:creationId xmlns:a16="http://schemas.microsoft.com/office/drawing/2014/main" id="{5BD02233-173B-78D6-5A66-8B6346839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255" y="4041181"/>
            <a:ext cx="1444498" cy="14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B077D-AF38-9F95-E48F-E45696CF6FDA}"/>
              </a:ext>
            </a:extLst>
          </p:cNvPr>
          <p:cNvSpPr txBox="1"/>
          <p:nvPr/>
        </p:nvSpPr>
        <p:spPr>
          <a:xfrm>
            <a:off x="638881" y="-318"/>
            <a:ext cx="10909640" cy="884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Who Must File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A5920-2C57-2712-3A81-8DEF66B9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14AA528-B3CD-46D6-BB22-FE3E7B7F0E42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5068A-F0FC-603D-35F3-C0270B9453B9}"/>
              </a:ext>
            </a:extLst>
          </p:cNvPr>
          <p:cNvSpPr txBox="1"/>
          <p:nvPr/>
        </p:nvSpPr>
        <p:spPr>
          <a:xfrm>
            <a:off x="407830" y="4979830"/>
            <a:ext cx="113763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  <a:ea typeface="Calibri"/>
                <a:cs typeface="Calibri"/>
              </a:rPr>
              <a:t>Note:</a:t>
            </a:r>
            <a:r>
              <a:rPr lang="en-US" dirty="0">
                <a:latin typeface="Century Gothic"/>
                <a:ea typeface="Calibri"/>
                <a:cs typeface="Calibri"/>
              </a:rPr>
              <a:t> If you are self-employed* and earned above $400, then by law, you are required to report your Form 1099 and file your taxes.</a:t>
            </a:r>
          </a:p>
          <a:p>
            <a:r>
              <a:rPr lang="en-US" dirty="0">
                <a:latin typeface="Century Gothic"/>
                <a:ea typeface="Calibri"/>
                <a:cs typeface="Calibri"/>
              </a:rPr>
              <a:t>"Self-employed" includes gig work like driving for ride-share or food delivery and independent contractor work, such as a part-time youth advocate.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BF9994-6A3E-0E33-3614-BA64D9422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22751"/>
              </p:ext>
            </p:extLst>
          </p:nvPr>
        </p:nvGraphicFramePr>
        <p:xfrm>
          <a:off x="1587500" y="1068916"/>
          <a:ext cx="9265295" cy="351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746">
                  <a:extLst>
                    <a:ext uri="{9D8B030D-6E8A-4147-A177-3AD203B41FA5}">
                      <a16:colId xmlns:a16="http://schemas.microsoft.com/office/drawing/2014/main" val="4204754024"/>
                    </a:ext>
                  </a:extLst>
                </a:gridCol>
                <a:gridCol w="2709530">
                  <a:extLst>
                    <a:ext uri="{9D8B030D-6E8A-4147-A177-3AD203B41FA5}">
                      <a16:colId xmlns:a16="http://schemas.microsoft.com/office/drawing/2014/main" val="3293017234"/>
                    </a:ext>
                  </a:extLst>
                </a:gridCol>
                <a:gridCol w="1044639">
                  <a:extLst>
                    <a:ext uri="{9D8B030D-6E8A-4147-A177-3AD203B41FA5}">
                      <a16:colId xmlns:a16="http://schemas.microsoft.com/office/drawing/2014/main" val="3643743016"/>
                    </a:ext>
                  </a:extLst>
                </a:gridCol>
                <a:gridCol w="1132416">
                  <a:extLst>
                    <a:ext uri="{9D8B030D-6E8A-4147-A177-3AD203B41FA5}">
                      <a16:colId xmlns:a16="http://schemas.microsoft.com/office/drawing/2014/main" val="5028442"/>
                    </a:ext>
                  </a:extLst>
                </a:gridCol>
                <a:gridCol w="1696964">
                  <a:extLst>
                    <a:ext uri="{9D8B030D-6E8A-4147-A177-3AD203B41FA5}">
                      <a16:colId xmlns:a16="http://schemas.microsoft.com/office/drawing/2014/main" val="1768346920"/>
                    </a:ext>
                  </a:extLst>
                </a:gridCol>
              </a:tblGrid>
              <a:tr h="420286"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lvl="0" algn="ctr">
                        <a:buNone/>
                      </a:pPr>
                      <a:r>
                        <a:rPr lang="en-US" b="1" dirty="0"/>
                        <a:t>On 12/31/25, my filing status was: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lvl="0" algn="ctr">
                        <a:buNone/>
                      </a:pPr>
                      <a:r>
                        <a:rPr lang="en-US" b="1" dirty="0"/>
                        <a:t>And on 12/31/25, my age was: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California Gross Income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423318"/>
                  </a:ext>
                </a:extLst>
              </a:tr>
              <a:tr h="420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Number of Dependents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349013"/>
                  </a:ext>
                </a:extLst>
              </a:tr>
              <a:tr h="420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 or more</a:t>
                      </a:r>
                    </a:p>
                  </a:txBody>
                  <a:tcPr>
                    <a:solidFill>
                      <a:srgbClr val="549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46"/>
                  </a:ext>
                </a:extLst>
              </a:tr>
              <a:tr h="8784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Single or Head of Household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Under 65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65 or older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$22,941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$30,591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$38,774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$42,466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$50,649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$51,966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2077"/>
                  </a:ext>
                </a:extLst>
              </a:tr>
              <a:tr h="137761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Married filing jointly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Married filing separate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Under 65 (both spouses)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65 or older (one spouse)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65 or older (both spouses)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$45,887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$53,537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$61,187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$61,720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$65,412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$73,062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$73,595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$74,912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$82,562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49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335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64895</TotalTime>
  <Words>2914</Words>
  <Application>Microsoft Office PowerPoint</Application>
  <PresentationFormat>Widescreen</PresentationFormat>
  <Paragraphs>303</Paragraphs>
  <Slides>45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Experience Identity Theft, You Should Use an Identity Protection Pin (IP PIN)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Tureck</dc:creator>
  <cp:lastModifiedBy>Simone Tureck</cp:lastModifiedBy>
  <cp:revision>368</cp:revision>
  <dcterms:created xsi:type="dcterms:W3CDTF">2022-07-06T07:44:07Z</dcterms:created>
  <dcterms:modified xsi:type="dcterms:W3CDTF">2026-01-14T21:13:31Z</dcterms:modified>
</cp:coreProperties>
</file>