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comments/modernComment_16A_DF33D23B.xml" ContentType="application/vnd.ms-powerpoint.comments+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4"/>
  </p:sldMasterIdLst>
  <p:notesMasterIdLst>
    <p:notesMasterId r:id="rId89"/>
  </p:notesMasterIdLst>
  <p:sldIdLst>
    <p:sldId id="256" r:id="rId5"/>
    <p:sldId id="258" r:id="rId6"/>
    <p:sldId id="373" r:id="rId7"/>
    <p:sldId id="259" r:id="rId8"/>
    <p:sldId id="374" r:id="rId9"/>
    <p:sldId id="375" r:id="rId10"/>
    <p:sldId id="376" r:id="rId11"/>
    <p:sldId id="377" r:id="rId12"/>
    <p:sldId id="378" r:id="rId13"/>
    <p:sldId id="379" r:id="rId14"/>
    <p:sldId id="372" r:id="rId15"/>
    <p:sldId id="262" r:id="rId16"/>
    <p:sldId id="380" r:id="rId17"/>
    <p:sldId id="381" r:id="rId18"/>
    <p:sldId id="267" r:id="rId19"/>
    <p:sldId id="382" r:id="rId20"/>
    <p:sldId id="331" r:id="rId21"/>
    <p:sldId id="336" r:id="rId22"/>
    <p:sldId id="337" r:id="rId23"/>
    <p:sldId id="338" r:id="rId24"/>
    <p:sldId id="274" r:id="rId25"/>
    <p:sldId id="383" r:id="rId26"/>
    <p:sldId id="371" r:id="rId27"/>
    <p:sldId id="384" r:id="rId28"/>
    <p:sldId id="385" r:id="rId29"/>
    <p:sldId id="386" r:id="rId30"/>
    <p:sldId id="272" r:id="rId31"/>
    <p:sldId id="387" r:id="rId32"/>
    <p:sldId id="388" r:id="rId33"/>
    <p:sldId id="389" r:id="rId34"/>
    <p:sldId id="390" r:id="rId35"/>
    <p:sldId id="391" r:id="rId36"/>
    <p:sldId id="392" r:id="rId37"/>
    <p:sldId id="393" r:id="rId38"/>
    <p:sldId id="394" r:id="rId39"/>
    <p:sldId id="395" r:id="rId40"/>
    <p:sldId id="285" r:id="rId41"/>
    <p:sldId id="344" r:id="rId42"/>
    <p:sldId id="404" r:id="rId43"/>
    <p:sldId id="405" r:id="rId44"/>
    <p:sldId id="396" r:id="rId45"/>
    <p:sldId id="287" r:id="rId46"/>
    <p:sldId id="288" r:id="rId47"/>
    <p:sldId id="289" r:id="rId48"/>
    <p:sldId id="290" r:id="rId49"/>
    <p:sldId id="291" r:id="rId50"/>
    <p:sldId id="292" r:id="rId51"/>
    <p:sldId id="293" r:id="rId52"/>
    <p:sldId id="294" r:id="rId53"/>
    <p:sldId id="295" r:id="rId54"/>
    <p:sldId id="296" r:id="rId55"/>
    <p:sldId id="297" r:id="rId56"/>
    <p:sldId id="298" r:id="rId57"/>
    <p:sldId id="299" r:id="rId58"/>
    <p:sldId id="300" r:id="rId59"/>
    <p:sldId id="397" r:id="rId60"/>
    <p:sldId id="302" r:id="rId61"/>
    <p:sldId id="303" r:id="rId62"/>
    <p:sldId id="305" r:id="rId63"/>
    <p:sldId id="306" r:id="rId64"/>
    <p:sldId id="398" r:id="rId65"/>
    <p:sldId id="307" r:id="rId66"/>
    <p:sldId id="361" r:id="rId67"/>
    <p:sldId id="310" r:id="rId68"/>
    <p:sldId id="311" r:id="rId69"/>
    <p:sldId id="313" r:id="rId70"/>
    <p:sldId id="345" r:id="rId71"/>
    <p:sldId id="314" r:id="rId72"/>
    <p:sldId id="316" r:id="rId73"/>
    <p:sldId id="317" r:id="rId74"/>
    <p:sldId id="318" r:id="rId75"/>
    <p:sldId id="362" r:id="rId76"/>
    <p:sldId id="321" r:id="rId77"/>
    <p:sldId id="320" r:id="rId78"/>
    <p:sldId id="399" r:id="rId79"/>
    <p:sldId id="322" r:id="rId80"/>
    <p:sldId id="400" r:id="rId81"/>
    <p:sldId id="401" r:id="rId82"/>
    <p:sldId id="402" r:id="rId83"/>
    <p:sldId id="403" r:id="rId84"/>
    <p:sldId id="327" r:id="rId85"/>
    <p:sldId id="326" r:id="rId86"/>
    <p:sldId id="328" r:id="rId87"/>
    <p:sldId id="329" r:id="rId88"/>
  </p:sldIdLst>
  <p:sldSz cx="18288000" cy="10287000"/>
  <p:notesSz cx="7099300" cy="9385300"/>
  <p:embeddedFontLst>
    <p:embeddedFont>
      <p:font typeface="Noto Sans" panose="020B0502040504020204" pitchFamily="34" charset="0"/>
      <p:regular r:id="rId90"/>
      <p:bold r:id="rId91"/>
      <p:italic r:id="rId92"/>
      <p:boldItalic r:id="rId93"/>
    </p:embeddedFont>
    <p:embeddedFont>
      <p:font typeface="Poppins" panose="00000500000000000000" pitchFamily="2" charset="0"/>
      <p:regular r:id="rId94"/>
      <p:bold r:id="rId95"/>
      <p:italic r:id="rId96"/>
      <p:boldItalic r:id="rId97"/>
    </p:embeddedFont>
    <p:embeddedFont>
      <p:font typeface="Poppins ExtraBold" panose="00000900000000000000" pitchFamily="2" charset="0"/>
      <p:bold r:id="rId98"/>
      <p:boldItalic r:id="rId99"/>
    </p:embeddedFont>
    <p:embeddedFont>
      <p:font typeface="Poppins Light" panose="00000400000000000000" pitchFamily="2" charset="0"/>
      <p:regular r:id="rId100"/>
      <p:italic r:id="rId101"/>
    </p:embeddedFont>
    <p:embeddedFont>
      <p:font typeface="Poppins Medium" panose="00000600000000000000" pitchFamily="2" charset="0"/>
      <p:regular r:id="rId102"/>
      <p:italic r:id="rId103"/>
    </p:embeddedFont>
    <p:embeddedFont>
      <p:font typeface="Poppins SemiBold" panose="00000700000000000000" pitchFamily="2" charset="0"/>
      <p:regular r:id="rId104"/>
      <p:bold r:id="rId105"/>
      <p:italic r:id="rId106"/>
      <p:boldItalic r:id="rId107"/>
    </p:embeddedFont>
    <p:embeddedFont>
      <p:font typeface="Quattrocento Sans" panose="020B0502050000020003" pitchFamily="34" charset="0"/>
      <p:regular r:id="rId108"/>
      <p:bold r:id="rId109"/>
      <p:italic r:id="rId110"/>
      <p:boldItalic r:id="rId111"/>
    </p:embeddedFont>
    <p:embeddedFont>
      <p:font typeface="Source Sans Pro" panose="020B0503030403020204" pitchFamily="34" charset="0"/>
      <p:regular r:id="rId112"/>
      <p:bold r:id="rId113"/>
      <p:italic r:id="rId114"/>
      <p:boldItalic r:id="rId11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16" roundtripDataSignature="AMtx7mglp/+Q99B3lrcPOWhDLZZYn+yYDQ=="/>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914C110-46CD-2371-E176-16D17D845B2A}" name="Maegan Mattock" initials="MM" userId="S::maegan@jbay.org::e274ee83-e6b9-43b9-b652-7cffe7762356" providerId="AD"/>
  <p188:author id="{12A68A1F-B28F-DC8C-604F-6F68557E7BA3}" name="Jessica Petrass" initials="JP" userId="S::jessica@jbay.org::a35c017e-dae3-4f1f-b0e4-dd4e013726f4" providerId="AD"/>
  <p188:author id="{7B686052-4075-6FB8-16FE-6ECFFA69EC9B}" name="Linda Ramos" initials="LR" userId="S::linda@jbay.org::5b1dd330-873a-44c8-9f6c-851b36992ece"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848D1"/>
    <a:srgbClr val="F4592F"/>
    <a:srgbClr val="25D1FD"/>
    <a:srgbClr val="0A1F4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D1FB5D9-4418-45ED-BCE8-A0C5194CC7A2}" v="16" dt="2024-06-03T20:22:21.323"/>
  </p1510:revLst>
</p1510:revInfo>
</file>

<file path=ppt/tableStyles.xml><?xml version="1.0" encoding="utf-8"?>
<a:tblStyleLst xmlns:a="http://schemas.openxmlformats.org/drawingml/2006/main" def="{FAB6C7F2-3E12-4D80-8E41-C4672ACB6797}">
  <a:tblStyle styleId="{FAB6C7F2-3E12-4D80-8E41-C4672ACB6797}" styleName="Table_0">
    <a:wholeTbl>
      <a:tcTxStyle b="off" i="off">
        <a:font>
          <a:latin typeface="Calibri"/>
          <a:ea typeface="Calibri"/>
          <a:cs typeface="Calibri"/>
        </a:font>
        <a:schemeClr val="dk1"/>
      </a:tcTxStyle>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insideH>
            <a:ln w="9525" cap="flat" cmpd="sng">
              <a:solidFill>
                <a:schemeClr val="accent5"/>
              </a:solidFill>
              <a:prstDash val="solid"/>
              <a:round/>
              <a:headEnd type="none" w="sm" len="sm"/>
              <a:tailEnd type="none" w="sm" len="sm"/>
            </a:ln>
          </a:insideH>
          <a:insideV>
            <a:ln w="9525" cap="flat" cmpd="sng">
              <a:solidFill>
                <a:schemeClr val="accent5"/>
              </a:solidFill>
              <a:prstDash val="solid"/>
              <a:round/>
              <a:headEnd type="none" w="sm" len="sm"/>
              <a:tailEnd type="none" w="sm" len="sm"/>
            </a:ln>
          </a:insideV>
        </a:tcBdr>
        <a:fill>
          <a:solidFill>
            <a:srgbClr val="FFFFFF">
              <a:alpha val="0"/>
            </a:srgbClr>
          </a:solidFill>
        </a:fill>
      </a:tcStyle>
    </a:wholeTbl>
    <a:band1H>
      <a:tcTxStyle b="off" i="off"/>
      <a:tcStyle>
        <a:tcBdr/>
        <a:fill>
          <a:solidFill>
            <a:schemeClr val="accent5">
              <a:alpha val="40000"/>
            </a:schemeClr>
          </a:solidFill>
        </a:fill>
      </a:tcStyle>
    </a:band1H>
    <a:band2H>
      <a:tcTxStyle b="off" i="off"/>
      <a:tcStyle>
        <a:tcBdr/>
      </a:tcStyle>
    </a:band2H>
    <a:band1V>
      <a:tcTxStyle b="off" i="off"/>
      <a:tcStyle>
        <a:tcBdr>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tcBdr>
        <a:fill>
          <a:solidFill>
            <a:schemeClr val="accent5">
              <a:alpha val="40000"/>
            </a:schemeClr>
          </a:solidFill>
        </a:fill>
      </a:tcStyle>
    </a:band1V>
    <a:band2V>
      <a:tcTxStyle b="off" i="off"/>
      <a:tcStyle>
        <a:tcBdr/>
      </a:tcStyle>
    </a:band2V>
    <a:lastCol>
      <a:tcTxStyle b="on" i="off"/>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insideH>
            <a:ln w="9525" cap="flat" cmpd="sng">
              <a:solidFill>
                <a:schemeClr val="accent5"/>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lastCol>
    <a:firstCol>
      <a:tcTxStyle b="on" i="off"/>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insideH>
            <a:ln w="9525" cap="flat" cmpd="sng">
              <a:solidFill>
                <a:schemeClr val="accent5"/>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tcStyle>
    </a:firstCol>
    <a:lastRow>
      <a:tcTxStyle b="on" i="off"/>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accent5"/>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rgbClr val="FFFFFF">
              <a:alpha val="0"/>
            </a:srgbClr>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left>
            <a:ln w="9525" cap="flat" cmpd="sng">
              <a:solidFill>
                <a:schemeClr val="accent5"/>
              </a:solidFill>
              <a:prstDash val="solid"/>
              <a:round/>
              <a:headEnd type="none" w="sm" len="sm"/>
              <a:tailEnd type="none" w="sm" len="sm"/>
            </a:ln>
          </a:left>
          <a:right>
            <a:ln w="9525" cap="flat" cmpd="sng">
              <a:solidFill>
                <a:schemeClr val="accent5"/>
              </a:solidFill>
              <a:prstDash val="solid"/>
              <a:round/>
              <a:headEnd type="none" w="sm" len="sm"/>
              <a:tailEnd type="none" w="sm" len="sm"/>
            </a:ln>
          </a:right>
          <a:top>
            <a:ln w="9525" cap="flat" cmpd="sng">
              <a:solidFill>
                <a:schemeClr val="accent5"/>
              </a:solidFill>
              <a:prstDash val="solid"/>
              <a:round/>
              <a:headEnd type="none" w="sm" len="sm"/>
              <a:tailEnd type="none" w="sm" len="sm"/>
            </a:ln>
          </a:top>
          <a:bottom>
            <a:ln w="9525" cap="flat" cmpd="sng">
              <a:solidFill>
                <a:schemeClr val="lt1"/>
              </a:solidFill>
              <a:prstDash val="solid"/>
              <a:round/>
              <a:headEnd type="none" w="sm" len="sm"/>
              <a:tailEnd type="none" w="sm" len="sm"/>
            </a:ln>
          </a:bottom>
          <a:insideH>
            <a:ln w="9525" cap="flat" cmpd="sng">
              <a:solidFill>
                <a:srgbClr val="000000">
                  <a:alpha val="0"/>
                </a:srgbClr>
              </a:solidFill>
              <a:prstDash val="solid"/>
              <a:round/>
              <a:headEnd type="none" w="sm" len="sm"/>
              <a:tailEnd type="none" w="sm" len="sm"/>
            </a:ln>
          </a:insideH>
          <a:insideV>
            <a:ln w="9525" cap="flat" cmpd="sng">
              <a:solidFill>
                <a:srgbClr val="000000">
                  <a:alpha val="0"/>
                </a:srgbClr>
              </a:solidFill>
              <a:prstDash val="solid"/>
              <a:round/>
              <a:headEnd type="none" w="sm" len="sm"/>
              <a:tailEnd type="none" w="sm" len="sm"/>
            </a:ln>
          </a:insideV>
        </a:tcBdr>
        <a:fill>
          <a:solidFill>
            <a:schemeClr val="accent5"/>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4084" autoAdjust="0"/>
    <p:restoredTop sz="67598" autoAdjust="0"/>
  </p:normalViewPr>
  <p:slideViewPr>
    <p:cSldViewPr snapToGrid="0">
      <p:cViewPr varScale="1">
        <p:scale>
          <a:sx n="51" d="100"/>
          <a:sy n="51" d="100"/>
        </p:scale>
        <p:origin x="1428" y="3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117" Type="http://schemas.openxmlformats.org/officeDocument/2006/relationships/presProps" Target="presProps.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notesMaster" Target="notesMasters/notesMaster1.xml"/><Relationship Id="rId112" Type="http://schemas.openxmlformats.org/officeDocument/2006/relationships/font" Target="fonts/font23.fntdata"/><Relationship Id="rId16" Type="http://schemas.openxmlformats.org/officeDocument/2006/relationships/slide" Target="slides/slide12.xml"/><Relationship Id="rId107" Type="http://schemas.openxmlformats.org/officeDocument/2006/relationships/font" Target="fonts/font18.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13.fntdata"/><Relationship Id="rId123" Type="http://schemas.microsoft.com/office/2018/10/relationships/authors" Target="authors.xml"/><Relationship Id="rId5" Type="http://schemas.openxmlformats.org/officeDocument/2006/relationships/slide" Target="slides/slide1.xml"/><Relationship Id="rId90" Type="http://schemas.openxmlformats.org/officeDocument/2006/relationships/font" Target="fonts/font1.fntdata"/><Relationship Id="rId95" Type="http://schemas.openxmlformats.org/officeDocument/2006/relationships/font" Target="fonts/font6.fntdata"/><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font" Target="fonts/font24.fntdata"/><Relationship Id="rId118" Type="http://schemas.openxmlformats.org/officeDocument/2006/relationships/viewProps" Target="viewProps.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14.fntdata"/><Relationship Id="rId108" Type="http://schemas.openxmlformats.org/officeDocument/2006/relationships/font" Target="fonts/font19.fntdata"/><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font" Target="fonts/font2.fntdata"/><Relationship Id="rId96" Type="http://schemas.openxmlformats.org/officeDocument/2006/relationships/font" Target="fonts/font7.fntdata"/><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font" Target="fonts/font25.fntdata"/><Relationship Id="rId119" Type="http://schemas.openxmlformats.org/officeDocument/2006/relationships/theme" Target="theme/theme1.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font" Target="fonts/font20.fntdata"/><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8.fntdata"/><Relationship Id="rId104" Type="http://schemas.openxmlformats.org/officeDocument/2006/relationships/font" Target="fonts/font15.fntdata"/><Relationship Id="rId120"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font" Target="fonts/font3.fntdata"/><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font" Target="fonts/font21.fntdata"/><Relationship Id="rId115" Type="http://schemas.openxmlformats.org/officeDocument/2006/relationships/font" Target="fonts/font26.fntdata"/><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11.fntdata"/><Relationship Id="rId105" Type="http://schemas.openxmlformats.org/officeDocument/2006/relationships/font" Target="fonts/font16.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font" Target="fonts/font4.fntdata"/><Relationship Id="rId98" Type="http://schemas.openxmlformats.org/officeDocument/2006/relationships/font" Target="fonts/font9.fntdata"/><Relationship Id="rId121" Type="http://schemas.microsoft.com/office/2016/11/relationships/changesInfo" Target="changesInfos/changesInfo1.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customschemas.google.com/relationships/presentationmetadata" Target="metadata"/><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font" Target="fonts/font22.fntdata"/><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font" Target="fonts/font17.fntdata"/><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font" Target="fonts/font5.fntdata"/><Relationship Id="rId99" Type="http://schemas.openxmlformats.org/officeDocument/2006/relationships/font" Target="fonts/font10.fntdata"/><Relationship Id="rId101" Type="http://schemas.openxmlformats.org/officeDocument/2006/relationships/font" Target="fonts/font12.fntdata"/><Relationship Id="rId122"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egan Mattock" userId="e274ee83-e6b9-43b9-b652-7cffe7762356" providerId="ADAL" clId="{9D1FB5D9-4418-45ED-BCE8-A0C5194CC7A2}"/>
    <pc:docChg chg="undo custSel addSld delSld modSld sldOrd">
      <pc:chgData name="Maegan Mattock" userId="e274ee83-e6b9-43b9-b652-7cffe7762356" providerId="ADAL" clId="{9D1FB5D9-4418-45ED-BCE8-A0C5194CC7A2}" dt="2024-06-03T20:25:38.386" v="105" actId="208"/>
      <pc:docMkLst>
        <pc:docMk/>
      </pc:docMkLst>
      <pc:sldChg chg="modSp mod">
        <pc:chgData name="Maegan Mattock" userId="e274ee83-e6b9-43b9-b652-7cffe7762356" providerId="ADAL" clId="{9D1FB5D9-4418-45ED-BCE8-A0C5194CC7A2}" dt="2024-06-03T20:09:39.443" v="21" actId="1076"/>
        <pc:sldMkLst>
          <pc:docMk/>
          <pc:sldMk cId="0" sldId="285"/>
        </pc:sldMkLst>
        <pc:spChg chg="mod">
          <ac:chgData name="Maegan Mattock" userId="e274ee83-e6b9-43b9-b652-7cffe7762356" providerId="ADAL" clId="{9D1FB5D9-4418-45ED-BCE8-A0C5194CC7A2}" dt="2024-06-03T20:09:39.443" v="21" actId="1076"/>
          <ac:spMkLst>
            <pc:docMk/>
            <pc:sldMk cId="0" sldId="285"/>
            <ac:spMk id="676" creationId="{00000000-0000-0000-0000-000000000000}"/>
          </ac:spMkLst>
        </pc:spChg>
      </pc:sldChg>
      <pc:sldChg chg="del">
        <pc:chgData name="Maegan Mattock" userId="e274ee83-e6b9-43b9-b652-7cffe7762356" providerId="ADAL" clId="{9D1FB5D9-4418-45ED-BCE8-A0C5194CC7A2}" dt="2024-06-03T20:09:14.498" v="18" actId="2696"/>
        <pc:sldMkLst>
          <pc:docMk/>
          <pc:sldMk cId="0" sldId="286"/>
        </pc:sldMkLst>
      </pc:sldChg>
      <pc:sldChg chg="delCm modCm modNotesTx">
        <pc:chgData name="Maegan Mattock" userId="e274ee83-e6b9-43b9-b652-7cffe7762356" providerId="ADAL" clId="{9D1FB5D9-4418-45ED-BCE8-A0C5194CC7A2}" dt="2024-06-03T20:23:11.887" v="101"/>
        <pc:sldMkLst>
          <pc:docMk/>
          <pc:sldMk cId="0" sldId="320"/>
        </pc:sldMkLst>
        <pc:extLst>
          <p:ext xmlns:p="http://schemas.openxmlformats.org/presentationml/2006/main" uri="{D6D511B9-2390-475A-947B-AFAB55BFBCF1}">
            <pc226:cmChg xmlns:pc226="http://schemas.microsoft.com/office/powerpoint/2022/06/main/command" chg="del mod">
              <pc226:chgData name="Maegan Mattock" userId="e274ee83-e6b9-43b9-b652-7cffe7762356" providerId="ADAL" clId="{9D1FB5D9-4418-45ED-BCE8-A0C5194CC7A2}" dt="2024-06-03T20:23:11.887" v="101"/>
              <pc2:cmMkLst xmlns:pc2="http://schemas.microsoft.com/office/powerpoint/2019/9/main/command">
                <pc:docMk/>
                <pc:sldMk cId="0" sldId="320"/>
                <pc2:cmMk id="{A172DADF-1918-4274-BDF5-8FCF0268CCAB}"/>
              </pc2:cmMkLst>
            </pc226:cmChg>
          </p:ext>
        </pc:extLst>
      </pc:sldChg>
      <pc:sldChg chg="modSp ord delCm modNotesTx">
        <pc:chgData name="Maegan Mattock" userId="e274ee83-e6b9-43b9-b652-7cffe7762356" providerId="ADAL" clId="{9D1FB5D9-4418-45ED-BCE8-A0C5194CC7A2}" dt="2024-06-03T20:16:02.127" v="53"/>
        <pc:sldMkLst>
          <pc:docMk/>
          <pc:sldMk cId="633692980" sldId="344"/>
        </pc:sldMkLst>
        <pc:spChg chg="mod">
          <ac:chgData name="Maegan Mattock" userId="e274ee83-e6b9-43b9-b652-7cffe7762356" providerId="ADAL" clId="{9D1FB5D9-4418-45ED-BCE8-A0C5194CC7A2}" dt="2024-06-03T20:14:02.553" v="47" actId="255"/>
          <ac:spMkLst>
            <pc:docMk/>
            <pc:sldMk cId="633692980" sldId="344"/>
            <ac:spMk id="8" creationId="{8B9A9003-1E61-45FE-7E72-BEADCBE40F93}"/>
          </ac:spMkLst>
        </pc:spChg>
        <pc:spChg chg="mod">
          <ac:chgData name="Maegan Mattock" userId="e274ee83-e6b9-43b9-b652-7cffe7762356" providerId="ADAL" clId="{9D1FB5D9-4418-45ED-BCE8-A0C5194CC7A2}" dt="2024-06-03T20:15:33.502" v="50" actId="20577"/>
          <ac:spMkLst>
            <pc:docMk/>
            <pc:sldMk cId="633692980" sldId="344"/>
            <ac:spMk id="12" creationId="{7D9F069A-2455-A87B-A748-04C118D433B3}"/>
          </ac:spMkLst>
        </pc:spChg>
        <pc:spChg chg="mod">
          <ac:chgData name="Maegan Mattock" userId="e274ee83-e6b9-43b9-b652-7cffe7762356" providerId="ADAL" clId="{9D1FB5D9-4418-45ED-BCE8-A0C5194CC7A2}" dt="2024-06-03T20:15:30.589" v="49" actId="20577"/>
          <ac:spMkLst>
            <pc:docMk/>
            <pc:sldMk cId="633692980" sldId="344"/>
            <ac:spMk id="13" creationId="{F945DDDB-A6E6-3C83-BA41-029762032967}"/>
          </ac:spMkLst>
        </pc:spChg>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D1FB5D9-4418-45ED-BCE8-A0C5194CC7A2}" dt="2024-06-03T20:16:02.127" v="53"/>
              <pc2:cmMkLst xmlns:pc2="http://schemas.microsoft.com/office/powerpoint/2019/9/main/command">
                <pc:docMk/>
                <pc:sldMk cId="633692980" sldId="344"/>
                <pc2:cmMk id="{508F9DA1-86D5-4F43-96FA-FC5FA5C48589}"/>
              </pc2:cmMkLst>
            </pc226:cmChg>
          </p:ext>
        </pc:extLst>
      </pc:sldChg>
      <pc:sldChg chg="delCm">
        <pc:chgData name="Maegan Mattock" userId="e274ee83-e6b9-43b9-b652-7cffe7762356" providerId="ADAL" clId="{9D1FB5D9-4418-45ED-BCE8-A0C5194CC7A2}" dt="2024-06-03T20:20:31.734" v="88"/>
        <pc:sldMkLst>
          <pc:docMk/>
          <pc:sldMk cId="4275289435" sldId="361"/>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D1FB5D9-4418-45ED-BCE8-A0C5194CC7A2}" dt="2024-06-03T20:20:31.734" v="88"/>
              <pc2:cmMkLst xmlns:pc2="http://schemas.microsoft.com/office/powerpoint/2019/9/main/command">
                <pc:docMk/>
                <pc:sldMk cId="4275289435" sldId="361"/>
                <pc2:cmMk id="{122EDE6A-7EAE-4B3F-8897-3E05E3194D5A}"/>
              </pc2:cmMkLst>
            </pc226:cmChg>
          </p:ext>
        </pc:extLst>
      </pc:sldChg>
      <pc:sldChg chg="modNotesTx">
        <pc:chgData name="Maegan Mattock" userId="e274ee83-e6b9-43b9-b652-7cffe7762356" providerId="ADAL" clId="{9D1FB5D9-4418-45ED-BCE8-A0C5194CC7A2}" dt="2024-06-03T20:03:52.773" v="11" actId="120"/>
        <pc:sldMkLst>
          <pc:docMk/>
          <pc:sldMk cId="0" sldId="380"/>
        </pc:sldMkLst>
      </pc:sldChg>
      <pc:sldChg chg="delCm">
        <pc:chgData name="Maegan Mattock" userId="e274ee83-e6b9-43b9-b652-7cffe7762356" providerId="ADAL" clId="{9D1FB5D9-4418-45ED-BCE8-A0C5194CC7A2}" dt="2024-06-03T20:04:45.342" v="12"/>
        <pc:sldMkLst>
          <pc:docMk/>
          <pc:sldMk cId="3466330895" sldId="387"/>
        </pc:sldMkLst>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D1FB5D9-4418-45ED-BCE8-A0C5194CC7A2}" dt="2024-06-03T20:04:45.342" v="12"/>
              <pc2:cmMkLst xmlns:pc2="http://schemas.microsoft.com/office/powerpoint/2019/9/main/command">
                <pc:docMk/>
                <pc:sldMk cId="3466330895" sldId="387"/>
                <pc2:cmMk id="{8601ECB4-64B1-430F-9A0A-5E3E51F32005}"/>
              </pc2:cmMkLst>
            </pc226:cmChg>
          </p:ext>
        </pc:extLst>
      </pc:sldChg>
      <pc:sldChg chg="addSp delSp modSp mod">
        <pc:chgData name="Maegan Mattock" userId="e274ee83-e6b9-43b9-b652-7cffe7762356" providerId="ADAL" clId="{9D1FB5D9-4418-45ED-BCE8-A0C5194CC7A2}" dt="2024-06-03T20:05:04.822" v="16" actId="478"/>
        <pc:sldMkLst>
          <pc:docMk/>
          <pc:sldMk cId="0" sldId="392"/>
        </pc:sldMkLst>
        <pc:spChg chg="del mod">
          <ac:chgData name="Maegan Mattock" userId="e274ee83-e6b9-43b9-b652-7cffe7762356" providerId="ADAL" clId="{9D1FB5D9-4418-45ED-BCE8-A0C5194CC7A2}" dt="2024-06-03T20:05:04.822" v="16" actId="478"/>
          <ac:spMkLst>
            <pc:docMk/>
            <pc:sldMk cId="0" sldId="392"/>
            <ac:spMk id="1036" creationId="{00000000-0000-0000-0000-000000000000}"/>
          </ac:spMkLst>
        </pc:spChg>
        <pc:picChg chg="add del">
          <ac:chgData name="Maegan Mattock" userId="e274ee83-e6b9-43b9-b652-7cffe7762356" providerId="ADAL" clId="{9D1FB5D9-4418-45ED-BCE8-A0C5194CC7A2}" dt="2024-06-03T20:05:01.103" v="14" actId="478"/>
          <ac:picMkLst>
            <pc:docMk/>
            <pc:sldMk cId="0" sldId="392"/>
            <ac:picMk id="1035" creationId="{00000000-0000-0000-0000-000000000000}"/>
          </ac:picMkLst>
        </pc:picChg>
      </pc:sldChg>
      <pc:sldChg chg="modSp mod delCm">
        <pc:chgData name="Maegan Mattock" userId="e274ee83-e6b9-43b9-b652-7cffe7762356" providerId="ADAL" clId="{9D1FB5D9-4418-45ED-BCE8-A0C5194CC7A2}" dt="2024-06-03T20:25:38.386" v="105" actId="208"/>
        <pc:sldMkLst>
          <pc:docMk/>
          <pc:sldMk cId="927427186" sldId="398"/>
        </pc:sldMkLst>
        <pc:spChg chg="mod">
          <ac:chgData name="Maegan Mattock" userId="e274ee83-e6b9-43b9-b652-7cffe7762356" providerId="ADAL" clId="{9D1FB5D9-4418-45ED-BCE8-A0C5194CC7A2}" dt="2024-06-03T20:25:38.386" v="105" actId="208"/>
          <ac:spMkLst>
            <pc:docMk/>
            <pc:sldMk cId="927427186" sldId="398"/>
            <ac:spMk id="3" creationId="{1B88A4BA-21FC-DEAE-4A06-84FC0516C1C1}"/>
          </ac:spMkLst>
        </pc:spChg>
        <pc:extLst>
          <p:ext xmlns:p="http://schemas.openxmlformats.org/presentationml/2006/main" uri="{D6D511B9-2390-475A-947B-AFAB55BFBCF1}">
            <pc226:cmChg xmlns:pc226="http://schemas.microsoft.com/office/powerpoint/2022/06/main/command" chg="del">
              <pc226:chgData name="Maegan Mattock" userId="e274ee83-e6b9-43b9-b652-7cffe7762356" providerId="ADAL" clId="{9D1FB5D9-4418-45ED-BCE8-A0C5194CC7A2}" dt="2024-06-03T20:20:26.216" v="87"/>
              <pc2:cmMkLst xmlns:pc2="http://schemas.microsoft.com/office/powerpoint/2019/9/main/command">
                <pc:docMk/>
                <pc:sldMk cId="927427186" sldId="398"/>
                <pc2:cmMk id="{A4567B4D-2503-414F-940F-7062D78FBC75}"/>
              </pc2:cmMkLst>
            </pc226:cmChg>
          </p:ext>
        </pc:extLst>
      </pc:sldChg>
      <pc:sldChg chg="modSp mod delCm modCm">
        <pc:chgData name="Maegan Mattock" userId="e274ee83-e6b9-43b9-b652-7cffe7762356" providerId="ADAL" clId="{9D1FB5D9-4418-45ED-BCE8-A0C5194CC7A2}" dt="2024-06-03T20:23:58.062" v="104"/>
        <pc:sldMkLst>
          <pc:docMk/>
          <pc:sldMk cId="0" sldId="400"/>
        </pc:sldMkLst>
        <pc:spChg chg="mod">
          <ac:chgData name="Maegan Mattock" userId="e274ee83-e6b9-43b9-b652-7cffe7762356" providerId="ADAL" clId="{9D1FB5D9-4418-45ED-BCE8-A0C5194CC7A2}" dt="2024-06-03T20:23:24.834" v="102" actId="6549"/>
          <ac:spMkLst>
            <pc:docMk/>
            <pc:sldMk cId="0" sldId="400"/>
            <ac:spMk id="1176" creationId="{00000000-0000-0000-0000-000000000000}"/>
          </ac:spMkLst>
        </pc:spChg>
        <pc:extLst>
          <p:ext xmlns:p="http://schemas.openxmlformats.org/presentationml/2006/main" uri="{D6D511B9-2390-475A-947B-AFAB55BFBCF1}">
            <pc226:cmChg xmlns:pc226="http://schemas.microsoft.com/office/powerpoint/2022/06/main/command" chg="del mod">
              <pc226:chgData name="Maegan Mattock" userId="e274ee83-e6b9-43b9-b652-7cffe7762356" providerId="ADAL" clId="{9D1FB5D9-4418-45ED-BCE8-A0C5194CC7A2}" dt="2024-06-03T20:23:58.062" v="104"/>
              <pc2:cmMkLst xmlns:pc2="http://schemas.microsoft.com/office/powerpoint/2019/9/main/command">
                <pc:docMk/>
                <pc:sldMk cId="0" sldId="400"/>
                <pc2:cmMk id="{E0E23C50-EC05-40A6-894B-1315174E1FE6}"/>
              </pc2:cmMkLst>
            </pc226:cmChg>
          </p:ext>
        </pc:extLst>
      </pc:sldChg>
      <pc:sldChg chg="addSp delSp modSp add mod setBg modNotesTx">
        <pc:chgData name="Maegan Mattock" userId="e274ee83-e6b9-43b9-b652-7cffe7762356" providerId="ADAL" clId="{9D1FB5D9-4418-45ED-BCE8-A0C5194CC7A2}" dt="2024-06-03T20:11:41.666" v="40" actId="20577"/>
        <pc:sldMkLst>
          <pc:docMk/>
          <pc:sldMk cId="0" sldId="404"/>
        </pc:sldMkLst>
        <pc:spChg chg="add mod">
          <ac:chgData name="Maegan Mattock" userId="e274ee83-e6b9-43b9-b652-7cffe7762356" providerId="ADAL" clId="{9D1FB5D9-4418-45ED-BCE8-A0C5194CC7A2}" dt="2024-06-03T20:10:24.943" v="28" actId="207"/>
          <ac:spMkLst>
            <pc:docMk/>
            <pc:sldMk cId="0" sldId="404"/>
            <ac:spMk id="2" creationId="{BC66CC01-8195-3A73-5E83-292D86826FD8}"/>
          </ac:spMkLst>
        </pc:spChg>
        <pc:spChg chg="mod">
          <ac:chgData name="Maegan Mattock" userId="e274ee83-e6b9-43b9-b652-7cffe7762356" providerId="ADAL" clId="{9D1FB5D9-4418-45ED-BCE8-A0C5194CC7A2}" dt="2024-06-03T20:11:05.206" v="33" actId="255"/>
          <ac:spMkLst>
            <pc:docMk/>
            <pc:sldMk cId="0" sldId="404"/>
            <ac:spMk id="3" creationId="{26790873-9889-CA8C-1E99-E7C75DDA2D06}"/>
          </ac:spMkLst>
        </pc:spChg>
        <pc:spChg chg="mod">
          <ac:chgData name="Maegan Mattock" userId="e274ee83-e6b9-43b9-b652-7cffe7762356" providerId="ADAL" clId="{9D1FB5D9-4418-45ED-BCE8-A0C5194CC7A2}" dt="2024-06-03T20:11:21.978" v="36" actId="207"/>
          <ac:spMkLst>
            <pc:docMk/>
            <pc:sldMk cId="0" sldId="404"/>
            <ac:spMk id="4" creationId="{3650451C-38A4-7005-7593-B3402716C78A}"/>
          </ac:spMkLst>
        </pc:spChg>
        <pc:spChg chg="del">
          <ac:chgData name="Maegan Mattock" userId="e274ee83-e6b9-43b9-b652-7cffe7762356" providerId="ADAL" clId="{9D1FB5D9-4418-45ED-BCE8-A0C5194CC7A2}" dt="2024-06-03T20:09:45.325" v="22" actId="478"/>
          <ac:spMkLst>
            <pc:docMk/>
            <pc:sldMk cId="0" sldId="404"/>
            <ac:spMk id="702" creationId="{00000000-0000-0000-0000-000000000000}"/>
          </ac:spMkLst>
        </pc:spChg>
      </pc:sldChg>
      <pc:sldChg chg="new del">
        <pc:chgData name="Maegan Mattock" userId="e274ee83-e6b9-43b9-b652-7cffe7762356" providerId="ADAL" clId="{9D1FB5D9-4418-45ED-BCE8-A0C5194CC7A2}" dt="2024-06-03T20:16:24.715" v="55" actId="2696"/>
        <pc:sldMkLst>
          <pc:docMk/>
          <pc:sldMk cId="2774757593" sldId="405"/>
        </pc:sldMkLst>
      </pc:sldChg>
      <pc:sldChg chg="addSp delSp modSp add mod setBg modNotesTx">
        <pc:chgData name="Maegan Mattock" userId="e274ee83-e6b9-43b9-b652-7cffe7762356" providerId="ADAL" clId="{9D1FB5D9-4418-45ED-BCE8-A0C5194CC7A2}" dt="2024-06-03T20:19:14.939" v="86" actId="20577"/>
        <pc:sldMkLst>
          <pc:docMk/>
          <pc:sldMk cId="2808368495" sldId="405"/>
        </pc:sldMkLst>
        <pc:spChg chg="mod">
          <ac:chgData name="Maegan Mattock" userId="e274ee83-e6b9-43b9-b652-7cffe7762356" providerId="ADAL" clId="{9D1FB5D9-4418-45ED-BCE8-A0C5194CC7A2}" dt="2024-06-03T20:18:31.715" v="74" actId="207"/>
          <ac:spMkLst>
            <pc:docMk/>
            <pc:sldMk cId="2808368495" sldId="405"/>
            <ac:spMk id="2" creationId="{12C42316-B365-B450-E4D9-DFC1B1D4BD48}"/>
          </ac:spMkLst>
        </pc:spChg>
        <pc:spChg chg="mod">
          <ac:chgData name="Maegan Mattock" userId="e274ee83-e6b9-43b9-b652-7cffe7762356" providerId="ADAL" clId="{9D1FB5D9-4418-45ED-BCE8-A0C5194CC7A2}" dt="2024-06-03T20:18:31.715" v="74" actId="207"/>
          <ac:spMkLst>
            <pc:docMk/>
            <pc:sldMk cId="2808368495" sldId="405"/>
            <ac:spMk id="3" creationId="{26790873-9889-CA8C-1E99-E7C75DDA2D06}"/>
          </ac:spMkLst>
        </pc:spChg>
        <pc:spChg chg="mod">
          <ac:chgData name="Maegan Mattock" userId="e274ee83-e6b9-43b9-b652-7cffe7762356" providerId="ADAL" clId="{9D1FB5D9-4418-45ED-BCE8-A0C5194CC7A2}" dt="2024-06-03T20:18:31.715" v="74" actId="207"/>
          <ac:spMkLst>
            <pc:docMk/>
            <pc:sldMk cId="2808368495" sldId="405"/>
            <ac:spMk id="4" creationId="{3650451C-38A4-7005-7593-B3402716C78A}"/>
          </ac:spMkLst>
        </pc:spChg>
        <pc:spChg chg="add mod">
          <ac:chgData name="Maegan Mattock" userId="e274ee83-e6b9-43b9-b652-7cffe7762356" providerId="ADAL" clId="{9D1FB5D9-4418-45ED-BCE8-A0C5194CC7A2}" dt="2024-06-03T20:17:24.107" v="65" actId="2711"/>
          <ac:spMkLst>
            <pc:docMk/>
            <pc:sldMk cId="2808368495" sldId="405"/>
            <ac:spMk id="5" creationId="{FC0E844C-F8BF-8569-2BC2-5EFBD9E1A9A5}"/>
          </ac:spMkLst>
        </pc:spChg>
        <pc:spChg chg="del">
          <ac:chgData name="Maegan Mattock" userId="e274ee83-e6b9-43b9-b652-7cffe7762356" providerId="ADAL" clId="{9D1FB5D9-4418-45ED-BCE8-A0C5194CC7A2}" dt="2024-06-03T20:17:00.131" v="58" actId="478"/>
          <ac:spMkLst>
            <pc:docMk/>
            <pc:sldMk cId="2808368495" sldId="405"/>
            <ac:spMk id="702" creationId="{00000000-0000-0000-0000-000000000000}"/>
          </ac:spMkLst>
        </pc:spChg>
        <pc:spChg chg="mod">
          <ac:chgData name="Maegan Mattock" userId="e274ee83-e6b9-43b9-b652-7cffe7762356" providerId="ADAL" clId="{9D1FB5D9-4418-45ED-BCE8-A0C5194CC7A2}" dt="2024-06-03T20:18:31.715" v="74" actId="207"/>
          <ac:spMkLst>
            <pc:docMk/>
            <pc:sldMk cId="2808368495" sldId="405"/>
            <ac:spMk id="704" creationId="{00000000-0000-0000-0000-000000000000}"/>
          </ac:spMkLst>
        </pc:spChg>
        <pc:graphicFrameChg chg="add del mod">
          <ac:chgData name="Maegan Mattock" userId="e274ee83-e6b9-43b9-b652-7cffe7762356" providerId="ADAL" clId="{9D1FB5D9-4418-45ED-BCE8-A0C5194CC7A2}" dt="2024-06-03T20:17:34.741" v="67" actId="478"/>
          <ac:graphicFrameMkLst>
            <pc:docMk/>
            <pc:sldMk cId="2808368495" sldId="405"/>
            <ac:graphicFrameMk id="6" creationId="{E8C311DD-9CCA-D1FA-BA5B-EF210C1BECB9}"/>
          </ac:graphicFrameMkLst>
        </pc:graphicFrameChg>
      </pc:sldChg>
    </pc:docChg>
  </pc:docChgLst>
</pc:chgInfo>
</file>

<file path=ppt/comments/modernComment_16A_DF33D23B.xml><?xml version="1.0" encoding="utf-8"?>
<p188:cmLst xmlns:a="http://schemas.openxmlformats.org/drawingml/2006/main" xmlns:r="http://schemas.openxmlformats.org/officeDocument/2006/relationships" xmlns:p188="http://schemas.microsoft.com/office/powerpoint/2018/8/main">
  <p188:cm id="{797B86EA-0105-45AC-88F5-174A51851194}" authorId="{D914C110-46CD-2371-E176-16D17D845B2A}" status="resolved" created="2024-02-27T22:31:27.038">
    <ac:deMkLst xmlns:ac="http://schemas.microsoft.com/office/drawing/2013/main/command">
      <pc:docMk xmlns:pc="http://schemas.microsoft.com/office/powerpoint/2013/main/command"/>
      <pc:sldMk xmlns:pc="http://schemas.microsoft.com/office/powerpoint/2013/main/command" cId="3744715323" sldId="362"/>
      <ac:spMk id="1173" creationId="{00000000-0000-0000-0000-000000000000}"/>
    </ac:deMkLst>
    <p188:replyLst>
      <p188:reply id="{C1D1BF0A-826E-4309-BDF6-4D5C70377729}" authorId="{D914C110-46CD-2371-E176-16D17D845B2A}" created="2024-02-28T21:57:50.042">
        <p188:txBody>
          <a:bodyPr/>
          <a:lstStyle/>
          <a:p>
            <a:r>
              <a:rPr lang="en-US"/>
              <a:t>Take  Out
Keep in EOPS in text. 
Rewording about age for NextUp
</a:t>
            </a:r>
          </a:p>
        </p188:txBody>
      </p188:reply>
      <p188:reply id="{EE778EA2-B0C6-422A-B3B0-025FD77D259E}" authorId="{D914C110-46CD-2371-E176-16D17D845B2A}" created="2024-02-28T23:11:27.163">
        <p188:txBody>
          <a:bodyPr/>
          <a:lstStyle/>
          <a:p>
            <a:r>
              <a:rPr lang="en-US"/>
              <a:t>Look at language of social worker training. </a:t>
            </a:r>
          </a:p>
        </p188:txBody>
      </p188:reply>
    </p188:replyLst>
    <p188:txBody>
      <a:bodyPr/>
      <a:lstStyle/>
      <a:p>
        <a:r>
          <a:rPr lang="en-US"/>
          <a:t>Should we include FYSI?  Debbie mentioned that she thought this program was no longer robust, given NextUp expansion. 
FYSI is not included in DCFS presentation
</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3076363" cy="470895"/>
          </a:xfrm>
          <a:prstGeom prst="rect">
            <a:avLst/>
          </a:prstGeom>
          <a:noFill/>
          <a:ln>
            <a:noFill/>
          </a:ln>
        </p:spPr>
        <p:txBody>
          <a:bodyPr spcFirstLastPara="1" wrap="square" lIns="94175" tIns="47075" rIns="94175" bIns="47075"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en-US" dirty="0"/>
          </a:p>
        </p:txBody>
      </p:sp>
      <p:sp>
        <p:nvSpPr>
          <p:cNvPr id="4" name="Google Shape;4;n"/>
          <p:cNvSpPr txBox="1">
            <a:spLocks noGrp="1"/>
          </p:cNvSpPr>
          <p:nvPr>
            <p:ph type="dt" idx="10"/>
          </p:nvPr>
        </p:nvSpPr>
        <p:spPr>
          <a:xfrm>
            <a:off x="4021294" y="0"/>
            <a:ext cx="3076363" cy="470895"/>
          </a:xfrm>
          <a:prstGeom prst="rect">
            <a:avLst/>
          </a:prstGeom>
          <a:noFill/>
          <a:ln>
            <a:noFill/>
          </a:ln>
        </p:spPr>
        <p:txBody>
          <a:bodyPr spcFirstLastPara="1" wrap="square" lIns="94175" tIns="47075" rIns="94175" bIns="47075"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en-US" dirty="0"/>
          </a:p>
        </p:txBody>
      </p:sp>
      <p:sp>
        <p:nvSpPr>
          <p:cNvPr id="5" name="Google Shape;5;n"/>
          <p:cNvSpPr>
            <a:spLocks noGrp="1" noRot="1" noChangeAspect="1"/>
          </p:cNvSpPr>
          <p:nvPr>
            <p:ph type="sldImg" idx="3"/>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dirty="0"/>
          </a:p>
        </p:txBody>
      </p:sp>
      <p:sp>
        <p:nvSpPr>
          <p:cNvPr id="7" name="Google Shape;7;n"/>
          <p:cNvSpPr txBox="1">
            <a:spLocks noGrp="1"/>
          </p:cNvSpPr>
          <p:nvPr>
            <p:ph type="ftr" idx="11"/>
          </p:nvPr>
        </p:nvSpPr>
        <p:spPr>
          <a:xfrm>
            <a:off x="0" y="8914407"/>
            <a:ext cx="3076363" cy="470894"/>
          </a:xfrm>
          <a:prstGeom prst="rect">
            <a:avLst/>
          </a:prstGeom>
          <a:noFill/>
          <a:ln>
            <a:noFill/>
          </a:ln>
        </p:spPr>
        <p:txBody>
          <a:bodyPr spcFirstLastPara="1" wrap="square" lIns="94175" tIns="47075" rIns="94175" bIns="47075"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en-US" dirty="0"/>
          </a:p>
        </p:txBody>
      </p:sp>
      <p:sp>
        <p:nvSpPr>
          <p:cNvPr id="8" name="Google Shape;8;n"/>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lvl1pPr>
              <a:defRPr>
                <a:latin typeface="Arial" panose="020B0604020202020204" pitchFamily="34" charset="0"/>
                <a:cs typeface="Arial" panose="020B0604020202020204" pitchFamily="34" charset="0"/>
              </a:defRPr>
            </a:lvl1pPr>
          </a:lstStyle>
          <a:p>
            <a:pPr algn="r">
              <a:buSzPts val="1200"/>
            </a:pPr>
            <a:fld id="{00000000-1234-1234-1234-123412341234}" type="slidenum">
              <a:rPr lang="en-US" sz="1200" smtClean="0">
                <a:solidFill>
                  <a:schemeClr val="dk1"/>
                </a:solidFill>
                <a:ea typeface="Calibri"/>
                <a:sym typeface="Calibri"/>
              </a:rPr>
              <a:pPr algn="r">
                <a:buSzPts val="1200"/>
              </a:pPr>
              <a:t>‹#›</a:t>
            </a:fld>
            <a:endParaRPr lang="en-US" sz="1200" dirty="0">
              <a:solidFill>
                <a:schemeClr val="dk1"/>
              </a:solidFill>
              <a:ea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www.chapinhall.org/sites/default/files/CY_YT_RE0516_1.pdf)"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www.wiche.edu/tuition-savings/wue/"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caladulted.org/Students" TargetMode="External"/><Relationship Id="rId2" Type="http://schemas.openxmlformats.org/officeDocument/2006/relationships/slide" Target="../slides/slide23.xml"/><Relationship Id="rId1" Type="http://schemas.openxmlformats.org/officeDocument/2006/relationships/notesMaster" Target="../notesMasters/notesMaster1.xml"/><Relationship Id="rId4" Type="http://schemas.openxmlformats.org/officeDocument/2006/relationships/hyperlink" Target="https://caladulted.org/FindASchool" TargetMode="Externa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3" Type="http://schemas.openxmlformats.org/officeDocument/2006/relationships/hyperlink" Target="https://www.csac.ca.gov/post/cal-grant-eligible-school-list-0" TargetMode="External"/><Relationship Id="rId2" Type="http://schemas.openxmlformats.org/officeDocument/2006/relationships/slide" Target="../slides/slide25.xml"/><Relationship Id="rId1" Type="http://schemas.openxmlformats.org/officeDocument/2006/relationships/notesMaster" Target="../notesMasters/notesMaster1.xml"/><Relationship Id="rId4" Type="http://schemas.openxmlformats.org/officeDocument/2006/relationships/hyperlink" Target="https://ope.ed.gov/dapip/#/home" TargetMode="Externa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www2.calstate.edu/apply/freshman/Pages/first-time-freshman-guidance.aspx" TargetMode="External"/><Relationship Id="rId2" Type="http://schemas.openxmlformats.org/officeDocument/2006/relationships/slide" Target="../slides/slide47.xml"/><Relationship Id="rId1" Type="http://schemas.openxmlformats.org/officeDocument/2006/relationships/notesMaster" Target="../notesMasters/notesMaster1.xml"/><Relationship Id="rId4" Type="http://schemas.openxmlformats.org/officeDocument/2006/relationships/hyperlink" Target="https://www.calstate.edu/apply/pages/application-dates-deadlines.aspx"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3" Type="http://schemas.openxmlformats.org/officeDocument/2006/relationships/hyperlink" Target="https://jbay.org/resources/financial-aid-guide/" TargetMode="External"/><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p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p1: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marR="0">
              <a:lnSpc>
                <a:spcPct val="107000"/>
              </a:lnSpc>
              <a:spcBef>
                <a:spcPts val="0"/>
              </a:spcBef>
              <a:spcAft>
                <a:spcPts val="800"/>
              </a:spcAft>
            </a:pPr>
            <a:r>
              <a:rPr lang="es-CO" sz="1800" kern="100" dirty="0">
                <a:effectLst/>
                <a:latin typeface="Arial" panose="020B0604020202020204" pitchFamily="34" charset="0"/>
                <a:ea typeface="Calibri" panose="020F0502020204030204" pitchFamily="34" charset="0"/>
                <a:cs typeface="Arial" panose="020B0604020202020204" pitchFamily="34" charset="0"/>
              </a:rPr>
              <a:t>Bienvenido a la capacitación en línea de hoy: Convertir los sueños en títulos. Este es el Curso educacional 2, para proveedores de cuidados* de jóvenes en el 11vo y 12vo grados, y está centrado en apoyar transiciones exitosas de la preparatoria a la universidad.</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s-CO" sz="1800" b="1"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s-CO" sz="1800" b="1" kern="100" dirty="0">
                <a:effectLst/>
                <a:latin typeface="Arial" panose="020B0604020202020204" pitchFamily="34" charset="0"/>
                <a:ea typeface="Calibri" panose="020F0502020204030204" pitchFamily="34" charset="0"/>
                <a:cs typeface="Arial" panose="020B0604020202020204" pitchFamily="34" charset="0"/>
              </a:rPr>
              <a:t>Nota para el facilitador:</a:t>
            </a:r>
            <a:r>
              <a:rPr lang="es-CO" sz="1800" kern="100" dirty="0">
                <a:effectLst/>
                <a:latin typeface="Arial" panose="020B0604020202020204" pitchFamily="34" charset="0"/>
                <a:ea typeface="Calibri" panose="020F0502020204030204" pitchFamily="34" charset="0"/>
                <a:cs typeface="Arial" panose="020B0604020202020204" pitchFamily="34" charset="0"/>
              </a:rPr>
              <a:t> Aproveche esta oportunidad para dar la bienvenida a los participantes y para hacer presentaciones individuales, dependiendo del tamaño de su grupo.</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CO" sz="1800" dirty="0">
                <a:effectLst/>
                <a:latin typeface="Arial" panose="020B0604020202020204" pitchFamily="34" charset="0"/>
                <a:ea typeface="Calibri" panose="020F0502020204030204" pitchFamily="34" charset="0"/>
                <a:cs typeface="Arial" panose="020B0604020202020204" pitchFamily="34" charset="0"/>
              </a:rPr>
              <a:t>*Esta capacitación está dirigida a proveedores de cuidados, incluyendo tanto a padres de apoyo como a proveedores de </a:t>
            </a:r>
            <a:r>
              <a:rPr lang="es-CO" sz="1800" dirty="0" err="1">
                <a:effectLst/>
                <a:latin typeface="Arial" panose="020B0604020202020204" pitchFamily="34" charset="0"/>
                <a:ea typeface="Calibri" panose="020F0502020204030204" pitchFamily="34" charset="0"/>
                <a:cs typeface="Arial" panose="020B0604020202020204" pitchFamily="34" charset="0"/>
              </a:rPr>
              <a:t>STRTP</a:t>
            </a:r>
            <a:r>
              <a:rPr lang="es-CO" sz="1800" dirty="0">
                <a:effectLst/>
                <a:latin typeface="Arial" panose="020B0604020202020204" pitchFamily="34" charset="0"/>
                <a:ea typeface="Calibri" panose="020F0502020204030204" pitchFamily="34" charset="0"/>
                <a:cs typeface="Arial" panose="020B0604020202020204" pitchFamily="34" charset="0"/>
              </a:rPr>
              <a:t>. En estas notas, verá el término proveedores de cuidados, pero, si lo considera necesario, no dude en personalizar sus comentarios para indicar específicamente el auditorio adecuado. </a:t>
            </a:r>
            <a:endParaRPr dirty="0">
              <a:latin typeface="Arial" panose="020B0604020202020204" pitchFamily="34" charset="0"/>
              <a:cs typeface="Arial" panose="020B0604020202020204" pitchFamily="34" charset="0"/>
              <a:sym typeface="Calibri"/>
            </a:endParaRPr>
          </a:p>
          <a:p>
            <a:pPr marL="0" lvl="0" indent="0" algn="l" rtl="0">
              <a:lnSpc>
                <a:spcPct val="100000"/>
              </a:lnSpc>
              <a:spcBef>
                <a:spcPts val="0"/>
              </a:spcBef>
              <a:spcAft>
                <a:spcPts val="0"/>
              </a:spcAft>
              <a:buSzPts val="1400"/>
              <a:buNone/>
            </a:pPr>
            <a:endParaRPr dirty="0">
              <a:latin typeface="Arial" panose="020B0604020202020204" pitchFamily="34" charset="0"/>
              <a:cs typeface="Arial" panose="020B0604020202020204" pitchFamily="34" charset="0"/>
              <a:sym typeface="Calibri"/>
            </a:endParaRPr>
          </a:p>
        </p:txBody>
      </p:sp>
      <p:sp>
        <p:nvSpPr>
          <p:cNvPr id="245" name="Google Shape;245;p1: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6" name="Google Shape;426;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s-CO" sz="1800" kern="100" dirty="0">
                <a:effectLst/>
                <a:latin typeface="Arial" panose="020B0604020202020204" pitchFamily="34" charset="0"/>
                <a:ea typeface="Calibri" panose="020F0502020204030204" pitchFamily="34" charset="0"/>
                <a:cs typeface="Arial" panose="020B0604020202020204" pitchFamily="34" charset="0"/>
              </a:rPr>
              <a:t>Aunque nosotros conocemos los beneficios de la educación </a:t>
            </a:r>
            <a:r>
              <a:rPr lang="es-CO" sz="1800" kern="100" dirty="0" err="1">
                <a:effectLst/>
                <a:latin typeface="Arial" panose="020B0604020202020204" pitchFamily="34" charset="0"/>
                <a:ea typeface="Calibri" panose="020F0502020204030204" pitchFamily="34" charset="0"/>
                <a:cs typeface="Arial" panose="020B0604020202020204" pitchFamily="34" charset="0"/>
              </a:rPr>
              <a:t>pos</a:t>
            </a:r>
            <a:r>
              <a:rPr lang="es-CO" sz="1800" kern="100" dirty="0">
                <a:effectLst/>
                <a:latin typeface="Arial" panose="020B0604020202020204" pitchFamily="34" charset="0"/>
                <a:ea typeface="Calibri" panose="020F0502020204030204" pitchFamily="34" charset="0"/>
                <a:cs typeface="Arial" panose="020B0604020202020204" pitchFamily="34" charset="0"/>
              </a:rPr>
              <a:t> preparatoria, ¿cómo se sienten nuestros jóvenes al respecto?</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rtl="0">
              <a:lnSpc>
                <a:spcPct val="100000"/>
              </a:lnSpc>
              <a:spcBef>
                <a:spcPts val="0"/>
              </a:spcBef>
              <a:spcAft>
                <a:spcPts val="0"/>
              </a:spcAft>
              <a:buClr>
                <a:schemeClr val="dk1"/>
              </a:buClr>
              <a:buSzPts val="1200"/>
              <a:buFont typeface="Arial"/>
              <a:buNone/>
            </a:pPr>
            <a:endParaRPr lang="en-US" sz="1200" b="1" dirty="0">
              <a:latin typeface="Arial"/>
              <a:ea typeface="Arial"/>
              <a:cs typeface="Arial"/>
              <a:sym typeface="Arial"/>
            </a:endParaRPr>
          </a:p>
          <a:p>
            <a:pPr marL="0" marR="0" fontAlgn="base">
              <a:spcBef>
                <a:spcPts val="0"/>
              </a:spcBef>
              <a:spcAft>
                <a:spcPts val="0"/>
              </a:spcAft>
            </a:pPr>
            <a:r>
              <a:rPr lang="es-C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¿Qué porcentaje de jóvenes creen que quiere ir a la universidad?</a:t>
            </a:r>
            <a:r>
              <a:rPr lang="es-CO"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es-CO" sz="1800" dirty="0">
                <a:effectLst/>
                <a:latin typeface="Arial" panose="020B0604020202020204" pitchFamily="34" charset="0"/>
                <a:ea typeface="Times New Roman" panose="02020603050405020304" pitchFamily="18" charset="0"/>
                <a:cs typeface="Arial" panose="020B0604020202020204" pitchFamily="34" charset="0"/>
              </a:rPr>
              <a:t>​</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fontAlgn="base">
              <a:spcBef>
                <a:spcPts val="0"/>
              </a:spcBef>
              <a:spcAft>
                <a:spcPts val="0"/>
              </a:spcAft>
            </a:pPr>
            <a:r>
              <a:rPr lang="es-CO"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La mayoría de los jóvenes en cuidado temporal (el 93% en California), dice que quieren ir a la universidad y entienden que la universidad es importante. </a:t>
            </a:r>
            <a:r>
              <a:rPr lang="es-CO" sz="1800" dirty="0">
                <a:effectLst/>
                <a:latin typeface="Arial" panose="020B0604020202020204" pitchFamily="34" charset="0"/>
                <a:ea typeface="Times New Roman" panose="02020603050405020304" pitchFamily="18" charset="0"/>
                <a:cs typeface="Arial" panose="020B0604020202020204" pitchFamily="34" charset="0"/>
              </a:rPr>
              <a:t>​​</a:t>
            </a:r>
            <a:r>
              <a:rPr lang="es-CO"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Si bien esto es positivo, querer ir a la universidad y llegar a obtener un título son dos cosas diferentes. </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lvl="0" indent="0" algn="l" rtl="0">
              <a:lnSpc>
                <a:spcPct val="100000"/>
              </a:lnSpc>
              <a:spcBef>
                <a:spcPts val="0"/>
              </a:spcBef>
              <a:spcAft>
                <a:spcPts val="0"/>
              </a:spcAft>
              <a:buClr>
                <a:schemeClr val="dk1"/>
              </a:buClr>
              <a:buSzPts val="1200"/>
              <a:buFont typeface="Arial"/>
              <a:buNone/>
            </a:pPr>
            <a:endParaRPr lang="en-US" sz="1200" b="1"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lang="en-US" sz="1200" b="1" dirty="0">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chemeClr val="dk1"/>
              </a:buClr>
              <a:buSzPts val="1200"/>
              <a:buFont typeface="Arial"/>
              <a:buNone/>
              <a:tabLst/>
              <a:defRPr/>
            </a:pPr>
            <a:r>
              <a:rPr lang="es-CO" sz="1800" b="1" dirty="0">
                <a:effectLst/>
                <a:latin typeface="Arial" panose="020B0604020202020204" pitchFamily="34" charset="0"/>
                <a:ea typeface="Times New Roman" panose="02020603050405020304" pitchFamily="18" charset="0"/>
                <a:cs typeface="Arial" panose="020B0604020202020204" pitchFamily="34" charset="0"/>
              </a:rPr>
              <a:t>¿Qué porcentaje de jóvenes que experimentaron la crianza temporal se inscribe en la universidad?</a:t>
            </a:r>
            <a:br>
              <a:rPr lang="es-CO" sz="1800" b="1" dirty="0">
                <a:effectLst/>
                <a:latin typeface="Arial" panose="020B0604020202020204" pitchFamily="34" charset="0"/>
                <a:ea typeface="Times New Roman" panose="02020603050405020304" pitchFamily="18" charset="0"/>
                <a:cs typeface="Arial" panose="020B0604020202020204" pitchFamily="34" charset="0"/>
              </a:rPr>
            </a:br>
            <a:r>
              <a:rPr lang="es-CO" sz="1800" dirty="0">
                <a:effectLst/>
                <a:latin typeface="Arial" panose="020B0604020202020204" pitchFamily="34" charset="0"/>
                <a:ea typeface="Times New Roman" panose="02020603050405020304" pitchFamily="18" charset="0"/>
                <a:cs typeface="Arial" panose="020B0604020202020204" pitchFamily="34" charset="0"/>
              </a:rPr>
              <a:t>El 52% de los jóvenes de California que se gradúan de la preparatoria, continúan la educación superior dentro del período de un año después de la graduación. Si bien la mayoría de los jóvenes que estuvieron en crianza temporal quiere ir a la universidad, la realidad es que se enfrentan a muchos obstáculos que deben superar antes de inscribirse en la universidad.</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lvl="0" indent="0" algn="l" rtl="0">
              <a:lnSpc>
                <a:spcPct val="100000"/>
              </a:lnSpc>
              <a:spcBef>
                <a:spcPts val="0"/>
              </a:spcBef>
              <a:spcAft>
                <a:spcPts val="0"/>
              </a:spcAft>
              <a:buClr>
                <a:schemeClr val="dk1"/>
              </a:buClr>
              <a:buSzPts val="1200"/>
              <a:buFont typeface="Arial"/>
              <a:buNone/>
            </a:pPr>
            <a:endParaRPr lang="en-US" sz="1200" b="1" dirty="0">
              <a:latin typeface="Arial"/>
              <a:ea typeface="Arial"/>
              <a:cs typeface="Arial"/>
              <a:sym typeface="Arial"/>
            </a:endParaRPr>
          </a:p>
          <a:p>
            <a:pPr marL="0" marR="0" fontAlgn="base"/>
            <a:r>
              <a:rPr lang="es-CO" sz="1800" b="1" dirty="0">
                <a:effectLst/>
                <a:latin typeface="Arial" panose="020B0604020202020204" pitchFamily="34" charset="0"/>
                <a:ea typeface="Times New Roman" panose="02020603050405020304" pitchFamily="18" charset="0"/>
                <a:cs typeface="Arial" panose="020B0604020202020204" pitchFamily="34" charset="0"/>
              </a:rPr>
              <a:t>Por último, ¿qué porcentaje de jóvenes que estuvieron en crianza temporal creen que obtienen un título universitario antes de los 23 años? </a:t>
            </a:r>
            <a:r>
              <a:rPr lang="es-CO" sz="1800" dirty="0">
                <a:effectLst/>
                <a:latin typeface="Arial" panose="020B0604020202020204" pitchFamily="34" charset="0"/>
                <a:ea typeface="Times New Roman" panose="02020603050405020304" pitchFamily="18" charset="0"/>
                <a:cs typeface="Arial" panose="020B0604020202020204" pitchFamily="34" charset="0"/>
              </a:rPr>
              <a:t>Desafortunadamente, los jóvenes que estuvieron en crianza temporal enfrentan desafíos únicos que resultan en que solo el 10% obtenga un título universitario al llegar a los 23 años. Aunque sabemos que este número es bajo, ¡es importante tener en cuenta que ha ido en aumento en los últimos años!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0" marR="0" fontAlgn="base"/>
            <a:endParaRPr lang="en-US" sz="1800" dirty="0">
              <a:effectLst/>
              <a:latin typeface="Times New Roman" panose="02020603050405020304" pitchFamily="18" charset="0"/>
              <a:ea typeface="Calibri" panose="020F0502020204030204" pitchFamily="34" charset="0"/>
              <a:cs typeface="Arial" panose="020B0604020202020204" pitchFamily="34" charset="0"/>
            </a:endParaRPr>
          </a:p>
          <a:p>
            <a:pPr marL="0" marR="0" fontAlgn="base"/>
            <a:r>
              <a:rPr lang="es-CO" sz="1800" dirty="0">
                <a:effectLst/>
                <a:latin typeface="Arial" panose="020B0604020202020204" pitchFamily="34" charset="0"/>
                <a:ea typeface="Calibri" panose="020F0502020204030204" pitchFamily="34" charset="0"/>
                <a:cs typeface="Arial" panose="020B0604020202020204" pitchFamily="34" charset="0"/>
              </a:rPr>
              <a:t>Al principio de su educación, los jóvenes en cuidado temporal a menudo son etiquetados como "no preparados para la universidad" o "no hechos para la universidad". Estas etiquetas negativas se deben a una serie de barreras y desafíos singulares que estos jóvenes quizá enfrentan, sin ser ellos responsables. Hablaremos más sobre estos desafíos en la siguiente sección y de lo que los proveedores de cuidados pueden hacer para mejorar estos resultados y ayudar a los jóvenes a alcanzar sus metas de educación superior.</a:t>
            </a:r>
            <a:endParaRPr lang="en-US" sz="1200" b="1"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lang="en-US" sz="1200" b="1" dirty="0">
              <a:latin typeface="Arial"/>
              <a:ea typeface="Arial"/>
              <a:cs typeface="Arial"/>
              <a:sym typeface="Arial"/>
            </a:endParaRPr>
          </a:p>
          <a:p>
            <a:pPr marL="0" marR="0">
              <a:lnSpc>
                <a:spcPct val="107000"/>
              </a:lnSpc>
              <a:spcBef>
                <a:spcPts val="0"/>
              </a:spcBef>
              <a:spcAft>
                <a:spcPts val="800"/>
              </a:spcAft>
            </a:pPr>
            <a:r>
              <a:rPr lang="es-CO" sz="1800" b="1" kern="100" dirty="0">
                <a:effectLst/>
                <a:latin typeface="Arial" panose="020B0604020202020204" pitchFamily="34" charset="0"/>
                <a:ea typeface="Calibri" panose="020F0502020204030204" pitchFamily="34" charset="0"/>
                <a:cs typeface="Arial" panose="020B0604020202020204" pitchFamily="34" charset="0"/>
              </a:rPr>
              <a:t>**Nota para el facilitador- Oportunidad de interacción (3 minutos): ​</a:t>
            </a:r>
            <a:endParaRPr lang="en-US" sz="1800" b="1" u="none"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800" b="1" u="none"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CO" sz="1800" u="sng" dirty="0">
                <a:effectLst/>
                <a:latin typeface="Arial" panose="020B0604020202020204" pitchFamily="34" charset="0"/>
                <a:ea typeface="Calibri" panose="020F0502020204030204" pitchFamily="34" charset="0"/>
                <a:cs typeface="Arial" panose="020B0604020202020204" pitchFamily="34" charset="0"/>
              </a:rPr>
              <a:t>En persona:</a:t>
            </a:r>
            <a:r>
              <a:rPr lang="es-CO" sz="1800" dirty="0">
                <a:effectLst/>
                <a:latin typeface="Arial" panose="020B0604020202020204" pitchFamily="34" charset="0"/>
                <a:ea typeface="Calibri" panose="020F0502020204030204" pitchFamily="34" charset="0"/>
                <a:cs typeface="Arial" panose="020B0604020202020204" pitchFamily="34" charset="0"/>
              </a:rPr>
              <a:t> El facilitador puede pedir a algunos de los participantes que compartan lo que ellos piensan que es antes de revelar cada respuesta correcta. Alternativamente, el facilitador puede dar varias opciones y pedir a los participantes que levanten la mano. ​​Por ejemplo, para la pregunta 1: "¿Cuántas personas piensan que la respuesta correcta está entre el 20 y el 30%; entre el 30 y el 50%; entre el 50 y el 80% o entre el 80 y el 95%?" </a:t>
            </a:r>
          </a:p>
          <a:p>
            <a:pPr marL="0" marR="0">
              <a:lnSpc>
                <a:spcPct val="107000"/>
              </a:lnSpc>
              <a:spcBef>
                <a:spcPts val="0"/>
              </a:spcBef>
              <a:spcAft>
                <a:spcPts val="800"/>
              </a:spcAft>
            </a:pPr>
            <a:endParaRPr lang="es-CO" sz="1800" b="1" dirty="0">
              <a:effectLst/>
              <a:latin typeface="Arial" panose="020B0604020202020204" pitchFamily="34" charset="0"/>
              <a:ea typeface="Arial"/>
              <a:cs typeface="Arial"/>
              <a:sym typeface="Arial"/>
            </a:endParaRPr>
          </a:p>
          <a:p>
            <a:pPr marL="0" marR="0">
              <a:lnSpc>
                <a:spcPct val="107000"/>
              </a:lnSpc>
              <a:spcBef>
                <a:spcPts val="0"/>
              </a:spcBef>
              <a:spcAft>
                <a:spcPts val="800"/>
              </a:spcAft>
            </a:pPr>
            <a:r>
              <a:rPr lang="es-CO" sz="1800" u="sng" kern="0" dirty="0">
                <a:effectLst/>
                <a:latin typeface="Arial" panose="020B0604020202020204" pitchFamily="34" charset="0"/>
                <a:ea typeface="Times New Roman" panose="02020603050405020304" pitchFamily="18" charset="0"/>
                <a:cs typeface="Arial" panose="020B0604020202020204" pitchFamily="34" charset="0"/>
              </a:rPr>
              <a:t>Vía Zoom:</a:t>
            </a:r>
            <a:r>
              <a:rPr lang="es-CO" sz="1800" kern="0" dirty="0">
                <a:effectLst/>
                <a:latin typeface="Arial" panose="020B0604020202020204" pitchFamily="34" charset="0"/>
                <a:ea typeface="Times New Roman" panose="02020603050405020304" pitchFamily="18" charset="0"/>
                <a:cs typeface="Arial" panose="020B0604020202020204" pitchFamily="34" charset="0"/>
              </a:rPr>
              <a:t> Si trabaja con un grupo pequeño, los participantes pueden reactivar el micrófono para compartir lo que piensan que es la respuesta correcta. Alternativamente, se puede pedir a los participantes que compartan lo que creen que es correcto en la función de chat, o se puede crear una encuesta a través de Zoom para permitir que adivinen la respuesta correcta para cada pregunta.</a:t>
            </a:r>
            <a:endParaRPr lang="en-US" sz="1200" b="1"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lang="en-US" sz="1200" b="1"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dirty="0">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n-US" sz="1200" b="1" dirty="0">
                <a:solidFill>
                  <a:schemeClr val="dk1"/>
                </a:solidFill>
                <a:latin typeface="Arial"/>
                <a:ea typeface="Arial"/>
                <a:cs typeface="Arial"/>
                <a:sym typeface="Arial"/>
              </a:rPr>
              <a:t>Fuente: </a:t>
            </a:r>
            <a:endParaRPr b="1" dirty="0">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dirty="0">
                <a:solidFill>
                  <a:schemeClr val="dk1"/>
                </a:solidFill>
                <a:latin typeface="Arial"/>
                <a:ea typeface="Arial"/>
                <a:cs typeface="Arial"/>
                <a:sym typeface="Arial"/>
              </a:rPr>
              <a:t>Question 1: </a:t>
            </a:r>
            <a:r>
              <a:rPr lang="en-US" sz="1200" dirty="0" err="1">
                <a:solidFill>
                  <a:schemeClr val="dk1"/>
                </a:solidFill>
                <a:latin typeface="Arial"/>
                <a:ea typeface="Arial"/>
                <a:cs typeface="Arial"/>
                <a:sym typeface="Arial"/>
              </a:rPr>
              <a:t>CalYouth</a:t>
            </a:r>
            <a:r>
              <a:rPr lang="en-US" sz="1200" dirty="0">
                <a:solidFill>
                  <a:schemeClr val="dk1"/>
                </a:solidFill>
                <a:latin typeface="Arial"/>
                <a:ea typeface="Arial"/>
                <a:cs typeface="Arial"/>
                <a:sym typeface="Arial"/>
              </a:rPr>
              <a:t> Study (</a:t>
            </a:r>
            <a:r>
              <a:rPr lang="en-US" sz="1200" u="sng" dirty="0">
                <a:solidFill>
                  <a:schemeClr val="hlink"/>
                </a:solidFill>
                <a:latin typeface="Arial"/>
                <a:ea typeface="Arial"/>
                <a:cs typeface="Arial"/>
                <a:sym typeface="Arial"/>
                <a:hlinkClick r:id="rId3"/>
              </a:rPr>
              <a:t>http://www.chapinhall.org/sites/default/files/CY_YT_RE0516_1.pdf)</a:t>
            </a:r>
            <a:r>
              <a:rPr lang="en-US" sz="1200" dirty="0">
                <a:solidFill>
                  <a:schemeClr val="dk1"/>
                </a:solidFill>
                <a:latin typeface="Arial"/>
                <a:ea typeface="Arial"/>
                <a:cs typeface="Arial"/>
                <a:sym typeface="Arial"/>
              </a:rPr>
              <a:t> page 64.</a:t>
            </a:r>
            <a:endParaRPr dirty="0">
              <a:latin typeface="Arial"/>
              <a:ea typeface="Arial"/>
              <a:cs typeface="Arial"/>
              <a:sym typeface="Arial"/>
            </a:endParaRPr>
          </a:p>
          <a:p>
            <a:pPr marL="171450" marR="0" lvl="0" indent="-171450" algn="l" rtl="0">
              <a:lnSpc>
                <a:spcPct val="100000"/>
              </a:lnSpc>
              <a:spcBef>
                <a:spcPts val="0"/>
              </a:spcBef>
              <a:spcAft>
                <a:spcPts val="0"/>
              </a:spcAft>
              <a:buClr>
                <a:schemeClr val="dk1"/>
              </a:buClr>
              <a:buSzPts val="1200"/>
              <a:buFont typeface="Arial" panose="020B0604020202020204" pitchFamily="34" charset="0"/>
              <a:buChar char="•"/>
            </a:pPr>
            <a:r>
              <a:rPr lang="en-US" sz="1200" dirty="0">
                <a:solidFill>
                  <a:schemeClr val="dk1"/>
                </a:solidFill>
                <a:latin typeface="Arial"/>
                <a:ea typeface="Arial"/>
                <a:cs typeface="Arial"/>
                <a:sym typeface="Arial"/>
              </a:rPr>
              <a:t>Question 2: California Department of Education, </a:t>
            </a:r>
            <a:r>
              <a:rPr lang="en-US" sz="1200" dirty="0" err="1">
                <a:solidFill>
                  <a:schemeClr val="dk1"/>
                </a:solidFill>
                <a:latin typeface="Arial"/>
                <a:ea typeface="Arial"/>
                <a:cs typeface="Arial"/>
                <a:sym typeface="Arial"/>
              </a:rPr>
              <a:t>DataQuest</a:t>
            </a:r>
            <a:r>
              <a:rPr lang="en-US" sz="1200" dirty="0">
                <a:solidFill>
                  <a:schemeClr val="dk1"/>
                </a:solidFill>
                <a:latin typeface="Arial"/>
                <a:ea typeface="Arial"/>
                <a:cs typeface="Arial"/>
                <a:sym typeface="Arial"/>
              </a:rPr>
              <a:t>, 2018-2019 College-Going Rate for California High School Students </a:t>
            </a:r>
            <a:r>
              <a:rPr lang="es-ES" sz="1200" dirty="0">
                <a:solidFill>
                  <a:schemeClr val="dk1"/>
                </a:solidFill>
                <a:latin typeface="Arial"/>
                <a:ea typeface="Arial"/>
                <a:cs typeface="Arial"/>
                <a:sym typeface="Arial"/>
              </a:rPr>
              <a:t>Nota: Esta cifra disminuyó en 19/20 debido al impacto de la pandemia hasta el 44,3%. </a:t>
            </a:r>
            <a:endParaRPr dirty="0">
              <a:latin typeface="Arial"/>
              <a:ea typeface="Arial"/>
              <a:cs typeface="Arial"/>
              <a:sym typeface="Arial"/>
            </a:endParaRPr>
          </a:p>
          <a:p>
            <a:pPr marL="171450" lvl="0" indent="-171450" algn="l" rtl="0">
              <a:lnSpc>
                <a:spcPct val="100000"/>
              </a:lnSpc>
              <a:spcBef>
                <a:spcPts val="0"/>
              </a:spcBef>
              <a:spcAft>
                <a:spcPts val="0"/>
              </a:spcAft>
              <a:buSzPts val="1400"/>
              <a:buFont typeface="Arial" panose="020B0604020202020204" pitchFamily="34" charset="0"/>
              <a:buChar char="•"/>
            </a:pPr>
            <a:r>
              <a:rPr lang="en-US" sz="1200" dirty="0">
                <a:solidFill>
                  <a:schemeClr val="dk1"/>
                </a:solidFill>
                <a:latin typeface="Arial"/>
                <a:ea typeface="Arial"/>
                <a:cs typeface="Arial"/>
                <a:sym typeface="Arial"/>
              </a:rPr>
              <a:t>Question 3: </a:t>
            </a:r>
            <a:r>
              <a:rPr lang="en-US" sz="1200" b="0" i="0" u="none" strike="noStrike" dirty="0">
                <a:solidFill>
                  <a:srgbClr val="373737"/>
                </a:solidFill>
                <a:latin typeface="Arial"/>
                <a:ea typeface="Arial"/>
                <a:cs typeface="Arial"/>
                <a:sym typeface="Arial"/>
              </a:rPr>
              <a:t>https://www.chapinhall.org/research/calyouth-wave4-report/  </a:t>
            </a:r>
            <a:endParaRPr sz="120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endParaRPr sz="1200"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427" name="Google Shape;427;p1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a:extLst>
            <a:ext uri="{FF2B5EF4-FFF2-40B4-BE49-F238E27FC236}">
              <a16:creationId xmlns:a16="http://schemas.microsoft.com/office/drawing/2014/main" id="{F7856027-6F94-6D49-63E1-28253F52B784}"/>
            </a:ext>
          </a:extLst>
        </p:cNvPr>
        <p:cNvGrpSpPr/>
        <p:nvPr/>
      </p:nvGrpSpPr>
      <p:grpSpPr>
        <a:xfrm>
          <a:off x="0" y="0"/>
          <a:ext cx="0" cy="0"/>
          <a:chOff x="0" y="0"/>
          <a:chExt cx="0" cy="0"/>
        </a:xfrm>
      </p:grpSpPr>
      <p:sp>
        <p:nvSpPr>
          <p:cNvPr id="376" name="Google Shape;376;p9:notes">
            <a:extLst>
              <a:ext uri="{FF2B5EF4-FFF2-40B4-BE49-F238E27FC236}">
                <a16:creationId xmlns:a16="http://schemas.microsoft.com/office/drawing/2014/main" id="{B536E7BC-FC7E-7DEA-9591-D377C708DAE7}"/>
              </a:ext>
            </a:extLst>
          </p:cNvPr>
          <p:cNvSpPr>
            <a:spLocks noGrp="1" noRot="1" noChangeAspect="1"/>
          </p:cNvSpPr>
          <p:nvPr>
            <p:ph type="sldImg" idx="2"/>
          </p:nvPr>
        </p:nvSpPr>
        <p:spPr>
          <a:xfrm>
            <a:off x="733425" y="64611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9:notes">
            <a:extLst>
              <a:ext uri="{FF2B5EF4-FFF2-40B4-BE49-F238E27FC236}">
                <a16:creationId xmlns:a16="http://schemas.microsoft.com/office/drawing/2014/main" id="{ACBDADC0-3944-3383-3128-124F714A7483}"/>
              </a:ext>
            </a:extLst>
          </p:cNvPr>
          <p:cNvSpPr txBox="1">
            <a:spLocks noGrp="1"/>
          </p:cNvSpPr>
          <p:nvPr>
            <p:ph type="body" idx="1"/>
          </p:nvPr>
        </p:nvSpPr>
        <p:spPr>
          <a:xfrm>
            <a:off x="197203" y="3988753"/>
            <a:ext cx="6704894" cy="10714884"/>
          </a:xfrm>
          <a:prstGeom prst="rect">
            <a:avLst/>
          </a:prstGeom>
          <a:noFill/>
          <a:ln>
            <a:noFill/>
          </a:ln>
        </p:spPr>
        <p:txBody>
          <a:bodyPr spcFirstLastPara="1" wrap="square" lIns="94175" tIns="47075" rIns="94175" bIns="47075" anchor="t" anchorCtr="0">
            <a:noAutofit/>
          </a:bodyPr>
          <a:lstStyle/>
          <a:p>
            <a:pPr marL="0" marR="0">
              <a:lnSpc>
                <a:spcPct val="107000"/>
              </a:lnSpc>
              <a:spcBef>
                <a:spcPts val="0"/>
              </a:spcBef>
              <a:spcAft>
                <a:spcPts val="800"/>
              </a:spcAft>
            </a:pPr>
            <a:r>
              <a:rPr lang="es-CO" sz="1800" kern="100" dirty="0">
                <a:effectLst/>
                <a:latin typeface="Arial" panose="020B0604020202020204" pitchFamily="34" charset="0"/>
                <a:ea typeface="Calibri" panose="020F0502020204030204" pitchFamily="34" charset="0"/>
                <a:cs typeface="Arial" panose="020B0604020202020204" pitchFamily="34" charset="0"/>
              </a:rPr>
              <a:t>La educación </a:t>
            </a:r>
            <a:r>
              <a:rPr lang="es-CO" sz="1800" kern="100" dirty="0" err="1">
                <a:effectLst/>
                <a:latin typeface="Arial" panose="020B0604020202020204" pitchFamily="34" charset="0"/>
                <a:ea typeface="Calibri" panose="020F0502020204030204" pitchFamily="34" charset="0"/>
                <a:cs typeface="Arial" panose="020B0604020202020204" pitchFamily="34" charset="0"/>
              </a:rPr>
              <a:t>pos</a:t>
            </a:r>
            <a:r>
              <a:rPr lang="es-CO" sz="1800" kern="100" dirty="0">
                <a:effectLst/>
                <a:latin typeface="Arial" panose="020B0604020202020204" pitchFamily="34" charset="0"/>
                <a:ea typeface="Calibri" panose="020F0502020204030204" pitchFamily="34" charset="0"/>
                <a:cs typeface="Arial" panose="020B0604020202020204" pitchFamily="34" charset="0"/>
              </a:rPr>
              <a:t> preparatoria influye positivamente en las vidas de jóvenes que estuvieron en crianza temporal. Oigamos a varios de ellos que experimentaron la educación superior.</a:t>
            </a:r>
          </a:p>
          <a:p>
            <a:pPr marL="0" marR="0">
              <a:lnSpc>
                <a:spcPct val="107000"/>
              </a:lnSpc>
              <a:spcBef>
                <a:spcPts val="0"/>
              </a:spcBef>
              <a:spcAft>
                <a:spcPts val="800"/>
              </a:spcAft>
            </a:pP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CO" sz="1800" b="1" kern="100" dirty="0">
                <a:effectLst/>
                <a:latin typeface="Arial" panose="020B0604020202020204" pitchFamily="34" charset="0"/>
                <a:ea typeface="Calibri" panose="020F0502020204030204" pitchFamily="34" charset="0"/>
                <a:cs typeface="Arial" panose="020B0604020202020204" pitchFamily="34" charset="0"/>
              </a:rPr>
              <a:t>Nota para el facilitador: </a:t>
            </a:r>
            <a:r>
              <a:rPr lang="es-CO" sz="1800" dirty="0">
                <a:effectLst/>
                <a:latin typeface="Arial" panose="020B0604020202020204" pitchFamily="34" charset="0"/>
                <a:ea typeface="Calibri" panose="020F0502020204030204" pitchFamily="34" charset="0"/>
                <a:cs typeface="Arial" panose="020B0604020202020204" pitchFamily="34" charset="0"/>
              </a:rPr>
              <a:t>Haga “clic” en el cuadro de texto para tener acceso al enlace del video. NOTA: Muchos videos en YouTube tienen publicidad que aparece antes del programa. Remítase a la Guía del Facilitador para familiarizarse con maneras de acomodar esos videos en la presentación.</a:t>
            </a:r>
            <a:endParaRPr dirty="0">
              <a:latin typeface="Arial" panose="020B0604020202020204" pitchFamily="34" charset="0"/>
              <a:cs typeface="Arial" panose="020B0604020202020204" pitchFamily="34" charset="0"/>
            </a:endParaRPr>
          </a:p>
        </p:txBody>
      </p:sp>
      <p:sp>
        <p:nvSpPr>
          <p:cNvPr id="378" name="Google Shape;378;p9:notes">
            <a:extLst>
              <a:ext uri="{FF2B5EF4-FFF2-40B4-BE49-F238E27FC236}">
                <a16:creationId xmlns:a16="http://schemas.microsoft.com/office/drawing/2014/main" id="{7D752B67-2508-9ECC-03FB-087E02DE06B7}"/>
              </a:ext>
            </a:extLst>
          </p:cNvPr>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11</a:t>
            </a:fld>
            <a:endParaRPr/>
          </a:p>
        </p:txBody>
      </p:sp>
    </p:spTree>
    <p:extLst>
      <p:ext uri="{BB962C8B-B14F-4D97-AF65-F5344CB8AC3E}">
        <p14:creationId xmlns:p14="http://schemas.microsoft.com/office/powerpoint/2010/main" val="8172587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nSpc>
                <a:spcPct val="107000"/>
              </a:lnSpc>
              <a:spcBef>
                <a:spcPts val="0"/>
              </a:spcBef>
              <a:spcAft>
                <a:spcPts val="800"/>
              </a:spcAft>
              <a:buFont typeface="Symbol" panose="05050102010706020507" pitchFamily="18" charset="2"/>
              <a:buChar char=""/>
            </a:pPr>
            <a:r>
              <a:rPr lang="es-CO" sz="1800" kern="100" dirty="0">
                <a:effectLst/>
                <a:latin typeface="Arial" panose="020B0604020202020204" pitchFamily="34" charset="0"/>
                <a:ea typeface="Calibri" panose="020F0502020204030204" pitchFamily="34" charset="0"/>
                <a:cs typeface="Arial" panose="020B0604020202020204" pitchFamily="34" charset="0"/>
              </a:rPr>
              <a:t>De hecho, todas estas personas tuvieron alguna participación en el sistema de crianza temporal. Esto nos muestra que, a pesar de los desafíos que puedan enfrentar esos jóvenes, es posible que asistan a la universidad y forjen para sí un futuro exitoso. </a:t>
            </a:r>
          </a:p>
          <a:p>
            <a:pPr marL="342900" marR="0" lvl="0" indent="-342900">
              <a:lnSpc>
                <a:spcPct val="107000"/>
              </a:lnSpc>
              <a:spcBef>
                <a:spcPts val="0"/>
              </a:spcBef>
              <a:spcAft>
                <a:spcPts val="800"/>
              </a:spcAft>
              <a:buFont typeface="Symbol" panose="05050102010706020507" pitchFamily="18" charset="2"/>
              <a:buChar char=""/>
            </a:pPr>
            <a:r>
              <a:rPr lang="es-CO" sz="1800" dirty="0">
                <a:effectLst/>
                <a:latin typeface="Arial" panose="020B0604020202020204" pitchFamily="34" charset="0"/>
                <a:ea typeface="Calibri" panose="020F0502020204030204" pitchFamily="34" charset="0"/>
                <a:cs typeface="Arial" panose="020B0604020202020204" pitchFamily="34" charset="0"/>
              </a:rPr>
              <a:t>La capacitación de hoy los ayudará a equiparse con las habilidades y los recursos para apoyar a los jóvenes a su cuidado para que conviertan sus sueños en títulos.​</a:t>
            </a:r>
          </a:p>
          <a:p>
            <a:pPr marL="342900" marR="0" lvl="0" indent="-342900">
              <a:lnSpc>
                <a:spcPct val="107000"/>
              </a:lnSpc>
              <a:spcBef>
                <a:spcPts val="0"/>
              </a:spcBef>
              <a:spcAft>
                <a:spcPts val="800"/>
              </a:spcAft>
              <a:buFont typeface="Symbol" panose="05050102010706020507" pitchFamily="18" charset="2"/>
              <a:buChar char=""/>
            </a:pPr>
            <a:endParaRPr sz="1200" b="1" dirty="0">
              <a:latin typeface="Arial"/>
              <a:ea typeface="Arial"/>
              <a:cs typeface="Arial"/>
              <a:sym typeface="Arial"/>
            </a:endParaRPr>
          </a:p>
          <a:p>
            <a:pPr marL="0" lvl="0" indent="0" algn="l" rtl="0">
              <a:lnSpc>
                <a:spcPct val="100000"/>
              </a:lnSpc>
              <a:spcBef>
                <a:spcPts val="0"/>
              </a:spcBef>
              <a:spcAft>
                <a:spcPts val="0"/>
              </a:spcAft>
              <a:buSzPts val="1400"/>
              <a:buNone/>
            </a:pPr>
            <a:r>
              <a:rPr lang="es-CO" sz="1800" b="1" dirty="0">
                <a:effectLst/>
                <a:latin typeface="Arial" panose="020B0604020202020204" pitchFamily="34" charset="0"/>
                <a:ea typeface="Calibri" panose="020F0502020204030204" pitchFamily="34" charset="0"/>
                <a:cs typeface="Arial" panose="020B0604020202020204" pitchFamily="34" charset="0"/>
              </a:rPr>
              <a:t>Nota para el facilitador:</a:t>
            </a:r>
            <a:r>
              <a:rPr lang="es-CO" sz="1800" dirty="0">
                <a:effectLst/>
                <a:latin typeface="Arial" panose="020B0604020202020204" pitchFamily="34" charset="0"/>
                <a:ea typeface="Calibri" panose="020F0502020204030204" pitchFamily="34" charset="0"/>
                <a:cs typeface="Arial" panose="020B0604020202020204" pitchFamily="34" charset="0"/>
              </a:rPr>
              <a:t> Esta es una foto de estudiantes en crianza temporal y su personal de apoyo en la </a:t>
            </a:r>
            <a:r>
              <a:rPr lang="es-CO" sz="1800" dirty="0" err="1">
                <a:effectLst/>
                <a:latin typeface="Arial" panose="020B0604020202020204" pitchFamily="34" charset="0"/>
                <a:ea typeface="Calibri" panose="020F0502020204030204" pitchFamily="34" charset="0"/>
                <a:cs typeface="Arial" panose="020B0604020202020204" pitchFamily="34" charset="0"/>
              </a:rPr>
              <a:t>UCLA</a:t>
            </a:r>
            <a:r>
              <a:rPr lang="es-CO" sz="1800" dirty="0">
                <a:effectLst/>
                <a:latin typeface="Arial" panose="020B0604020202020204" pitchFamily="34" charset="0"/>
                <a:ea typeface="Calibri" panose="020F0502020204030204" pitchFamily="34" charset="0"/>
                <a:cs typeface="Arial" panose="020B0604020202020204" pitchFamily="34" charset="0"/>
              </a:rPr>
              <a:t>. Use esta imagen como una oportunidad para compartir fotos de estudiantes en crianza temporal y graduados de su agencia o universidad local para continuar promoviendo el mensaje de que la universidad es posible. Colabore con su programa local Guardian </a:t>
            </a:r>
            <a:r>
              <a:rPr lang="es-CO" sz="1800" dirty="0" err="1">
                <a:effectLst/>
                <a:latin typeface="Arial" panose="020B0604020202020204" pitchFamily="34" charset="0"/>
                <a:ea typeface="Calibri" panose="020F0502020204030204" pitchFamily="34" charset="0"/>
                <a:cs typeface="Arial" panose="020B0604020202020204" pitchFamily="34" charset="0"/>
              </a:rPr>
              <a:t>Scholars</a:t>
            </a:r>
            <a:r>
              <a:rPr lang="es-CO" sz="1800" dirty="0">
                <a:effectLst/>
                <a:latin typeface="Arial" panose="020B0604020202020204" pitchFamily="34" charset="0"/>
                <a:ea typeface="Calibri" panose="020F0502020204030204" pitchFamily="34" charset="0"/>
                <a:cs typeface="Arial" panose="020B0604020202020204" pitchFamily="34" charset="0"/>
              </a:rPr>
              <a:t> o </a:t>
            </a:r>
            <a:r>
              <a:rPr lang="es-CO" sz="1800" dirty="0" err="1">
                <a:effectLst/>
                <a:latin typeface="Arial" panose="020B0604020202020204" pitchFamily="34" charset="0"/>
                <a:ea typeface="Calibri" panose="020F0502020204030204" pitchFamily="34" charset="0"/>
                <a:cs typeface="Arial" panose="020B0604020202020204" pitchFamily="34" charset="0"/>
              </a:rPr>
              <a:t>NextUp</a:t>
            </a:r>
            <a:r>
              <a:rPr lang="es-CO" sz="1800" dirty="0">
                <a:effectLst/>
                <a:latin typeface="Arial" panose="020B0604020202020204" pitchFamily="34" charset="0"/>
                <a:ea typeface="Calibri" panose="020F0502020204030204" pitchFamily="34" charset="0"/>
                <a:cs typeface="Arial" panose="020B0604020202020204" pitchFamily="34" charset="0"/>
              </a:rPr>
              <a:t> para recopilar fotos.</a:t>
            </a:r>
            <a:endParaRPr sz="1200" b="1" dirty="0">
              <a:latin typeface="Arial"/>
              <a:ea typeface="Arial"/>
              <a:cs typeface="Arial"/>
              <a:sym typeface="Arial"/>
            </a:endParaRPr>
          </a:p>
        </p:txBody>
      </p:sp>
      <p:sp>
        <p:nvSpPr>
          <p:cNvPr id="336" name="Google Shape;336;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9"/>
        <p:cNvGrpSpPr/>
        <p:nvPr/>
      </p:nvGrpSpPr>
      <p:grpSpPr>
        <a:xfrm>
          <a:off x="0" y="0"/>
          <a:ext cx="0" cy="0"/>
          <a:chOff x="0" y="0"/>
          <a:chExt cx="0" cy="0"/>
        </a:xfrm>
      </p:grpSpPr>
      <p:sp>
        <p:nvSpPr>
          <p:cNvPr id="730" name="Google Shape;730;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1" name="Google Shape;731;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marR="0" lvl="0" indent="-152400" algn="l" defTabSz="914400" rtl="0" eaLnBrk="1" fontAlgn="auto" latinLnBrk="0" hangingPunct="1">
              <a:lnSpc>
                <a:spcPct val="100000"/>
              </a:lnSpc>
              <a:spcBef>
                <a:spcPts val="0"/>
              </a:spcBef>
              <a:spcAft>
                <a:spcPts val="0"/>
              </a:spcAft>
              <a:buClr>
                <a:schemeClr val="dk1"/>
              </a:buClr>
              <a:buSzPts val="300"/>
              <a:buFont typeface="Arial"/>
              <a:buNone/>
              <a:tabLst/>
              <a:defRPr/>
            </a:pPr>
            <a:r>
              <a:rPr lang="es-CO" sz="1800" kern="100" dirty="0">
                <a:effectLst/>
                <a:latin typeface="Arial" panose="020B0604020202020204" pitchFamily="34" charset="0"/>
                <a:ea typeface="Calibri" panose="020F0502020204030204" pitchFamily="34" charset="0"/>
                <a:cs typeface="Arial" panose="020B0604020202020204" pitchFamily="34" charset="0"/>
              </a:rPr>
              <a:t>El factor más importante que influye en un resultado positivo para los niños y jóvenes es una relación perdurable con  un adulto que tenga interés y que se comprometa. Hay una gran cantidad de estudios que respaldan esto.</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171450" marR="0" lvl="0" indent="-152400" algn="l" rtl="0">
              <a:lnSpc>
                <a:spcPct val="100000"/>
              </a:lnSpc>
              <a:spcBef>
                <a:spcPts val="0"/>
              </a:spcBef>
              <a:spcAft>
                <a:spcPts val="0"/>
              </a:spcAft>
              <a:buClr>
                <a:schemeClr val="dk1"/>
              </a:buClr>
              <a:buSzPts val="300"/>
              <a:buFont typeface="Arial"/>
              <a:buNone/>
            </a:pPr>
            <a:endParaRPr lang="en-US" sz="1200" dirty="0">
              <a:effectLst/>
              <a:latin typeface="Arial"/>
              <a:ea typeface="Calibri" panose="020F0502020204030204" pitchFamily="34" charset="0"/>
              <a:cs typeface="Arial"/>
              <a:sym typeface="Arial"/>
            </a:endParaRPr>
          </a:p>
          <a:p>
            <a:pPr marL="171450" marR="0" lvl="0" indent="-152400" algn="l" rtl="0">
              <a:lnSpc>
                <a:spcPct val="100000"/>
              </a:lnSpc>
              <a:spcBef>
                <a:spcPts val="0"/>
              </a:spcBef>
              <a:spcAft>
                <a:spcPts val="0"/>
              </a:spcAft>
              <a:buClr>
                <a:schemeClr val="dk1"/>
              </a:buClr>
              <a:buSzPts val="300"/>
              <a:buFont typeface="Arial"/>
              <a:buNone/>
            </a:pPr>
            <a:r>
              <a:rPr lang="es-CO" sz="1800" dirty="0">
                <a:effectLst/>
                <a:latin typeface="Arial" panose="020B0604020202020204" pitchFamily="34" charset="0"/>
                <a:ea typeface="Calibri" panose="020F0502020204030204" pitchFamily="34" charset="0"/>
                <a:cs typeface="Arial" panose="020B0604020202020204" pitchFamily="34" charset="0"/>
              </a:rPr>
              <a:t>Para los jóvenes que están en crianza temporal - a menudo nunca han tenido esto y es probable que no tengan a esa persona en su vida. Usted puede ser esa persona que los inspire a verse a sí mismos en la universidad y que los apoye en la planificación de la educación </a:t>
            </a:r>
            <a:r>
              <a:rPr lang="es-CO" sz="1800" dirty="0" err="1">
                <a:effectLst/>
                <a:latin typeface="Arial" panose="020B0604020202020204" pitchFamily="34" charset="0"/>
                <a:ea typeface="Calibri" panose="020F0502020204030204" pitchFamily="34" charset="0"/>
                <a:cs typeface="Arial" panose="020B0604020202020204" pitchFamily="34" charset="0"/>
              </a:rPr>
              <a:t>pos</a:t>
            </a:r>
            <a:r>
              <a:rPr lang="es-CO" sz="1800" dirty="0">
                <a:effectLst/>
                <a:latin typeface="Arial" panose="020B0604020202020204" pitchFamily="34" charset="0"/>
                <a:ea typeface="Calibri" panose="020F0502020204030204" pitchFamily="34" charset="0"/>
                <a:cs typeface="Arial" panose="020B0604020202020204" pitchFamily="34" charset="0"/>
              </a:rPr>
              <a:t> preparatoria y en el proceso de inscripción.</a:t>
            </a:r>
          </a:p>
          <a:p>
            <a:pPr marL="171450" marR="0" lvl="0" indent="-152400" algn="l" rtl="0">
              <a:lnSpc>
                <a:spcPct val="100000"/>
              </a:lnSpc>
              <a:spcBef>
                <a:spcPts val="0"/>
              </a:spcBef>
              <a:spcAft>
                <a:spcPts val="0"/>
              </a:spcAft>
              <a:buClr>
                <a:schemeClr val="dk1"/>
              </a:buClr>
              <a:buSzPts val="300"/>
              <a:buFont typeface="Arial"/>
              <a:buNone/>
            </a:pPr>
            <a:endParaRPr lang="es-CO" sz="1800" dirty="0">
              <a:effectLst/>
              <a:latin typeface="Arial" panose="020B0604020202020204" pitchFamily="34" charset="0"/>
              <a:ea typeface="Arial"/>
              <a:cs typeface="Arial"/>
              <a:sym typeface="Arial"/>
            </a:endParaRPr>
          </a:p>
          <a:p>
            <a:pPr marL="171450" marR="0" lvl="0" indent="-152400" algn="l" rtl="0">
              <a:lnSpc>
                <a:spcPct val="100000"/>
              </a:lnSpc>
              <a:spcBef>
                <a:spcPts val="0"/>
              </a:spcBef>
              <a:spcAft>
                <a:spcPts val="0"/>
              </a:spcAft>
              <a:buClr>
                <a:schemeClr val="dk1"/>
              </a:buClr>
              <a:buSzPts val="300"/>
              <a:buFont typeface="Arial"/>
              <a:buNone/>
            </a:pPr>
            <a:r>
              <a:rPr lang="es-CO" sz="1800" dirty="0">
                <a:effectLst/>
                <a:latin typeface="Arial" panose="020B0604020202020204" pitchFamily="34" charset="0"/>
                <a:ea typeface="Calibri" panose="020F0502020204030204" pitchFamily="34" charset="0"/>
                <a:cs typeface="Arial" panose="020B0604020202020204" pitchFamily="34" charset="0"/>
              </a:rPr>
              <a:t>O puede asegurarse de que estén conectados con alguien que pueda ser su defensor educacional y mentor a lo largo de este proceso.</a:t>
            </a:r>
          </a:p>
          <a:p>
            <a:pPr marL="171450" marR="0" lvl="0" indent="-152400" algn="l" rtl="0">
              <a:lnSpc>
                <a:spcPct val="100000"/>
              </a:lnSpc>
              <a:spcBef>
                <a:spcPts val="0"/>
              </a:spcBef>
              <a:spcAft>
                <a:spcPts val="0"/>
              </a:spcAft>
              <a:buClr>
                <a:schemeClr val="dk1"/>
              </a:buClr>
              <a:buSzPts val="300"/>
              <a:buFont typeface="Arial"/>
              <a:buNone/>
            </a:pPr>
            <a:endParaRPr lang="es-CO" sz="1800" dirty="0">
              <a:effectLst/>
              <a:latin typeface="Arial" panose="020B0604020202020204" pitchFamily="34" charset="0"/>
              <a:ea typeface="Arial"/>
              <a:cs typeface="Arial"/>
              <a:sym typeface="Arial"/>
            </a:endParaRPr>
          </a:p>
          <a:p>
            <a:pPr marL="171450" marR="0" lvl="0" indent="-152400" algn="l" rtl="0">
              <a:lnSpc>
                <a:spcPct val="100000"/>
              </a:lnSpc>
              <a:spcBef>
                <a:spcPts val="0"/>
              </a:spcBef>
              <a:spcAft>
                <a:spcPts val="0"/>
              </a:spcAft>
              <a:buClr>
                <a:schemeClr val="dk1"/>
              </a:buClr>
              <a:buSzPts val="300"/>
              <a:buFont typeface="Arial"/>
              <a:buNone/>
            </a:pPr>
            <a:r>
              <a:rPr lang="es-ES" sz="1800" dirty="0">
                <a:effectLst/>
                <a:latin typeface="Arial" panose="020B0604020202020204" pitchFamily="34" charset="0"/>
                <a:ea typeface="Arial"/>
                <a:cs typeface="Arial"/>
                <a:sym typeface="Arial"/>
              </a:rPr>
              <a:t>En sus interacciones diarias con los jóvenes, ustedes tienen la capacidad de enviar mensajes positivos sobre ellos, motivarlos a medida que se embarcan en esta experiencia educacional, ayudarlos a identificar recursos, </a:t>
            </a:r>
          </a:p>
          <a:p>
            <a:pPr marL="171450" marR="0" lvl="0" indent="-152400" algn="l" rtl="0">
              <a:lnSpc>
                <a:spcPct val="100000"/>
              </a:lnSpc>
              <a:spcBef>
                <a:spcPts val="0"/>
              </a:spcBef>
              <a:spcAft>
                <a:spcPts val="0"/>
              </a:spcAft>
              <a:buClr>
                <a:schemeClr val="dk1"/>
              </a:buClr>
              <a:buSzPts val="300"/>
              <a:buFont typeface="Arial"/>
              <a:buNone/>
            </a:pPr>
            <a:r>
              <a:rPr lang="es-ES" sz="1800" dirty="0">
                <a:effectLst/>
                <a:latin typeface="Arial" panose="020B0604020202020204" pitchFamily="34" charset="0"/>
                <a:ea typeface="Arial"/>
                <a:cs typeface="Arial"/>
                <a:sym typeface="Arial"/>
              </a:rPr>
              <a:t>apoyos y otros mentores, independientemente de su propio nivel de educación o experiencia.</a:t>
            </a:r>
          </a:p>
          <a:p>
            <a:pPr marL="171450" marR="0" lvl="0" indent="-152400" algn="l" rtl="0">
              <a:lnSpc>
                <a:spcPct val="100000"/>
              </a:lnSpc>
              <a:spcBef>
                <a:spcPts val="0"/>
              </a:spcBef>
              <a:spcAft>
                <a:spcPts val="0"/>
              </a:spcAft>
              <a:buClr>
                <a:schemeClr val="dk1"/>
              </a:buClr>
              <a:buSzPts val="300"/>
              <a:buFont typeface="Arial"/>
              <a:buNone/>
            </a:pPr>
            <a:endParaRPr lang="es-CO" sz="1800" dirty="0">
              <a:effectLst/>
              <a:latin typeface="Arial" panose="020B0604020202020204" pitchFamily="34" charset="0"/>
              <a:ea typeface="Arial"/>
              <a:cs typeface="Arial"/>
              <a:sym typeface="Arial"/>
            </a:endParaRPr>
          </a:p>
        </p:txBody>
      </p:sp>
      <p:sp>
        <p:nvSpPr>
          <p:cNvPr id="732" name="Google Shape;732;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indent="0"/>
            <a:r>
              <a:rPr lang="es-CO" sz="1800" dirty="0">
                <a:effectLst/>
                <a:latin typeface="Arial" panose="020B0604020202020204" pitchFamily="34" charset="0"/>
                <a:ea typeface="Calibri" panose="020F0502020204030204" pitchFamily="34" charset="0"/>
                <a:cs typeface="Arial" panose="020B0604020202020204" pitchFamily="34" charset="0"/>
              </a:rPr>
              <a:t>Los proveedores de cuidados pueden recalcar la formación de una mentalidad de crecimiento. Una forma de hacerlo es apoyando y recompensando esfuerzos y acciones, en lugar de simplemente decirles a los estudiantes que son inteligentes en general.</a:t>
            </a:r>
            <a:endParaRPr lang="en-US" sz="1200" b="0" i="0" dirty="0">
              <a:solidFill>
                <a:schemeClr val="dk1"/>
              </a:solidFill>
              <a:latin typeface="Arial" panose="020B0604020202020204" pitchFamily="34" charset="0"/>
              <a:cs typeface="Arial" panose="020B0604020202020204" pitchFamily="34" charset="0"/>
            </a:endParaRPr>
          </a:p>
          <a:p>
            <a:pPr marL="0" indent="0"/>
            <a:endParaRPr lang="en-US" sz="1200" b="0" i="0" dirty="0">
              <a:solidFill>
                <a:schemeClr val="dk1"/>
              </a:solidFill>
              <a:latin typeface="Arial" panose="020B0604020202020204" pitchFamily="34" charset="0"/>
              <a:cs typeface="Arial" panose="020B0604020202020204" pitchFamily="34" charset="0"/>
            </a:endParaRPr>
          </a:p>
          <a:p>
            <a:pPr marL="0" marR="0">
              <a:lnSpc>
                <a:spcPct val="107000"/>
              </a:lnSpc>
              <a:spcBef>
                <a:spcPts val="0"/>
              </a:spcBef>
              <a:spcAft>
                <a:spcPts val="0"/>
              </a:spcAft>
            </a:pPr>
            <a:r>
              <a:rPr lang="es-CO" sz="1800" kern="100" dirty="0">
                <a:effectLst/>
                <a:latin typeface="Arial" panose="020B0604020202020204" pitchFamily="34" charset="0"/>
                <a:ea typeface="Calibri" panose="020F0502020204030204" pitchFamily="34" charset="0"/>
                <a:cs typeface="Arial" panose="020B0604020202020204" pitchFamily="34" charset="0"/>
              </a:rPr>
              <a:t>​Estas son algunas formas en que podemos hacer eso: </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kern="100" dirty="0">
                <a:effectLst/>
                <a:latin typeface="Arial" panose="020B0604020202020204" pitchFamily="34" charset="0"/>
                <a:ea typeface="Calibri" panose="020F0502020204030204" pitchFamily="34" charset="0"/>
                <a:cs typeface="Arial" panose="020B0604020202020204" pitchFamily="34" charset="0"/>
              </a:rPr>
              <a:t> </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Arial" panose="020B0604020202020204" pitchFamily="34" charset="0"/>
                <a:ea typeface="Calibri" panose="020F0502020204030204" pitchFamily="34" charset="0"/>
                <a:cs typeface="Arial" panose="020B0604020202020204" pitchFamily="34" charset="0"/>
              </a:rPr>
              <a:t>Ayudar a los jóvenes a reformular las percepciones de sus habilidades académicas.  En muchos casos, el proceso educacional de nuestro estudiante ha sido interrumpido por eventos fuera de su control, pero se espera que se ponga al día rápidamente. En la mayoría de los casos, se necesita tiempo y práctica para aprender una nueva habilidad o concepto. ​</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s-CO" sz="1800" kern="100" dirty="0">
                <a:effectLst/>
                <a:latin typeface="Arial" panose="020B0604020202020204" pitchFamily="34" charset="0"/>
                <a:ea typeface="Calibri" panose="020F0502020204030204" pitchFamily="34" charset="0"/>
                <a:cs typeface="Arial" panose="020B0604020202020204" pitchFamily="34" charset="0"/>
              </a:rPr>
              <a:t>Fomentar la paciencia para con el aprendizaje. Lo académico puede no ser algo natural para todos los jóvenes. Sin embargo, al igual que cualquier nuevo concepto o habilidad que aprenden, es importante tener paciencia consigo mismos a medida que aprenden.  En algunos casos, también puede significar buscar recursos para ayudar con el aprendizaje.  Ayuden a los jóvenes a comprender la importancia y la fortaleza que radican en pedir ayuda.</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Arial" panose="020B0604020202020204" pitchFamily="34" charset="0"/>
                <a:ea typeface="Calibri" panose="020F0502020204030204" pitchFamily="34" charset="0"/>
                <a:cs typeface="Arial" panose="020B0604020202020204" pitchFamily="34" charset="0"/>
              </a:rPr>
              <a:t>Ayudar a los jóvenes a ver las fortalezas y los rasgos positivos que ustedes han observado en ellos.  Algunos jóvenes pueden estar más inclinados a ver sus defectos y descartar sus fortalezas. </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Arial" panose="020B0604020202020204" pitchFamily="34" charset="0"/>
                <a:ea typeface="Calibri" panose="020F0502020204030204" pitchFamily="34" charset="0"/>
                <a:cs typeface="Arial" panose="020B0604020202020204" pitchFamily="34" charset="0"/>
              </a:rPr>
              <a:t>Es importante ser consciente de cómo se percibe una mentalidad fija en un estudiante. Idénticamente importante es saber cómo responder para ayudar al estudiante a comenzar a cambiar hacia una mentalidad de crecimiento.</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Arial" panose="020B0604020202020204" pitchFamily="34" charset="0"/>
                <a:ea typeface="Calibri" panose="020F0502020204030204" pitchFamily="34" charset="0"/>
                <a:cs typeface="Arial" panose="020B0604020202020204" pitchFamily="34" charset="0"/>
              </a:rPr>
              <a:t>Algunos de estos ejemplos están en la diapositiva y otros están disponibles en la Guía de Planificación de Educación </a:t>
            </a:r>
            <a:r>
              <a:rPr lang="es-CO" sz="1800" kern="100" dirty="0" err="1">
                <a:effectLst/>
                <a:latin typeface="Arial" panose="020B0604020202020204" pitchFamily="34" charset="0"/>
                <a:ea typeface="Calibri" panose="020F0502020204030204" pitchFamily="34" charset="0"/>
                <a:cs typeface="Arial" panose="020B0604020202020204" pitchFamily="34" charset="0"/>
              </a:rPr>
              <a:t>Pos</a:t>
            </a:r>
            <a:r>
              <a:rPr lang="es-CO" sz="1800" kern="100" dirty="0">
                <a:effectLst/>
                <a:latin typeface="Arial" panose="020B0604020202020204" pitchFamily="34" charset="0"/>
                <a:ea typeface="Calibri" panose="020F0502020204030204" pitchFamily="34" charset="0"/>
                <a:cs typeface="Arial" panose="020B0604020202020204" pitchFamily="34" charset="0"/>
              </a:rPr>
              <a:t> preparatoria para Jóvenes en Crianza Temporal.  Cuando un proveedor de cuidados oye a un joven decir algo como: "No soy lo suficientemente inteligente para hacer esto", el estudiante refleja la creencia de que sus habilidades pueden ser limitadas y él es incapaz de aprender los conceptos que se le enseñan. En tal caso será importante replantear la situación con una perspectiva de mentalidad de crecimiento. Un ejemplo de cómo puede responder un proveedor de cuidados es: "Ser inteligente no significa que el aprendizaje va a resultar fácil o que puedas hacer las cosas sin ayuda en todo momento. Ser inteligente significa que uno utiliza las herramientas y los recursos disponibles para aprender. Eso puede incluir pedir ayuda en algunos casos". </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indent="0"/>
            <a:endParaRPr lang="en-US" sz="1200" b="0" i="0" dirty="0">
              <a:solidFill>
                <a:schemeClr val="dk1"/>
              </a:solidFill>
              <a:latin typeface="Arial" panose="020B0604020202020204" pitchFamily="34" charset="0"/>
              <a:cs typeface="Arial" panose="020B0604020202020204" pitchFamily="34" charset="0"/>
            </a:endParaRPr>
          </a:p>
          <a:p>
            <a:pPr marL="0" indent="0"/>
            <a:r>
              <a:rPr lang="es-CO" sz="1800" dirty="0">
                <a:effectLst/>
                <a:latin typeface="Arial" panose="020B0604020202020204" pitchFamily="34" charset="0"/>
                <a:ea typeface="Calibri" panose="020F0502020204030204" pitchFamily="34" charset="0"/>
                <a:cs typeface="Arial" panose="020B0604020202020204" pitchFamily="34" charset="0"/>
              </a:rPr>
              <a:t>Una declaración como esta ayuda a los estudiantes a tener una perspectiva alternativa de lo que significa ser "inteligente" y replantea el pedir ayuda como una fortaleza en lugar de una debilidad.​</a:t>
            </a:r>
            <a:endParaRPr lang="en-US" sz="1200" b="0" i="0" dirty="0">
              <a:solidFill>
                <a:schemeClr val="dk1"/>
              </a:solidFill>
              <a:latin typeface="Arial" panose="020B0604020202020204" pitchFamily="34" charset="0"/>
              <a:cs typeface="Arial" panose="020B0604020202020204" pitchFamily="34" charset="0"/>
            </a:endParaRPr>
          </a:p>
          <a:p>
            <a:pPr marL="0" indent="0"/>
            <a:endParaRPr lang="en-US" sz="1200" b="0" i="0" dirty="0">
              <a:solidFill>
                <a:schemeClr val="dk1"/>
              </a:solidFill>
              <a:latin typeface="Arial" panose="020B0604020202020204" pitchFamily="34" charset="0"/>
              <a:cs typeface="Arial" panose="020B0604020202020204" pitchFamily="34" charset="0"/>
            </a:endParaRPr>
          </a:p>
          <a:p>
            <a:pPr marL="0" indent="0"/>
            <a:endParaRPr sz="1200" b="0" i="0" dirty="0">
              <a:solidFill>
                <a:schemeClr val="dk1"/>
              </a:solidFill>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b="1" dirty="0">
                <a:effectLst/>
                <a:latin typeface="Segoe UI Web (West European)"/>
                <a:cs typeface="Arial" panose="020B0604020202020204" pitchFamily="34" charset="0"/>
              </a:rPr>
              <a:t>Fuente</a:t>
            </a:r>
            <a:r>
              <a:rPr lang="en-US" sz="1200" b="0" i="0" dirty="0">
                <a:solidFill>
                  <a:schemeClr val="dk1"/>
                </a:solidFill>
                <a:latin typeface="Arial" panose="020B0604020202020204" pitchFamily="34" charset="0"/>
                <a:cs typeface="Arial" panose="020B0604020202020204" pitchFamily="34" charset="0"/>
                <a:sym typeface="Calibri"/>
              </a:rPr>
              <a:t>: https://www.developgoodhabits.com/fixed-mindset-vs-growth-mindset/ </a:t>
            </a:r>
            <a:endParaRPr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sz="1200" b="0" i="0" dirty="0">
              <a:solidFill>
                <a:schemeClr val="dk1"/>
              </a:solidFill>
              <a:latin typeface="Arial" panose="020B0604020202020204" pitchFamily="34" charset="0"/>
              <a:cs typeface="Arial" panose="020B0604020202020204" pitchFamily="34" charset="0"/>
              <a:sym typeface="Calibri"/>
            </a:endParaRPr>
          </a:p>
          <a:p>
            <a:pPr marL="0" lvl="0" indent="0" algn="l" rtl="0">
              <a:spcBef>
                <a:spcPts val="0"/>
              </a:spcBef>
              <a:spcAft>
                <a:spcPts val="0"/>
              </a:spcAft>
              <a:buNone/>
            </a:pPr>
            <a:endParaRPr dirty="0">
              <a:latin typeface="Arial" panose="020B0604020202020204" pitchFamily="34" charset="0"/>
              <a:cs typeface="Arial" panose="020B0604020202020204" pitchFamily="34" charset="0"/>
            </a:endParaRPr>
          </a:p>
        </p:txBody>
      </p:sp>
      <p:sp>
        <p:nvSpPr>
          <p:cNvPr id="744" name="Google Shape;744;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extLst>
      <p:ext uri="{BB962C8B-B14F-4D97-AF65-F5344CB8AC3E}">
        <p14:creationId xmlns:p14="http://schemas.microsoft.com/office/powerpoint/2010/main" val="14620070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5"/>
        <p:cNvGrpSpPr/>
        <p:nvPr/>
      </p:nvGrpSpPr>
      <p:grpSpPr>
        <a:xfrm>
          <a:off x="0" y="0"/>
          <a:ext cx="0" cy="0"/>
          <a:chOff x="0" y="0"/>
          <a:chExt cx="0" cy="0"/>
        </a:xfrm>
      </p:grpSpPr>
      <p:sp>
        <p:nvSpPr>
          <p:cNvPr id="416" name="Google Shape;416;p12:notes"/>
          <p:cNvSpPr>
            <a:spLocks noGrp="1" noRot="1" noChangeAspect="1"/>
          </p:cNvSpPr>
          <p:nvPr>
            <p:ph type="sldImg" idx="2"/>
          </p:nvPr>
        </p:nvSpPr>
        <p:spPr>
          <a:xfrm>
            <a:off x="735013" y="625475"/>
            <a:ext cx="562927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7" name="Google Shape;417;p12:notes"/>
          <p:cNvSpPr txBox="1">
            <a:spLocks noGrp="1"/>
          </p:cNvSpPr>
          <p:nvPr>
            <p:ph type="body" idx="1"/>
          </p:nvPr>
        </p:nvSpPr>
        <p:spPr>
          <a:xfrm>
            <a:off x="276084" y="4152433"/>
            <a:ext cx="6547132" cy="4790414"/>
          </a:xfrm>
          <a:prstGeom prst="rect">
            <a:avLst/>
          </a:prstGeom>
          <a:noFill/>
          <a:ln>
            <a:noFill/>
          </a:ln>
        </p:spPr>
        <p:txBody>
          <a:bodyPr spcFirstLastPara="1" wrap="square" lIns="94175" tIns="47075" rIns="94175" bIns="47075" anchor="t" anchorCtr="0">
            <a:noAutofit/>
          </a:bodyPr>
          <a:lstStyle/>
          <a:p>
            <a:pPr marL="0" marR="0">
              <a:lnSpc>
                <a:spcPct val="107000"/>
              </a:lnSpc>
              <a:spcBef>
                <a:spcPts val="0"/>
              </a:spcBef>
              <a:spcAft>
                <a:spcPts val="0"/>
              </a:spcAft>
            </a:pPr>
            <a:r>
              <a:rPr lang="es-CO" sz="1800" kern="100" dirty="0">
                <a:effectLst/>
                <a:latin typeface="Arial" panose="020B0604020202020204" pitchFamily="34" charset="0"/>
                <a:ea typeface="Calibri" panose="020F0502020204030204" pitchFamily="34" charset="0"/>
                <a:cs typeface="Arial" panose="020B0604020202020204" pitchFamily="34" charset="0"/>
              </a:rPr>
              <a:t>Tomemos un tiempo para reflexionar sobre sus interacciones actuales con los jóvenes sobre la universidad.</a:t>
            </a:r>
          </a:p>
          <a:p>
            <a:pPr marL="0" marR="0">
              <a:lnSpc>
                <a:spcPct val="107000"/>
              </a:lnSpc>
              <a:spcBef>
                <a:spcPts val="0"/>
              </a:spcBef>
              <a:spcAft>
                <a:spcPts val="0"/>
              </a:spcAft>
            </a:pP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kern="100" dirty="0">
                <a:effectLst/>
                <a:latin typeface="Arial" panose="020B0604020202020204" pitchFamily="34" charset="0"/>
                <a:ea typeface="Calibri" panose="020F0502020204030204" pitchFamily="34" charset="0"/>
                <a:cs typeface="Arial" panose="020B0604020202020204" pitchFamily="34" charset="0"/>
              </a:rPr>
              <a:t>¿Con cuánta frecuencia hablan con los jóvenes a su cuidado sobre la universidad?</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eriod"/>
              <a:tabLst>
                <a:tab pos="9144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A diario</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eriod"/>
              <a:tabLst>
                <a:tab pos="9144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Todas las semanas</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eriod"/>
              <a:tabLst>
                <a:tab pos="9144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Mensualmente</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eriod"/>
              <a:tabLst>
                <a:tab pos="9144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Una vez al año</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mj-lt"/>
              <a:buAutoNum type="alphaLcPeriod"/>
              <a:tabLst>
                <a:tab pos="9144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Nunca</a:t>
            </a:r>
          </a:p>
          <a:p>
            <a:pPr marL="342900" marR="0" lvl="0" indent="-342900">
              <a:lnSpc>
                <a:spcPct val="107000"/>
              </a:lnSpc>
              <a:spcBef>
                <a:spcPts val="0"/>
              </a:spcBef>
              <a:spcAft>
                <a:spcPts val="0"/>
              </a:spcAft>
              <a:buFont typeface="+mj-lt"/>
              <a:buAutoNum type="alphaLcPeriod"/>
              <a:tabLst>
                <a:tab pos="914400" algn="l"/>
              </a:tabLst>
            </a:pP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kern="100" dirty="0">
                <a:effectLst/>
                <a:latin typeface="Arial" panose="020B0604020202020204" pitchFamily="34" charset="0"/>
                <a:ea typeface="Calibri" panose="020F0502020204030204" pitchFamily="34" charset="0"/>
                <a:cs typeface="Arial" panose="020B0604020202020204" pitchFamily="34" charset="0"/>
              </a:rPr>
              <a:t>¡Es importante tener conversaciones frecuentes con los jóvenes sobre la universidad y posibles carreras! Idealmente, estas conversaciones comienzan cuando los jóvenes están en la secundaria y continúan a lo largo de su paso por la preparatoria. Sin embargo, nunca es demasiado tarde para comenzar y mientras cursan los grados 11vo y 12vo es un momento crítico para iniciar el proceso de planificación universitaria a fin de asegurarse de que los estudiantes completen todos los pasos necesarios.  </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Font typeface="Arial"/>
              <a:buNone/>
            </a:pPr>
            <a:endParaRPr lang="en-US" dirty="0">
              <a:latin typeface="Arial" panose="020B0604020202020204" pitchFamily="34" charset="0"/>
              <a:cs typeface="Arial" panose="020B0604020202020204" pitchFamily="34" charset="0"/>
              <a:sym typeface="Calibri"/>
            </a:endParaRPr>
          </a:p>
          <a:p>
            <a:pPr marL="0" lvl="0" indent="0" algn="l" rtl="0">
              <a:lnSpc>
                <a:spcPct val="100000"/>
              </a:lnSpc>
              <a:spcBef>
                <a:spcPts val="0"/>
              </a:spcBef>
              <a:spcAft>
                <a:spcPts val="0"/>
              </a:spcAft>
              <a:buSzPts val="1400"/>
              <a:buFont typeface="Arial"/>
              <a:buNone/>
            </a:pPr>
            <a:endParaRPr lang="en-US" dirty="0">
              <a:latin typeface="Arial" panose="020B0604020202020204" pitchFamily="34" charset="0"/>
              <a:cs typeface="Arial" panose="020B0604020202020204" pitchFamily="34" charset="0"/>
              <a:sym typeface="Calibri"/>
            </a:endParaRPr>
          </a:p>
          <a:p>
            <a:pPr marL="0" marR="0">
              <a:lnSpc>
                <a:spcPct val="107000"/>
              </a:lnSpc>
              <a:spcBef>
                <a:spcPts val="0"/>
              </a:spcBef>
              <a:spcAft>
                <a:spcPts val="0"/>
              </a:spcAft>
            </a:pPr>
            <a:r>
              <a:rPr lang="es-CO" sz="1800" b="1" kern="100" dirty="0">
                <a:effectLst/>
                <a:latin typeface="Arial" panose="020B0604020202020204" pitchFamily="34" charset="0"/>
                <a:ea typeface="Calibri" panose="020F0502020204030204" pitchFamily="34" charset="0"/>
                <a:cs typeface="Arial" panose="020B0604020202020204" pitchFamily="34" charset="0"/>
              </a:rPr>
              <a:t>Nota para el facilitador:</a:t>
            </a:r>
            <a:br>
              <a:rPr lang="es-CO" sz="1800" kern="100" dirty="0">
                <a:effectLst/>
                <a:latin typeface="Arial" panose="020B0604020202020204" pitchFamily="34" charset="0"/>
                <a:ea typeface="Calibri" panose="020F0502020204030204" pitchFamily="34" charset="0"/>
                <a:cs typeface="Arial" panose="020B0604020202020204" pitchFamily="34" charset="0"/>
              </a:rPr>
            </a:br>
            <a:r>
              <a:rPr lang="es-CO" sz="1800" b="1" u="sng" kern="100" dirty="0">
                <a:effectLst/>
                <a:latin typeface="Arial" panose="020B0604020202020204" pitchFamily="34" charset="0"/>
                <a:ea typeface="Calibri" panose="020F0502020204030204" pitchFamily="34" charset="0"/>
                <a:cs typeface="Arial" panose="020B0604020202020204" pitchFamily="34" charset="0"/>
              </a:rPr>
              <a:t>Vía Zoom - </a:t>
            </a:r>
            <a:r>
              <a:rPr lang="es-CO" sz="1800" kern="100" dirty="0">
                <a:effectLst/>
                <a:latin typeface="Arial" panose="020B0604020202020204" pitchFamily="34" charset="0"/>
                <a:ea typeface="Calibri" panose="020F0502020204030204" pitchFamily="34" charset="0"/>
                <a:cs typeface="Arial" panose="020B0604020202020204" pitchFamily="34" charset="0"/>
              </a:rPr>
              <a:t>Los facilitadores pueden lanzar una encuesta de Zoom o usar plataformas de encuestas como </a:t>
            </a:r>
            <a:r>
              <a:rPr lang="es-CO" sz="1800" kern="100" dirty="0" err="1">
                <a:effectLst/>
                <a:latin typeface="Arial" panose="020B0604020202020204" pitchFamily="34" charset="0"/>
                <a:ea typeface="Calibri" panose="020F0502020204030204" pitchFamily="34" charset="0"/>
                <a:cs typeface="Arial" panose="020B0604020202020204" pitchFamily="34" charset="0"/>
              </a:rPr>
              <a:t>Menti</a:t>
            </a:r>
            <a:r>
              <a:rPr lang="es-CO" sz="1800" kern="100" dirty="0">
                <a:effectLst/>
                <a:latin typeface="Arial" panose="020B0604020202020204" pitchFamily="34" charset="0"/>
                <a:ea typeface="Calibri" panose="020F0502020204030204" pitchFamily="34" charset="0"/>
                <a:cs typeface="Arial" panose="020B0604020202020204" pitchFamily="34" charset="0"/>
              </a:rPr>
              <a:t> para recopilar comentarios de los participantes. Dependiendo del tamaño de su grupo, los participantes pueden escribir su respuesta en la función de “chat” indicando la letra relacionada con la respuesta correcta.</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b="1" u="sng" kern="100" dirty="0">
                <a:effectLst/>
                <a:latin typeface="Arial" panose="020B0604020202020204" pitchFamily="34" charset="0"/>
                <a:ea typeface="Calibri" panose="020F0502020204030204" pitchFamily="34" charset="0"/>
                <a:cs typeface="Arial" panose="020B0604020202020204" pitchFamily="34" charset="0"/>
              </a:rPr>
              <a:t>En persona -</a:t>
            </a:r>
            <a:r>
              <a:rPr lang="es-CO" sz="1800" b="1" kern="100" dirty="0">
                <a:effectLst/>
                <a:latin typeface="Arial" panose="020B0604020202020204" pitchFamily="34" charset="0"/>
                <a:ea typeface="Calibri" panose="020F0502020204030204" pitchFamily="34" charset="0"/>
                <a:cs typeface="Arial" panose="020B0604020202020204" pitchFamily="34" charset="0"/>
              </a:rPr>
              <a:t> </a:t>
            </a:r>
            <a:r>
              <a:rPr lang="es-CO" sz="1800" kern="100" dirty="0">
                <a:effectLst/>
                <a:latin typeface="Arial" panose="020B0604020202020204" pitchFamily="34" charset="0"/>
                <a:ea typeface="Calibri" panose="020F0502020204030204" pitchFamily="34" charset="0"/>
                <a:cs typeface="Arial" panose="020B0604020202020204" pitchFamily="34" charset="0"/>
              </a:rPr>
              <a:t>Simplemente se puede pedir a los participantes que levanten la mano para dar la respuesta que les parezca más apropiada. Dado que este proceso no es anónimo, podría ser útil recordar a los participantes que nadie juzgará sus comentarios.</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Font typeface="Arial"/>
              <a:buNone/>
            </a:pPr>
            <a:br>
              <a:rPr lang="en-US" dirty="0">
                <a:latin typeface="Arial" panose="020B0604020202020204" pitchFamily="34" charset="0"/>
                <a:cs typeface="Arial" panose="020B0604020202020204" pitchFamily="34" charset="0"/>
                <a:sym typeface="Calibri"/>
              </a:rPr>
            </a:br>
            <a:br>
              <a:rPr lang="en-US" dirty="0">
                <a:latin typeface="Arial" panose="020B0604020202020204" pitchFamily="34" charset="0"/>
                <a:cs typeface="Arial" panose="020B0604020202020204" pitchFamily="34" charset="0"/>
                <a:sym typeface="Calibri"/>
              </a:rPr>
            </a:br>
            <a:endParaRPr i="0" u="none" dirty="0">
              <a:latin typeface="Arial" panose="020B0604020202020204" pitchFamily="34" charset="0"/>
              <a:cs typeface="Arial" panose="020B0604020202020204" pitchFamily="34" charset="0"/>
            </a:endParaRPr>
          </a:p>
        </p:txBody>
      </p:sp>
      <p:sp>
        <p:nvSpPr>
          <p:cNvPr id="418" name="Google Shape;418;p12: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9"/>
        <p:cNvGrpSpPr/>
        <p:nvPr/>
      </p:nvGrpSpPr>
      <p:grpSpPr>
        <a:xfrm>
          <a:off x="0" y="0"/>
          <a:ext cx="0" cy="0"/>
          <a:chOff x="0" y="0"/>
          <a:chExt cx="0" cy="0"/>
        </a:xfrm>
      </p:grpSpPr>
      <p:sp>
        <p:nvSpPr>
          <p:cNvPr id="880" name="Google Shape;880;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1" name="Google Shape;881;p4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El término "universidad" puede significar muchas cosas. Si bien la experiencia universitaria común indicada en los medios de comunicación es la de un estudiante universitario de primer año que se inscribe directamente en una universidad de cuatro años, de hecho, hay muchos más opciones disponibles. ​</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Los jóvenes en crianza temporal deben ser empoderados con la debida información sobre esas opciones para poder tomar las decisiones más convenientes para ellos.</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rtl="0">
              <a:lnSpc>
                <a:spcPct val="100000"/>
              </a:lnSpc>
              <a:spcBef>
                <a:spcPts val="0"/>
              </a:spcBef>
              <a:spcAft>
                <a:spcPts val="0"/>
              </a:spcAft>
              <a:buClr>
                <a:schemeClr val="dk1"/>
              </a:buClr>
              <a:buSzPts val="1200"/>
              <a:buFont typeface="Arial"/>
              <a:buNone/>
            </a:pPr>
            <a:endParaRPr sz="1200" dirty="0">
              <a:latin typeface="Arial"/>
              <a:ea typeface="Arial"/>
              <a:cs typeface="Arial"/>
              <a:sym typeface="Arial"/>
            </a:endParaRPr>
          </a:p>
        </p:txBody>
      </p:sp>
      <p:sp>
        <p:nvSpPr>
          <p:cNvPr id="882" name="Google Shape;882;p4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nSpc>
                <a:spcPct val="107000"/>
              </a:lnSpc>
              <a:spcBef>
                <a:spcPts val="0"/>
              </a:spcBef>
              <a:spcAft>
                <a:spcPts val="800"/>
              </a:spcAft>
              <a:buFont typeface="Arial" panose="020B0604020202020204" pitchFamily="34" charset="0"/>
              <a:buNone/>
              <a:tabLst>
                <a:tab pos="457200" algn="l"/>
              </a:tabLst>
            </a:pPr>
            <a:r>
              <a:rPr lang="es-ES" sz="1800" kern="100" dirty="0">
                <a:effectLst/>
                <a:latin typeface="Arial" panose="020B0604020202020204" pitchFamily="34" charset="0"/>
                <a:ea typeface="Calibri" panose="020F0502020204030204" pitchFamily="34" charset="0"/>
                <a:cs typeface="Arial" panose="020B0604020202020204" pitchFamily="34" charset="0"/>
              </a:rPr>
              <a:t>Aquí hay una descripción general de las distintas opciones de educación </a:t>
            </a:r>
            <a:r>
              <a:rPr lang="es-ES" sz="1800" kern="100" dirty="0" err="1">
                <a:effectLst/>
                <a:latin typeface="Arial" panose="020B0604020202020204" pitchFamily="34" charset="0"/>
                <a:ea typeface="Calibri" panose="020F0502020204030204" pitchFamily="34" charset="0"/>
                <a:cs typeface="Arial" panose="020B0604020202020204" pitchFamily="34" charset="0"/>
              </a:rPr>
              <a:t>pos</a:t>
            </a:r>
            <a:r>
              <a:rPr lang="es-ES" sz="1800" kern="100" dirty="0">
                <a:effectLst/>
                <a:latin typeface="Arial" panose="020B0604020202020204" pitchFamily="34" charset="0"/>
                <a:ea typeface="Calibri" panose="020F0502020204030204" pitchFamily="34" charset="0"/>
                <a:cs typeface="Arial" panose="020B0604020202020204" pitchFamily="34" charset="0"/>
              </a:rPr>
              <a:t> preparatoria. </a:t>
            </a:r>
          </a:p>
          <a:p>
            <a:pPr marL="0" marR="0" lvl="0" indent="0">
              <a:lnSpc>
                <a:spcPct val="107000"/>
              </a:lnSpc>
              <a:spcBef>
                <a:spcPts val="0"/>
              </a:spcBef>
              <a:spcAft>
                <a:spcPts val="800"/>
              </a:spcAft>
              <a:buFont typeface="Arial" panose="020B0604020202020204" pitchFamily="34" charset="0"/>
              <a:buNone/>
              <a:tabLst>
                <a:tab pos="457200" algn="l"/>
              </a:tabLst>
            </a:pPr>
            <a:endParaRPr lang="es-ES" sz="1800"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Font typeface="Arial" panose="020B0604020202020204" pitchFamily="34" charset="0"/>
              <a:buNone/>
              <a:tabLst>
                <a:tab pos="457200" algn="l"/>
              </a:tabLst>
            </a:pPr>
            <a:r>
              <a:rPr lang="es-ES" sz="1800" b="1" kern="100" dirty="0">
                <a:effectLst/>
                <a:latin typeface="Arial" panose="020B0604020202020204" pitchFamily="34" charset="0"/>
                <a:ea typeface="Calibri" panose="020F0502020204030204" pitchFamily="34" charset="0"/>
                <a:cs typeface="Arial" panose="020B0604020202020204" pitchFamily="34" charset="0"/>
              </a:rPr>
              <a:t>Colegio de 4 años </a:t>
            </a:r>
          </a:p>
          <a:p>
            <a:pPr marL="285750" marR="0" lvl="0" indent="-285750">
              <a:lnSpc>
                <a:spcPct val="107000"/>
              </a:lnSpc>
              <a:spcBef>
                <a:spcPts val="0"/>
              </a:spcBef>
              <a:spcAft>
                <a:spcPts val="800"/>
              </a:spcAft>
              <a:buFont typeface="Arial" panose="020B0604020202020204" pitchFamily="34" charset="0"/>
              <a:buChar char="•"/>
              <a:tabLst>
                <a:tab pos="457200" algn="l"/>
              </a:tabLst>
            </a:pPr>
            <a:r>
              <a:rPr lang="es-ES" sz="1800" kern="100" dirty="0">
                <a:effectLst/>
                <a:latin typeface="Arial" panose="020B0604020202020204" pitchFamily="34" charset="0"/>
                <a:ea typeface="Calibri" panose="020F0502020204030204" pitchFamily="34" charset="0"/>
                <a:cs typeface="Arial" panose="020B0604020202020204" pitchFamily="34" charset="0"/>
              </a:rPr>
              <a:t>Una de ellas es la de un estudiante con un diploma de la preparatoria que va directamente a un colegio o universidad de 4 años. </a:t>
            </a:r>
          </a:p>
          <a:p>
            <a:pPr marL="285750" marR="0" lvl="0" indent="-285750">
              <a:lnSpc>
                <a:spcPct val="107000"/>
              </a:lnSpc>
              <a:spcBef>
                <a:spcPts val="0"/>
              </a:spcBef>
              <a:spcAft>
                <a:spcPts val="800"/>
              </a:spcAft>
              <a:buFont typeface="Arial" panose="020B0604020202020204" pitchFamily="34" charset="0"/>
              <a:buChar char="•"/>
              <a:tabLst>
                <a:tab pos="457200" algn="l"/>
              </a:tabLst>
            </a:pPr>
            <a:r>
              <a:rPr lang="es-ES" sz="1800" kern="100" dirty="0">
                <a:effectLst/>
                <a:latin typeface="Arial" panose="020B0604020202020204" pitchFamily="34" charset="0"/>
                <a:ea typeface="Calibri" panose="020F0502020204030204" pitchFamily="34" charset="0"/>
                <a:cs typeface="Arial" panose="020B0604020202020204" pitchFamily="34" charset="0"/>
              </a:rPr>
              <a:t>Esto puede ser una universidad o colegio público de 4 años, como el sistema de universidades de California (UC), el sistema de la universidades estatales de California (</a:t>
            </a:r>
            <a:r>
              <a:rPr lang="es-ES" sz="1800" kern="100" dirty="0" err="1">
                <a:effectLst/>
                <a:latin typeface="Arial" panose="020B0604020202020204" pitchFamily="34" charset="0"/>
                <a:ea typeface="Calibri" panose="020F0502020204030204" pitchFamily="34" charset="0"/>
                <a:cs typeface="Arial" panose="020B0604020202020204" pitchFamily="34" charset="0"/>
              </a:rPr>
              <a:t>CSU</a:t>
            </a:r>
            <a:r>
              <a:rPr lang="es-ES" sz="1800" kern="100" dirty="0">
                <a:effectLst/>
                <a:latin typeface="Arial" panose="020B0604020202020204" pitchFamily="34" charset="0"/>
                <a:ea typeface="Calibri" panose="020F0502020204030204" pitchFamily="34" charset="0"/>
                <a:cs typeface="Arial" panose="020B0604020202020204" pitchFamily="34" charset="0"/>
              </a:rPr>
              <a:t>), o un colegio o universidad privado acreditado dentro o fuera del estado, como la Universidad del Sur de California, o Howard </a:t>
            </a:r>
            <a:r>
              <a:rPr lang="es-ES" sz="1800" kern="100" dirty="0" err="1">
                <a:effectLst/>
                <a:latin typeface="Arial" panose="020B0604020202020204" pitchFamily="34" charset="0"/>
                <a:ea typeface="Calibri" panose="020F0502020204030204" pitchFamily="34" charset="0"/>
                <a:cs typeface="Arial" panose="020B0604020202020204" pitchFamily="34" charset="0"/>
              </a:rPr>
              <a:t>University</a:t>
            </a:r>
            <a:r>
              <a:rPr lang="es-ES" sz="1800" kern="100" dirty="0">
                <a:effectLst/>
                <a:latin typeface="Arial" panose="020B0604020202020204" pitchFamily="34" charset="0"/>
                <a:ea typeface="Calibri" panose="020F0502020204030204" pitchFamily="34" charset="0"/>
                <a:cs typeface="Arial" panose="020B0604020202020204" pitchFamily="34" charset="0"/>
              </a:rPr>
              <a:t>. </a:t>
            </a:r>
          </a:p>
          <a:p>
            <a:pPr marL="0" marR="0" lvl="0" indent="0">
              <a:lnSpc>
                <a:spcPct val="107000"/>
              </a:lnSpc>
              <a:spcBef>
                <a:spcPts val="0"/>
              </a:spcBef>
              <a:spcAft>
                <a:spcPts val="800"/>
              </a:spcAft>
              <a:buFont typeface="Arial" panose="020B0604020202020204" pitchFamily="34" charset="0"/>
              <a:buNone/>
              <a:tabLst>
                <a:tab pos="457200" algn="l"/>
              </a:tabLst>
            </a:pPr>
            <a:endParaRPr lang="es-ES" sz="1800"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Font typeface="Arial" panose="020B0604020202020204" pitchFamily="34" charset="0"/>
              <a:buNone/>
              <a:tabLst>
                <a:tab pos="457200" algn="l"/>
              </a:tabLst>
            </a:pPr>
            <a:r>
              <a:rPr lang="es-ES" sz="1800" b="1" kern="100" dirty="0">
                <a:effectLst/>
                <a:latin typeface="Arial" panose="020B0604020202020204" pitchFamily="34" charset="0"/>
                <a:ea typeface="Calibri" panose="020F0502020204030204" pitchFamily="34" charset="0"/>
                <a:cs typeface="Arial" panose="020B0604020202020204" pitchFamily="34" charset="0"/>
              </a:rPr>
              <a:t>Opción de colegio comunitario</a:t>
            </a:r>
          </a:p>
          <a:p>
            <a:pPr marL="285750" marR="0" lvl="0" indent="-285750">
              <a:lnSpc>
                <a:spcPct val="107000"/>
              </a:lnSpc>
              <a:spcBef>
                <a:spcPts val="0"/>
              </a:spcBef>
              <a:spcAft>
                <a:spcPts val="800"/>
              </a:spcAft>
              <a:buFont typeface="Arial" panose="020B0604020202020204" pitchFamily="34" charset="0"/>
              <a:buChar char="•"/>
              <a:tabLst>
                <a:tab pos="457200" algn="l"/>
              </a:tabLst>
            </a:pPr>
            <a:r>
              <a:rPr lang="es-ES" sz="1800" kern="100" dirty="0">
                <a:effectLst/>
                <a:latin typeface="Arial" panose="020B0604020202020204" pitchFamily="34" charset="0"/>
                <a:ea typeface="Calibri" panose="020F0502020204030204" pitchFamily="34" charset="0"/>
                <a:cs typeface="Arial" panose="020B0604020202020204" pitchFamily="34" charset="0"/>
              </a:rPr>
              <a:t>Otra opción puede incluir a un estudiante con un diploma de la preparatoria o un equivalente que asista a un colegio comunitario o a un colegio universitario. </a:t>
            </a:r>
          </a:p>
          <a:p>
            <a:pPr marL="285750" marR="0" lvl="0" indent="-285750">
              <a:lnSpc>
                <a:spcPct val="107000"/>
              </a:lnSpc>
              <a:spcBef>
                <a:spcPts val="0"/>
              </a:spcBef>
              <a:spcAft>
                <a:spcPts val="800"/>
              </a:spcAft>
              <a:buFont typeface="Arial" panose="020B0604020202020204" pitchFamily="34" charset="0"/>
              <a:buChar char="•"/>
              <a:tabLst>
                <a:tab pos="457200" algn="l"/>
              </a:tabLst>
            </a:pPr>
            <a:r>
              <a:rPr lang="es-ES" sz="1800" kern="100" dirty="0">
                <a:effectLst/>
                <a:latin typeface="Arial" panose="020B0604020202020204" pitchFamily="34" charset="0"/>
                <a:ea typeface="Calibri" panose="020F0502020204030204" pitchFamily="34" charset="0"/>
                <a:cs typeface="Arial" panose="020B0604020202020204" pitchFamily="34" charset="0"/>
              </a:rPr>
              <a:t>Los colegios comunitarios ofrecen una amplia variedad de programas </a:t>
            </a:r>
            <a:r>
              <a:rPr lang="es-ES" sz="1800" kern="100" dirty="0" err="1">
                <a:effectLst/>
                <a:latin typeface="Arial" panose="020B0604020202020204" pitchFamily="34" charset="0"/>
                <a:ea typeface="Calibri" panose="020F0502020204030204" pitchFamily="34" charset="0"/>
                <a:cs typeface="Arial" panose="020B0604020202020204" pitchFamily="34" charset="0"/>
              </a:rPr>
              <a:t>pos</a:t>
            </a:r>
            <a:r>
              <a:rPr lang="es-ES" sz="1800" kern="100" dirty="0">
                <a:effectLst/>
                <a:latin typeface="Arial" panose="020B0604020202020204" pitchFamily="34" charset="0"/>
                <a:ea typeface="Calibri" panose="020F0502020204030204" pitchFamily="34" charset="0"/>
                <a:cs typeface="Arial" panose="020B0604020202020204" pitchFamily="34" charset="0"/>
              </a:rPr>
              <a:t> preparatorios en educación vocacional (por ejemplo, higiene dental, artes culinarias, administración de empresas, o técnico veterinario), así como especializaciones para transferir a una universidad de 4 años. </a:t>
            </a:r>
          </a:p>
          <a:p>
            <a:pPr marL="0" marR="0" lvl="0" indent="0">
              <a:lnSpc>
                <a:spcPct val="107000"/>
              </a:lnSpc>
              <a:spcBef>
                <a:spcPts val="0"/>
              </a:spcBef>
              <a:spcAft>
                <a:spcPts val="800"/>
              </a:spcAft>
              <a:buFont typeface="Arial" panose="020B0604020202020204" pitchFamily="34" charset="0"/>
              <a:buNone/>
              <a:tabLst>
                <a:tab pos="457200" algn="l"/>
              </a:tabLst>
            </a:pPr>
            <a:endParaRPr lang="es-ES" sz="1800"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Font typeface="Arial" panose="020B0604020202020204" pitchFamily="34" charset="0"/>
              <a:buNone/>
              <a:tabLst>
                <a:tab pos="457200" algn="l"/>
              </a:tabLst>
            </a:pPr>
            <a:r>
              <a:rPr lang="es-ES" sz="1800" b="1" kern="100" dirty="0">
                <a:effectLst/>
                <a:latin typeface="Arial" panose="020B0604020202020204" pitchFamily="34" charset="0"/>
                <a:ea typeface="Calibri" panose="020F0502020204030204" pitchFamily="34" charset="0"/>
                <a:cs typeface="Arial" panose="020B0604020202020204" pitchFamily="34" charset="0"/>
              </a:rPr>
              <a:t>Programas vocacionales</a:t>
            </a:r>
          </a:p>
          <a:p>
            <a:pPr marL="285750" marR="0" lvl="0" indent="-285750">
              <a:lnSpc>
                <a:spcPct val="107000"/>
              </a:lnSpc>
              <a:spcBef>
                <a:spcPts val="0"/>
              </a:spcBef>
              <a:spcAft>
                <a:spcPts val="800"/>
              </a:spcAft>
              <a:buFont typeface="Arial" panose="020B0604020202020204" pitchFamily="34" charset="0"/>
              <a:buChar char="•"/>
              <a:tabLst>
                <a:tab pos="457200" algn="l"/>
              </a:tabLst>
            </a:pPr>
            <a:r>
              <a:rPr lang="es-ES" sz="1800" kern="100" dirty="0">
                <a:effectLst/>
                <a:latin typeface="Arial" panose="020B0604020202020204" pitchFamily="34" charset="0"/>
                <a:ea typeface="Calibri" panose="020F0502020204030204" pitchFamily="34" charset="0"/>
                <a:cs typeface="Arial" panose="020B0604020202020204" pitchFamily="34" charset="0"/>
              </a:rPr>
              <a:t>Aunque los colegios comunitarios ofrecen una gran variedad de programas vocacionales, también hay otras opciones de programas de carreras técnicas mediante educación para adultos, Job Corps, y trabajos de aprendiz.</a:t>
            </a:r>
          </a:p>
          <a:p>
            <a:pPr marL="285750" marR="0" lvl="0" indent="-285750">
              <a:lnSpc>
                <a:spcPct val="107000"/>
              </a:lnSpc>
              <a:spcBef>
                <a:spcPts val="0"/>
              </a:spcBef>
              <a:spcAft>
                <a:spcPts val="800"/>
              </a:spcAft>
              <a:buFont typeface="Arial" panose="020B0604020202020204" pitchFamily="34" charset="0"/>
              <a:buChar char="•"/>
              <a:tabLst>
                <a:tab pos="457200" algn="l"/>
              </a:tabLst>
            </a:pPr>
            <a:r>
              <a:rPr lang="es-ES" sz="1800" kern="100" dirty="0">
                <a:effectLst/>
                <a:latin typeface="Arial" panose="020B0604020202020204" pitchFamily="34" charset="0"/>
                <a:ea typeface="Calibri" panose="020F0502020204030204" pitchFamily="34" charset="0"/>
                <a:cs typeface="Arial" panose="020B0604020202020204" pitchFamily="34" charset="0"/>
              </a:rPr>
              <a:t>Dentro de un momento hablaremos más sobre estas opciones.</a:t>
            </a:r>
          </a:p>
          <a:p>
            <a:pPr marL="0" marR="0" lvl="0" indent="0">
              <a:lnSpc>
                <a:spcPct val="107000"/>
              </a:lnSpc>
              <a:spcBef>
                <a:spcPts val="0"/>
              </a:spcBef>
              <a:spcAft>
                <a:spcPts val="800"/>
              </a:spcAft>
              <a:buFont typeface="Arial" panose="020B0604020202020204" pitchFamily="34" charset="0"/>
              <a:buNone/>
              <a:tabLst>
                <a:tab pos="457200" algn="l"/>
              </a:tabLst>
            </a:pPr>
            <a:endParaRPr lang="es-ES" sz="1800"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Font typeface="Arial" panose="020B0604020202020204" pitchFamily="34" charset="0"/>
              <a:buNone/>
              <a:tabLst>
                <a:tab pos="457200" algn="l"/>
              </a:tabLst>
            </a:pPr>
            <a:endParaRPr lang="es-ES" sz="1800" kern="100" dirty="0">
              <a:effectLst/>
              <a:latin typeface="Arial" panose="020B0604020202020204" pitchFamily="34" charset="0"/>
              <a:ea typeface="Calibri" panose="020F0502020204030204" pitchFamily="34" charset="0"/>
              <a:cs typeface="Arial" panose="020B0604020202020204" pitchFamily="34" charset="0"/>
            </a:endParaRPr>
          </a:p>
          <a:p>
            <a:pPr marL="0" marR="0" lvl="0" indent="0">
              <a:lnSpc>
                <a:spcPct val="107000"/>
              </a:lnSpc>
              <a:spcBef>
                <a:spcPts val="0"/>
              </a:spcBef>
              <a:spcAft>
                <a:spcPts val="800"/>
              </a:spcAft>
              <a:buFont typeface="Arial" panose="020B0604020202020204" pitchFamily="34" charset="0"/>
              <a:buNone/>
              <a:tabLst>
                <a:tab pos="457200" algn="l"/>
              </a:tabLst>
            </a:pPr>
            <a:r>
              <a:rPr lang="es-CO" sz="1800" b="1" dirty="0">
                <a:effectLst/>
                <a:latin typeface="Arial" panose="020B0604020202020204" pitchFamily="34" charset="0"/>
                <a:ea typeface="Calibri" panose="020F0502020204030204" pitchFamily="34" charset="0"/>
                <a:cs typeface="Arial" panose="020B0604020202020204" pitchFamily="34" charset="0"/>
              </a:rPr>
              <a:t>Nota para el facilitador:</a:t>
            </a:r>
            <a:r>
              <a:rPr lang="es-CO" sz="1800" dirty="0">
                <a:effectLst/>
                <a:latin typeface="Arial" panose="020B0604020202020204" pitchFamily="34" charset="0"/>
                <a:ea typeface="Calibri" panose="020F0502020204030204" pitchFamily="34" charset="0"/>
                <a:cs typeface="Arial" panose="020B0604020202020204" pitchFamily="34" charset="0"/>
              </a:rPr>
              <a:t> En la Guía de Planificación de Educación </a:t>
            </a:r>
            <a:r>
              <a:rPr lang="es-CO" sz="1800" dirty="0" err="1">
                <a:effectLst/>
                <a:latin typeface="Arial" panose="020B0604020202020204" pitchFamily="34" charset="0"/>
                <a:ea typeface="Calibri" panose="020F0502020204030204" pitchFamily="34" charset="0"/>
                <a:cs typeface="Arial" panose="020B0604020202020204" pitchFamily="34" charset="0"/>
              </a:rPr>
              <a:t>Pos</a:t>
            </a:r>
            <a:r>
              <a:rPr lang="es-CO" sz="1800" dirty="0">
                <a:effectLst/>
                <a:latin typeface="Arial" panose="020B0604020202020204" pitchFamily="34" charset="0"/>
                <a:ea typeface="Calibri" panose="020F0502020204030204" pitchFamily="34" charset="0"/>
                <a:cs typeface="Arial" panose="020B0604020202020204" pitchFamily="34" charset="0"/>
              </a:rPr>
              <a:t> preparatoria para Jóvenes en Crianza Temporal hay más información sobre las diversas opciones disponibles para dichos jóvenes.</a:t>
            </a:r>
            <a:endParaRPr lang="es-ES" sz="18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894" name="Google Shape;894;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0"/>
              </a:spcAft>
            </a:pPr>
            <a:r>
              <a:rPr lang="es-CO" sz="1800" kern="100" dirty="0">
                <a:effectLst/>
                <a:latin typeface="Arial" panose="020B0604020202020204" pitchFamily="34" charset="0"/>
                <a:ea typeface="Calibri" panose="020F0502020204030204" pitchFamily="34" charset="0"/>
                <a:cs typeface="Arial" panose="020B0604020202020204" pitchFamily="34" charset="0"/>
              </a:rPr>
              <a:t>Nota: Las gráficas completas se dividen en tres diapositivas.</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800"/>
              </a:spcBef>
              <a:spcAft>
                <a:spcPts val="0"/>
              </a:spcAft>
              <a:buClr>
                <a:srgbClr val="000000"/>
              </a:buClr>
              <a:buSzPts val="1400"/>
              <a:buFont typeface="Arial"/>
              <a:buNone/>
              <a:tabLst/>
              <a:defRPr/>
            </a:pPr>
            <a:endParaRPr lang="es-ES" dirty="0">
              <a:effectLst/>
              <a:latin typeface="Segoe UI Web (West European)"/>
              <a:cs typeface="Arial" panose="020B0604020202020204" pitchFamily="34" charset="0"/>
            </a:endParaRPr>
          </a:p>
          <a:p>
            <a:pPr marL="0" lvl="0" indent="0" algn="l" rtl="0">
              <a:spcBef>
                <a:spcPts val="0"/>
              </a:spcBef>
              <a:spcAft>
                <a:spcPts val="0"/>
              </a:spcAft>
              <a:buNone/>
            </a:pPr>
            <a:r>
              <a:rPr lang="es-CO" sz="1800" dirty="0">
                <a:effectLst/>
                <a:latin typeface="Arial" panose="020B0604020202020204" pitchFamily="34" charset="0"/>
                <a:ea typeface="Calibri" panose="020F0502020204030204" pitchFamily="34" charset="0"/>
                <a:cs typeface="Arial" panose="020B0604020202020204" pitchFamily="34" charset="0"/>
              </a:rPr>
              <a:t>Cada sistema </a:t>
            </a:r>
            <a:r>
              <a:rPr lang="es-CO" sz="1800" dirty="0" err="1">
                <a:effectLst/>
                <a:latin typeface="Arial" panose="020B0604020202020204" pitchFamily="34" charset="0"/>
                <a:ea typeface="Calibri" panose="020F0502020204030204" pitchFamily="34" charset="0"/>
                <a:cs typeface="Arial" panose="020B0604020202020204" pitchFamily="34" charset="0"/>
              </a:rPr>
              <a:t>pos</a:t>
            </a:r>
            <a:r>
              <a:rPr lang="es-CO" sz="1800" dirty="0">
                <a:effectLst/>
                <a:latin typeface="Arial" panose="020B0604020202020204" pitchFamily="34" charset="0"/>
                <a:ea typeface="Calibri" panose="020F0502020204030204" pitchFamily="34" charset="0"/>
                <a:cs typeface="Arial" panose="020B0604020202020204" pitchFamily="34" charset="0"/>
              </a:rPr>
              <a:t> preparatorio es un tanto diferente en cuanto a sus requisitos de admisión, opciones de pensión completa, y títulos ofrecidos. Es importante ponerse en contacto con el consejero académico del estudiante para asegurarse de que el joven se matricule en los cursos debidos relativos a su educación </a:t>
            </a:r>
            <a:r>
              <a:rPr lang="es-CO" sz="1800" dirty="0" err="1">
                <a:effectLst/>
                <a:latin typeface="Arial" panose="020B0604020202020204" pitchFamily="34" charset="0"/>
                <a:ea typeface="Calibri" panose="020F0502020204030204" pitchFamily="34" charset="0"/>
                <a:cs typeface="Arial" panose="020B0604020202020204" pitchFamily="34" charset="0"/>
              </a:rPr>
              <a:t>pos</a:t>
            </a:r>
            <a:r>
              <a:rPr lang="es-CO" sz="1800" dirty="0">
                <a:effectLst/>
                <a:latin typeface="Arial" panose="020B0604020202020204" pitchFamily="34" charset="0"/>
                <a:ea typeface="Calibri" panose="020F0502020204030204" pitchFamily="34" charset="0"/>
                <a:cs typeface="Arial" panose="020B0604020202020204" pitchFamily="34" charset="0"/>
              </a:rPr>
              <a:t> preparatoria.</a:t>
            </a:r>
          </a:p>
          <a:p>
            <a:pPr marL="0" lvl="0" indent="0" algn="l" rtl="0">
              <a:spcBef>
                <a:spcPts val="0"/>
              </a:spcBef>
              <a:spcAft>
                <a:spcPts val="0"/>
              </a:spcAft>
              <a:buNone/>
            </a:pPr>
            <a:endParaRPr lang="es-CO" sz="1800" dirty="0">
              <a:effectLst/>
              <a:latin typeface="Arial" panose="020B0604020202020204" pitchFamily="34" charset="0"/>
              <a:cs typeface="Arial" panose="020B0604020202020204" pitchFamily="34" charset="0"/>
            </a:endParaRPr>
          </a:p>
          <a:p>
            <a:pPr marL="0" lvl="0" indent="0" algn="l" rtl="0">
              <a:spcBef>
                <a:spcPts val="0"/>
              </a:spcBef>
              <a:spcAft>
                <a:spcPts val="0"/>
              </a:spcAft>
              <a:buNone/>
            </a:pPr>
            <a:r>
              <a:rPr lang="es-CO" sz="1800" dirty="0">
                <a:effectLst/>
                <a:latin typeface="Arial" panose="020B0604020202020204" pitchFamily="34" charset="0"/>
                <a:ea typeface="Calibri" panose="020F0502020204030204" pitchFamily="34" charset="0"/>
                <a:cs typeface="Arial" panose="020B0604020202020204" pitchFamily="34" charset="0"/>
              </a:rPr>
              <a:t>Empecemos con un repaso de los diferentes requisitos de admisión:</a:t>
            </a:r>
          </a:p>
          <a:p>
            <a:pPr marL="285750" lvl="0" indent="-285750" algn="l" rtl="0">
              <a:spcBef>
                <a:spcPts val="0"/>
              </a:spcBef>
              <a:spcAft>
                <a:spcPts val="0"/>
              </a:spcAft>
              <a:buFont typeface="Arial" panose="020B0604020202020204" pitchFamily="34" charset="0"/>
              <a:buChar char="•"/>
            </a:pPr>
            <a:endParaRPr lang="es-CO" sz="1800" dirty="0">
              <a:effectLst/>
              <a:latin typeface="Arial" panose="020B0604020202020204" pitchFamily="34" charset="0"/>
              <a:cs typeface="Arial" panose="020B0604020202020204" pitchFamily="34" charset="0"/>
            </a:endParaRPr>
          </a:p>
          <a:p>
            <a:pPr marL="285750" marR="0" indent="-285750">
              <a:lnSpc>
                <a:spcPct val="107000"/>
              </a:lnSpc>
              <a:spcBef>
                <a:spcPts val="0"/>
              </a:spcBef>
              <a:spcAft>
                <a:spcPts val="0"/>
              </a:spcAft>
              <a:buFont typeface="Arial" panose="020B0604020202020204" pitchFamily="34" charset="0"/>
              <a:buChar char="•"/>
            </a:pPr>
            <a:r>
              <a:rPr lang="es-CO" sz="1800" b="1" kern="100" dirty="0">
                <a:effectLst/>
                <a:latin typeface="Arial" panose="020B0604020202020204" pitchFamily="34" charset="0"/>
                <a:ea typeface="Calibri" panose="020F0502020204030204" pitchFamily="34" charset="0"/>
                <a:cs typeface="Arial" panose="020B0604020202020204" pitchFamily="34" charset="0"/>
              </a:rPr>
              <a:t>Las universidades públicas de 4 años</a:t>
            </a:r>
            <a:r>
              <a:rPr lang="es-CO" sz="1800" kern="100" dirty="0">
                <a:effectLst/>
                <a:latin typeface="Arial" panose="020B0604020202020204" pitchFamily="34" charset="0"/>
                <a:ea typeface="Calibri" panose="020F0502020204030204" pitchFamily="34" charset="0"/>
                <a:cs typeface="Arial" panose="020B0604020202020204" pitchFamily="34" charset="0"/>
              </a:rPr>
              <a:t> y la mayoría de los colegios privados tienen un proceso de admisiones selectivas. Las UC y las </a:t>
            </a:r>
            <a:r>
              <a:rPr lang="es-CO" sz="1800" kern="100" dirty="0" err="1">
                <a:effectLst/>
                <a:latin typeface="Arial" panose="020B0604020202020204" pitchFamily="34" charset="0"/>
                <a:ea typeface="Calibri" panose="020F0502020204030204" pitchFamily="34" charset="0"/>
                <a:cs typeface="Arial" panose="020B0604020202020204" pitchFamily="34" charset="0"/>
              </a:rPr>
              <a:t>USC</a:t>
            </a:r>
            <a:r>
              <a:rPr lang="es-CO" sz="1800" kern="100" dirty="0">
                <a:effectLst/>
                <a:latin typeface="Arial" panose="020B0604020202020204" pitchFamily="34" charset="0"/>
                <a:ea typeface="Calibri" panose="020F0502020204030204" pitchFamily="34" charset="0"/>
                <a:cs typeface="Arial" panose="020B0604020202020204" pitchFamily="34" charset="0"/>
              </a:rPr>
              <a:t>, los colegios y las universidades de fuera del estado y privados, por lo general requerirán que se completen los cursos A-G en la preparatoria. Vale la pena averiguar esto con el consejero académico del joven para asegurarse de que el estudiante se inscriba en los cursos A-G apropiados y los apruebe con un grado mínimo de “C”.</a:t>
            </a:r>
          </a:p>
          <a:p>
            <a:pPr marL="285750" marR="0" indent="-285750">
              <a:lnSpc>
                <a:spcPct val="107000"/>
              </a:lnSpc>
              <a:spcBef>
                <a:spcPts val="0"/>
              </a:spcBef>
              <a:spcAft>
                <a:spcPts val="0"/>
              </a:spcAft>
              <a:buFont typeface="Arial" panose="020B0604020202020204" pitchFamily="34" charset="0"/>
              <a:buChar char="•"/>
            </a:pP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b="1" kern="100" dirty="0">
                <a:effectLst/>
                <a:latin typeface="Arial" panose="020B0604020202020204" pitchFamily="34" charset="0"/>
                <a:ea typeface="Calibri" panose="020F0502020204030204" pitchFamily="34" charset="0"/>
                <a:cs typeface="Times New Roman" panose="02020603050405020304" pitchFamily="18" charset="0"/>
              </a:rPr>
              <a:t>¿Qué son los cursos "A-G"?</a:t>
            </a:r>
            <a:r>
              <a:rPr lang="es-CO" sz="1800" kern="100" dirty="0">
                <a:effectLst/>
                <a:latin typeface="Arial" panose="020B0604020202020204" pitchFamily="34" charset="0"/>
                <a:ea typeface="Calibri" panose="020F0502020204030204" pitchFamily="34" charset="0"/>
                <a:cs typeface="Times New Roman" panose="02020603050405020304" pitchFamily="18" charset="0"/>
              </a:rPr>
              <a:t> Las </a:t>
            </a:r>
            <a:r>
              <a:rPr lang="es-CO" sz="1800" kern="100" dirty="0" err="1">
                <a:effectLst/>
                <a:latin typeface="Arial" panose="020B0604020202020204" pitchFamily="34" charset="0"/>
                <a:ea typeface="Calibri" panose="020F0502020204030204" pitchFamily="34" charset="0"/>
                <a:cs typeface="Times New Roman" panose="02020603050405020304" pitchFamily="18" charset="0"/>
              </a:rPr>
              <a:t>CSU</a:t>
            </a:r>
            <a:r>
              <a:rPr lang="es-CO" sz="1800" kern="100" dirty="0">
                <a:effectLst/>
                <a:latin typeface="Arial" panose="020B0604020202020204" pitchFamily="34" charset="0"/>
                <a:ea typeface="Calibri" panose="020F0502020204030204" pitchFamily="34" charset="0"/>
                <a:cs typeface="Times New Roman" panose="02020603050405020304" pitchFamily="18" charset="0"/>
              </a:rPr>
              <a:t> y las UC requieren el patrón de preparación para que los jóvenes sean admitidos en la universidad con clases conocidas como los cursos "a-g". </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Times New Roman" panose="02020603050405020304" pitchFamily="18" charset="0"/>
              </a:rPr>
              <a:t>Hay requisitos específicos para cada materia, como matemáticas, inglés, historia y ciencia. Consulte la Guía de Planificación de Educación </a:t>
            </a:r>
            <a:r>
              <a:rPr lang="es-CO" sz="1800" kern="100" dirty="0" err="1">
                <a:effectLst/>
                <a:latin typeface="Arial" panose="020B0604020202020204" pitchFamily="34" charset="0"/>
                <a:ea typeface="Calibri" panose="020F0502020204030204" pitchFamily="34" charset="0"/>
                <a:cs typeface="Times New Roman" panose="02020603050405020304" pitchFamily="18" charset="0"/>
              </a:rPr>
              <a:t>Pos</a:t>
            </a:r>
            <a:r>
              <a:rPr lang="es-CO" sz="1800" kern="100" dirty="0">
                <a:effectLst/>
                <a:latin typeface="Arial" panose="020B0604020202020204" pitchFamily="34" charset="0"/>
                <a:ea typeface="Calibri" panose="020F0502020204030204" pitchFamily="34" charset="0"/>
                <a:cs typeface="Times New Roman" panose="02020603050405020304" pitchFamily="18" charset="0"/>
              </a:rPr>
              <a:t> preparatoria para Jóvenes en Crianza Temporal para obtener más información sobre los requisitos específicos para cada categoría a fin de garantizar que los estudiantes que estén interesados en la opción de 4 años se inscriban en esos cursos. No se trata solo de asegurarse de que un estudiante esté inscrito en la preparatoria, sino de que esté inscrito en los cursos adecuados para tener la opción de una carrera universitaria de 4 años.</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Arial" panose="020B0604020202020204" pitchFamily="34" charset="0"/>
                <a:ea typeface="Calibri" panose="020F0502020204030204" pitchFamily="34" charset="0"/>
                <a:cs typeface="Arial" panose="020B0604020202020204" pitchFamily="34" charset="0"/>
              </a:rPr>
              <a:t>Si bien ya no se requieren los exámenes SAT y ACT para los sistemas de UC o de </a:t>
            </a:r>
            <a:r>
              <a:rPr lang="es-CO" sz="1800" kern="100" dirty="0" err="1">
                <a:effectLst/>
                <a:latin typeface="Arial" panose="020B0604020202020204" pitchFamily="34" charset="0"/>
                <a:ea typeface="Calibri" panose="020F0502020204030204" pitchFamily="34" charset="0"/>
                <a:cs typeface="Arial" panose="020B0604020202020204" pitchFamily="34" charset="0"/>
              </a:rPr>
              <a:t>CSU</a:t>
            </a:r>
            <a:r>
              <a:rPr lang="es-CO" sz="1800" kern="100" dirty="0">
                <a:effectLst/>
                <a:latin typeface="Arial" panose="020B0604020202020204" pitchFamily="34" charset="0"/>
                <a:ea typeface="Calibri" panose="020F0502020204030204" pitchFamily="34" charset="0"/>
                <a:cs typeface="Arial" panose="020B0604020202020204" pitchFamily="34" charset="0"/>
              </a:rPr>
              <a:t>, algunas universidades privadas o de fuera del estado tal vez sí los requieran. Las oportunidades para tomar el </a:t>
            </a:r>
            <a:r>
              <a:rPr lang="es-CO" sz="1800" kern="100" dirty="0" err="1">
                <a:effectLst/>
                <a:latin typeface="Arial" panose="020B0604020202020204" pitchFamily="34" charset="0"/>
                <a:ea typeface="Calibri" panose="020F0502020204030204" pitchFamily="34" charset="0"/>
                <a:cs typeface="Arial" panose="020B0604020202020204" pitchFamily="34" charset="0"/>
              </a:rPr>
              <a:t>PSAT</a:t>
            </a:r>
            <a:r>
              <a:rPr lang="es-CO" sz="1800" kern="100" dirty="0">
                <a:effectLst/>
                <a:latin typeface="Arial" panose="020B0604020202020204" pitchFamily="34" charset="0"/>
                <a:ea typeface="Calibri" panose="020F0502020204030204" pitchFamily="34" charset="0"/>
                <a:cs typeface="Arial" panose="020B0604020202020204" pitchFamily="34" charset="0"/>
              </a:rPr>
              <a:t> empiezan a principios del 10mo grado. </a:t>
            </a:r>
          </a:p>
          <a:p>
            <a:pPr marL="285750" marR="0" indent="-285750">
              <a:lnSpc>
                <a:spcPct val="107000"/>
              </a:lnSpc>
              <a:spcBef>
                <a:spcPts val="0"/>
              </a:spcBef>
              <a:spcAft>
                <a:spcPts val="0"/>
              </a:spcAft>
              <a:buFont typeface="Arial" panose="020B0604020202020204" pitchFamily="34" charset="0"/>
              <a:buChar char="•"/>
            </a:pP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CO" sz="1800" b="1" kern="100" dirty="0">
                <a:effectLst/>
                <a:latin typeface="Arial" panose="020B0604020202020204" pitchFamily="34" charset="0"/>
                <a:ea typeface="Calibri" panose="020F0502020204030204" pitchFamily="34" charset="0"/>
                <a:cs typeface="Arial" panose="020B0604020202020204" pitchFamily="34" charset="0"/>
              </a:rPr>
              <a:t>Las instituciones del fuera del estado y privadas</a:t>
            </a:r>
            <a:r>
              <a:rPr lang="es-CO" sz="1800" kern="100" dirty="0">
                <a:effectLst/>
                <a:latin typeface="Arial" panose="020B0604020202020204" pitchFamily="34" charset="0"/>
                <a:ea typeface="Calibri" panose="020F0502020204030204" pitchFamily="34" charset="0"/>
                <a:cs typeface="Arial" panose="020B0604020202020204" pitchFamily="34" charset="0"/>
              </a:rPr>
              <a:t> quizá requieran dos o más cartas de recomendación.</a:t>
            </a:r>
          </a:p>
          <a:p>
            <a:pPr marL="0" marR="0" indent="0">
              <a:lnSpc>
                <a:spcPct val="107000"/>
              </a:lnSpc>
              <a:spcBef>
                <a:spcPts val="0"/>
              </a:spcBef>
              <a:spcAft>
                <a:spcPts val="0"/>
              </a:spcAft>
              <a:buFont typeface="Arial" panose="020B0604020202020204" pitchFamily="34" charset="0"/>
              <a:buNone/>
            </a:pP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Arial" panose="020B0604020202020204" pitchFamily="34" charset="0"/>
                <a:ea typeface="Calibri" panose="020F0502020204030204" pitchFamily="34" charset="0"/>
                <a:cs typeface="Arial" panose="020B0604020202020204" pitchFamily="34" charset="0"/>
              </a:rPr>
              <a:t>Por otro lado, los </a:t>
            </a:r>
            <a:r>
              <a:rPr lang="es-CO" sz="1800" b="1" kern="100" dirty="0">
                <a:effectLst/>
                <a:latin typeface="Arial" panose="020B0604020202020204" pitchFamily="34" charset="0"/>
                <a:ea typeface="Calibri" panose="020F0502020204030204" pitchFamily="34" charset="0"/>
                <a:cs typeface="Arial" panose="020B0604020202020204" pitchFamily="34" charset="0"/>
              </a:rPr>
              <a:t>colegios comunitarios</a:t>
            </a:r>
            <a:r>
              <a:rPr lang="es-CO" sz="1800" kern="100" dirty="0">
                <a:effectLst/>
                <a:latin typeface="Arial" panose="020B0604020202020204" pitchFamily="34" charset="0"/>
                <a:ea typeface="Calibri" panose="020F0502020204030204" pitchFamily="34" charset="0"/>
                <a:cs typeface="Arial" panose="020B0604020202020204" pitchFamily="34" charset="0"/>
              </a:rPr>
              <a:t> típicamente no requieren un </a:t>
            </a:r>
            <a:r>
              <a:rPr lang="es-CO" sz="1800" kern="100" dirty="0" err="1">
                <a:effectLst/>
                <a:latin typeface="Arial" panose="020B0604020202020204" pitchFamily="34" charset="0"/>
                <a:ea typeface="Calibri" panose="020F0502020204030204" pitchFamily="34" charset="0"/>
                <a:cs typeface="Arial" panose="020B0604020202020204" pitchFamily="34" charset="0"/>
              </a:rPr>
              <a:t>GPA</a:t>
            </a:r>
            <a:r>
              <a:rPr lang="es-CO" sz="1800" kern="100" dirty="0">
                <a:effectLst/>
                <a:latin typeface="Arial" panose="020B0604020202020204" pitchFamily="34" charset="0"/>
                <a:ea typeface="Calibri" panose="020F0502020204030204" pitchFamily="34" charset="0"/>
                <a:cs typeface="Arial" panose="020B0604020202020204" pitchFamily="34" charset="0"/>
              </a:rPr>
              <a:t> mínimo, pruebas de admisión, o ensayos. Es por tal razón que se les define como instituciones de acceso abierto.</a:t>
            </a:r>
          </a:p>
          <a:p>
            <a:pPr marL="285750" marR="0" indent="-285750">
              <a:lnSpc>
                <a:spcPct val="107000"/>
              </a:lnSpc>
              <a:spcBef>
                <a:spcPts val="0"/>
              </a:spcBef>
              <a:spcAft>
                <a:spcPts val="0"/>
              </a:spcAft>
              <a:buFont typeface="Arial" panose="020B0604020202020204" pitchFamily="34" charset="0"/>
              <a:buChar char="•"/>
            </a:pP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Arial" panose="020B0604020202020204" pitchFamily="34" charset="0"/>
                <a:ea typeface="Calibri" panose="020F0502020204030204" pitchFamily="34" charset="0"/>
                <a:cs typeface="Arial" panose="020B0604020202020204" pitchFamily="34" charset="0"/>
              </a:rPr>
              <a:t>Aunque los colegios comunitarios no requieren un diploma o un equivalente para matricularse, se recomienda tener un diploma de la preparatoria o un equivalente ya que sí son requeridos para recibir ayuda financiera federal y estatal.</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US" dirty="0">
              <a:latin typeface="Arial" panose="020B0604020202020204" pitchFamily="34" charset="0"/>
              <a:cs typeface="Arial" panose="020B0604020202020204" pitchFamily="34" charset="0"/>
            </a:endParaRPr>
          </a:p>
          <a:p>
            <a:pPr marL="0" lvl="0" indent="0" algn="l" rtl="0">
              <a:spcBef>
                <a:spcPts val="0"/>
              </a:spcBef>
              <a:spcAft>
                <a:spcPts val="0"/>
              </a:spcAft>
              <a:buNone/>
            </a:pPr>
            <a:endParaRPr lang="en-US" dirty="0">
              <a:latin typeface="Arial" panose="020B0604020202020204" pitchFamily="34" charset="0"/>
              <a:cs typeface="Arial" panose="020B0604020202020204" pitchFamily="34" charset="0"/>
            </a:endParaRPr>
          </a:p>
          <a:p>
            <a:pPr marL="0" marR="0">
              <a:lnSpc>
                <a:spcPct val="107000"/>
              </a:lnSpc>
              <a:spcBef>
                <a:spcPts val="0"/>
              </a:spcBef>
              <a:spcAft>
                <a:spcPts val="800"/>
              </a:spcAft>
            </a:pPr>
            <a:r>
              <a:rPr lang="es-CO" sz="1800" b="1" kern="100" dirty="0">
                <a:effectLst/>
                <a:latin typeface="Arial" panose="020B0604020202020204" pitchFamily="34" charset="0"/>
                <a:ea typeface="Calibri" panose="020F0502020204030204" pitchFamily="34" charset="0"/>
                <a:cs typeface="Arial" panose="020B0604020202020204" pitchFamily="34" charset="0"/>
              </a:rPr>
              <a:t>Nota para el facilitador:</a:t>
            </a:r>
            <a:endParaRPr lang="en-US" sz="1800" b="1"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CO" sz="1800" dirty="0">
                <a:effectLst/>
                <a:latin typeface="Arial" panose="020B0604020202020204" pitchFamily="34" charset="0"/>
                <a:ea typeface="Calibri" panose="020F0502020204030204" pitchFamily="34" charset="0"/>
                <a:cs typeface="Arial" panose="020B0604020202020204" pitchFamily="34" charset="0"/>
              </a:rPr>
              <a:t>La animación está integrada a cada sesión. Para que esta diapositiva sea más atractiva, los facilitadores pueden pedir a los participantes que compartan lo que sepan sobre los requisitos de admisión en diferentes tipos de colegios y universidades a fin de poner a prueba su conocimiento. Tras responder, el facilitador puede mostrar la información correcta y determinar si se les escapó algo. Los participantes en persona pueden simplemente levantar la mano o indicar respuestas. Para grupos virtuales, los participantes también pueden levantar la mano, reactivar su micrófono, o escribir sus repuestas en el “chat”. Tenga en cuenta que al dar participación al grupo añadirá tiempo a la diapositiva.</a:t>
            </a:r>
            <a:endParaRPr dirty="0">
              <a:latin typeface="Arial" panose="020B0604020202020204" pitchFamily="34" charset="0"/>
              <a:cs typeface="Arial" panose="020B0604020202020204" pitchFamily="34" charset="0"/>
            </a:endParaRPr>
          </a:p>
        </p:txBody>
      </p:sp>
      <p:sp>
        <p:nvSpPr>
          <p:cNvPr id="894" name="Google Shape;894;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extLst>
      <p:ext uri="{BB962C8B-B14F-4D97-AF65-F5344CB8AC3E}">
        <p14:creationId xmlns:p14="http://schemas.microsoft.com/office/powerpoint/2010/main" val="295945292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fontAlgn="base">
              <a:spcBef>
                <a:spcPts val="0"/>
              </a:spcBef>
              <a:spcAft>
                <a:spcPts val="0"/>
              </a:spcAft>
            </a:pPr>
            <a:r>
              <a:rPr lang="es-CO" sz="1800" b="1" dirty="0">
                <a:effectLst/>
                <a:latin typeface="Arial" panose="020B0604020202020204" pitchFamily="34" charset="0"/>
                <a:ea typeface="Times New Roman" panose="02020603050405020304" pitchFamily="18" charset="0"/>
                <a:cs typeface="Arial" panose="020B0604020202020204" pitchFamily="34" charset="0"/>
              </a:rPr>
              <a:t>Pensión completa</a:t>
            </a:r>
          </a:p>
          <a:p>
            <a:pPr marL="0" marR="0" fontAlgn="base">
              <a:spcBef>
                <a:spcPts val="0"/>
              </a:spcBef>
              <a:spcAft>
                <a:spcPts val="0"/>
              </a:spcAft>
            </a:pPr>
            <a:endParaRPr lang="es-CO" sz="1800" b="1" dirty="0">
              <a:effectLst/>
              <a:latin typeface="Arial" panose="020B0604020202020204" pitchFamily="34" charset="0"/>
              <a:ea typeface="Times New Roman" panose="02020603050405020304" pitchFamily="18" charset="0"/>
              <a:cs typeface="Arial" panose="020B0604020202020204" pitchFamily="34" charset="0"/>
            </a:endParaRPr>
          </a:p>
          <a:p>
            <a:pPr marL="285750" marR="0" indent="-285750" fontAlgn="base">
              <a:spcBef>
                <a:spcPts val="0"/>
              </a:spcBef>
              <a:spcAft>
                <a:spcPts val="0"/>
              </a:spcAft>
              <a:buFont typeface="Arial" panose="020B0604020202020204" pitchFamily="34" charset="0"/>
              <a:buChar char="•"/>
            </a:pPr>
            <a:r>
              <a:rPr lang="es-ES" sz="1800" dirty="0">
                <a:effectLst/>
                <a:latin typeface="Times New Roman" panose="02020603050405020304" pitchFamily="18" charset="0"/>
                <a:ea typeface="Times New Roman" panose="02020603050405020304" pitchFamily="18" charset="0"/>
                <a:cs typeface="Arial" panose="020B0604020202020204" pitchFamily="34" charset="0"/>
              </a:rPr>
              <a:t>Las universidades públicas de 4 años y, en la mayoría de los casos, los colegios privados, ofrecen alojamiento en el mismo campus. En contraste, los colegios comunitarios generalmente no ofrecen alojamiento, excepto por un número limitado de instituciones.</a:t>
            </a:r>
          </a:p>
          <a:p>
            <a:pPr marL="285750" marR="0" indent="-285750" fontAlgn="base">
              <a:spcBef>
                <a:spcPts val="0"/>
              </a:spcBef>
              <a:spcAft>
                <a:spcPts val="0"/>
              </a:spcAft>
              <a:buFont typeface="Arial" panose="020B0604020202020204" pitchFamily="34" charset="0"/>
              <a:buChar char="•"/>
            </a:pPr>
            <a:r>
              <a:rPr lang="es-ES" sz="1800" dirty="0">
                <a:effectLst/>
                <a:latin typeface="Times New Roman" panose="02020603050405020304" pitchFamily="18" charset="0"/>
                <a:ea typeface="Times New Roman" panose="02020603050405020304" pitchFamily="18" charset="0"/>
                <a:cs typeface="Arial" panose="020B0604020202020204" pitchFamily="34" charset="0"/>
              </a:rPr>
              <a:t>Los jóvenes que están o estuvieron en crianza temporal a los 13 años de edad, tienen acceso a vivienda de prioridad en los sistemas de UC y </a:t>
            </a:r>
            <a:r>
              <a:rPr lang="es-ES" sz="1800" dirty="0" err="1">
                <a:effectLst/>
                <a:latin typeface="Times New Roman" panose="02020603050405020304" pitchFamily="18" charset="0"/>
                <a:ea typeface="Times New Roman" panose="02020603050405020304" pitchFamily="18" charset="0"/>
                <a:cs typeface="Arial" panose="020B0604020202020204" pitchFamily="34" charset="0"/>
              </a:rPr>
              <a:t>CSU</a:t>
            </a:r>
            <a:r>
              <a:rPr lang="es-ES" sz="1800" dirty="0">
                <a:effectLst/>
                <a:latin typeface="Times New Roman" panose="02020603050405020304" pitchFamily="18" charset="0"/>
                <a:ea typeface="Times New Roman" panose="02020603050405020304" pitchFamily="18" charset="0"/>
                <a:cs typeface="Arial" panose="020B0604020202020204" pitchFamily="34" charset="0"/>
              </a:rPr>
              <a:t>.</a:t>
            </a:r>
          </a:p>
          <a:p>
            <a:pPr marL="285750" marR="0" indent="-285750" fontAlgn="base">
              <a:spcBef>
                <a:spcPts val="0"/>
              </a:spcBef>
              <a:spcAft>
                <a:spcPts val="0"/>
              </a:spcAft>
              <a:buFont typeface="Arial" panose="020B0604020202020204" pitchFamily="34" charset="0"/>
              <a:buChar char="•"/>
            </a:pPr>
            <a:r>
              <a:rPr lang="es-ES" sz="1800" dirty="0">
                <a:effectLst/>
                <a:latin typeface="Times New Roman" panose="02020603050405020304" pitchFamily="18" charset="0"/>
                <a:ea typeface="Times New Roman" panose="02020603050405020304" pitchFamily="18" charset="0"/>
                <a:cs typeface="Arial" panose="020B0604020202020204" pitchFamily="34" charset="0"/>
              </a:rPr>
              <a:t>A los estudiantes que tienen acceso a vivienda dentro del campus también se les pedirá que seleccionen el plan de comidas que mejor se adapte a su presupuesto y a sus necesidades alimentarias.</a:t>
            </a:r>
          </a:p>
          <a:p>
            <a:pPr marL="285750" marR="0" indent="-285750" fontAlgn="base">
              <a:spcBef>
                <a:spcPts val="0"/>
              </a:spcBef>
              <a:spcAft>
                <a:spcPts val="0"/>
              </a:spcAft>
              <a:buFont typeface="Arial" panose="020B0604020202020204" pitchFamily="34" charset="0"/>
              <a:buChar char="•"/>
            </a:pPr>
            <a:r>
              <a:rPr lang="es-ES" sz="1800" dirty="0">
                <a:effectLst/>
                <a:latin typeface="Times New Roman" panose="02020603050405020304" pitchFamily="18" charset="0"/>
                <a:ea typeface="Times New Roman" panose="02020603050405020304" pitchFamily="18" charset="0"/>
                <a:cs typeface="Arial" panose="020B0604020202020204" pitchFamily="34" charset="0"/>
              </a:rPr>
              <a:t>Los colegios comunitarios cuentan con un número de restaurantes y puestos de comidas, pero no ofrecen planes de comidas para los estudiantes</a:t>
            </a:r>
          </a:p>
          <a:p>
            <a:pPr marL="0" marR="0" fontAlgn="base">
              <a:spcBef>
                <a:spcPts val="0"/>
              </a:spcBef>
              <a:spcAft>
                <a:spcPts val="0"/>
              </a:spcAft>
            </a:pP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p:txBody>
      </p:sp>
      <p:sp>
        <p:nvSpPr>
          <p:cNvPr id="894" name="Google Shape;894;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extLst>
      <p:ext uri="{BB962C8B-B14F-4D97-AF65-F5344CB8AC3E}">
        <p14:creationId xmlns:p14="http://schemas.microsoft.com/office/powerpoint/2010/main" val="5762011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3" name="Google Shape;273;p3: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marR="0">
              <a:lnSpc>
                <a:spcPct val="107000"/>
              </a:lnSpc>
              <a:spcBef>
                <a:spcPts val="0"/>
              </a:spcBef>
              <a:spcAft>
                <a:spcPts val="0"/>
              </a:spcAft>
            </a:pPr>
            <a:r>
              <a:rPr lang="es-CO" sz="1800" kern="100" dirty="0">
                <a:effectLst/>
                <a:latin typeface="Arial" panose="020B0604020202020204" pitchFamily="34" charset="0"/>
                <a:ea typeface="Calibri" panose="020F0502020204030204" pitchFamily="34" charset="0"/>
                <a:cs typeface="Arial" panose="020B0604020202020204" pitchFamily="34" charset="0"/>
              </a:rPr>
              <a:t>La vida después de la preparatoria es una gran transición y muchos jóvenes en crianza temporal no comienzan a prepararse lo suficientemente temprano. Esta capacitación los ayudará a comprender cómo apoyar a sus jóvenes para que tengan una transición sin problemas de la preparatoria a la universidad. Para muchos estudiantes, e incluso proveedores de cuidados, investigar las opciones hacia la educación superior puede ser una experiencia intimidante, confusa o abrumadora. Creemos que dichos proveedores tienen la oportunidad de desempeñar un papel fundamental al ayudar a los jóvenes a lo largo de este proceso. </a:t>
            </a:r>
            <a:br>
              <a:rPr lang="es-CO" sz="1800" kern="100" dirty="0">
                <a:effectLst/>
                <a:latin typeface="Arial" panose="020B0604020202020204" pitchFamily="34" charset="0"/>
                <a:ea typeface="Calibri" panose="020F0502020204030204" pitchFamily="34" charset="0"/>
                <a:cs typeface="Arial" panose="020B0604020202020204" pitchFamily="34" charset="0"/>
              </a:rPr>
            </a:b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kern="100" dirty="0">
                <a:effectLst/>
                <a:latin typeface="Arial" panose="020B0604020202020204" pitchFamily="34" charset="0"/>
                <a:ea typeface="Calibri" panose="020F0502020204030204" pitchFamily="34" charset="0"/>
                <a:cs typeface="Arial" panose="020B0604020202020204" pitchFamily="34" charset="0"/>
              </a:rPr>
              <a:t>Después del curso de hoy podrán: </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Explicar los beneficios de la educación </a:t>
            </a:r>
            <a:r>
              <a:rPr lang="es-CO" sz="1800" kern="100" dirty="0" err="1">
                <a:effectLst/>
                <a:latin typeface="Arial" panose="020B0604020202020204" pitchFamily="34" charset="0"/>
                <a:ea typeface="Calibri" panose="020F0502020204030204" pitchFamily="34" charset="0"/>
                <a:cs typeface="Arial" panose="020B0604020202020204" pitchFamily="34" charset="0"/>
              </a:rPr>
              <a:t>pos</a:t>
            </a:r>
            <a:r>
              <a:rPr lang="es-CO" sz="1800" kern="100" dirty="0">
                <a:effectLst/>
                <a:latin typeface="Arial" panose="020B0604020202020204" pitchFamily="34" charset="0"/>
                <a:ea typeface="Calibri" panose="020F0502020204030204" pitchFamily="34" charset="0"/>
                <a:cs typeface="Arial" panose="020B0604020202020204" pitchFamily="34" charset="0"/>
              </a:rPr>
              <a:t> preparatoria.</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Identificar recursos para ayudar a los estudiantes a explorar sus intereses vocacionales y opciones de educación superior.</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Describir los hitos clave de la planificación educacional entre el 11vo y el 12vo grados.</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Explicar los pasos y recursos clave para aplicar para la universidad y solicitar ayuda financiera.</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Describir los recursos, beneficios y apoyos específicos disponibles para ayudar a los jóvenes en crianza temporal a alcanzar sus metas educacionales </a:t>
            </a:r>
            <a:r>
              <a:rPr lang="es-CO" sz="1800" kern="100" dirty="0" err="1">
                <a:effectLst/>
                <a:latin typeface="Arial" panose="020B0604020202020204" pitchFamily="34" charset="0"/>
                <a:ea typeface="Calibri" panose="020F0502020204030204" pitchFamily="34" charset="0"/>
                <a:cs typeface="Arial" panose="020B0604020202020204" pitchFamily="34" charset="0"/>
              </a:rPr>
              <a:t>pos</a:t>
            </a:r>
            <a:r>
              <a:rPr lang="es-CO" sz="1800" kern="100" dirty="0">
                <a:effectLst/>
                <a:latin typeface="Arial" panose="020B0604020202020204" pitchFamily="34" charset="0"/>
                <a:ea typeface="Calibri" panose="020F0502020204030204" pitchFamily="34" charset="0"/>
                <a:cs typeface="Arial" panose="020B0604020202020204" pitchFamily="34" charset="0"/>
              </a:rPr>
              <a:t> preparatorias.</a:t>
            </a:r>
            <a:br>
              <a:rPr lang="es-CO" sz="1800" kern="100" dirty="0">
                <a:effectLst/>
                <a:latin typeface="Arial" panose="020B0604020202020204" pitchFamily="34" charset="0"/>
                <a:ea typeface="Calibri" panose="020F0502020204030204" pitchFamily="34" charset="0"/>
                <a:cs typeface="Arial" panose="020B0604020202020204" pitchFamily="34" charset="0"/>
              </a:rPr>
            </a:b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kern="100" dirty="0">
                <a:effectLst/>
                <a:latin typeface="Arial" panose="020B0604020202020204" pitchFamily="34" charset="0"/>
                <a:ea typeface="Calibri" panose="020F0502020204030204" pitchFamily="34" charset="0"/>
                <a:cs typeface="Arial" panose="020B0604020202020204" pitchFamily="34" charset="0"/>
              </a:rPr>
              <a:t>Este curso está diseñado para TODOS los proveedores de cuidados, independientemente de su propio nivel de educación y experiencia universitaria.</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lvl="0" indent="0" algn="l" rtl="0">
              <a:lnSpc>
                <a:spcPct val="107000"/>
              </a:lnSpc>
              <a:spcBef>
                <a:spcPts val="0"/>
              </a:spcBef>
              <a:spcAft>
                <a:spcPts val="0"/>
              </a:spcAft>
              <a:buSzPts val="1400"/>
              <a:buNone/>
            </a:pPr>
            <a:endParaRPr dirty="0">
              <a:latin typeface="Arial" panose="020B0604020202020204" pitchFamily="34" charset="0"/>
              <a:cs typeface="Arial" panose="020B0604020202020204" pitchFamily="34" charset="0"/>
            </a:endParaRPr>
          </a:p>
        </p:txBody>
      </p:sp>
      <p:sp>
        <p:nvSpPr>
          <p:cNvPr id="274" name="Google Shape;274;p3: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1"/>
        <p:cNvGrpSpPr/>
        <p:nvPr/>
      </p:nvGrpSpPr>
      <p:grpSpPr>
        <a:xfrm>
          <a:off x="0" y="0"/>
          <a:ext cx="0" cy="0"/>
          <a:chOff x="0" y="0"/>
          <a:chExt cx="0" cy="0"/>
        </a:xfrm>
      </p:grpSpPr>
      <p:sp>
        <p:nvSpPr>
          <p:cNvPr id="892" name="Google Shape;892;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3" name="Google Shape;893;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CO" sz="1800" u="sng" kern="100" dirty="0">
                <a:solidFill>
                  <a:srgbClr val="000000"/>
                </a:solidFill>
                <a:effectLst/>
                <a:latin typeface="Arial" panose="020B0604020202020204" pitchFamily="34" charset="0"/>
                <a:ea typeface="Calibri" panose="020F0502020204030204" pitchFamily="34" charset="0"/>
                <a:cs typeface="Arial" panose="020B0604020202020204" pitchFamily="34" charset="0"/>
              </a:rPr>
              <a:t>Títulos ofrecidos </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None/>
            </a:pPr>
            <a:endParaRPr lang="en-US" dirty="0">
              <a:latin typeface="Arial" panose="020B0604020202020204" pitchFamily="34" charset="0"/>
              <a:cs typeface="Arial" panose="020B0604020202020204" pitchFamily="34" charset="0"/>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Arial" panose="020B0604020202020204" pitchFamily="34" charset="0"/>
                <a:ea typeface="Calibri" panose="020F0502020204030204" pitchFamily="34" charset="0"/>
                <a:cs typeface="Arial" panose="020B0604020202020204" pitchFamily="34" charset="0"/>
              </a:rPr>
              <a:t>Las instituciones de 4 años como las UC y las </a:t>
            </a:r>
            <a:r>
              <a:rPr lang="es-CO" sz="1800" kern="100" dirty="0" err="1">
                <a:effectLst/>
                <a:latin typeface="Arial" panose="020B0604020202020204" pitchFamily="34" charset="0"/>
                <a:ea typeface="Calibri" panose="020F0502020204030204" pitchFamily="34" charset="0"/>
                <a:cs typeface="Arial" panose="020B0604020202020204" pitchFamily="34" charset="0"/>
              </a:rPr>
              <a:t>CSU</a:t>
            </a:r>
            <a:r>
              <a:rPr lang="es-CO" sz="1800" kern="100" dirty="0">
                <a:effectLst/>
                <a:latin typeface="Arial" panose="020B0604020202020204" pitchFamily="34" charset="0"/>
                <a:ea typeface="Calibri" panose="020F0502020204030204" pitchFamily="34" charset="0"/>
                <a:cs typeface="Arial" panose="020B0604020202020204" pitchFamily="34" charset="0"/>
              </a:rPr>
              <a:t>, así como las universidades privadas ofrecen licenciaturas en un número de especialidades, desde humanidades (inglés, historia del arte, e idiomas) hasta ciencias sociales (sicología, antropología, sociología), ciencias y tecnología (química, matemáticas, ingeniería) entre muchas otras.</a:t>
            </a:r>
          </a:p>
          <a:p>
            <a:pPr marL="57150" marR="0" indent="-285750">
              <a:lnSpc>
                <a:spcPct val="107000"/>
              </a:lnSpc>
              <a:spcBef>
                <a:spcPts val="0"/>
              </a:spcBef>
              <a:spcAft>
                <a:spcPts val="0"/>
              </a:spcAft>
              <a:buFont typeface="Arial" panose="020B0604020202020204" pitchFamily="34" charset="0"/>
              <a:buChar char="•"/>
            </a:pP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Arial" panose="020B0604020202020204" pitchFamily="34" charset="0"/>
                <a:ea typeface="Calibri" panose="020F0502020204030204" pitchFamily="34" charset="0"/>
                <a:cs typeface="Arial" panose="020B0604020202020204" pitchFamily="34" charset="0"/>
              </a:rPr>
              <a:t>Las UC, las </a:t>
            </a:r>
            <a:r>
              <a:rPr lang="es-CO" sz="1800" kern="100" dirty="0" err="1">
                <a:effectLst/>
                <a:latin typeface="Arial" panose="020B0604020202020204" pitchFamily="34" charset="0"/>
                <a:ea typeface="Calibri" panose="020F0502020204030204" pitchFamily="34" charset="0"/>
                <a:cs typeface="Arial" panose="020B0604020202020204" pitchFamily="34" charset="0"/>
              </a:rPr>
              <a:t>CSU</a:t>
            </a:r>
            <a:r>
              <a:rPr lang="es-CO" sz="1800" kern="100" dirty="0">
                <a:effectLst/>
                <a:latin typeface="Arial" panose="020B0604020202020204" pitchFamily="34" charset="0"/>
                <a:ea typeface="Calibri" panose="020F0502020204030204" pitchFamily="34" charset="0"/>
                <a:cs typeface="Arial" panose="020B0604020202020204" pitchFamily="34" charset="0"/>
              </a:rPr>
              <a:t>, y las universidades privadas también brindan un número de títulos avanzados como maestrías en administración de empresas, maestrías en trabajo social, maestrías en asesoramiento educacional, así como programas de doctorados.</a:t>
            </a:r>
          </a:p>
          <a:p>
            <a:pPr marL="0" marR="0" indent="0">
              <a:lnSpc>
                <a:spcPct val="107000"/>
              </a:lnSpc>
              <a:spcBef>
                <a:spcPts val="0"/>
              </a:spcBef>
              <a:spcAft>
                <a:spcPts val="800"/>
              </a:spcAft>
              <a:buFont typeface="Arial" panose="020B0604020202020204" pitchFamily="34" charset="0"/>
              <a:buNone/>
            </a:pPr>
            <a:endParaRPr lang="es-CO" sz="1800" kern="100" dirty="0">
              <a:effectLst/>
              <a:latin typeface="Arial" panose="020B0604020202020204" pitchFamily="34" charset="0"/>
              <a:ea typeface="Calibri" panose="020F0502020204030204" pitchFamily="34" charset="0"/>
              <a:cs typeface="Arial" panose="020B0604020202020204" pitchFamily="34" charset="0"/>
            </a:endParaRPr>
          </a:p>
          <a:p>
            <a:pPr marL="285750" marR="0" indent="-285750">
              <a:lnSpc>
                <a:spcPct val="107000"/>
              </a:lnSpc>
              <a:spcBef>
                <a:spcPts val="0"/>
              </a:spcBef>
              <a:spcAft>
                <a:spcPts val="800"/>
              </a:spcAft>
              <a:buFont typeface="Arial" panose="020B0604020202020204" pitchFamily="34" charset="0"/>
              <a:buChar char="•"/>
            </a:pPr>
            <a:r>
              <a:rPr lang="es-CO" sz="1800" kern="100" dirty="0">
                <a:effectLst/>
                <a:latin typeface="Arial" panose="020B0604020202020204" pitchFamily="34" charset="0"/>
                <a:ea typeface="Calibri" panose="020F0502020204030204" pitchFamily="34" charset="0"/>
                <a:cs typeface="Arial" panose="020B0604020202020204" pitchFamily="34" charset="0"/>
              </a:rPr>
              <a:t>Los colegios comunitarios ofrecen a los estudiantes acceso a certificados en educación vocacional y títulos asociados que los estudiantes pueden usar para transferencias y para continuar en camino a recibir su licenciatura. Los colegios comunitarios también tienen acuerdos de transferencia con las </a:t>
            </a:r>
            <a:r>
              <a:rPr lang="es-CO" sz="1800" kern="100" dirty="0" err="1">
                <a:effectLst/>
                <a:latin typeface="Arial" panose="020B0604020202020204" pitchFamily="34" charset="0"/>
                <a:ea typeface="Calibri" panose="020F0502020204030204" pitchFamily="34" charset="0"/>
                <a:cs typeface="Arial" panose="020B0604020202020204" pitchFamily="34" charset="0"/>
              </a:rPr>
              <a:t>CSU</a:t>
            </a:r>
            <a:r>
              <a:rPr lang="es-CO" sz="1800" kern="100" dirty="0">
                <a:effectLst/>
                <a:latin typeface="Arial" panose="020B0604020202020204" pitchFamily="34" charset="0"/>
                <a:ea typeface="Calibri" panose="020F0502020204030204" pitchFamily="34" charset="0"/>
                <a:cs typeface="Arial" panose="020B0604020202020204" pitchFamily="34" charset="0"/>
              </a:rPr>
              <a:t> y las UC, así como con colegios y universidades a los que predominantemente asisten estudiantes de raza negra. Los jóvenes pueden iniciar su educación </a:t>
            </a:r>
            <a:r>
              <a:rPr lang="es-CO" sz="1800" kern="100" dirty="0" err="1">
                <a:effectLst/>
                <a:latin typeface="Arial" panose="020B0604020202020204" pitchFamily="34" charset="0"/>
                <a:ea typeface="Calibri" panose="020F0502020204030204" pitchFamily="34" charset="0"/>
                <a:cs typeface="Arial" panose="020B0604020202020204" pitchFamily="34" charset="0"/>
              </a:rPr>
              <a:t>pos</a:t>
            </a:r>
            <a:r>
              <a:rPr lang="es-CO" sz="1800" kern="100" dirty="0">
                <a:effectLst/>
                <a:latin typeface="Arial" panose="020B0604020202020204" pitchFamily="34" charset="0"/>
                <a:ea typeface="Calibri" panose="020F0502020204030204" pitchFamily="34" charset="0"/>
                <a:cs typeface="Arial" panose="020B0604020202020204" pitchFamily="34" charset="0"/>
              </a:rPr>
              <a:t> preparatoria en un colegio comunitario local y después transferir a cualquier otra institución.</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rial" panose="020B0604020202020204" pitchFamily="34" charset="0"/>
                <a:ea typeface="Calibri" panose="020F0502020204030204" pitchFamily="34" charset="0"/>
                <a:cs typeface="Times New Roman" panose="02020603050405020304" pitchFamily="18" charset="0"/>
              </a:rPr>
              <a:t>Ha</a:t>
            </a:r>
            <a:r>
              <a:rPr lang="es-CO" sz="1800" dirty="0">
                <a:effectLst/>
                <a:latin typeface="Arial" panose="020B0604020202020204" pitchFamily="34" charset="0"/>
                <a:ea typeface="Calibri" panose="020F0502020204030204" pitchFamily="34" charset="0"/>
                <a:cs typeface="Arial" panose="020B0604020202020204" pitchFamily="34" charset="0"/>
              </a:rPr>
              <a:t>y más de 20 colegios comunitarios que han sido aprobados por el estado para ofrecer licenciaturas en áreas de estudio que no estén disponibles en el sistema de </a:t>
            </a:r>
            <a:r>
              <a:rPr lang="es-CO" sz="1800" dirty="0" err="1">
                <a:effectLst/>
                <a:latin typeface="Arial" panose="020B0604020202020204" pitchFamily="34" charset="0"/>
                <a:ea typeface="Calibri" panose="020F0502020204030204" pitchFamily="34" charset="0"/>
                <a:cs typeface="Arial" panose="020B0604020202020204" pitchFamily="34" charset="0"/>
              </a:rPr>
              <a:t>CSU</a:t>
            </a:r>
            <a:r>
              <a:rPr lang="es-CO" sz="1800" dirty="0">
                <a:effectLst/>
                <a:latin typeface="Arial" panose="020B0604020202020204" pitchFamily="34" charset="0"/>
                <a:ea typeface="Calibri" panose="020F0502020204030204" pitchFamily="34" charset="0"/>
                <a:cs typeface="Arial" panose="020B0604020202020204" pitchFamily="34" charset="0"/>
              </a:rPr>
              <a:t> o UC. Para ver una lista completa de las instituciones que ofrecen programas de licenciatura, visite: https://icangotocollege.com/bachelors-degree-program#allprograms</a:t>
            </a:r>
          </a:p>
          <a:p>
            <a:pPr marL="285750" marR="0" indent="-285750">
              <a:lnSpc>
                <a:spcPct val="107000"/>
              </a:lnSpc>
              <a:spcBef>
                <a:spcPts val="0"/>
              </a:spcBef>
              <a:spcAft>
                <a:spcPts val="800"/>
              </a:spcAft>
              <a:buFont typeface="Arial" panose="020B0604020202020204" pitchFamily="34" charset="0"/>
              <a:buChar char="•"/>
            </a:pPr>
            <a:endParaRPr lang="es-CO" sz="1800" dirty="0">
              <a:effectLst/>
              <a:latin typeface="Arial" panose="020B0604020202020204" pitchFamily="34" charset="0"/>
              <a:cs typeface="Arial" panose="020B0604020202020204" pitchFamily="34" charset="0"/>
            </a:endParaRPr>
          </a:p>
          <a:p>
            <a:pPr marL="0" marR="0">
              <a:lnSpc>
                <a:spcPct val="107000"/>
              </a:lnSpc>
              <a:spcBef>
                <a:spcPts val="0"/>
              </a:spcBef>
              <a:spcAft>
                <a:spcPts val="800"/>
              </a:spcAft>
            </a:pPr>
            <a:r>
              <a:rPr lang="es-CO" sz="1800" kern="100" dirty="0">
                <a:effectLst/>
                <a:latin typeface="Arial" panose="020B0604020202020204" pitchFamily="34" charset="0"/>
                <a:ea typeface="Calibri" panose="020F0502020204030204" pitchFamily="34" charset="0"/>
                <a:cs typeface="Arial" panose="020B0604020202020204" pitchFamily="34" charset="0"/>
              </a:rPr>
              <a:t>Algunos ejemplos son (</a:t>
            </a:r>
            <a:r>
              <a:rPr lang="es-CO" sz="1800" b="1" kern="100" dirty="0">
                <a:effectLst/>
                <a:latin typeface="Arial" panose="020B0604020202020204" pitchFamily="34" charset="0"/>
                <a:ea typeface="Calibri" panose="020F0502020204030204" pitchFamily="34" charset="0"/>
                <a:cs typeface="Arial" panose="020B0604020202020204" pitchFamily="34" charset="0"/>
              </a:rPr>
              <a:t>NOTA</a:t>
            </a:r>
            <a:r>
              <a:rPr lang="es-CO" sz="1800" kern="100" dirty="0">
                <a:effectLst/>
                <a:latin typeface="Arial" panose="020B0604020202020204" pitchFamily="34" charset="0"/>
                <a:ea typeface="Calibri" panose="020F0502020204030204" pitchFamily="34" charset="0"/>
                <a:cs typeface="Arial" panose="020B0604020202020204" pitchFamily="34" charset="0"/>
              </a:rPr>
              <a:t>: Mencione solo dos casos que estén cerca de donde residan los participantes)</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57150" marR="0" indent="-285750">
              <a:lnSpc>
                <a:spcPct val="107000"/>
              </a:lnSpc>
              <a:spcBef>
                <a:spcPts val="0"/>
              </a:spcBef>
              <a:spcAft>
                <a:spcPts val="800"/>
              </a:spcAft>
              <a:buFont typeface="Arial" panose="020B0604020202020204" pitchFamily="34" charset="0"/>
              <a:buChar char="•"/>
            </a:pPr>
            <a:r>
              <a:rPr lang="es-CO" sz="1800" kern="100" dirty="0" err="1">
                <a:effectLst/>
                <a:latin typeface="Arial" panose="020B0604020202020204" pitchFamily="34" charset="0"/>
                <a:ea typeface="Calibri" panose="020F0502020204030204" pitchFamily="34" charset="0"/>
                <a:cs typeface="Arial" panose="020B0604020202020204" pitchFamily="34" charset="0"/>
              </a:rPr>
              <a:t>Cypress</a:t>
            </a:r>
            <a:r>
              <a:rPr lang="es-CO" sz="1800" kern="100" dirty="0">
                <a:effectLst/>
                <a:latin typeface="Arial" panose="020B0604020202020204" pitchFamily="34" charset="0"/>
                <a:ea typeface="Calibri" panose="020F0502020204030204" pitchFamily="34" charset="0"/>
                <a:cs typeface="Arial" panose="020B0604020202020204" pitchFamily="34" charset="0"/>
              </a:rPr>
              <a:t> </a:t>
            </a:r>
            <a:r>
              <a:rPr lang="es-CO" sz="1800" kern="100" dirty="0" err="1">
                <a:effectLst/>
                <a:latin typeface="Arial" panose="020B0604020202020204" pitchFamily="34" charset="0"/>
                <a:ea typeface="Calibri" panose="020F0502020204030204" pitchFamily="34" charset="0"/>
                <a:cs typeface="Arial" panose="020B0604020202020204" pitchFamily="34" charset="0"/>
              </a:rPr>
              <a:t>College</a:t>
            </a:r>
            <a:r>
              <a:rPr lang="es-CO" sz="1800" kern="100" dirty="0">
                <a:effectLst/>
                <a:latin typeface="Arial" panose="020B0604020202020204" pitchFamily="34" charset="0"/>
                <a:ea typeface="Calibri" panose="020F0502020204030204" pitchFamily="34" charset="0"/>
                <a:cs typeface="Arial" panose="020B0604020202020204" pitchFamily="34" charset="0"/>
              </a:rPr>
              <a:t> – Ciencias mortuorias</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57150" marR="0" indent="-285750">
              <a:lnSpc>
                <a:spcPct val="107000"/>
              </a:lnSpc>
              <a:spcBef>
                <a:spcPts val="0"/>
              </a:spcBef>
              <a:spcAft>
                <a:spcPts val="800"/>
              </a:spcAft>
              <a:buFont typeface="Arial" panose="020B0604020202020204" pitchFamily="34" charset="0"/>
              <a:buChar char="•"/>
            </a:pPr>
            <a:r>
              <a:rPr lang="es-CO" sz="1800" kern="100" dirty="0">
                <a:effectLst/>
                <a:latin typeface="Arial" panose="020B0604020202020204" pitchFamily="34" charset="0"/>
                <a:ea typeface="Calibri" panose="020F0502020204030204" pitchFamily="34" charset="0"/>
                <a:cs typeface="Arial" panose="020B0604020202020204" pitchFamily="34" charset="0"/>
              </a:rPr>
              <a:t>San Diego Mesa – Administración de información de la salud</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57150" marR="0" indent="-285750">
              <a:lnSpc>
                <a:spcPct val="107000"/>
              </a:lnSpc>
              <a:spcBef>
                <a:spcPts val="0"/>
              </a:spcBef>
              <a:spcAft>
                <a:spcPts val="800"/>
              </a:spcAft>
              <a:buFont typeface="Arial" panose="020B0604020202020204" pitchFamily="34" charset="0"/>
              <a:buChar char="•"/>
            </a:pPr>
            <a:r>
              <a:rPr lang="es-CO" sz="1800" kern="100" dirty="0">
                <a:effectLst/>
                <a:latin typeface="Arial" panose="020B0604020202020204" pitchFamily="34" charset="0"/>
                <a:ea typeface="Calibri" panose="020F0502020204030204" pitchFamily="34" charset="0"/>
                <a:cs typeface="Arial" panose="020B0604020202020204" pitchFamily="34" charset="0"/>
              </a:rPr>
              <a:t>Santa </a:t>
            </a:r>
            <a:r>
              <a:rPr lang="es-CO" sz="1800" kern="100" dirty="0" err="1">
                <a:effectLst/>
                <a:latin typeface="Arial" panose="020B0604020202020204" pitchFamily="34" charset="0"/>
                <a:ea typeface="Calibri" panose="020F0502020204030204" pitchFamily="34" charset="0"/>
                <a:cs typeface="Arial" panose="020B0604020202020204" pitchFamily="34" charset="0"/>
              </a:rPr>
              <a:t>Monica</a:t>
            </a:r>
            <a:r>
              <a:rPr lang="es-CO" sz="1800" kern="100" dirty="0">
                <a:effectLst/>
                <a:latin typeface="Arial" panose="020B0604020202020204" pitchFamily="34" charset="0"/>
                <a:ea typeface="Calibri" panose="020F0502020204030204" pitchFamily="34" charset="0"/>
                <a:cs typeface="Arial" panose="020B0604020202020204" pitchFamily="34" charset="0"/>
              </a:rPr>
              <a:t> – Diseño de la interacción</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57150" marR="0" indent="-285750">
              <a:lnSpc>
                <a:spcPct val="107000"/>
              </a:lnSpc>
              <a:spcBef>
                <a:spcPts val="0"/>
              </a:spcBef>
              <a:spcAft>
                <a:spcPts val="800"/>
              </a:spcAft>
              <a:buFont typeface="Arial" panose="020B0604020202020204" pitchFamily="34" charset="0"/>
              <a:buChar char="•"/>
            </a:pPr>
            <a:r>
              <a:rPr lang="es-CO" sz="1800" kern="100" dirty="0">
                <a:effectLst/>
                <a:latin typeface="Arial" panose="020B0604020202020204" pitchFamily="34" charset="0"/>
                <a:ea typeface="Calibri" panose="020F0502020204030204" pitchFamily="34" charset="0"/>
                <a:cs typeface="Arial" panose="020B0604020202020204" pitchFamily="34" charset="0"/>
              </a:rPr>
              <a:t>Skyline – Atención respiratoria</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57150" marR="0" indent="-285750">
              <a:lnSpc>
                <a:spcPct val="107000"/>
              </a:lnSpc>
              <a:spcBef>
                <a:spcPts val="0"/>
              </a:spcBef>
              <a:spcAft>
                <a:spcPts val="800"/>
              </a:spcAft>
              <a:buFont typeface="Arial" panose="020B0604020202020204" pitchFamily="34" charset="0"/>
              <a:buChar char="•"/>
            </a:pPr>
            <a:r>
              <a:rPr lang="es-CO" sz="1800" dirty="0">
                <a:effectLst/>
                <a:latin typeface="Arial" panose="020B0604020202020204" pitchFamily="34" charset="0"/>
                <a:ea typeface="Calibri" panose="020F0502020204030204" pitchFamily="34" charset="0"/>
                <a:cs typeface="Arial" panose="020B0604020202020204" pitchFamily="34" charset="0"/>
              </a:rPr>
              <a:t>West Los </a:t>
            </a:r>
            <a:r>
              <a:rPr lang="es-CO" sz="1800" dirty="0" err="1">
                <a:effectLst/>
                <a:latin typeface="Arial" panose="020B0604020202020204" pitchFamily="34" charset="0"/>
                <a:ea typeface="Calibri" panose="020F0502020204030204" pitchFamily="34" charset="0"/>
                <a:cs typeface="Arial" panose="020B0604020202020204" pitchFamily="34" charset="0"/>
              </a:rPr>
              <a:t>Angeles</a:t>
            </a:r>
            <a:r>
              <a:rPr lang="es-CO" sz="1800" dirty="0">
                <a:effectLst/>
                <a:latin typeface="Arial" panose="020B0604020202020204" pitchFamily="34" charset="0"/>
                <a:ea typeface="Calibri" panose="020F0502020204030204" pitchFamily="34" charset="0"/>
                <a:cs typeface="Arial" panose="020B0604020202020204" pitchFamily="34" charset="0"/>
              </a:rPr>
              <a:t> – Higiene dental</a:t>
            </a:r>
          </a:p>
          <a:p>
            <a:pPr marL="57150" marR="0" indent="-285750">
              <a:lnSpc>
                <a:spcPct val="107000"/>
              </a:lnSpc>
              <a:spcBef>
                <a:spcPts val="0"/>
              </a:spcBef>
              <a:spcAft>
                <a:spcPts val="800"/>
              </a:spcAft>
              <a:buFont typeface="Arial" panose="020B0604020202020204" pitchFamily="34" charset="0"/>
              <a:buChar char="•"/>
            </a:pPr>
            <a:endParaRPr lang="es-CO" sz="1800" dirty="0">
              <a:effectLst/>
              <a:latin typeface="Arial" panose="020B0604020202020204" pitchFamily="34" charset="0"/>
              <a:cs typeface="Arial" panose="020B0604020202020204" pitchFamily="34" charset="0"/>
            </a:endParaRPr>
          </a:p>
          <a:p>
            <a:pPr marL="57150" marR="0" indent="-285750">
              <a:lnSpc>
                <a:spcPct val="107000"/>
              </a:lnSpc>
              <a:spcBef>
                <a:spcPts val="0"/>
              </a:spcBef>
              <a:spcAft>
                <a:spcPts val="800"/>
              </a:spcAft>
              <a:buFont typeface="Arial" panose="020B0604020202020204" pitchFamily="34" charset="0"/>
              <a:buChar char="•"/>
            </a:pPr>
            <a:endParaRPr lang="es-CO" sz="1800" dirty="0">
              <a:effectLst/>
              <a:latin typeface="Arial" panose="020B0604020202020204" pitchFamily="34" charset="0"/>
              <a:cs typeface="Arial" panose="020B0604020202020204" pitchFamily="34" charset="0"/>
            </a:endParaRPr>
          </a:p>
          <a:p>
            <a:pPr marL="0" marR="0">
              <a:lnSpc>
                <a:spcPct val="107000"/>
              </a:lnSpc>
              <a:spcBef>
                <a:spcPts val="0"/>
              </a:spcBef>
              <a:spcAft>
                <a:spcPts val="800"/>
              </a:spcAft>
            </a:pPr>
            <a:r>
              <a:rPr lang="es-CO" sz="1800" b="1" kern="100" dirty="0">
                <a:effectLst/>
                <a:latin typeface="Arial" panose="020B0604020202020204" pitchFamily="34" charset="0"/>
                <a:ea typeface="Calibri" panose="020F0502020204030204" pitchFamily="34" charset="0"/>
                <a:cs typeface="Arial" panose="020B0604020202020204" pitchFamily="34" charset="0"/>
              </a:rPr>
              <a:t>Nota para el facilitador: </a:t>
            </a:r>
            <a:r>
              <a:rPr lang="es-CO" sz="1800" dirty="0">
                <a:effectLst/>
                <a:latin typeface="Arial" panose="020B0604020202020204" pitchFamily="34" charset="0"/>
                <a:ea typeface="Calibri" panose="020F0502020204030204" pitchFamily="34" charset="0"/>
                <a:cs typeface="Arial" panose="020B0604020202020204" pitchFamily="34" charset="0"/>
              </a:rPr>
              <a:t>La animación está integrada a cada sección. A fin de que esta diapositiva sea más atractiva, el facilitador puede pedir a los participantes que compartan lo que saben sobre los títulos ofrecidos en cada tipo de colegio y universidad para evaluar su conocimiento. Después de responder, el facilitador puede mostrar la información correcta y hacerles notar cualquier información que hayan pasado por alto. Si se trata de una presentación en persona los participantes pueden levantar la mano o simplemente responder. En el caso de una presentación virtual, los participantes pueden también levantar la mano, reactivar su micrófono o escribir sus respuestas en el “chat”. Tenga en cuenta que al dar participación al grupo añadirá tiempo a la diapositiva.</a:t>
            </a:r>
            <a:endParaRPr lang="es-CO" dirty="0">
              <a:latin typeface="Arial" panose="020B0604020202020204" pitchFamily="34" charset="0"/>
              <a:cs typeface="Arial" panose="020B0604020202020204" pitchFamily="34" charset="0"/>
            </a:endParaRPr>
          </a:p>
        </p:txBody>
      </p:sp>
      <p:sp>
        <p:nvSpPr>
          <p:cNvPr id="894" name="Google Shape;894;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extLst>
      <p:ext uri="{BB962C8B-B14F-4D97-AF65-F5344CB8AC3E}">
        <p14:creationId xmlns:p14="http://schemas.microsoft.com/office/powerpoint/2010/main" val="299949915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0"/>
        <p:cNvGrpSpPr/>
        <p:nvPr/>
      </p:nvGrpSpPr>
      <p:grpSpPr>
        <a:xfrm>
          <a:off x="0" y="0"/>
          <a:ext cx="0" cy="0"/>
          <a:chOff x="0" y="0"/>
          <a:chExt cx="0" cy="0"/>
        </a:xfrm>
      </p:grpSpPr>
      <p:sp>
        <p:nvSpPr>
          <p:cNvPr id="511" name="Google Shape;511;p19: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2" name="Google Shape;512;p19: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marR="0">
              <a:lnSpc>
                <a:spcPct val="107000"/>
              </a:lnSpc>
              <a:spcBef>
                <a:spcPts val="0"/>
              </a:spcBef>
              <a:spcAft>
                <a:spcPts val="0"/>
              </a:spcAft>
            </a:pPr>
            <a:r>
              <a:rPr lang="es-CO" sz="1800" kern="100" dirty="0">
                <a:effectLst/>
                <a:latin typeface="Arial" panose="020B0604020202020204" pitchFamily="34" charset="0"/>
                <a:ea typeface="Calibri" panose="020F0502020204030204" pitchFamily="34" charset="0"/>
                <a:cs typeface="Times New Roman" panose="02020603050405020304" pitchFamily="18" charset="0"/>
              </a:rPr>
              <a:t>Si bien no mencionamos las universidades de fuera del estado en el último ejercicio, ya que varían ampliamente, aquí hay algunas cosas que deben saber.</a:t>
            </a:r>
          </a:p>
          <a:p>
            <a:pPr marL="0" marR="0">
              <a:lnSpc>
                <a:spcPct val="107000"/>
              </a:lnSpc>
              <a:spcBef>
                <a:spcPts val="0"/>
              </a:spcBef>
              <a:spcAft>
                <a:spcPts val="0"/>
              </a:spcAft>
            </a:pP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kern="100" dirty="0">
                <a:effectLst/>
                <a:latin typeface="Arial" panose="020B0604020202020204" pitchFamily="34" charset="0"/>
                <a:ea typeface="Calibri" panose="020F0502020204030204" pitchFamily="34" charset="0"/>
                <a:cs typeface="Times New Roman" panose="02020603050405020304" pitchFamily="18" charset="0"/>
              </a:rPr>
              <a:t>La matrícula es el costo de los cursos o de la instrucción para asistir al colegio o universidad. La matrícula suele ser más cara en un colegio o universidad de fuera del estado que en una universidad pública dentro del estado, como una UC o una </a:t>
            </a:r>
            <a:r>
              <a:rPr lang="es-CO" sz="1800" kern="100" dirty="0" err="1">
                <a:effectLst/>
                <a:latin typeface="Arial" panose="020B0604020202020204" pitchFamily="34" charset="0"/>
                <a:ea typeface="Calibri" panose="020F0502020204030204" pitchFamily="34" charset="0"/>
                <a:cs typeface="Times New Roman" panose="02020603050405020304" pitchFamily="18" charset="0"/>
              </a:rPr>
              <a:t>CSU</a:t>
            </a:r>
            <a:r>
              <a:rPr lang="es-CO" sz="1800" kern="100" dirty="0">
                <a:effectLst/>
                <a:latin typeface="Arial" panose="020B0604020202020204" pitchFamily="34" charset="0"/>
                <a:ea typeface="Calibri" panose="020F0502020204030204" pitchFamily="34" charset="0"/>
                <a:cs typeface="Times New Roman" panose="02020603050405020304" pitchFamily="18" charset="0"/>
              </a:rPr>
              <a:t>, ya que los estudiantes tendrán que pagar precios de matrícula de fuera del estado, en lugar de los estatales que son más baratos.</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kern="100" dirty="0">
                <a:effectLst/>
                <a:latin typeface="Arial" panose="020B0604020202020204" pitchFamily="34" charset="0"/>
                <a:ea typeface="Calibri" panose="020F0502020204030204" pitchFamily="34" charset="0"/>
                <a:cs typeface="Times New Roman" panose="02020603050405020304" pitchFamily="18" charset="0"/>
              </a:rPr>
              <a:t>Por ejemplo, el costo de la matrícula y las tarifas para los estudiantes de tiempo completo que son residentes de California en una UC es de $16.236 o $5.742 en la </a:t>
            </a:r>
            <a:r>
              <a:rPr lang="es-CO" sz="1800" kern="100" dirty="0" err="1">
                <a:effectLst/>
                <a:latin typeface="Arial" panose="020B0604020202020204" pitchFamily="34" charset="0"/>
                <a:ea typeface="Calibri" panose="020F0502020204030204" pitchFamily="34" charset="0"/>
                <a:cs typeface="Times New Roman" panose="02020603050405020304" pitchFamily="18" charset="0"/>
              </a:rPr>
              <a:t>CSU</a:t>
            </a:r>
            <a:r>
              <a:rPr lang="es-CO" sz="1800" kern="100" dirty="0">
                <a:effectLst/>
                <a:latin typeface="Arial" panose="020B0604020202020204" pitchFamily="34" charset="0"/>
                <a:ea typeface="Calibri" panose="020F0502020204030204" pitchFamily="34" charset="0"/>
                <a:cs typeface="Times New Roman" panose="02020603050405020304" pitchFamily="18" charset="0"/>
              </a:rPr>
              <a:t> en comparación con un promedio de $46.730 por año para los estudiantes de fuera del estado en las instituciones estatales públicas. </a:t>
            </a:r>
          </a:p>
          <a:p>
            <a:pPr marL="0" marR="0">
              <a:lnSpc>
                <a:spcPct val="107000"/>
              </a:lnSpc>
              <a:spcBef>
                <a:spcPts val="0"/>
              </a:spcBef>
              <a:spcAft>
                <a:spcPts val="0"/>
              </a:spcAft>
            </a:pP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kern="100" dirty="0">
                <a:effectLst/>
                <a:latin typeface="Arial" panose="020B0604020202020204" pitchFamily="34" charset="0"/>
                <a:ea typeface="Calibri" panose="020F0502020204030204" pitchFamily="34" charset="0"/>
                <a:cs typeface="Times New Roman" panose="02020603050405020304" pitchFamily="18" charset="0"/>
              </a:rPr>
              <a:t>A pesar de los costos más altos, es posible que se disponga de ayuda financiera, por lo que los estudiantes interesados aún deben aplicar para explorar sus opciones.</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kern="100" dirty="0">
                <a:effectLst/>
                <a:latin typeface="Arial" panose="020B0604020202020204" pitchFamily="34" charset="0"/>
                <a:ea typeface="Calibri" panose="020F0502020204030204" pitchFamily="34" charset="0"/>
                <a:cs typeface="Times New Roman" panose="02020603050405020304" pitchFamily="18" charset="0"/>
              </a:rPr>
              <a:t>Además, hay algunos acuerdos regionales interestatales que proporcionan matrícula estatal o programas de ahorro de matrícula para no residentes, como el Programa Western </a:t>
            </a:r>
            <a:r>
              <a:rPr lang="es-CO" sz="1800" kern="100" dirty="0" err="1">
                <a:effectLst/>
                <a:latin typeface="Arial" panose="020B0604020202020204" pitchFamily="34" charset="0"/>
                <a:ea typeface="Calibri" panose="020F0502020204030204" pitchFamily="34" charset="0"/>
                <a:cs typeface="Times New Roman" panose="02020603050405020304" pitchFamily="18" charset="0"/>
              </a:rPr>
              <a:t>Undergraduate</a:t>
            </a:r>
            <a:r>
              <a:rPr lang="es-CO" sz="1800" kern="100" dirty="0">
                <a:effectLst/>
                <a:latin typeface="Arial" panose="020B0604020202020204" pitchFamily="34" charset="0"/>
                <a:ea typeface="Calibri" panose="020F0502020204030204" pitchFamily="34" charset="0"/>
                <a:cs typeface="Times New Roman" panose="02020603050405020304" pitchFamily="18" charset="0"/>
              </a:rPr>
              <a:t> Exchange (</a:t>
            </a:r>
            <a:r>
              <a:rPr lang="es-CO" sz="1800" kern="100" dirty="0" err="1">
                <a:effectLst/>
                <a:latin typeface="Arial" panose="020B0604020202020204" pitchFamily="34" charset="0"/>
                <a:ea typeface="Calibri" panose="020F0502020204030204" pitchFamily="34" charset="0"/>
                <a:cs typeface="Times New Roman" panose="02020603050405020304" pitchFamily="18" charset="0"/>
              </a:rPr>
              <a:t>WUE</a:t>
            </a:r>
            <a:r>
              <a:rPr lang="es-CO" sz="1800" kern="100" dirty="0">
                <a:effectLst/>
                <a:latin typeface="Arial" panose="020B0604020202020204" pitchFamily="34" charset="0"/>
                <a:ea typeface="Calibri" panose="020F0502020204030204" pitchFamily="34" charset="0"/>
                <a:cs typeface="Times New Roman" panose="02020603050405020304" pitchFamily="18" charset="0"/>
              </a:rPr>
              <a:t>). </a:t>
            </a:r>
          </a:p>
          <a:p>
            <a:pPr marL="0" marR="0">
              <a:lnSpc>
                <a:spcPct val="107000"/>
              </a:lnSpc>
              <a:spcBef>
                <a:spcPts val="0"/>
              </a:spcBef>
              <a:spcAft>
                <a:spcPts val="0"/>
              </a:spcAft>
            </a:pP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kern="100" dirty="0">
                <a:effectLst/>
                <a:latin typeface="Arial" panose="020B0604020202020204" pitchFamily="34" charset="0"/>
                <a:ea typeface="Calibri" panose="020F0502020204030204" pitchFamily="34" charset="0"/>
                <a:cs typeface="Times New Roman" panose="02020603050405020304" pitchFamily="18" charset="0"/>
              </a:rPr>
              <a:t>El </a:t>
            </a:r>
            <a:r>
              <a:rPr lang="es-CO" sz="1800" kern="100" dirty="0" err="1">
                <a:effectLst/>
                <a:latin typeface="Arial" panose="020B0604020202020204" pitchFamily="34" charset="0"/>
                <a:ea typeface="Calibri" panose="020F0502020204030204" pitchFamily="34" charset="0"/>
                <a:cs typeface="Times New Roman" panose="02020603050405020304" pitchFamily="18" charset="0"/>
              </a:rPr>
              <a:t>WUE</a:t>
            </a:r>
            <a:r>
              <a:rPr lang="es-CO" sz="1800" kern="100" dirty="0">
                <a:effectLst/>
                <a:latin typeface="Arial" panose="020B0604020202020204" pitchFamily="34" charset="0"/>
                <a:ea typeface="Calibri" panose="020F0502020204030204" pitchFamily="34" charset="0"/>
                <a:cs typeface="Times New Roman" panose="02020603050405020304" pitchFamily="18" charset="0"/>
              </a:rPr>
              <a:t> ofrece importantes ahorros en costos de matrícula de no residentes para los estudiantes del oeste en más de 160 colegios y universidades públicos participantes. Un estudiante de California podría asistir a una de las universidades participantes y pagar no más que el 150% de la tasa de matrícula de residente de esa institución.</a:t>
            </a:r>
          </a:p>
          <a:p>
            <a:pPr marL="0" marR="0">
              <a:lnSpc>
                <a:spcPct val="107000"/>
              </a:lnSpc>
              <a:spcBef>
                <a:spcPts val="0"/>
              </a:spcBef>
              <a:spcAft>
                <a:spcPts val="0"/>
              </a:spcAft>
            </a:pP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kern="100" dirty="0">
                <a:effectLst/>
                <a:latin typeface="Arial" panose="020B0604020202020204" pitchFamily="34" charset="0"/>
                <a:ea typeface="Calibri" panose="020F0502020204030204" pitchFamily="34" charset="0"/>
                <a:cs typeface="Times New Roman" panose="02020603050405020304" pitchFamily="18" charset="0"/>
              </a:rPr>
              <a:t>Asistir a una universidad fuera del estado puede proporcionar un nuevo entorno y una nueva experiencia emocionante para algunos estudiantes. Observamos que muchos jóvenes en crianza temporal que van a instituciones de fuera del estado, están asistiendo a </a:t>
            </a:r>
            <a:r>
              <a:rPr lang="es-CO" sz="1800" kern="100" dirty="0" err="1">
                <a:effectLst/>
                <a:latin typeface="Arial" panose="020B0604020202020204" pitchFamily="34" charset="0"/>
                <a:ea typeface="Calibri" panose="020F0502020204030204" pitchFamily="34" charset="0"/>
                <a:cs typeface="Times New Roman" panose="02020603050405020304" pitchFamily="18" charset="0"/>
              </a:rPr>
              <a:t>HBCUs</a:t>
            </a:r>
            <a:r>
              <a:rPr lang="es-CO" sz="1800" kern="100" dirty="0">
                <a:effectLst/>
                <a:latin typeface="Arial" panose="020B0604020202020204" pitchFamily="34" charset="0"/>
                <a:ea typeface="Calibri" panose="020F0502020204030204" pitchFamily="34" charset="0"/>
                <a:cs typeface="Times New Roman" panose="02020603050405020304" pitchFamily="18" charset="0"/>
              </a:rPr>
              <a:t>. Sin embargo, para otros puede ser un choque cultural y tal vez deban batallar sin una red de seguridad. Es importante considerar lo que es mejor para los jóvenes a su cuidado ya que no se aplican las mismas condiciones para todos por igual.</a:t>
            </a:r>
          </a:p>
          <a:p>
            <a:pPr marL="0" marR="0">
              <a:lnSpc>
                <a:spcPct val="107000"/>
              </a:lnSpc>
              <a:spcBef>
                <a:spcPts val="0"/>
              </a:spcBef>
              <a:spcAft>
                <a:spcPts val="0"/>
              </a:spcAft>
            </a:pP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kern="100" dirty="0">
                <a:effectLst/>
                <a:latin typeface="Arial" panose="020B0604020202020204" pitchFamily="34" charset="0"/>
                <a:ea typeface="Calibri" panose="020F0502020204030204" pitchFamily="34" charset="0"/>
                <a:cs typeface="Times New Roman" panose="02020603050405020304" pitchFamily="18" charset="0"/>
              </a:rPr>
              <a:t>Los procesos de admisión, los plazos, las opciones de vivienda, el tamaño de las clases y los recursos para los jóvenes en crianza temporal varían según la institución y el estado, por lo que es importante que los proveedores de cuidados y sus jóvenes investiguen al explorar opciones. </a:t>
            </a:r>
          </a:p>
          <a:p>
            <a:pPr marL="0" marR="0">
              <a:lnSpc>
                <a:spcPct val="107000"/>
              </a:lnSpc>
              <a:spcBef>
                <a:spcPts val="0"/>
              </a:spcBef>
              <a:spcAft>
                <a:spcPts val="0"/>
              </a:spcAft>
            </a:pPr>
            <a:endParaRPr lang="es-CO"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b="1" kern="100" dirty="0">
                <a:effectLst/>
                <a:latin typeface="Arial" panose="020B0604020202020204" pitchFamily="34" charset="0"/>
                <a:ea typeface="Calibri" panose="020F0502020204030204" pitchFamily="34" charset="0"/>
                <a:cs typeface="Arial" panose="020B0604020202020204" pitchFamily="34" charset="0"/>
              </a:rPr>
              <a:t>Nota para el facilitador: </a:t>
            </a:r>
            <a:r>
              <a:rPr lang="es-CO" sz="1800" kern="100" dirty="0">
                <a:effectLst/>
                <a:latin typeface="Arial" panose="020B0604020202020204" pitchFamily="34" charset="0"/>
                <a:ea typeface="Calibri" panose="020F0502020204030204" pitchFamily="34" charset="0"/>
                <a:cs typeface="Arial" panose="020B0604020202020204" pitchFamily="34" charset="0"/>
              </a:rPr>
              <a:t>Puede encontrar más información sobre el </a:t>
            </a:r>
            <a:r>
              <a:rPr lang="es-CO" sz="1800" kern="100" dirty="0" err="1">
                <a:effectLst/>
                <a:latin typeface="Arial" panose="020B0604020202020204" pitchFamily="34" charset="0"/>
                <a:ea typeface="Calibri" panose="020F0502020204030204" pitchFamily="34" charset="0"/>
                <a:cs typeface="Arial" panose="020B0604020202020204" pitchFamily="34" charset="0"/>
              </a:rPr>
              <a:t>WUE</a:t>
            </a:r>
            <a:r>
              <a:rPr lang="es-CO" sz="1800" kern="100" dirty="0">
                <a:effectLst/>
                <a:latin typeface="Arial" panose="020B0604020202020204" pitchFamily="34" charset="0"/>
                <a:ea typeface="Calibri" panose="020F0502020204030204" pitchFamily="34" charset="0"/>
                <a:cs typeface="Arial" panose="020B0604020202020204" pitchFamily="34" charset="0"/>
              </a:rPr>
              <a:t> aquí: </a:t>
            </a:r>
            <a:r>
              <a:rPr lang="es-CO" sz="1800"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https://www.wiche.edu/tuition-savings/wue/</a:t>
            </a:r>
            <a:r>
              <a:rPr lang="es-CO" sz="1800"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rPr>
              <a:t> </a:t>
            </a:r>
            <a:r>
              <a:rPr lang="es-CO" sz="1800" kern="100" dirty="0">
                <a:effectLst/>
                <a:latin typeface="Arial" panose="020B0604020202020204" pitchFamily="34" charset="0"/>
                <a:ea typeface="Calibri" panose="020F0502020204030204" pitchFamily="34" charset="0"/>
                <a:cs typeface="Arial" panose="020B0604020202020204" pitchFamily="34" charset="0"/>
              </a:rPr>
              <a:t>Para averiguar más sobre los programas disponibles para jóvenes en crianza temporal a nivel nacional, visite la red </a:t>
            </a:r>
            <a:r>
              <a:rPr lang="es-CO" sz="1800" kern="100" dirty="0" err="1">
                <a:effectLst/>
                <a:latin typeface="Arial" panose="020B0604020202020204" pitchFamily="34" charset="0"/>
                <a:ea typeface="Calibri" panose="020F0502020204030204" pitchFamily="34" charset="0"/>
                <a:cs typeface="Arial" panose="020B0604020202020204" pitchFamily="34" charset="0"/>
              </a:rPr>
              <a:t>Fostering</a:t>
            </a:r>
            <a:r>
              <a:rPr lang="es-CO" sz="1800" kern="100" dirty="0">
                <a:effectLst/>
                <a:latin typeface="Arial" panose="020B0604020202020204" pitchFamily="34" charset="0"/>
                <a:ea typeface="Calibri" panose="020F0502020204030204" pitchFamily="34" charset="0"/>
                <a:cs typeface="Arial" panose="020B0604020202020204" pitchFamily="34" charset="0"/>
              </a:rPr>
              <a:t> </a:t>
            </a:r>
            <a:r>
              <a:rPr lang="es-CO" sz="1800" kern="100" dirty="0" err="1">
                <a:effectLst/>
                <a:latin typeface="Arial" panose="020B0604020202020204" pitchFamily="34" charset="0"/>
                <a:ea typeface="Calibri" panose="020F0502020204030204" pitchFamily="34" charset="0"/>
                <a:cs typeface="Arial" panose="020B0604020202020204" pitchFamily="34" charset="0"/>
              </a:rPr>
              <a:t>Academic</a:t>
            </a:r>
            <a:r>
              <a:rPr lang="es-CO" sz="1800" kern="100" dirty="0">
                <a:effectLst/>
                <a:latin typeface="Arial" panose="020B0604020202020204" pitchFamily="34" charset="0"/>
                <a:ea typeface="Calibri" panose="020F0502020204030204" pitchFamily="34" charset="0"/>
                <a:cs typeface="Arial" panose="020B0604020202020204" pitchFamily="34" charset="0"/>
              </a:rPr>
              <a:t> </a:t>
            </a:r>
            <a:r>
              <a:rPr lang="es-CO" sz="1800" kern="100" dirty="0" err="1">
                <a:effectLst/>
                <a:latin typeface="Arial" panose="020B0604020202020204" pitchFamily="34" charset="0"/>
                <a:ea typeface="Calibri" panose="020F0502020204030204" pitchFamily="34" charset="0"/>
                <a:cs typeface="Arial" panose="020B0604020202020204" pitchFamily="34" charset="0"/>
              </a:rPr>
              <a:t>Echievement</a:t>
            </a:r>
            <a:r>
              <a:rPr lang="es-CO" sz="1800" kern="100" dirty="0">
                <a:effectLst/>
                <a:latin typeface="Arial" panose="020B0604020202020204" pitchFamily="34" charset="0"/>
                <a:ea typeface="Calibri" panose="020F0502020204030204" pitchFamily="34" charset="0"/>
                <a:cs typeface="Arial" panose="020B0604020202020204" pitchFamily="34" charset="0"/>
              </a:rPr>
              <a:t> en: https://faannetwork.com/national-map/</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sz="1100" dirty="0">
              <a:latin typeface="Arial" panose="020B0604020202020204" pitchFamily="34" charset="0"/>
              <a:cs typeface="Arial" panose="020B0604020202020204" pitchFamily="34" charset="0"/>
            </a:endParaRPr>
          </a:p>
        </p:txBody>
      </p:sp>
      <p:sp>
        <p:nvSpPr>
          <p:cNvPr id="513" name="Google Shape;513;p19: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ea typeface="Calibri"/>
                <a:sym typeface="Calibri"/>
              </a:rPr>
              <a:t>21</a:t>
            </a:fld>
            <a:endParaRPr dirty="0">
              <a:solidFill>
                <a:srgbClr val="000000"/>
              </a:solidFill>
              <a:ea typeface="Calibri"/>
              <a:sym typeface="Calibri"/>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4"/>
        <p:cNvGrpSpPr/>
        <p:nvPr/>
      </p:nvGrpSpPr>
      <p:grpSpPr>
        <a:xfrm>
          <a:off x="0" y="0"/>
          <a:ext cx="0" cy="0"/>
          <a:chOff x="0" y="0"/>
          <a:chExt cx="0" cy="0"/>
        </a:xfrm>
      </p:grpSpPr>
      <p:sp>
        <p:nvSpPr>
          <p:cNvPr id="905" name="Google Shape;905;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6" name="Google Shape;906;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indent="0">
              <a:lnSpc>
                <a:spcPct val="107000"/>
              </a:lnSpc>
              <a:spcBef>
                <a:spcPts val="0"/>
              </a:spcBef>
              <a:spcAft>
                <a:spcPts val="0"/>
              </a:spcAft>
              <a:buFont typeface="Arial" panose="020B0604020202020204" pitchFamily="34" charset="0"/>
              <a:buNone/>
            </a:pPr>
            <a:r>
              <a:rPr lang="es-CO" sz="1800" kern="100" dirty="0">
                <a:effectLst/>
                <a:latin typeface="Arial" panose="020B0604020202020204" pitchFamily="34" charset="0"/>
                <a:ea typeface="Calibri" panose="020F0502020204030204" pitchFamily="34" charset="0"/>
                <a:cs typeface="Arial" panose="020B0604020202020204" pitchFamily="34" charset="0"/>
              </a:rPr>
              <a:t>Los estudiantes interesados en la educación vocacional disponen de varias opciones. Es importante dedicar tiempo a explorar cada una de ellas para ver cuál satisface las necesidades de los estudiantes y mejor respalda sus metas vocacionales de largo plazo.</a:t>
            </a:r>
          </a:p>
          <a:p>
            <a:pPr marL="285750" marR="0" indent="-285750">
              <a:lnSpc>
                <a:spcPct val="107000"/>
              </a:lnSpc>
              <a:spcBef>
                <a:spcPts val="0"/>
              </a:spcBef>
              <a:spcAft>
                <a:spcPts val="0"/>
              </a:spcAft>
              <a:buFont typeface="Arial" panose="020B0604020202020204" pitchFamily="34" charset="0"/>
              <a:buChar char="•"/>
            </a:pP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fontAlgn="base">
              <a:spcBef>
                <a:spcPts val="0"/>
              </a:spcBef>
              <a:spcAft>
                <a:spcPts val="0"/>
              </a:spcAft>
              <a:buFont typeface="Arial" panose="020B0604020202020204" pitchFamily="34" charset="0"/>
              <a:buChar char="•"/>
            </a:pPr>
            <a:r>
              <a:rPr lang="es-CO" sz="1800" dirty="0">
                <a:effectLst/>
                <a:latin typeface="Arial" panose="020B0604020202020204" pitchFamily="34" charset="0"/>
                <a:ea typeface="Times New Roman" panose="02020603050405020304" pitchFamily="18" charset="0"/>
                <a:cs typeface="Arial" panose="020B0604020202020204" pitchFamily="34" charset="0"/>
              </a:rPr>
              <a:t>La educación vocacional y técnica (también conocida como CTE), ofrece capacitación vocacional concreta y de alta calidad que puede resultar en una entrada directa a la fuerza laboral.</a:t>
            </a:r>
          </a:p>
          <a:p>
            <a:pPr marL="285750" marR="0" indent="-285750" fontAlgn="base">
              <a:spcBef>
                <a:spcPts val="0"/>
              </a:spcBef>
              <a:spcAft>
                <a:spcPts val="0"/>
              </a:spcAft>
              <a:buFont typeface="Arial" panose="020B0604020202020204" pitchFamily="34" charset="0"/>
              <a:buChar char="•"/>
            </a:pP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285750" marR="0" indent="-285750" fontAlgn="base">
              <a:spcBef>
                <a:spcPts val="0"/>
              </a:spcBef>
              <a:spcAft>
                <a:spcPts val="0"/>
              </a:spcAft>
              <a:buFont typeface="Arial" panose="020B0604020202020204" pitchFamily="34" charset="0"/>
              <a:buChar char="•"/>
            </a:pPr>
            <a:r>
              <a:rPr lang="es-CO" sz="1800" dirty="0">
                <a:effectLst/>
                <a:latin typeface="Arial" panose="020B0604020202020204" pitchFamily="34" charset="0"/>
                <a:ea typeface="Times New Roman" panose="02020603050405020304" pitchFamily="18" charset="0"/>
                <a:cs typeface="Arial" panose="020B0604020202020204" pitchFamily="34" charset="0"/>
              </a:rPr>
              <a:t>Los estudiantes pueden recibir capacitación en una variedad de campos, entre otros, programador de sitios web, higienista dental, técnico en diagnósticos médicos, cosmetología, estética, o inspector de proyectos de construcción. Los programas ofrecidos pueden variar entre un campus y otro.</a:t>
            </a:r>
          </a:p>
          <a:p>
            <a:pPr marL="285750" marR="0" indent="-285750" fontAlgn="base">
              <a:spcBef>
                <a:spcPts val="0"/>
              </a:spcBef>
              <a:spcAft>
                <a:spcPts val="0"/>
              </a:spcAft>
              <a:buFont typeface="Arial" panose="020B0604020202020204" pitchFamily="34" charset="0"/>
              <a:buChar char="•"/>
            </a:pP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Arial" panose="020B0604020202020204" pitchFamily="34" charset="0"/>
                <a:ea typeface="Calibri" panose="020F0502020204030204" pitchFamily="34" charset="0"/>
                <a:cs typeface="Arial" panose="020B0604020202020204" pitchFamily="34" charset="0"/>
              </a:rPr>
              <a:t>Los CTE a menudo son programas de certificado más cortos, a veces de 12 a 18 meses. </a:t>
            </a:r>
          </a:p>
          <a:p>
            <a:pPr marL="285750" marR="0" indent="-285750">
              <a:lnSpc>
                <a:spcPct val="107000"/>
              </a:lnSpc>
              <a:spcBef>
                <a:spcPts val="0"/>
              </a:spcBef>
              <a:spcAft>
                <a:spcPts val="0"/>
              </a:spcAft>
              <a:buFont typeface="Arial" panose="020B0604020202020204" pitchFamily="34" charset="0"/>
              <a:buChar char="•"/>
            </a:pP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Arial" panose="020B0604020202020204" pitchFamily="34" charset="0"/>
                <a:ea typeface="Calibri" panose="020F0502020204030204" pitchFamily="34" charset="0"/>
                <a:cs typeface="Arial" panose="020B0604020202020204" pitchFamily="34" charset="0"/>
              </a:rPr>
              <a:t>La mayoría de estos trabajos ofrece una buena remuneración en campos de alta demanda con grandes oportunidades de progresar. Por ejemplo, un estudiante puede obtener un certificado en plomería en el </a:t>
            </a:r>
            <a:r>
              <a:rPr lang="es-CO" sz="1800" kern="100" dirty="0" err="1">
                <a:effectLst/>
                <a:latin typeface="Arial" panose="020B0604020202020204" pitchFamily="34" charset="0"/>
                <a:ea typeface="Calibri" panose="020F0502020204030204" pitchFamily="34" charset="0"/>
                <a:cs typeface="Arial" panose="020B0604020202020204" pitchFamily="34" charset="0"/>
              </a:rPr>
              <a:t>L.A</a:t>
            </a:r>
            <a:r>
              <a:rPr lang="es-CO" sz="1800" kern="100" dirty="0">
                <a:effectLst/>
                <a:latin typeface="Arial" panose="020B0604020202020204" pitchFamily="34" charset="0"/>
                <a:ea typeface="Calibri" panose="020F0502020204030204" pitchFamily="34" charset="0"/>
                <a:cs typeface="Arial" panose="020B0604020202020204" pitchFamily="34" charset="0"/>
              </a:rPr>
              <a:t>. </a:t>
            </a:r>
            <a:r>
              <a:rPr lang="es-CO" sz="1800" kern="100" dirty="0" err="1">
                <a:effectLst/>
                <a:latin typeface="Arial" panose="020B0604020202020204" pitchFamily="34" charset="0"/>
                <a:ea typeface="Calibri" panose="020F0502020204030204" pitchFamily="34" charset="0"/>
                <a:cs typeface="Arial" panose="020B0604020202020204" pitchFamily="34" charset="0"/>
              </a:rPr>
              <a:t>Trade</a:t>
            </a:r>
            <a:r>
              <a:rPr lang="es-CO" sz="1800" kern="100" dirty="0">
                <a:effectLst/>
                <a:latin typeface="Arial" panose="020B0604020202020204" pitchFamily="34" charset="0"/>
                <a:ea typeface="Calibri" panose="020F0502020204030204" pitchFamily="34" charset="0"/>
                <a:cs typeface="Arial" panose="020B0604020202020204" pitchFamily="34" charset="0"/>
              </a:rPr>
              <a:t> </a:t>
            </a:r>
            <a:r>
              <a:rPr lang="es-CO" sz="1800" kern="100" dirty="0" err="1">
                <a:effectLst/>
                <a:latin typeface="Arial" panose="020B0604020202020204" pitchFamily="34" charset="0"/>
                <a:ea typeface="Calibri" panose="020F0502020204030204" pitchFamily="34" charset="0"/>
                <a:cs typeface="Arial" panose="020B0604020202020204" pitchFamily="34" charset="0"/>
              </a:rPr>
              <a:t>Tech</a:t>
            </a:r>
            <a:r>
              <a:rPr lang="es-CO" sz="1800" kern="100" dirty="0">
                <a:effectLst/>
                <a:latin typeface="Arial" panose="020B0604020202020204" pitchFamily="34" charset="0"/>
                <a:ea typeface="Calibri" panose="020F0502020204030204" pitchFamily="34" charset="0"/>
                <a:cs typeface="Arial" panose="020B0604020202020204" pitchFamily="34" charset="0"/>
              </a:rPr>
              <a:t> </a:t>
            </a:r>
            <a:r>
              <a:rPr lang="es-CO" sz="1800" kern="100" dirty="0" err="1">
                <a:effectLst/>
                <a:latin typeface="Arial" panose="020B0604020202020204" pitchFamily="34" charset="0"/>
                <a:ea typeface="Calibri" panose="020F0502020204030204" pitchFamily="34" charset="0"/>
                <a:cs typeface="Arial" panose="020B0604020202020204" pitchFamily="34" charset="0"/>
              </a:rPr>
              <a:t>College</a:t>
            </a:r>
            <a:r>
              <a:rPr lang="es-CO" sz="1800" kern="100" dirty="0">
                <a:effectLst/>
                <a:latin typeface="Arial" panose="020B0604020202020204" pitchFamily="34" charset="0"/>
                <a:ea typeface="Calibri" panose="020F0502020204030204" pitchFamily="34" charset="0"/>
                <a:cs typeface="Arial" panose="020B0604020202020204" pitchFamily="34" charset="0"/>
              </a:rPr>
              <a:t> y ganar $60.000.</a:t>
            </a:r>
          </a:p>
          <a:p>
            <a:pPr marL="285750" marR="0" indent="-285750">
              <a:lnSpc>
                <a:spcPct val="107000"/>
              </a:lnSpc>
              <a:spcBef>
                <a:spcPts val="0"/>
              </a:spcBef>
              <a:spcAft>
                <a:spcPts val="0"/>
              </a:spcAft>
              <a:buFont typeface="Arial" panose="020B0604020202020204" pitchFamily="34" charset="0"/>
              <a:buChar char="•"/>
            </a:pP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Arial" panose="020B0604020202020204" pitchFamily="34" charset="0"/>
                <a:ea typeface="Calibri" panose="020F0502020204030204" pitchFamily="34" charset="0"/>
                <a:cs typeface="Arial" panose="020B0604020202020204" pitchFamily="34" charset="0"/>
              </a:rPr>
              <a:t>Ofrecen capacitación vocacional concreta y de alta calidad que puede resultar en una entrada directa a la fuerza laboral.</a:t>
            </a:r>
          </a:p>
          <a:p>
            <a:pPr marL="285750" marR="0" indent="-285750">
              <a:lnSpc>
                <a:spcPct val="107000"/>
              </a:lnSpc>
              <a:spcBef>
                <a:spcPts val="0"/>
              </a:spcBef>
              <a:spcAft>
                <a:spcPts val="0"/>
              </a:spcAft>
              <a:buFont typeface="Arial" panose="020B0604020202020204" pitchFamily="34" charset="0"/>
              <a:buChar char="•"/>
            </a:pP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Arial" panose="020B0604020202020204" pitchFamily="34" charset="0"/>
                <a:ea typeface="Calibri" panose="020F0502020204030204" pitchFamily="34" charset="0"/>
                <a:cs typeface="Arial" panose="020B0604020202020204" pitchFamily="34" charset="0"/>
              </a:rPr>
              <a:t>También se dispone de ayuda financiera para muchos programas CTE.</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Font typeface="Arial" panose="020B0604020202020204" pitchFamily="34" charset="0"/>
              <a:buNone/>
            </a:pPr>
            <a:endParaRPr lang="es-CO"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Arial" panose="020B0604020202020204" pitchFamily="34" charset="0"/>
                <a:ea typeface="Calibri" panose="020F0502020204030204" pitchFamily="34" charset="0"/>
                <a:cs typeface="Times New Roman" panose="02020603050405020304" pitchFamily="18" charset="0"/>
              </a:rPr>
              <a:t>Es importante recordar que muchos jóvenes que actualmente están o que estuvieron en crianza temporal pueden reunir los requisitos de matrícula gratis en la mayoría de los colegios comunitarios de California y recibir hasta $30.000 en subvenciones estatales y federales. Este es dinero que no tiene que ser rembolsado y se le puede usar para la matrícula, libros, alquiler, transporte y otros gastos mientras el estudiante completa los programas.</a:t>
            </a:r>
          </a:p>
          <a:p>
            <a:pPr marL="0" marR="0">
              <a:lnSpc>
                <a:spcPct val="107000"/>
              </a:lnSpc>
              <a:spcBef>
                <a:spcPts val="0"/>
              </a:spcBef>
              <a:spcAft>
                <a:spcPts val="0"/>
              </a:spcAft>
            </a:pPr>
            <a:endParaRPr lang="es-CO"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kern="100" dirty="0">
                <a:effectLst/>
                <a:latin typeface="Arial" panose="020B0604020202020204" pitchFamily="34" charset="0"/>
                <a:ea typeface="Calibri" panose="020F0502020204030204" pitchFamily="34" charset="0"/>
                <a:cs typeface="Times New Roman" panose="02020603050405020304" pitchFamily="18" charset="0"/>
              </a:rPr>
              <a:t>NOTA: La información sobre las diversas opciones de educación vocacional y los enlaces para encontrar más detalles sobre cada una están disponibles en la Guía de Planificación de Educación </a:t>
            </a:r>
            <a:r>
              <a:rPr lang="es-CO" sz="1800" kern="100" dirty="0" err="1">
                <a:effectLst/>
                <a:latin typeface="Arial" panose="020B0604020202020204" pitchFamily="34" charset="0"/>
                <a:ea typeface="Calibri" panose="020F0502020204030204" pitchFamily="34" charset="0"/>
                <a:cs typeface="Times New Roman" panose="02020603050405020304" pitchFamily="18" charset="0"/>
              </a:rPr>
              <a:t>Pos</a:t>
            </a:r>
            <a:r>
              <a:rPr lang="es-CO" sz="1800" kern="100" dirty="0">
                <a:effectLst/>
                <a:latin typeface="Arial" panose="020B0604020202020204" pitchFamily="34" charset="0"/>
                <a:ea typeface="Calibri" panose="020F0502020204030204" pitchFamily="34" charset="0"/>
                <a:cs typeface="Times New Roman" panose="02020603050405020304" pitchFamily="18" charset="0"/>
              </a:rPr>
              <a:t> preparatoria para Jóvenes en Crianza Temporal. También se puede encontrar información adicional en los sitios que se mencionan a continuación.​</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184150" marR="0" lvl="0" indent="-171450" algn="l" defTabSz="914400" rtl="0" eaLnBrk="1" fontAlgn="auto" latinLnBrk="0" hangingPunct="1">
              <a:lnSpc>
                <a:spcPct val="100000"/>
              </a:lnSpc>
              <a:spcBef>
                <a:spcPts val="900"/>
              </a:spcBef>
              <a:spcAft>
                <a:spcPts val="0"/>
              </a:spcAft>
              <a:buClr>
                <a:schemeClr val="dk1"/>
              </a:buClr>
              <a:buSzPts val="200"/>
              <a:buFontTx/>
              <a:buChar char="-"/>
              <a:tabLst/>
              <a:defRPr/>
            </a:pPr>
            <a:endParaRPr lang="es-ES" sz="1400" dirty="0">
              <a:effectLst/>
              <a:latin typeface="Segoe UI Web (West European)"/>
              <a:cs typeface="Arial" panose="020B0604020202020204" pitchFamily="34" charset="0"/>
            </a:endParaRPr>
          </a:p>
          <a:p>
            <a:pPr marL="12700" marR="0" lvl="0" indent="0" algn="l" defTabSz="914400" rtl="0" eaLnBrk="1" fontAlgn="auto" latinLnBrk="0" hangingPunct="1">
              <a:lnSpc>
                <a:spcPct val="100000"/>
              </a:lnSpc>
              <a:spcBef>
                <a:spcPts val="900"/>
              </a:spcBef>
              <a:spcAft>
                <a:spcPts val="0"/>
              </a:spcAft>
              <a:buClr>
                <a:schemeClr val="dk1"/>
              </a:buClr>
              <a:buSzPts val="200"/>
              <a:buFontTx/>
              <a:buNone/>
              <a:tabLst/>
              <a:defRPr/>
            </a:pPr>
            <a:r>
              <a:rPr lang="es-CO" sz="1800" b="1" dirty="0">
                <a:effectLst/>
                <a:latin typeface="Arial" panose="020B0604020202020204" pitchFamily="34" charset="0"/>
                <a:ea typeface="Calibri" panose="020F0502020204030204" pitchFamily="34" charset="0"/>
                <a:cs typeface="Arial" panose="020B0604020202020204" pitchFamily="34" charset="0"/>
              </a:rPr>
              <a:t>California </a:t>
            </a:r>
            <a:r>
              <a:rPr lang="es-CO" sz="1800" b="1" dirty="0" err="1">
                <a:effectLst/>
                <a:latin typeface="Arial" panose="020B0604020202020204" pitchFamily="34" charset="0"/>
                <a:ea typeface="Calibri" panose="020F0502020204030204" pitchFamily="34" charset="0"/>
                <a:cs typeface="Arial" panose="020B0604020202020204" pitchFamily="34" charset="0"/>
              </a:rPr>
              <a:t>Community</a:t>
            </a:r>
            <a:r>
              <a:rPr lang="es-CO" sz="1800" b="1" dirty="0">
                <a:effectLst/>
                <a:latin typeface="Arial" panose="020B0604020202020204" pitchFamily="34" charset="0"/>
                <a:ea typeface="Calibri" panose="020F0502020204030204" pitchFamily="34" charset="0"/>
                <a:cs typeface="Arial" panose="020B0604020202020204" pitchFamily="34" charset="0"/>
              </a:rPr>
              <a:t> </a:t>
            </a:r>
            <a:r>
              <a:rPr lang="es-CO" sz="1800" b="1" dirty="0" err="1">
                <a:effectLst/>
                <a:latin typeface="Arial" panose="020B0604020202020204" pitchFamily="34" charset="0"/>
                <a:ea typeface="Calibri" panose="020F0502020204030204" pitchFamily="34" charset="0"/>
                <a:cs typeface="Arial" panose="020B0604020202020204" pitchFamily="34" charset="0"/>
              </a:rPr>
              <a:t>College</a:t>
            </a:r>
            <a:r>
              <a:rPr lang="es-CO" sz="1800" b="1" dirty="0">
                <a:effectLst/>
                <a:latin typeface="Arial" panose="020B0604020202020204" pitchFamily="34" charset="0"/>
                <a:ea typeface="Calibri" panose="020F0502020204030204" pitchFamily="34" charset="0"/>
                <a:cs typeface="Arial" panose="020B0604020202020204" pitchFamily="34" charset="0"/>
              </a:rPr>
              <a:t>: </a:t>
            </a:r>
            <a:r>
              <a:rPr lang="es-CO" sz="1800" dirty="0">
                <a:effectLst/>
                <a:latin typeface="Arial" panose="020B0604020202020204" pitchFamily="34" charset="0"/>
                <a:ea typeface="Calibri" panose="020F0502020204030204" pitchFamily="34" charset="0"/>
                <a:cs typeface="Arial" panose="020B0604020202020204" pitchFamily="34" charset="0"/>
              </a:rPr>
              <a:t>Para saber cuál colegio comunitario organiza programas de interés, visite:  https://www.cccco.edu/Students/Find-a-College </a:t>
            </a:r>
            <a:endParaRPr lang="es-ES" sz="1050" dirty="0">
              <a:effectLst/>
              <a:latin typeface="Segoe UI Web (West European)"/>
              <a:cs typeface="Arial" panose="020B0604020202020204" pitchFamily="34" charset="0"/>
            </a:endParaRPr>
          </a:p>
          <a:p>
            <a:pPr marL="171450" marR="0" lvl="0" indent="-158750" algn="l" rtl="0">
              <a:lnSpc>
                <a:spcPct val="100000"/>
              </a:lnSpc>
              <a:spcBef>
                <a:spcPts val="900"/>
              </a:spcBef>
              <a:spcAft>
                <a:spcPts val="0"/>
              </a:spcAft>
              <a:buClr>
                <a:schemeClr val="dk1"/>
              </a:buClr>
              <a:buSzPts val="200"/>
              <a:buFont typeface="Arial"/>
              <a:buNone/>
            </a:pPr>
            <a:endParaRPr sz="800" dirty="0">
              <a:solidFill>
                <a:schemeClr val="dk1"/>
              </a:solidFill>
              <a:latin typeface="Arial"/>
              <a:ea typeface="Arial"/>
              <a:cs typeface="Arial"/>
              <a:sym typeface="Arial"/>
            </a:endParaRPr>
          </a:p>
          <a:p>
            <a:pPr marL="0" lvl="0" indent="0" algn="l" rtl="0">
              <a:lnSpc>
                <a:spcPct val="100000"/>
              </a:lnSpc>
              <a:spcBef>
                <a:spcPts val="0"/>
              </a:spcBef>
              <a:spcAft>
                <a:spcPts val="0"/>
              </a:spcAft>
              <a:buClr>
                <a:schemeClr val="dk1"/>
              </a:buClr>
              <a:buSzPts val="800"/>
              <a:buFont typeface="Arial"/>
              <a:buNone/>
            </a:pPr>
            <a:endParaRPr sz="800" dirty="0">
              <a:solidFill>
                <a:schemeClr val="dk1"/>
              </a:solidFill>
              <a:latin typeface="Arial"/>
              <a:ea typeface="Arial"/>
              <a:cs typeface="Arial"/>
              <a:sym typeface="Arial"/>
            </a:endParaRPr>
          </a:p>
          <a:p>
            <a:pPr marL="0" marR="0" lvl="0" indent="0" algn="l" rtl="0">
              <a:lnSpc>
                <a:spcPct val="100000"/>
              </a:lnSpc>
              <a:spcBef>
                <a:spcPts val="900"/>
              </a:spcBef>
              <a:spcAft>
                <a:spcPts val="0"/>
              </a:spcAft>
              <a:buClr>
                <a:schemeClr val="dk1"/>
              </a:buClr>
              <a:buSzPts val="800"/>
              <a:buFont typeface="Arial"/>
              <a:buNone/>
            </a:pPr>
            <a:endParaRPr sz="800" dirty="0">
              <a:latin typeface="Arial"/>
              <a:ea typeface="Arial"/>
              <a:cs typeface="Arial"/>
              <a:sym typeface="Arial"/>
            </a:endParaRPr>
          </a:p>
          <a:p>
            <a:pPr marL="0" marR="0" lvl="0" indent="0" algn="l" rtl="0">
              <a:lnSpc>
                <a:spcPct val="100000"/>
              </a:lnSpc>
              <a:spcBef>
                <a:spcPts val="0"/>
              </a:spcBef>
              <a:spcAft>
                <a:spcPts val="0"/>
              </a:spcAft>
              <a:buClr>
                <a:schemeClr val="dk1"/>
              </a:buClr>
              <a:buSzPts val="800"/>
              <a:buFont typeface="Arial"/>
              <a:buNone/>
            </a:pPr>
            <a:endParaRPr sz="800" b="0" i="0" u="none" strike="noStrike" cap="none" dirty="0">
              <a:solidFill>
                <a:schemeClr val="dk1"/>
              </a:solidFill>
              <a:latin typeface="Arial"/>
              <a:ea typeface="Arial"/>
              <a:cs typeface="Arial"/>
              <a:sym typeface="Arial"/>
            </a:endParaRPr>
          </a:p>
        </p:txBody>
      </p:sp>
      <p:sp>
        <p:nvSpPr>
          <p:cNvPr id="907" name="Google Shape;907;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9">
          <a:extLst>
            <a:ext uri="{FF2B5EF4-FFF2-40B4-BE49-F238E27FC236}">
              <a16:creationId xmlns:a16="http://schemas.microsoft.com/office/drawing/2014/main" id="{78961690-5FE9-EDFF-FF92-68D4EFA4AB72}"/>
            </a:ext>
          </a:extLst>
        </p:cNvPr>
        <p:cNvGrpSpPr/>
        <p:nvPr/>
      </p:nvGrpSpPr>
      <p:grpSpPr>
        <a:xfrm>
          <a:off x="0" y="0"/>
          <a:ext cx="0" cy="0"/>
          <a:chOff x="0" y="0"/>
          <a:chExt cx="0" cy="0"/>
        </a:xfrm>
      </p:grpSpPr>
      <p:sp>
        <p:nvSpPr>
          <p:cNvPr id="450" name="Google Shape;450;p15:notes">
            <a:extLst>
              <a:ext uri="{FF2B5EF4-FFF2-40B4-BE49-F238E27FC236}">
                <a16:creationId xmlns:a16="http://schemas.microsoft.com/office/drawing/2014/main" id="{732AABAD-9D9B-5F6B-1F09-366BB149F5FC}"/>
              </a:ext>
            </a:extLst>
          </p:cNvPr>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1" name="Google Shape;451;p15:notes">
            <a:extLst>
              <a:ext uri="{FF2B5EF4-FFF2-40B4-BE49-F238E27FC236}">
                <a16:creationId xmlns:a16="http://schemas.microsoft.com/office/drawing/2014/main" id="{890C573C-72C1-A8DB-87A5-F7F1D484EC6B}"/>
              </a:ext>
            </a:extLst>
          </p:cNvPr>
          <p:cNvSpPr txBox="1">
            <a:spLocks noGrp="1"/>
          </p:cNvSpPr>
          <p:nvPr>
            <p:ph type="body" idx="1"/>
          </p:nvPr>
        </p:nvSpPr>
        <p:spPr>
          <a:xfrm>
            <a:off x="236643" y="4516676"/>
            <a:ext cx="6468251" cy="369546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endParaRPr sz="1100" dirty="0">
              <a:solidFill>
                <a:schemeClr val="dk1"/>
              </a:solidFill>
              <a:latin typeface="Arial" panose="020B0604020202020204" pitchFamily="34" charset="0"/>
              <a:cs typeface="Arial" panose="020B0604020202020204" pitchFamily="34" charset="0"/>
              <a:sym typeface="Calibri"/>
            </a:endParaRPr>
          </a:p>
          <a:p>
            <a:pPr marL="0" lvl="0" indent="0" algn="l" rtl="0">
              <a:lnSpc>
                <a:spcPct val="100000"/>
              </a:lnSpc>
              <a:spcBef>
                <a:spcPts val="927"/>
              </a:spcBef>
              <a:spcAft>
                <a:spcPts val="0"/>
              </a:spcAft>
              <a:buSzPts val="1400"/>
              <a:buNone/>
            </a:pPr>
            <a:endParaRPr sz="1100" dirty="0">
              <a:latin typeface="Arial" panose="020B0604020202020204" pitchFamily="34" charset="0"/>
              <a:cs typeface="Arial" panose="020B0604020202020204" pitchFamily="34" charset="0"/>
            </a:endParaRPr>
          </a:p>
          <a:p>
            <a:pPr marL="0" marR="0" fontAlgn="base">
              <a:spcBef>
                <a:spcPts val="0"/>
              </a:spcBef>
              <a:spcAft>
                <a:spcPts val="0"/>
              </a:spcAft>
            </a:pPr>
            <a:r>
              <a:rPr lang="es-CO" sz="1800" b="1" dirty="0">
                <a:effectLst/>
                <a:latin typeface="Arial" panose="020B0604020202020204" pitchFamily="34" charset="0"/>
                <a:ea typeface="Times New Roman" panose="02020603050405020304" pitchFamily="18" charset="0"/>
                <a:cs typeface="Arial" panose="020B0604020202020204" pitchFamily="34" charset="0"/>
              </a:rPr>
              <a:t>Educación para adultos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285750" marR="0" indent="-285750" fontAlgn="base">
              <a:spcBef>
                <a:spcPts val="0"/>
              </a:spcBef>
              <a:spcAft>
                <a:spcPts val="0"/>
              </a:spcAft>
              <a:buFont typeface="Arial" panose="020B0604020202020204" pitchFamily="34" charset="0"/>
              <a:buChar char="•"/>
            </a:pPr>
            <a:r>
              <a:rPr lang="es-CO" sz="1800" dirty="0">
                <a:effectLst/>
                <a:latin typeface="Arial" panose="020B0604020202020204" pitchFamily="34" charset="0"/>
                <a:ea typeface="Times New Roman" panose="02020603050405020304" pitchFamily="18" charset="0"/>
                <a:cs typeface="Arial" panose="020B0604020202020204" pitchFamily="34" charset="0"/>
              </a:rPr>
              <a:t>Aunque hay excelentes programas CTE en nuestros colegios comunitarios, también hay opciones disponibles mediante programas de educación para adultos y Job Corps.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285750" marR="0" indent="-285750" fontAlgn="base">
              <a:spcBef>
                <a:spcPts val="0"/>
              </a:spcBef>
              <a:spcAft>
                <a:spcPts val="0"/>
              </a:spcAft>
              <a:buFont typeface="Arial" panose="020B0604020202020204" pitchFamily="34" charset="0"/>
              <a:buChar char="•"/>
            </a:pPr>
            <a:r>
              <a:rPr lang="en-US" sz="1800" dirty="0">
                <a:effectLst/>
                <a:latin typeface="Times New Roman" panose="02020603050405020304" pitchFamily="18" charset="0"/>
                <a:ea typeface="Calibri" panose="020F0502020204030204" pitchFamily="34" charset="0"/>
                <a:cs typeface="Arial" panose="020B0604020202020204" pitchFamily="34" charset="0"/>
              </a:rPr>
              <a:t>L</a:t>
            </a:r>
            <a:r>
              <a:rPr lang="es-CO" sz="1800" dirty="0">
                <a:effectLst/>
                <a:latin typeface="Arial" panose="020B0604020202020204" pitchFamily="34" charset="0"/>
                <a:ea typeface="Calibri" panose="020F0502020204030204" pitchFamily="34" charset="0"/>
                <a:cs typeface="Arial" panose="020B0604020202020204" pitchFamily="34" charset="0"/>
              </a:rPr>
              <a:t>os programas de educación para adultos ofrecen una variedad de carreras técnicas que varían de un distrito a otro. La ayuda financiera puede cubrir el costo de estos programas basados en matrícula. Los programas son similares a los que se ofrecen en colegios comunitarios, pero las unidades completadas mediante estos programas no son transferibles para la obtención de un título. Las posibles opciones incluyen especialidades como asistente médico, artes culinarias, construcción, flebotomía, etc.</a:t>
            </a:r>
          </a:p>
          <a:p>
            <a:pPr marL="285750" marR="0" indent="-285750" fontAlgn="base">
              <a:spcBef>
                <a:spcPts val="0"/>
              </a:spcBef>
              <a:spcAft>
                <a:spcPts val="0"/>
              </a:spcAft>
              <a:buFont typeface="Arial" panose="020B0604020202020204" pitchFamily="34" charset="0"/>
              <a:buChar char="•"/>
            </a:pPr>
            <a:endParaRPr lang="es-CO" sz="1800" dirty="0">
              <a:solidFill>
                <a:schemeClr val="dk1"/>
              </a:solidFill>
              <a:effectLst/>
              <a:latin typeface="Arial" panose="020B0604020202020204" pitchFamily="34" charset="0"/>
              <a:cs typeface="Arial" panose="020B0604020202020204" pitchFamily="34" charset="0"/>
              <a:sym typeface="Calibri"/>
            </a:endParaRPr>
          </a:p>
          <a:p>
            <a:pPr marL="0" marR="0" fontAlgn="base">
              <a:spcBef>
                <a:spcPts val="0"/>
              </a:spcBef>
              <a:spcAft>
                <a:spcPts val="0"/>
              </a:spcAft>
            </a:pPr>
            <a:r>
              <a:rPr lang="es-CO" sz="1800" b="1" dirty="0">
                <a:effectLst/>
                <a:latin typeface="Arial" panose="020B0604020202020204" pitchFamily="34" charset="0"/>
                <a:ea typeface="Times New Roman" panose="02020603050405020304" pitchFamily="18" charset="0"/>
                <a:cs typeface="Arial" panose="020B0604020202020204" pitchFamily="34" charset="0"/>
              </a:rPr>
              <a:t>Job Corps</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285750" marR="0" indent="-285750" fontAlgn="base">
              <a:spcBef>
                <a:spcPts val="0"/>
              </a:spcBef>
              <a:spcAft>
                <a:spcPts val="0"/>
              </a:spcAft>
              <a:buFont typeface="Arial" panose="020B0604020202020204" pitchFamily="34" charset="0"/>
              <a:buChar char="•"/>
            </a:pPr>
            <a:r>
              <a:rPr lang="es-CO" sz="1800" dirty="0">
                <a:effectLst/>
                <a:latin typeface="Arial" panose="020B0604020202020204" pitchFamily="34" charset="0"/>
                <a:ea typeface="Times New Roman" panose="02020603050405020304" pitchFamily="18" charset="0"/>
                <a:cs typeface="Arial" panose="020B0604020202020204" pitchFamily="34" charset="0"/>
              </a:rPr>
              <a:t>Job Corps es un programa gratuito de educación residencial y capacitación laboral administrado por el Departamento de Trabajo de los Estados Unidos en el cual los estudiantes reciben un subsidio básico junto a su educación vocacional.</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285750" marR="0" indent="-285750" fontAlgn="base">
              <a:spcBef>
                <a:spcPts val="0"/>
              </a:spcBef>
              <a:spcAft>
                <a:spcPts val="0"/>
              </a:spcAft>
              <a:buFont typeface="Arial" panose="020B0604020202020204" pitchFamily="34" charset="0"/>
              <a:buChar char="•"/>
            </a:pPr>
            <a:r>
              <a:rPr lang="es-CO" sz="1800" dirty="0">
                <a:effectLst/>
                <a:latin typeface="Arial" panose="020B0604020202020204" pitchFamily="34" charset="0"/>
                <a:ea typeface="Times New Roman" panose="02020603050405020304" pitchFamily="18" charset="0"/>
                <a:cs typeface="Arial" panose="020B0604020202020204" pitchFamily="34" charset="0"/>
              </a:rPr>
              <a:t>El programa Job Corps ofrece una gran oportunidad de aprender destrezas vocacionales, desde construcción hasta tratamiento de agua y administración de oficinas mientras el joven adquiere habilidades para la vida en un entorno cooperativo.</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285750" marR="0" indent="-285750" fontAlgn="base">
              <a:spcBef>
                <a:spcPts val="0"/>
              </a:spcBef>
              <a:spcAft>
                <a:spcPts val="0"/>
              </a:spcAft>
              <a:buFont typeface="Arial" panose="020B0604020202020204" pitchFamily="34" charset="0"/>
              <a:buChar char="•"/>
            </a:pPr>
            <a:r>
              <a:rPr lang="es-CO" sz="1800" dirty="0">
                <a:effectLst/>
                <a:latin typeface="Arial" panose="020B0604020202020204" pitchFamily="34" charset="0"/>
                <a:ea typeface="Times New Roman" panose="02020603050405020304" pitchFamily="18" charset="0"/>
                <a:cs typeface="Arial" panose="020B0604020202020204" pitchFamily="34" charset="0"/>
              </a:rPr>
              <a:t>Job Corps no requiere un </a:t>
            </a:r>
            <a:r>
              <a:rPr lang="es-CO" sz="1800" dirty="0" err="1">
                <a:effectLst/>
                <a:latin typeface="Arial" panose="020B0604020202020204" pitchFamily="34" charset="0"/>
                <a:ea typeface="Times New Roman" panose="02020603050405020304" pitchFamily="18" charset="0"/>
                <a:cs typeface="Arial" panose="020B0604020202020204" pitchFamily="34" charset="0"/>
              </a:rPr>
              <a:t>GPA</a:t>
            </a:r>
            <a:r>
              <a:rPr lang="es-CO" sz="1800" dirty="0">
                <a:effectLst/>
                <a:latin typeface="Arial" panose="020B0604020202020204" pitchFamily="34" charset="0"/>
                <a:ea typeface="Times New Roman" panose="02020603050405020304" pitchFamily="18" charset="0"/>
                <a:cs typeface="Arial" panose="020B0604020202020204" pitchFamily="34" charset="0"/>
              </a:rPr>
              <a:t> mínimo ni un diploma de la preparatoria. Puesto que se trata de un programa administrado federalmente, existen requisitos de elegibilidad en cuanto a edad, ingresos y nacionalidad.</a:t>
            </a:r>
          </a:p>
          <a:p>
            <a:pPr marL="285750" marR="0" indent="-285750" fontAlgn="base">
              <a:spcBef>
                <a:spcPts val="0"/>
              </a:spcBef>
              <a:spcAft>
                <a:spcPts val="0"/>
              </a:spcAft>
              <a:buFont typeface="Arial" panose="020B0604020202020204" pitchFamily="34" charset="0"/>
              <a:buChar char="•"/>
            </a:pPr>
            <a:endParaRPr lang="es-CO"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07000"/>
              </a:lnSpc>
              <a:spcBef>
                <a:spcPts val="0"/>
              </a:spcBef>
              <a:spcAft>
                <a:spcPts val="800"/>
              </a:spcAft>
            </a:pPr>
            <a:r>
              <a:rPr lang="es-CO" sz="1800" b="1" kern="100" dirty="0">
                <a:effectLst/>
                <a:latin typeface="Arial" panose="020B0604020202020204" pitchFamily="34" charset="0"/>
                <a:ea typeface="Calibri" panose="020F0502020204030204" pitchFamily="34" charset="0"/>
                <a:cs typeface="Arial" panose="020B0604020202020204" pitchFamily="34" charset="0"/>
              </a:rPr>
              <a:t>Servicio </a:t>
            </a:r>
            <a:r>
              <a:rPr lang="es-CO" sz="1800" b="1" kern="100" dirty="0" err="1">
                <a:effectLst/>
                <a:latin typeface="Arial" panose="020B0604020202020204" pitchFamily="34" charset="0"/>
                <a:ea typeface="Calibri" panose="020F0502020204030204" pitchFamily="34" charset="0"/>
                <a:cs typeface="Arial" panose="020B0604020202020204" pitchFamily="34" charset="0"/>
              </a:rPr>
              <a:t>military</a:t>
            </a:r>
            <a:endParaRPr lang="en-US" sz="1800" b="1" kern="1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s-CO" sz="1800" dirty="0">
                <a:effectLst/>
                <a:latin typeface="Arial" panose="020B0604020202020204" pitchFamily="34" charset="0"/>
                <a:ea typeface="Calibri" panose="020F0502020204030204" pitchFamily="34" charset="0"/>
                <a:cs typeface="Arial" panose="020B0604020202020204" pitchFamily="34" charset="0"/>
              </a:rPr>
              <a:t>Algunos estudiantes quizá estén interesados en alistarse en una de las ramas de las fuerzas armadas a fin de tener acceso a vivienda y a subsidios por costo de vida además de beneficios educacionales. Es importante recordarles a los estudiantes que el servicio militar es una ocupación de jornada completa que incluye un componente educacional y un compromiso plurianual.</a:t>
            </a:r>
          </a:p>
          <a:p>
            <a:pPr marL="285750" marR="0" indent="-285750">
              <a:lnSpc>
                <a:spcPct val="107000"/>
              </a:lnSpc>
              <a:spcBef>
                <a:spcPts val="0"/>
              </a:spcBef>
              <a:spcAft>
                <a:spcPts val="800"/>
              </a:spcAft>
              <a:buFont typeface="Arial" panose="020B0604020202020204" pitchFamily="34" charset="0"/>
              <a:buChar char="•"/>
            </a:pPr>
            <a:endParaRPr lang="es-CO" sz="1800" dirty="0">
              <a:effectLst/>
              <a:latin typeface="Arial" panose="020B0604020202020204" pitchFamily="34" charset="0"/>
              <a:ea typeface="Times New Roman" panose="02020603050405020304" pitchFamily="18" charset="0"/>
              <a:cs typeface="Arial" panose="020B0604020202020204" pitchFamily="34" charset="0"/>
            </a:endParaRPr>
          </a:p>
          <a:p>
            <a:pPr marL="0" marR="0">
              <a:lnSpc>
                <a:spcPct val="107000"/>
              </a:lnSpc>
              <a:spcBef>
                <a:spcPts val="0"/>
              </a:spcBef>
              <a:spcAft>
                <a:spcPts val="0"/>
              </a:spcAft>
            </a:pPr>
            <a:r>
              <a:rPr lang="es-CO" sz="1800" kern="100" dirty="0">
                <a:effectLst/>
                <a:latin typeface="Arial" panose="020B0604020202020204" pitchFamily="34" charset="0"/>
                <a:ea typeface="Calibri" panose="020F0502020204030204" pitchFamily="34" charset="0"/>
                <a:cs typeface="Arial" panose="020B0604020202020204" pitchFamily="34" charset="0"/>
              </a:rPr>
              <a:t>NOTA: En la Guía de Planificación de Educación </a:t>
            </a:r>
            <a:r>
              <a:rPr lang="es-CO" sz="1800" kern="100" dirty="0" err="1">
                <a:effectLst/>
                <a:latin typeface="Arial" panose="020B0604020202020204" pitchFamily="34" charset="0"/>
                <a:ea typeface="Calibri" panose="020F0502020204030204" pitchFamily="34" charset="0"/>
                <a:cs typeface="Arial" panose="020B0604020202020204" pitchFamily="34" charset="0"/>
              </a:rPr>
              <a:t>Pos</a:t>
            </a:r>
            <a:r>
              <a:rPr lang="es-CO" sz="1800" kern="100" dirty="0">
                <a:effectLst/>
                <a:latin typeface="Arial" panose="020B0604020202020204" pitchFamily="34" charset="0"/>
                <a:ea typeface="Calibri" panose="020F0502020204030204" pitchFamily="34" charset="0"/>
                <a:cs typeface="Arial" panose="020B0604020202020204" pitchFamily="34" charset="0"/>
              </a:rPr>
              <a:t> preparatoria para Jóvenes en Crianza Temporal se puede encontrar información en cuanto a distintas opciones de educación vocacional y enlaces con más detalles sobre cada una. También se puede hallar información adicional en los sitios indicados a continuación.</a:t>
            </a:r>
          </a:p>
          <a:p>
            <a:pPr marL="0" marR="0">
              <a:lnSpc>
                <a:spcPct val="107000"/>
              </a:lnSpc>
              <a:spcBef>
                <a:spcPts val="0"/>
              </a:spcBef>
              <a:spcAft>
                <a:spcPts val="0"/>
              </a:spcAft>
            </a:pP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b="1" kern="100" dirty="0">
                <a:effectLst/>
                <a:latin typeface="Arial" panose="020B0604020202020204" pitchFamily="34" charset="0"/>
                <a:ea typeface="Calibri" panose="020F0502020204030204" pitchFamily="34" charset="0"/>
                <a:cs typeface="Arial" panose="020B0604020202020204" pitchFamily="34" charset="0"/>
              </a:rPr>
              <a:t>Programas de educación para adultos en California:</a:t>
            </a:r>
            <a:r>
              <a:rPr lang="es-CO" sz="1800" kern="100" dirty="0">
                <a:effectLst/>
                <a:latin typeface="Arial" panose="020B0604020202020204" pitchFamily="34" charset="0"/>
                <a:ea typeface="Calibri" panose="020F0502020204030204" pitchFamily="34" charset="0"/>
                <a:cs typeface="Arial" panose="020B0604020202020204" pitchFamily="34" charset="0"/>
              </a:rPr>
              <a:t> Ir a </a:t>
            </a:r>
            <a:r>
              <a:rPr lang="es-CO" sz="1800"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https://caladulted.org/Students</a:t>
            </a:r>
            <a:r>
              <a:rPr lang="es-CO" sz="1800" kern="100" dirty="0">
                <a:effectLst/>
                <a:latin typeface="Arial" panose="020B0604020202020204" pitchFamily="34" charset="0"/>
                <a:ea typeface="Calibri" panose="020F0502020204030204" pitchFamily="34" charset="0"/>
                <a:cs typeface="Arial" panose="020B0604020202020204" pitchFamily="34" charset="0"/>
              </a:rPr>
              <a:t> para averiguar más. Para encontrar un programa próximo al lugar de residencia del estudiante, visite </a:t>
            </a:r>
            <a:r>
              <a:rPr lang="es-CO" sz="1800" u="sng" kern="100"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https://caladulted.org/FindASchool</a:t>
            </a:r>
            <a:r>
              <a:rPr lang="es-CO" sz="1800" kern="100" dirty="0">
                <a:effectLst/>
                <a:latin typeface="Arial" panose="020B0604020202020204" pitchFamily="34" charset="0"/>
                <a:ea typeface="Calibri" panose="020F0502020204030204" pitchFamily="34" charset="0"/>
                <a:cs typeface="Arial" panose="020B0604020202020204" pitchFamily="34" charset="0"/>
              </a:rPr>
              <a:t>. </a:t>
            </a:r>
          </a:p>
          <a:p>
            <a:pPr marL="0" marR="0">
              <a:lnSpc>
                <a:spcPct val="107000"/>
              </a:lnSpc>
              <a:spcBef>
                <a:spcPts val="0"/>
              </a:spcBef>
              <a:spcAft>
                <a:spcPts val="0"/>
              </a:spcAft>
            </a:pPr>
            <a:r>
              <a:rPr lang="es-CO" sz="1800" b="1" kern="100" dirty="0">
                <a:effectLst/>
                <a:latin typeface="Arial" panose="020B0604020202020204" pitchFamily="34" charset="0"/>
                <a:ea typeface="Calibri" panose="020F0502020204030204" pitchFamily="34" charset="0"/>
                <a:cs typeface="Arial" panose="020B0604020202020204" pitchFamily="34" charset="0"/>
              </a:rPr>
              <a:t>Job Corps</a:t>
            </a:r>
            <a:r>
              <a:rPr lang="es-CO" sz="1800" kern="100" dirty="0">
                <a:effectLst/>
                <a:latin typeface="Arial" panose="020B0604020202020204" pitchFamily="34" charset="0"/>
                <a:ea typeface="Calibri" panose="020F0502020204030204" pitchFamily="34" charset="0"/>
                <a:cs typeface="Arial" panose="020B0604020202020204" pitchFamily="34" charset="0"/>
              </a:rPr>
              <a:t>: para averiguar más, visite </a:t>
            </a:r>
            <a:r>
              <a:rPr lang="en-US" sz="1800" kern="100" dirty="0">
                <a:effectLst/>
                <a:latin typeface="Arial" panose="020B0604020202020204" pitchFamily="34" charset="0"/>
                <a:ea typeface="Calibri" panose="020F0502020204030204" pitchFamily="34" charset="0"/>
                <a:cs typeface="Arial" panose="020B0604020202020204" pitchFamily="34" charset="0"/>
              </a:rPr>
              <a:t>https://www.jobcorps.gov/</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285750" marR="0" indent="-285750" fontAlgn="base">
              <a:spcBef>
                <a:spcPts val="0"/>
              </a:spcBef>
              <a:spcAft>
                <a:spcPts val="0"/>
              </a:spcAft>
              <a:buFont typeface="Arial" panose="020B0604020202020204" pitchFamily="34" charset="0"/>
              <a:buChar char="•"/>
            </a:pPr>
            <a:endParaRPr sz="1100" dirty="0">
              <a:solidFill>
                <a:schemeClr val="dk1"/>
              </a:solidFill>
              <a:latin typeface="Arial" panose="020B0604020202020204" pitchFamily="34" charset="0"/>
              <a:cs typeface="Arial" panose="020B0604020202020204" pitchFamily="34" charset="0"/>
              <a:sym typeface="Calibri"/>
            </a:endParaRPr>
          </a:p>
        </p:txBody>
      </p:sp>
      <p:sp>
        <p:nvSpPr>
          <p:cNvPr id="452" name="Google Shape;452;p15:notes">
            <a:extLst>
              <a:ext uri="{FF2B5EF4-FFF2-40B4-BE49-F238E27FC236}">
                <a16:creationId xmlns:a16="http://schemas.microsoft.com/office/drawing/2014/main" id="{96C8EF53-5229-33DF-7789-A437408F3218}"/>
              </a:ext>
            </a:extLst>
          </p:cNvPr>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23</a:t>
            </a:fld>
            <a:endParaRPr/>
          </a:p>
        </p:txBody>
      </p:sp>
    </p:spTree>
    <p:extLst>
      <p:ext uri="{BB962C8B-B14F-4D97-AF65-F5344CB8AC3E}">
        <p14:creationId xmlns:p14="http://schemas.microsoft.com/office/powerpoint/2010/main" val="229922961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7" name="Google Shape;907;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Clr>
                <a:schemeClr val="dk1"/>
              </a:buClr>
              <a:buSzPts val="800"/>
              <a:buFontTx/>
              <a:buNone/>
            </a:pPr>
            <a:r>
              <a:rPr lang="es-CO" sz="1800" dirty="0">
                <a:effectLst/>
                <a:latin typeface="Arial" panose="020B0604020202020204" pitchFamily="34" charset="0"/>
                <a:ea typeface="Calibri" panose="020F0502020204030204" pitchFamily="34" charset="0"/>
                <a:cs typeface="Arial" panose="020B0604020202020204" pitchFamily="34" charset="0"/>
              </a:rPr>
              <a:t>Los programas de aprendiz representan otra opción para que los estudiantes tengan acceso a oportunidades </a:t>
            </a:r>
            <a:r>
              <a:rPr lang="es-CO" sz="1800" dirty="0" err="1">
                <a:effectLst/>
                <a:latin typeface="Arial" panose="020B0604020202020204" pitchFamily="34" charset="0"/>
                <a:ea typeface="Calibri" panose="020F0502020204030204" pitchFamily="34" charset="0"/>
                <a:cs typeface="Arial" panose="020B0604020202020204" pitchFamily="34" charset="0"/>
              </a:rPr>
              <a:t>pos</a:t>
            </a:r>
            <a:r>
              <a:rPr lang="es-CO" sz="1800" dirty="0">
                <a:effectLst/>
                <a:latin typeface="Arial" panose="020B0604020202020204" pitchFamily="34" charset="0"/>
                <a:ea typeface="Calibri" panose="020F0502020204030204" pitchFamily="34" charset="0"/>
                <a:cs typeface="Arial" panose="020B0604020202020204" pitchFamily="34" charset="0"/>
              </a:rPr>
              <a:t> preparatorias.</a:t>
            </a:r>
            <a:endParaRPr lang="en-US" sz="800" b="0" i="0" u="none" strike="noStrike" cap="none" dirty="0">
              <a:solidFill>
                <a:srgbClr val="111111"/>
              </a:solidFill>
              <a:effectLst/>
              <a:latin typeface="Source Sans Pro" panose="020B0503030403020204" pitchFamily="34" charset="0"/>
              <a:cs typeface="Arial" panose="020B0604020202020204" pitchFamily="34" charset="0"/>
              <a:sym typeface="Calibri"/>
            </a:endParaRPr>
          </a:p>
          <a:p>
            <a:pPr marL="171450" marR="0" lvl="0" indent="-171450" algn="l" rtl="0">
              <a:spcBef>
                <a:spcPts val="0"/>
              </a:spcBef>
              <a:spcAft>
                <a:spcPts val="0"/>
              </a:spcAft>
              <a:buClr>
                <a:schemeClr val="dk1"/>
              </a:buClr>
              <a:buSzPts val="800"/>
              <a:buFont typeface="Arial" panose="020B0604020202020204" pitchFamily="34" charset="0"/>
              <a:buChar char="•"/>
            </a:pPr>
            <a:endParaRPr lang="en-US" sz="800" b="0" i="0" u="none" strike="noStrike" cap="none" dirty="0">
              <a:solidFill>
                <a:schemeClr val="dk1"/>
              </a:solidFill>
              <a:latin typeface="Arial" panose="020B0604020202020204" pitchFamily="34" charset="0"/>
              <a:cs typeface="Arial" panose="020B0604020202020204" pitchFamily="34" charset="0"/>
              <a:sym typeface="Calibri"/>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Arial" panose="020B0604020202020204" pitchFamily="34" charset="0"/>
                <a:ea typeface="Calibri" panose="020F0502020204030204" pitchFamily="34" charset="0"/>
                <a:cs typeface="Arial" panose="020B0604020202020204" pitchFamily="34" charset="0"/>
              </a:rPr>
              <a:t>El estado de California ofrece programas de aprendiz que preparan a los estudiantes para acceder a posiciones de especialización en varios sectores, incluyendo masonería, carpintería, instalación de paneles solares, construcción, cosmetología, y otros. La mayoría de las personas que completan su aprendizaje conserva el empleo al concluir el programa.</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Arial" panose="020B0604020202020204" pitchFamily="34" charset="0"/>
                <a:ea typeface="Calibri" panose="020F0502020204030204" pitchFamily="34" charset="0"/>
                <a:cs typeface="Arial" panose="020B0604020202020204" pitchFamily="34" charset="0"/>
              </a:rPr>
              <a:t>El ingreso promedio para una persona que completa un programa de aprendiz es $50.000, y los estudiantes pueden empezar a recibir compensación mientras desarrollan sus destrezas.</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Arial" panose="020B0604020202020204" pitchFamily="34" charset="0"/>
                <a:ea typeface="Calibri" panose="020F0502020204030204" pitchFamily="34" charset="0"/>
                <a:cs typeface="Arial" panose="020B0604020202020204" pitchFamily="34" charset="0"/>
              </a:rPr>
              <a:t>Es posible que los requisitos educacionales y de elegibilidad varíen. Algunos programas prefieren que los solicitantes cuenten con un diploma de la preparatoria o un equivalente, otros quizá requieran ciertas aptitudes o pruebas, o normas más rigurosas.</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Arial" panose="020B0604020202020204" pitchFamily="34" charset="0"/>
                <a:ea typeface="Calibri" panose="020F0502020204030204" pitchFamily="34" charset="0"/>
                <a:cs typeface="Arial" panose="020B0604020202020204" pitchFamily="34" charset="0"/>
              </a:rPr>
              <a:t>Hay más información disponible sobre programas de aprendiz en su área en el enlace de la diapositiva: </a:t>
            </a:r>
            <a:r>
              <a:rPr lang="es-CO" sz="1800" b="1" u="sng" kern="100" dirty="0">
                <a:effectLst/>
                <a:latin typeface="Arial" panose="020B0604020202020204" pitchFamily="34" charset="0"/>
                <a:ea typeface="Calibri" panose="020F0502020204030204" pitchFamily="34" charset="0"/>
                <a:cs typeface="Arial" panose="020B0604020202020204" pitchFamily="34" charset="0"/>
              </a:rPr>
              <a:t>https://www.dir.ca.gov/das/das.html</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rtl="0">
              <a:spcBef>
                <a:spcPts val="0"/>
              </a:spcBef>
              <a:spcAft>
                <a:spcPts val="0"/>
              </a:spcAft>
              <a:buClr>
                <a:schemeClr val="dk1"/>
              </a:buClr>
              <a:buSzPts val="800"/>
              <a:buFontTx/>
              <a:buNone/>
            </a:pPr>
            <a:endParaRPr sz="800" b="0" i="0" u="none" strike="noStrike" cap="none" dirty="0">
              <a:solidFill>
                <a:schemeClr val="dk1"/>
              </a:solidFill>
              <a:latin typeface="Arial" panose="020B0604020202020204" pitchFamily="34" charset="0"/>
              <a:cs typeface="Arial" panose="020B0604020202020204" pitchFamily="34" charset="0"/>
              <a:sym typeface="Calibri"/>
            </a:endParaRPr>
          </a:p>
        </p:txBody>
      </p:sp>
      <p:sp>
        <p:nvSpPr>
          <p:cNvPr id="908" name="Google Shape;908;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extLst>
      <p:ext uri="{BB962C8B-B14F-4D97-AF65-F5344CB8AC3E}">
        <p14:creationId xmlns:p14="http://schemas.microsoft.com/office/powerpoint/2010/main" val="37721314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7"/>
        <p:cNvGrpSpPr/>
        <p:nvPr/>
      </p:nvGrpSpPr>
      <p:grpSpPr>
        <a:xfrm>
          <a:off x="0" y="0"/>
          <a:ext cx="0" cy="0"/>
          <a:chOff x="0" y="0"/>
          <a:chExt cx="0" cy="0"/>
        </a:xfrm>
      </p:grpSpPr>
      <p:sp>
        <p:nvSpPr>
          <p:cNvPr id="918" name="Google Shape;918;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19" name="Google Shape;919;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Arial" panose="020B0604020202020204" pitchFamily="34" charset="0"/>
                <a:ea typeface="Calibri" panose="020F0502020204030204" pitchFamily="34" charset="0"/>
                <a:cs typeface="Arial" panose="020B0604020202020204" pitchFamily="34" charset="0"/>
              </a:rPr>
              <a:t>Todas las instituciones universitarias se promueven a sí mismas en internet, por lo que puede resultar difícil determinar cuáles son legítimas y cuáles no lo son. Es importante asegurarse de que cualquiera de esas instituciones en las que su estudiante esté interesado sea acreditada; de que esté debidamente comprobado que los estudiantes recibirán certificación en su oficio, que la institución ofrecerá ayuda para conseguir empleo, y que tenga un buen índice de éxito. Los títulos recibidos de instituciones no acreditadas suponen una pérdida de tiempo y de dinero.</a:t>
            </a:r>
            <a:br>
              <a:rPr lang="es-CO" sz="1800" kern="100" dirty="0">
                <a:effectLst/>
                <a:latin typeface="Arial" panose="020B0604020202020204" pitchFamily="34" charset="0"/>
                <a:ea typeface="Calibri" panose="020F0502020204030204" pitchFamily="34" charset="0"/>
                <a:cs typeface="Arial" panose="020B0604020202020204" pitchFamily="34" charset="0"/>
              </a:rPr>
            </a:b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Arial" panose="020B0604020202020204" pitchFamily="34" charset="0"/>
                <a:ea typeface="Calibri" panose="020F0502020204030204" pitchFamily="34" charset="0"/>
                <a:cs typeface="Arial" panose="020B0604020202020204" pitchFamily="34" charset="0"/>
              </a:rPr>
              <a:t>Las instituciones con fines de lucro tienden a costar mucho más que las públicas, lo cual compromete al estudiante con una deuda mayor a rembolsar, además de no siempre resultar en mejores empleos o ingresos. A menudo, es muy difícil transferir unidades de dichas instituciones. Un ejemplo fue el Instituto Técnico ITT, que dejó de operar debido a múltiples demandas legales alegando fraude.</a:t>
            </a:r>
            <a:br>
              <a:rPr lang="es-CO" sz="1800" kern="100" dirty="0">
                <a:effectLst/>
                <a:latin typeface="Arial" panose="020B0604020202020204" pitchFamily="34" charset="0"/>
                <a:ea typeface="Calibri" panose="020F0502020204030204" pitchFamily="34" charset="0"/>
                <a:cs typeface="Arial" panose="020B0604020202020204" pitchFamily="34" charset="0"/>
              </a:rPr>
            </a:b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Arial" panose="020B0604020202020204" pitchFamily="34" charset="0"/>
                <a:ea typeface="Calibri" panose="020F0502020204030204" pitchFamily="34" charset="0"/>
                <a:cs typeface="Arial" panose="020B0604020202020204" pitchFamily="34" charset="0"/>
              </a:rPr>
              <a:t>Dichas instituciones con fines de lucro quizá se valgan de estrategias seductoras de reclutamiento y marketing para atraer estudiantes. Como proveedores de cuidados, es importante que ayuden al joven a investigar distintos programas en los que esté interesado y a estar al corriente de todas sus opciones antes de matricularse, especialmente para evitar deudas innecesarias. </a:t>
            </a:r>
            <a:br>
              <a:rPr lang="es-CO" sz="1800" kern="100" dirty="0">
                <a:effectLst/>
                <a:latin typeface="Arial" panose="020B0604020202020204" pitchFamily="34" charset="0"/>
                <a:ea typeface="Calibri" panose="020F0502020204030204" pitchFamily="34" charset="0"/>
                <a:cs typeface="Arial" panose="020B0604020202020204" pitchFamily="34" charset="0"/>
              </a:rPr>
            </a:b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Arial" panose="020B0604020202020204" pitchFamily="34" charset="0"/>
                <a:ea typeface="Calibri" panose="020F0502020204030204" pitchFamily="34" charset="0"/>
                <a:cs typeface="Arial" panose="020B0604020202020204" pitchFamily="34" charset="0"/>
              </a:rPr>
              <a:t>Recuerden que los colegios comunitarios ofrecen una gran variedad de programas vocaciones, o CTE, gratuitos o de bajo costo, para jóvenes en crianza temporal.</a:t>
            </a:r>
          </a:p>
          <a:p>
            <a:pPr marL="285750" marR="0" indent="-285750">
              <a:lnSpc>
                <a:spcPct val="107000"/>
              </a:lnSpc>
              <a:spcBef>
                <a:spcPts val="0"/>
              </a:spcBef>
              <a:spcAft>
                <a:spcPts val="0"/>
              </a:spcAft>
              <a:buFont typeface="Arial" panose="020B0604020202020204" pitchFamily="34" charset="0"/>
              <a:buChar char="•"/>
            </a:pPr>
            <a:endParaRPr lang="es-CO" sz="1800" kern="100" dirty="0">
              <a:effectLst/>
              <a:latin typeface="Arial" panose="020B0604020202020204" pitchFamily="34" charset="0"/>
              <a:ea typeface="Calibri" panose="020F0502020204030204" pitchFamily="34" charset="0"/>
              <a:cs typeface="Arial" panose="020B0604020202020204" pitchFamily="34" charset="0"/>
            </a:endParaRPr>
          </a:p>
          <a:p>
            <a:pPr marL="285750" marR="0" indent="-285750">
              <a:lnSpc>
                <a:spcPct val="107000"/>
              </a:lnSpc>
              <a:spcBef>
                <a:spcPts val="0"/>
              </a:spcBef>
              <a:spcAft>
                <a:spcPts val="0"/>
              </a:spcAft>
              <a:buFont typeface="Arial" panose="020B0604020202020204" pitchFamily="34" charset="0"/>
              <a:buChar char="•"/>
            </a:pPr>
            <a:endParaRPr lang="es-CO" sz="1800" kern="100" dirty="0">
              <a:effectLst/>
              <a:latin typeface="Arial" panose="020B0604020202020204" pitchFamily="34" charset="0"/>
              <a:ea typeface="Calibri" panose="020F0502020204030204" pitchFamily="34" charset="0"/>
              <a:cs typeface="Arial" panose="020B0604020202020204" pitchFamily="34" charset="0"/>
            </a:endParaRPr>
          </a:p>
          <a:p>
            <a:pPr marL="0" marR="0" indent="0">
              <a:lnSpc>
                <a:spcPct val="107000"/>
              </a:lnSpc>
              <a:spcBef>
                <a:spcPts val="0"/>
              </a:spcBef>
              <a:spcAft>
                <a:spcPts val="0"/>
              </a:spcAft>
              <a:buFont typeface="Arial" panose="020B0604020202020204" pitchFamily="34" charset="0"/>
              <a:buNone/>
            </a:pPr>
            <a:r>
              <a:rPr lang="es-CO" sz="1800" b="1" dirty="0">
                <a:effectLst/>
                <a:latin typeface="Arial" panose="020B0604020202020204" pitchFamily="34" charset="0"/>
                <a:ea typeface="Calibri" panose="020F0502020204030204" pitchFamily="34" charset="0"/>
                <a:cs typeface="Arial" panose="020B0604020202020204" pitchFamily="34" charset="0"/>
              </a:rPr>
              <a:t>Nota para el facilitador: </a:t>
            </a:r>
            <a:r>
              <a:rPr lang="es-CO" sz="1800" dirty="0">
                <a:effectLst/>
                <a:latin typeface="Arial" panose="020B0604020202020204" pitchFamily="34" charset="0"/>
                <a:ea typeface="Calibri" panose="020F0502020204030204" pitchFamily="34" charset="0"/>
                <a:cs typeface="Arial" panose="020B0604020202020204" pitchFamily="34" charset="0"/>
              </a:rPr>
              <a:t>Una sugerencia para jóvenes en crianza temporal que estén interesados en una educación vocacional y consideren un programa fuera de un colegio comunitario es consultar el sitio web de la Comisión de Ayuda a Estudiantes de California, donde se proporciona una lista de instituciones aprobadas para usar dinero del subsidio Cal, puesto que han demostrado mejores resultados de empleo. El enlace ofrece una lista anual de instituciones que cumplen con los requisitos y otras que no: </a:t>
            </a:r>
            <a:r>
              <a:rPr lang="es-CO" sz="1800" i="1"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3"/>
              </a:rPr>
              <a:t>https://www.csac.ca.gov/post/cal-grant-eligible-school-list-0</a:t>
            </a:r>
            <a:r>
              <a:rPr lang="es-CO" sz="1800" i="1" dirty="0">
                <a:effectLst/>
                <a:latin typeface="Arial" panose="020B0604020202020204" pitchFamily="34" charset="0"/>
                <a:ea typeface="Calibri" panose="020F0502020204030204" pitchFamily="34" charset="0"/>
                <a:cs typeface="Arial" panose="020B0604020202020204" pitchFamily="34" charset="0"/>
              </a:rPr>
              <a:t>. </a:t>
            </a:r>
            <a:r>
              <a:rPr lang="es-CO" sz="1800" dirty="0">
                <a:effectLst/>
                <a:latin typeface="Arial" panose="020B0604020202020204" pitchFamily="34" charset="0"/>
                <a:ea typeface="Calibri" panose="020F0502020204030204" pitchFamily="34" charset="0"/>
                <a:cs typeface="Arial" panose="020B0604020202020204" pitchFamily="34" charset="0"/>
              </a:rPr>
              <a:t>También hay una base de datos de instituciones y programas </a:t>
            </a:r>
            <a:r>
              <a:rPr lang="es-CO" sz="1800" dirty="0" err="1">
                <a:effectLst/>
                <a:latin typeface="Arial" panose="020B0604020202020204" pitchFamily="34" charset="0"/>
                <a:ea typeface="Calibri" panose="020F0502020204030204" pitchFamily="34" charset="0"/>
                <a:cs typeface="Arial" panose="020B0604020202020204" pitchFamily="34" charset="0"/>
              </a:rPr>
              <a:t>pos</a:t>
            </a:r>
            <a:r>
              <a:rPr lang="es-CO" sz="1800" dirty="0">
                <a:effectLst/>
                <a:latin typeface="Arial" panose="020B0604020202020204" pitchFamily="34" charset="0"/>
                <a:ea typeface="Calibri" panose="020F0502020204030204" pitchFamily="34" charset="0"/>
                <a:cs typeface="Arial" panose="020B0604020202020204" pitchFamily="34" charset="0"/>
              </a:rPr>
              <a:t> preparatorios acreditados: </a:t>
            </a:r>
            <a:r>
              <a:rPr lang="es-CO" sz="1800" u="sng" dirty="0">
                <a:solidFill>
                  <a:srgbClr val="0563C1"/>
                </a:solidFill>
                <a:effectLst/>
                <a:latin typeface="Arial" panose="020B0604020202020204" pitchFamily="34" charset="0"/>
                <a:ea typeface="Calibri" panose="020F0502020204030204" pitchFamily="34" charset="0"/>
                <a:cs typeface="Arial" panose="020B0604020202020204" pitchFamily="34" charset="0"/>
                <a:hlinkClick r:id="rId4"/>
              </a:rPr>
              <a:t>https://ope.ed.gov/dapip/#/home</a:t>
            </a:r>
            <a:r>
              <a:rPr lang="es-CO" sz="1800" dirty="0">
                <a:effectLst/>
                <a:latin typeface="Arial" panose="020B0604020202020204" pitchFamily="34" charset="0"/>
                <a:ea typeface="Calibri" panose="020F0502020204030204" pitchFamily="34" charset="0"/>
                <a:cs typeface="Arial" panose="020B0604020202020204" pitchFamily="34" charset="0"/>
              </a:rPr>
              <a:t>. Ambos recursos están disponibles en la sección de recursos de la Guía de Planificación de Educación </a:t>
            </a:r>
            <a:r>
              <a:rPr lang="es-CO" sz="1800" dirty="0" err="1">
                <a:effectLst/>
                <a:latin typeface="Arial" panose="020B0604020202020204" pitchFamily="34" charset="0"/>
                <a:ea typeface="Calibri" panose="020F0502020204030204" pitchFamily="34" charset="0"/>
                <a:cs typeface="Arial" panose="020B0604020202020204" pitchFamily="34" charset="0"/>
              </a:rPr>
              <a:t>Pos</a:t>
            </a:r>
            <a:r>
              <a:rPr lang="es-CO" sz="1800" dirty="0">
                <a:effectLst/>
                <a:latin typeface="Arial" panose="020B0604020202020204" pitchFamily="34" charset="0"/>
                <a:ea typeface="Calibri" panose="020F0502020204030204" pitchFamily="34" charset="0"/>
                <a:cs typeface="Arial" panose="020B0604020202020204" pitchFamily="34" charset="0"/>
              </a:rPr>
              <a:t> preparatoria para Jóvenes en Crianza Temporal. </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b="1" dirty="0">
              <a:latin typeface="Arial"/>
              <a:ea typeface="Arial"/>
              <a:cs typeface="Arial"/>
              <a:sym typeface="Arial"/>
            </a:endParaRPr>
          </a:p>
        </p:txBody>
      </p:sp>
      <p:sp>
        <p:nvSpPr>
          <p:cNvPr id="920" name="Google Shape;920;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a:extLst>
            <a:ext uri="{FF2B5EF4-FFF2-40B4-BE49-F238E27FC236}">
              <a16:creationId xmlns:a16="http://schemas.microsoft.com/office/drawing/2014/main" id="{F7856027-6F94-6D49-63E1-28253F52B784}"/>
            </a:ext>
          </a:extLst>
        </p:cNvPr>
        <p:cNvGrpSpPr/>
        <p:nvPr/>
      </p:nvGrpSpPr>
      <p:grpSpPr>
        <a:xfrm>
          <a:off x="0" y="0"/>
          <a:ext cx="0" cy="0"/>
          <a:chOff x="0" y="0"/>
          <a:chExt cx="0" cy="0"/>
        </a:xfrm>
      </p:grpSpPr>
      <p:sp>
        <p:nvSpPr>
          <p:cNvPr id="376" name="Google Shape;376;p9:notes">
            <a:extLst>
              <a:ext uri="{FF2B5EF4-FFF2-40B4-BE49-F238E27FC236}">
                <a16:creationId xmlns:a16="http://schemas.microsoft.com/office/drawing/2014/main" id="{B536E7BC-FC7E-7DEA-9591-D377C708DAE7}"/>
              </a:ext>
            </a:extLst>
          </p:cNvPr>
          <p:cNvSpPr>
            <a:spLocks noGrp="1" noRot="1" noChangeAspect="1"/>
          </p:cNvSpPr>
          <p:nvPr>
            <p:ph type="sldImg" idx="2"/>
          </p:nvPr>
        </p:nvSpPr>
        <p:spPr>
          <a:xfrm>
            <a:off x="733425" y="64611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9:notes">
            <a:extLst>
              <a:ext uri="{FF2B5EF4-FFF2-40B4-BE49-F238E27FC236}">
                <a16:creationId xmlns:a16="http://schemas.microsoft.com/office/drawing/2014/main" id="{ACBDADC0-3944-3383-3128-124F714A7483}"/>
              </a:ext>
            </a:extLst>
          </p:cNvPr>
          <p:cNvSpPr txBox="1">
            <a:spLocks noGrp="1"/>
          </p:cNvSpPr>
          <p:nvPr>
            <p:ph type="body" idx="1"/>
          </p:nvPr>
        </p:nvSpPr>
        <p:spPr>
          <a:xfrm>
            <a:off x="197203" y="3988753"/>
            <a:ext cx="6704894" cy="10714884"/>
          </a:xfrm>
          <a:prstGeom prst="rect">
            <a:avLst/>
          </a:prstGeom>
          <a:noFill/>
          <a:ln>
            <a:noFill/>
          </a:ln>
        </p:spPr>
        <p:txBody>
          <a:bodyPr spcFirstLastPara="1" wrap="square" lIns="94175" tIns="47075" rIns="94175" bIns="47075" anchor="t" anchorCtr="0">
            <a:noAutofit/>
          </a:bodyPr>
          <a:lstStyle/>
          <a:p>
            <a:pPr marL="0" marR="0">
              <a:lnSpc>
                <a:spcPct val="107000"/>
              </a:lnSpc>
              <a:spcBef>
                <a:spcPts val="0"/>
              </a:spcBef>
              <a:spcAft>
                <a:spcPts val="0"/>
              </a:spcAft>
            </a:pPr>
            <a:r>
              <a:rPr lang="es-CO" sz="1800" b="0" kern="100" dirty="0">
                <a:effectLst/>
                <a:latin typeface="Arial" panose="020B0604020202020204" pitchFamily="34" charset="0"/>
                <a:ea typeface="Calibri" panose="020F0502020204030204" pitchFamily="34" charset="0"/>
                <a:cs typeface="Arial" panose="020B0604020202020204" pitchFamily="34" charset="0"/>
              </a:rPr>
              <a:t>Oigamos cómo algunos jóvenes encontraron sus respectivas instituciones de enseñanza superior. Nos dirán mucho en cuanto a sus visitas a diferentes campus, lo cual es una magnífica actividad aun para jóvenes que cursan el último año de la preparatoria.</a:t>
            </a:r>
            <a:endParaRPr lang="en-US" sz="1800" b="0"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s-CO" sz="1800" b="1"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endParaRPr lang="es-CO" sz="1800" b="1"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s-CO" sz="1800" b="1" kern="100" dirty="0">
                <a:effectLst/>
                <a:latin typeface="Arial" panose="020B0604020202020204" pitchFamily="34" charset="0"/>
                <a:ea typeface="Calibri" panose="020F0502020204030204" pitchFamily="34" charset="0"/>
                <a:cs typeface="Arial" panose="020B0604020202020204" pitchFamily="34" charset="0"/>
              </a:rPr>
              <a:t>Nota para el facilitador: H</a:t>
            </a:r>
            <a:r>
              <a:rPr lang="es-CO" sz="1800" b="0" kern="100" dirty="0">
                <a:effectLst/>
                <a:latin typeface="Arial" panose="020B0604020202020204" pitchFamily="34" charset="0"/>
                <a:ea typeface="Calibri" panose="020F0502020204030204" pitchFamily="34" charset="0"/>
                <a:cs typeface="Arial" panose="020B0604020202020204" pitchFamily="34" charset="0"/>
              </a:rPr>
              <a:t>aga “clic” en el cuadro de texto para tener acceso al enlace del video. NOTA: Muchos videos en YouTube tienen publicidad que aparece antes del programa. Remítase a la Guía del Facilitador para familiarizarse con maneras de acomodar esos videos en la presentación.</a:t>
            </a:r>
            <a:endParaRPr lang="en-US" sz="1800" b="0" kern="1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378" name="Google Shape;378;p9:notes">
            <a:extLst>
              <a:ext uri="{FF2B5EF4-FFF2-40B4-BE49-F238E27FC236}">
                <a16:creationId xmlns:a16="http://schemas.microsoft.com/office/drawing/2014/main" id="{7D752B67-2508-9ECC-03FB-087E02DE06B7}"/>
              </a:ext>
            </a:extLst>
          </p:cNvPr>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extLst>
      <p:ext uri="{BB962C8B-B14F-4D97-AF65-F5344CB8AC3E}">
        <p14:creationId xmlns:p14="http://schemas.microsoft.com/office/powerpoint/2010/main" val="414754357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p1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2" name="Google Shape;472;p17: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s-CO" sz="1800" dirty="0">
                <a:effectLst/>
                <a:latin typeface="Arial" panose="020B0604020202020204" pitchFamily="34" charset="0"/>
                <a:ea typeface="Calibri" panose="020F0502020204030204" pitchFamily="34" charset="0"/>
                <a:cs typeface="Arial" panose="020B0604020202020204" pitchFamily="34" charset="0"/>
              </a:rPr>
              <a:t>Independientemente de cuál de estas opciones elija un estudiante, aquellos que se inscriben en la universidad directamente después de la preparatoria tienen un 40% más de probabilidades de permanecer en la universidad que aquellos que aguardan un año o más inscribirse.  Esto se basa en un estudio sobre estudiantes de colegios comunitarios de California. Se debe alentar y apoyar a los estudiantes para que realicen la transición directamente de la preparatoria a la educación superior, lo que significa comenzar a planificar ya. </a:t>
            </a:r>
            <a:br>
              <a:rPr lang="en-US" dirty="0">
                <a:latin typeface="Arial" panose="020B0604020202020204" pitchFamily="34" charset="0"/>
                <a:cs typeface="Arial" panose="020B0604020202020204" pitchFamily="34" charset="0"/>
                <a:sym typeface="Calibri"/>
              </a:rPr>
            </a:br>
            <a:endParaRPr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400"/>
              <a:buNone/>
            </a:pPr>
            <a:r>
              <a:rPr lang="en-US" b="1" dirty="0">
                <a:latin typeface="Arial" panose="020B0604020202020204" pitchFamily="34" charset="0"/>
                <a:cs typeface="Arial" panose="020B0604020202020204" pitchFamily="34" charset="0"/>
              </a:rPr>
              <a:t>Fuente: </a:t>
            </a:r>
            <a:r>
              <a:rPr lang="en-US" dirty="0" err="1">
                <a:latin typeface="Arial" panose="020B0604020202020204" pitchFamily="34" charset="0"/>
                <a:cs typeface="Arial" panose="020B0604020202020204" pitchFamily="34" charset="0"/>
                <a:sym typeface="Calibri"/>
              </a:rPr>
              <a:t>Frerer</a:t>
            </a:r>
            <a:r>
              <a:rPr lang="en-US" dirty="0">
                <a:latin typeface="Arial" panose="020B0604020202020204" pitchFamily="34" charset="0"/>
                <a:cs typeface="Arial" panose="020B0604020202020204" pitchFamily="34" charset="0"/>
                <a:sym typeface="Calibri"/>
              </a:rPr>
              <a:t>, K., et al (2013), as cited in California College Pathways (2015)</a:t>
            </a:r>
            <a:endParaRPr b="1" dirty="0">
              <a:latin typeface="Arial" panose="020B0604020202020204" pitchFamily="34" charset="0"/>
              <a:cs typeface="Arial" panose="020B0604020202020204" pitchFamily="34" charset="0"/>
            </a:endParaRPr>
          </a:p>
        </p:txBody>
      </p:sp>
      <p:sp>
        <p:nvSpPr>
          <p:cNvPr id="473" name="Google Shape;473;p17: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2"/>
        <p:cNvGrpSpPr/>
        <p:nvPr/>
      </p:nvGrpSpPr>
      <p:grpSpPr>
        <a:xfrm>
          <a:off x="0" y="0"/>
          <a:ext cx="0" cy="0"/>
          <a:chOff x="0" y="0"/>
          <a:chExt cx="0" cy="0"/>
        </a:xfrm>
      </p:grpSpPr>
      <p:sp>
        <p:nvSpPr>
          <p:cNvPr id="843" name="Google Shape;843;p4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4" name="Google Shape;844;p41: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marR="0">
              <a:lnSpc>
                <a:spcPct val="107000"/>
              </a:lnSpc>
              <a:spcBef>
                <a:spcPts val="0"/>
              </a:spcBef>
              <a:spcAft>
                <a:spcPts val="0"/>
              </a:spcAft>
            </a:pPr>
            <a:r>
              <a:rPr lang="es-CO" sz="1800" b="1" kern="100" dirty="0">
                <a:effectLst/>
                <a:latin typeface="Arial" panose="020B0604020202020204" pitchFamily="34" charset="0"/>
                <a:ea typeface="Calibri" panose="020F0502020204030204" pitchFamily="34" charset="0"/>
                <a:cs typeface="Arial" panose="020B0604020202020204" pitchFamily="34" charset="0"/>
              </a:rPr>
              <a:t>**Nota para el facilitador - Actividad de interacción (5 minutos):</a:t>
            </a:r>
          </a:p>
          <a:p>
            <a:pPr marL="0" marR="0">
              <a:lnSpc>
                <a:spcPct val="107000"/>
              </a:lnSpc>
              <a:spcBef>
                <a:spcPts val="0"/>
              </a:spcBef>
              <a:spcAft>
                <a:spcPts val="0"/>
              </a:spcAft>
            </a:pP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Arial" panose="020B0604020202020204" pitchFamily="34" charset="0"/>
                <a:ea typeface="Calibri" panose="020F0502020204030204" pitchFamily="34" charset="0"/>
                <a:cs typeface="Arial" panose="020B0604020202020204" pitchFamily="34" charset="0"/>
              </a:rPr>
              <a:t>Utilice esta diapositiva como una oportunidad para crear pruebas competitivas para determinar el conocimiento de los participantes y ayudar a reforzar los conceptos clave de la sección "Aplicar para la universidad". Para esta actividad se recomiendan plataformas como </a:t>
            </a:r>
            <a:r>
              <a:rPr lang="es-CO" sz="1800" kern="100" dirty="0" err="1">
                <a:effectLst/>
                <a:latin typeface="Arial" panose="020B0604020202020204" pitchFamily="34" charset="0"/>
                <a:ea typeface="Calibri" panose="020F0502020204030204" pitchFamily="34" charset="0"/>
                <a:cs typeface="Arial" panose="020B0604020202020204" pitchFamily="34" charset="0"/>
              </a:rPr>
              <a:t>Kahoots</a:t>
            </a:r>
            <a:r>
              <a:rPr lang="es-CO" sz="1800" kern="100" dirty="0">
                <a:effectLst/>
                <a:latin typeface="Arial" panose="020B0604020202020204" pitchFamily="34" charset="0"/>
                <a:ea typeface="Calibri" panose="020F0502020204030204" pitchFamily="34" charset="0"/>
                <a:cs typeface="Arial" panose="020B0604020202020204" pitchFamily="34" charset="0"/>
              </a:rPr>
              <a:t> o </a:t>
            </a:r>
            <a:r>
              <a:rPr lang="es-CO" sz="1800" kern="100" dirty="0" err="1">
                <a:effectLst/>
                <a:latin typeface="Arial" panose="020B0604020202020204" pitchFamily="34" charset="0"/>
                <a:ea typeface="Calibri" panose="020F0502020204030204" pitchFamily="34" charset="0"/>
                <a:cs typeface="Arial" panose="020B0604020202020204" pitchFamily="34" charset="0"/>
              </a:rPr>
              <a:t>Mentimeter</a:t>
            </a:r>
            <a:r>
              <a:rPr lang="es-CO" sz="1800" kern="100" dirty="0">
                <a:effectLst/>
                <a:latin typeface="Arial" panose="020B0604020202020204" pitchFamily="34" charset="0"/>
                <a:ea typeface="Calibri" panose="020F0502020204030204" pitchFamily="34" charset="0"/>
                <a:cs typeface="Arial" panose="020B0604020202020204" pitchFamily="34" charset="0"/>
              </a:rPr>
              <a:t>, las que se pueden utilizar en los teléfonos o computadoras de los participantes para capacitaciones tanto en persona como por Zoom. Si es posible, trate de dar un premio al ganador de cada prueba. Esto puede incluir un botín universitario gratuito donado por su universidad local o tarjetas obsequio electrónicas que se pueden enviar por email. ¡Piense en forma creativa!</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Arial" panose="020B0604020202020204" pitchFamily="34" charset="0"/>
                <a:ea typeface="Calibri" panose="020F0502020204030204" pitchFamily="34" charset="0"/>
                <a:cs typeface="Arial" panose="020B0604020202020204" pitchFamily="34" charset="0"/>
              </a:rPr>
              <a:t>Las preguntas creadas de antemano para utilizar en una prueba se pueden encontrar en la Guía del facilitador.</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845" name="Google Shape;845;p41: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ea typeface="Calibri"/>
                <a:sym typeface="Calibri"/>
              </a:rPr>
              <a:t>28</a:t>
            </a:fld>
            <a:endParaRPr dirty="0">
              <a:solidFill>
                <a:srgbClr val="000000"/>
              </a:solidFill>
              <a:ea typeface="Calibri"/>
              <a:sym typeface="Calibri"/>
            </a:endParaRPr>
          </a:p>
        </p:txBody>
      </p:sp>
    </p:spTree>
    <p:extLst>
      <p:ext uri="{BB962C8B-B14F-4D97-AF65-F5344CB8AC3E}">
        <p14:creationId xmlns:p14="http://schemas.microsoft.com/office/powerpoint/2010/main" val="139866316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1"/>
        <p:cNvGrpSpPr/>
        <p:nvPr/>
      </p:nvGrpSpPr>
      <p:grpSpPr>
        <a:xfrm>
          <a:off x="0" y="0"/>
          <a:ext cx="0" cy="0"/>
          <a:chOff x="0" y="0"/>
          <a:chExt cx="0" cy="0"/>
        </a:xfrm>
      </p:grpSpPr>
      <p:sp>
        <p:nvSpPr>
          <p:cNvPr id="952" name="Google Shape;952;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53" name="Google Shape;953;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Arial" panose="020B0604020202020204" pitchFamily="34" charset="0"/>
                <a:ea typeface="Calibri" panose="020F0502020204030204" pitchFamily="34" charset="0"/>
                <a:cs typeface="Arial" panose="020B0604020202020204" pitchFamily="34" charset="0"/>
              </a:rPr>
              <a:t>Ahora que están familiarizados con las diferentes opciones universitarias, ¿cómo pueden los proveedores de cuidados ayudar a los jóvenes a determinar cuál es la mejor para ellos?</a:t>
            </a:r>
            <a:br>
              <a:rPr lang="es-CO" sz="1800" kern="100" dirty="0">
                <a:effectLst/>
                <a:latin typeface="Arial" panose="020B0604020202020204" pitchFamily="34" charset="0"/>
                <a:ea typeface="Calibri" panose="020F0502020204030204" pitchFamily="34" charset="0"/>
                <a:cs typeface="Arial" panose="020B0604020202020204" pitchFamily="34" charset="0"/>
              </a:rPr>
            </a:b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n-US" sz="1800" kern="100" dirty="0">
                <a:effectLst/>
                <a:latin typeface="Arial" panose="020B0604020202020204" pitchFamily="34" charset="0"/>
                <a:ea typeface="Calibri" panose="020F0502020204030204" pitchFamily="34" charset="0"/>
                <a:cs typeface="Times New Roman" panose="02020603050405020304" pitchFamily="18" charset="0"/>
              </a:rPr>
              <a:t>D</a:t>
            </a:r>
            <a:r>
              <a:rPr lang="es-CO" sz="1800" kern="100" dirty="0" err="1">
                <a:effectLst/>
                <a:latin typeface="Arial" panose="020B0604020202020204" pitchFamily="34" charset="0"/>
                <a:ea typeface="Calibri" panose="020F0502020204030204" pitchFamily="34" charset="0"/>
                <a:cs typeface="Times New Roman" panose="02020603050405020304" pitchFamily="18" charset="0"/>
              </a:rPr>
              <a:t>epende</a:t>
            </a:r>
            <a:r>
              <a:rPr lang="es-CO" sz="1800" kern="100" dirty="0">
                <a:effectLst/>
                <a:latin typeface="Arial" panose="020B0604020202020204" pitchFamily="34" charset="0"/>
                <a:ea typeface="Calibri" panose="020F0502020204030204" pitchFamily="34" charset="0"/>
                <a:cs typeface="Times New Roman" panose="02020603050405020304" pitchFamily="18" charset="0"/>
              </a:rPr>
              <a:t> de los objetivos educacionales del joven, los intereses vocacionales, los estilos de aprendizaje y otras preferencias. Ninguna opción es inherentemente mejor que las demás. Si bien no siempre resulta posible, lo ideal es primero ayudar a los jóvenes a identificar un interés vocacional, después encontrar la especialización o el certificado apropiado para que coincida con ese interés y luego ayudarlos a determinar qué instituciones ofrecen esos programas.</a:t>
            </a:r>
            <a:br>
              <a:rPr lang="es-CO" sz="1800" kern="100" dirty="0">
                <a:effectLst/>
                <a:latin typeface="Arial" panose="020B0604020202020204" pitchFamily="34" charset="0"/>
                <a:ea typeface="Calibri" panose="020F0502020204030204" pitchFamily="34" charset="0"/>
                <a:cs typeface="Times New Roman" panose="02020603050405020304" pitchFamily="18" charset="0"/>
              </a:rPr>
            </a:b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Arial" panose="020B0604020202020204" pitchFamily="34" charset="0"/>
              <a:buChar char="•"/>
            </a:pPr>
            <a:r>
              <a:rPr lang="es-CO" sz="1800" kern="100" dirty="0">
                <a:effectLst/>
                <a:latin typeface="Arial" panose="020B0604020202020204" pitchFamily="34" charset="0"/>
                <a:ea typeface="Calibri" panose="020F0502020204030204" pitchFamily="34" charset="0"/>
                <a:cs typeface="Arial" panose="020B0604020202020204" pitchFamily="34" charset="0"/>
              </a:rPr>
              <a:t>Sin embargo, hay que tener en cuenta que no siempre es un camino recto y esta es una conversación que los proveedores de cuidados querrán comenzar a tener cuanto antes con los jóvenes y volver a tenerla regularmente, ya que sus intereses y objetivos probablemente cambiarán con el tiempo.</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954" name="Google Shape;954;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7" name="Google Shape;257;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457200" marR="0" lvl="0" indent="-228600" algn="l" rtl="0">
              <a:lnSpc>
                <a:spcPct val="100000"/>
              </a:lnSpc>
              <a:spcBef>
                <a:spcPts val="0"/>
              </a:spcBef>
              <a:spcAft>
                <a:spcPts val="0"/>
              </a:spcAft>
              <a:buClr>
                <a:srgbClr val="000000"/>
              </a:buClr>
              <a:buSzPts val="1400"/>
              <a:buFont typeface="Arial"/>
              <a:buNone/>
            </a:pPr>
            <a:r>
              <a:rPr lang="es-CO" sz="1800" dirty="0">
                <a:effectLst/>
                <a:latin typeface="Arial" panose="020B0604020202020204" pitchFamily="34" charset="0"/>
                <a:ea typeface="Calibri" panose="020F0502020204030204" pitchFamily="34" charset="0"/>
                <a:cs typeface="Arial" panose="020B0604020202020204" pitchFamily="34" charset="0"/>
              </a:rPr>
              <a:t>Esta presentación fue creada por John Burton </a:t>
            </a:r>
            <a:r>
              <a:rPr lang="es-CO" sz="1800" dirty="0" err="1">
                <a:effectLst/>
                <a:latin typeface="Arial" panose="020B0604020202020204" pitchFamily="34" charset="0"/>
                <a:ea typeface="Calibri" panose="020F0502020204030204" pitchFamily="34" charset="0"/>
                <a:cs typeface="Arial" panose="020B0604020202020204" pitchFamily="34" charset="0"/>
              </a:rPr>
              <a:t>Advocates</a:t>
            </a:r>
            <a:r>
              <a:rPr lang="es-CO" sz="1800" dirty="0">
                <a:effectLst/>
                <a:latin typeface="Arial" panose="020B0604020202020204" pitchFamily="34" charset="0"/>
                <a:ea typeface="Calibri" panose="020F0502020204030204" pitchFamily="34" charset="0"/>
                <a:cs typeface="Arial" panose="020B0604020202020204" pitchFamily="34" charset="0"/>
              </a:rPr>
              <a:t> </a:t>
            </a:r>
            <a:r>
              <a:rPr lang="es-CO" sz="1800" dirty="0" err="1">
                <a:effectLst/>
                <a:latin typeface="Arial" panose="020B0604020202020204" pitchFamily="34" charset="0"/>
                <a:ea typeface="Calibri" panose="020F0502020204030204" pitchFamily="34" charset="0"/>
                <a:cs typeface="Arial" panose="020B0604020202020204" pitchFamily="34" charset="0"/>
              </a:rPr>
              <a:t>for</a:t>
            </a:r>
            <a:r>
              <a:rPr lang="es-CO" sz="1800" dirty="0">
                <a:effectLst/>
                <a:latin typeface="Arial" panose="020B0604020202020204" pitchFamily="34" charset="0"/>
                <a:ea typeface="Calibri" panose="020F0502020204030204" pitchFamily="34" charset="0"/>
                <a:cs typeface="Arial" panose="020B0604020202020204" pitchFamily="34" charset="0"/>
              </a:rPr>
              <a:t> </a:t>
            </a:r>
            <a:r>
              <a:rPr lang="es-CO" sz="1800" dirty="0" err="1">
                <a:effectLst/>
                <a:latin typeface="Arial" panose="020B0604020202020204" pitchFamily="34" charset="0"/>
                <a:ea typeface="Calibri" panose="020F0502020204030204" pitchFamily="34" charset="0"/>
                <a:cs typeface="Arial" panose="020B0604020202020204" pitchFamily="34" charset="0"/>
              </a:rPr>
              <a:t>Youth</a:t>
            </a:r>
            <a:r>
              <a:rPr lang="es-CO" sz="1800" dirty="0">
                <a:effectLst/>
                <a:latin typeface="Arial" panose="020B0604020202020204" pitchFamily="34" charset="0"/>
                <a:ea typeface="Calibri" panose="020F0502020204030204" pitchFamily="34" charset="0"/>
                <a:cs typeface="Arial" panose="020B0604020202020204" pitchFamily="34" charset="0"/>
              </a:rPr>
              <a:t> (</a:t>
            </a:r>
            <a:r>
              <a:rPr lang="es-CO" sz="1800" dirty="0" err="1">
                <a:effectLst/>
                <a:latin typeface="Arial" panose="020B0604020202020204" pitchFamily="34" charset="0"/>
                <a:ea typeface="Calibri" panose="020F0502020204030204" pitchFamily="34" charset="0"/>
                <a:cs typeface="Arial" panose="020B0604020202020204" pitchFamily="34" charset="0"/>
              </a:rPr>
              <a:t>JBAY</a:t>
            </a:r>
            <a:r>
              <a:rPr lang="es-CO" sz="1800" dirty="0">
                <a:effectLst/>
                <a:latin typeface="Arial" panose="020B0604020202020204" pitchFamily="34" charset="0"/>
                <a:ea typeface="Calibri" panose="020F0502020204030204" pitchFamily="34" charset="0"/>
                <a:cs typeface="Arial" panose="020B0604020202020204" pitchFamily="34" charset="0"/>
              </a:rPr>
              <a:t>), con el apoyo de </a:t>
            </a:r>
            <a:r>
              <a:rPr lang="es-CO" sz="1800" dirty="0" err="1">
                <a:effectLst/>
                <a:latin typeface="Arial" panose="020B0604020202020204" pitchFamily="34" charset="0"/>
                <a:ea typeface="Calibri" panose="020F0502020204030204" pitchFamily="34" charset="0"/>
                <a:cs typeface="Arial" panose="020B0604020202020204" pitchFamily="34" charset="0"/>
              </a:rPr>
              <a:t>UNITE</a:t>
            </a:r>
            <a:r>
              <a:rPr lang="es-CO" sz="1800" dirty="0">
                <a:effectLst/>
                <a:latin typeface="Arial" panose="020B0604020202020204" pitchFamily="34" charset="0"/>
                <a:ea typeface="Calibri" panose="020F0502020204030204" pitchFamily="34" charset="0"/>
                <a:cs typeface="Arial" panose="020B0604020202020204" pitchFamily="34" charset="0"/>
              </a:rPr>
              <a:t>-LA, los programas de educación de crianza temporal y de parientes del Condado de Los Ángeles, el Departamento de Servicios para Menores y Familias del Condado de Los Ángeles, Foster </a:t>
            </a:r>
            <a:r>
              <a:rPr lang="es-CO" sz="1800" dirty="0" err="1">
                <a:effectLst/>
                <a:latin typeface="Arial" panose="020B0604020202020204" pitchFamily="34" charset="0"/>
                <a:ea typeface="Calibri" panose="020F0502020204030204" pitchFamily="34" charset="0"/>
                <a:cs typeface="Arial" panose="020B0604020202020204" pitchFamily="34" charset="0"/>
              </a:rPr>
              <a:t>Parent</a:t>
            </a:r>
            <a:r>
              <a:rPr lang="es-CO" sz="1800" dirty="0">
                <a:effectLst/>
                <a:latin typeface="Arial" panose="020B0604020202020204" pitchFamily="34" charset="0"/>
                <a:ea typeface="Calibri" panose="020F0502020204030204" pitchFamily="34" charset="0"/>
                <a:cs typeface="Arial" panose="020B0604020202020204" pitchFamily="34" charset="0"/>
              </a:rPr>
              <a:t> </a:t>
            </a:r>
            <a:r>
              <a:rPr lang="es-CO" sz="1800" dirty="0" err="1">
                <a:effectLst/>
                <a:latin typeface="Arial" panose="020B0604020202020204" pitchFamily="34" charset="0"/>
                <a:ea typeface="Calibri" panose="020F0502020204030204" pitchFamily="34" charset="0"/>
                <a:cs typeface="Arial" panose="020B0604020202020204" pitchFamily="34" charset="0"/>
              </a:rPr>
              <a:t>College</a:t>
            </a:r>
            <a:r>
              <a:rPr lang="es-CO" sz="1800" dirty="0">
                <a:effectLst/>
                <a:latin typeface="Arial" panose="020B0604020202020204" pitchFamily="34" charset="0"/>
                <a:ea typeface="Calibri" panose="020F0502020204030204" pitchFamily="34" charset="0"/>
                <a:cs typeface="Arial" panose="020B0604020202020204" pitchFamily="34" charset="0"/>
              </a:rPr>
              <a:t>, y del </a:t>
            </a:r>
            <a:r>
              <a:rPr lang="es-CO" sz="1800" dirty="0" err="1">
                <a:effectLst/>
                <a:latin typeface="Arial" panose="020B0604020202020204" pitchFamily="34" charset="0"/>
                <a:ea typeface="Calibri" panose="020F0502020204030204" pitchFamily="34" charset="0"/>
                <a:cs typeface="Arial" panose="020B0604020202020204" pitchFamily="34" charset="0"/>
              </a:rPr>
              <a:t>Opportunity</a:t>
            </a:r>
            <a:r>
              <a:rPr lang="es-CO" sz="1800" dirty="0">
                <a:effectLst/>
                <a:latin typeface="Arial" panose="020B0604020202020204" pitchFamily="34" charset="0"/>
                <a:ea typeface="Calibri" panose="020F0502020204030204" pitchFamily="34" charset="0"/>
                <a:cs typeface="Arial" panose="020B0604020202020204" pitchFamily="34" charset="0"/>
              </a:rPr>
              <a:t> </a:t>
            </a:r>
            <a:r>
              <a:rPr lang="es-CO" sz="1800" dirty="0" err="1">
                <a:effectLst/>
                <a:latin typeface="Arial" panose="020B0604020202020204" pitchFamily="34" charset="0"/>
                <a:ea typeface="Calibri" panose="020F0502020204030204" pitchFamily="34" charset="0"/>
                <a:cs typeface="Arial" panose="020B0604020202020204" pitchFamily="34" charset="0"/>
              </a:rPr>
              <a:t>Youth</a:t>
            </a:r>
            <a:r>
              <a:rPr lang="es-CO" sz="1800" dirty="0">
                <a:effectLst/>
                <a:latin typeface="Arial" panose="020B0604020202020204" pitchFamily="34" charset="0"/>
                <a:ea typeface="Calibri" panose="020F0502020204030204" pitchFamily="34" charset="0"/>
                <a:cs typeface="Arial" panose="020B0604020202020204" pitchFamily="34" charset="0"/>
              </a:rPr>
              <a:t> </a:t>
            </a:r>
            <a:r>
              <a:rPr lang="es-CO" sz="1800" dirty="0" err="1">
                <a:effectLst/>
                <a:latin typeface="Arial" panose="020B0604020202020204" pitchFamily="34" charset="0"/>
                <a:ea typeface="Calibri" panose="020F0502020204030204" pitchFamily="34" charset="0"/>
                <a:cs typeface="Arial" panose="020B0604020202020204" pitchFamily="34" charset="0"/>
              </a:rPr>
              <a:t>Collaborative</a:t>
            </a:r>
            <a:r>
              <a:rPr lang="es-CO" sz="1800" dirty="0">
                <a:effectLst/>
                <a:latin typeface="Arial" panose="020B0604020202020204" pitchFamily="34" charset="0"/>
                <a:ea typeface="Calibri" panose="020F0502020204030204" pitchFamily="34" charset="0"/>
                <a:cs typeface="Arial" panose="020B0604020202020204" pitchFamily="34" charset="0"/>
              </a:rPr>
              <a:t> (</a:t>
            </a:r>
            <a:r>
              <a:rPr lang="es-CO" sz="1800" dirty="0" err="1">
                <a:effectLst/>
                <a:latin typeface="Arial" panose="020B0604020202020204" pitchFamily="34" charset="0"/>
                <a:ea typeface="Calibri" panose="020F0502020204030204" pitchFamily="34" charset="0"/>
                <a:cs typeface="Arial" panose="020B0604020202020204" pitchFamily="34" charset="0"/>
              </a:rPr>
              <a:t>OYC</a:t>
            </a:r>
            <a:r>
              <a:rPr lang="es-CO" sz="1800" dirty="0">
                <a:effectLst/>
                <a:latin typeface="Arial" panose="020B0604020202020204" pitchFamily="34" charset="0"/>
                <a:ea typeface="Calibri" panose="020F0502020204030204" pitchFamily="34" charset="0"/>
                <a:cs typeface="Arial" panose="020B0604020202020204" pitchFamily="34" charset="0"/>
              </a:rPr>
              <a:t>) de Los Ángeles.</a:t>
            </a:r>
            <a:endParaRPr dirty="0">
              <a:latin typeface="Arial" panose="020B0604020202020204" pitchFamily="34" charset="0"/>
              <a:cs typeface="Arial" panose="020B0604020202020204" pitchFamily="34" charset="0"/>
            </a:endParaRPr>
          </a:p>
        </p:txBody>
      </p:sp>
      <p:sp>
        <p:nvSpPr>
          <p:cNvPr id="258" name="Google Shape;258;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a:t>
            </a:fld>
            <a:endParaRPr/>
          </a:p>
        </p:txBody>
      </p:sp>
    </p:spTree>
    <p:extLst>
      <p:ext uri="{BB962C8B-B14F-4D97-AF65-F5344CB8AC3E}">
        <p14:creationId xmlns:p14="http://schemas.microsoft.com/office/powerpoint/2010/main" val="372542897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3"/>
        <p:cNvGrpSpPr/>
        <p:nvPr/>
      </p:nvGrpSpPr>
      <p:grpSpPr>
        <a:xfrm>
          <a:off x="0" y="0"/>
          <a:ext cx="0" cy="0"/>
          <a:chOff x="0" y="0"/>
          <a:chExt cx="0" cy="0"/>
        </a:xfrm>
      </p:grpSpPr>
      <p:sp>
        <p:nvSpPr>
          <p:cNvPr id="774" name="Google Shape;774;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5" name="Google Shape;775;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CO" sz="1800" dirty="0">
                <a:effectLst/>
                <a:latin typeface="Arial" panose="020B0604020202020204" pitchFamily="34" charset="0"/>
                <a:ea typeface="Calibri" panose="020F0502020204030204" pitchFamily="34" charset="0"/>
                <a:cs typeface="Arial" panose="020B0604020202020204" pitchFamily="34" charset="0"/>
              </a:rPr>
              <a:t>Como proveedores de cuidados, forjar una relación positiva con los jóvenes es a menudo el instrumento más eficaz en su caja de herramientas. Es importante pensar en cómo interactuamos con los jóvenes en crianza temporal para crear una buena relación. </a:t>
            </a:r>
          </a:p>
          <a:p>
            <a:pPr marL="0" lvl="0" indent="0" algn="l" rtl="0">
              <a:lnSpc>
                <a:spcPct val="100000"/>
              </a:lnSpc>
              <a:spcBef>
                <a:spcPts val="0"/>
              </a:spcBef>
              <a:spcAft>
                <a:spcPts val="0"/>
              </a:spcAft>
              <a:buSzPts val="1400"/>
              <a:buNone/>
            </a:pPr>
            <a:endParaRPr lang="es-CO" sz="1800" dirty="0">
              <a:effectLst/>
              <a:latin typeface="Arial" panose="020B0604020202020204" pitchFamily="34" charset="0"/>
              <a:ea typeface="Arial"/>
              <a:cs typeface="Arial"/>
              <a:sym typeface="Arial"/>
            </a:endParaRPr>
          </a:p>
          <a:p>
            <a:pPr marL="0" lvl="0" indent="0" algn="l" rtl="0">
              <a:lnSpc>
                <a:spcPct val="100000"/>
              </a:lnSpc>
              <a:spcBef>
                <a:spcPts val="0"/>
              </a:spcBef>
              <a:spcAft>
                <a:spcPts val="0"/>
              </a:spcAft>
              <a:buSzPts val="1400"/>
              <a:buNone/>
            </a:pPr>
            <a:r>
              <a:rPr lang="es-CO" sz="1800" dirty="0" err="1">
                <a:effectLst/>
                <a:latin typeface="Arial" panose="020B0604020202020204" pitchFamily="34" charset="0"/>
                <a:ea typeface="Calibri" panose="020F0502020204030204" pitchFamily="34" charset="0"/>
                <a:cs typeface="Arial" panose="020B0604020202020204" pitchFamily="34" charset="0"/>
              </a:rPr>
              <a:t>DACE</a:t>
            </a:r>
            <a:r>
              <a:rPr lang="es-CO" sz="1800" dirty="0">
                <a:effectLst/>
                <a:latin typeface="Arial" panose="020B0604020202020204" pitchFamily="34" charset="0"/>
                <a:ea typeface="Calibri" panose="020F0502020204030204" pitchFamily="34" charset="0"/>
                <a:cs typeface="Arial" panose="020B0604020202020204" pitchFamily="34" charset="0"/>
              </a:rPr>
              <a:t> es un tipo de pensamiento, sentimiento, comunicación y comportamiento que tiene como objetivo hacer que el niño se sienta seguro.</a:t>
            </a:r>
          </a:p>
          <a:p>
            <a:pPr marL="0" lvl="0" indent="0" algn="l" rtl="0">
              <a:lnSpc>
                <a:spcPct val="100000"/>
              </a:lnSpc>
              <a:spcBef>
                <a:spcPts val="0"/>
              </a:spcBef>
              <a:spcAft>
                <a:spcPts val="0"/>
              </a:spcAft>
              <a:buSzPts val="1400"/>
              <a:buNone/>
            </a:pPr>
            <a:endParaRPr lang="es-CO" sz="1800" dirty="0">
              <a:effectLst/>
              <a:latin typeface="Arial" panose="020B0604020202020204" pitchFamily="34" charset="0"/>
              <a:ea typeface="Arial"/>
              <a:cs typeface="Arial"/>
              <a:sym typeface="Arial"/>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b="1" kern="100" dirty="0">
                <a:effectLst/>
                <a:latin typeface="Arial" panose="020B0604020202020204" pitchFamily="34" charset="0"/>
                <a:ea typeface="Calibri" panose="020F0502020204030204" pitchFamily="34" charset="0"/>
                <a:cs typeface="Arial" panose="020B0604020202020204" pitchFamily="34" charset="0"/>
              </a:rPr>
              <a:t>La diversión</a:t>
            </a:r>
            <a:r>
              <a:rPr lang="es-CO" sz="1800" kern="100" dirty="0">
                <a:effectLst/>
                <a:latin typeface="Arial" panose="020B0604020202020204" pitchFamily="34" charset="0"/>
                <a:ea typeface="Calibri" panose="020F0502020204030204" pitchFamily="34" charset="0"/>
                <a:cs typeface="Arial" panose="020B0604020202020204" pitchFamily="34" charset="0"/>
              </a:rPr>
              <a:t>, es la voluntad de reír, bromear, y jugar, incluso en situaciones difíciles. Saca a la persona del modo de luchar o huir. No se trata de ser gracioso en todo momento ni de hacer bromas cuando un niño está triste, sino de ayudarlos a estar más abiertos y experimentar lo que es positivo en su vida, un paso a la vez.</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b="1" kern="100" dirty="0">
                <a:effectLst/>
                <a:latin typeface="Arial" panose="020B0604020202020204" pitchFamily="34" charset="0"/>
                <a:ea typeface="Calibri" panose="020F0502020204030204" pitchFamily="34" charset="0"/>
                <a:cs typeface="Arial" panose="020B0604020202020204" pitchFamily="34" charset="0"/>
              </a:rPr>
              <a:t>La aceptación </a:t>
            </a:r>
            <a:r>
              <a:rPr lang="es-CO" sz="1800" kern="100" dirty="0">
                <a:effectLst/>
                <a:latin typeface="Arial" panose="020B0604020202020204" pitchFamily="34" charset="0"/>
                <a:ea typeface="Calibri" panose="020F0502020204030204" pitchFamily="34" charset="0"/>
                <a:cs typeface="Arial" panose="020B0604020202020204" pitchFamily="34" charset="0"/>
              </a:rPr>
              <a:t>incondicional forja un contexto de seguridad y conexión. Aceptar no es estar de acuerdo o apoyar las creencias o comportamientos de los jóvenes, sino simplemente reconocer la realidad cuando está presente y comunicar activamente que ustedes aceptan los deseos, los sentimientos, los pensamientos y las percepciones que están debajo del comportamiento externo.</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b="1" kern="100" dirty="0">
                <a:effectLst/>
                <a:latin typeface="Arial" panose="020B0604020202020204" pitchFamily="34" charset="0"/>
                <a:ea typeface="Calibri" panose="020F0502020204030204" pitchFamily="34" charset="0"/>
                <a:cs typeface="Arial" panose="020B0604020202020204" pitchFamily="34" charset="0"/>
              </a:rPr>
              <a:t>La curiosidad</a:t>
            </a:r>
            <a:r>
              <a:rPr lang="es-CO" sz="1800" kern="100" dirty="0">
                <a:effectLst/>
                <a:latin typeface="Arial" panose="020B0604020202020204" pitchFamily="34" charset="0"/>
                <a:ea typeface="Calibri" panose="020F0502020204030204" pitchFamily="34" charset="0"/>
                <a:cs typeface="Arial" panose="020B0604020202020204" pitchFamily="34" charset="0"/>
              </a:rPr>
              <a:t>, sin juzgar, es el sello distintivo del compromiso social. Se trata de preguntarse sobre lo que hay detrás del comportamiento para el niño. Con curiosidad, los adultos están transmitiendo su intención de simplemente entender </a:t>
            </a:r>
            <a:r>
              <a:rPr lang="es-CO" sz="1800" i="1" kern="100" dirty="0">
                <a:effectLst/>
                <a:latin typeface="Arial" panose="020B0604020202020204" pitchFamily="34" charset="0"/>
                <a:ea typeface="Calibri" panose="020F0502020204030204" pitchFamily="34" charset="0"/>
                <a:cs typeface="Arial" panose="020B0604020202020204" pitchFamily="34" charset="0"/>
              </a:rPr>
              <a:t>por qué</a:t>
            </a:r>
            <a:r>
              <a:rPr lang="es-CO" sz="1800" kern="100" dirty="0">
                <a:effectLst/>
                <a:latin typeface="Arial" panose="020B0604020202020204" pitchFamily="34" charset="0"/>
                <a:ea typeface="Calibri" panose="020F0502020204030204" pitchFamily="34" charset="0"/>
                <a:cs typeface="Arial" panose="020B0604020202020204" pitchFamily="34" charset="0"/>
              </a:rPr>
              <a:t> y ayudar al niño a entender. "¿Qué crees que estaba sucediendo? ¿De qué crees que se trataba?” O "¿Me pregunto qué...?" Ustedes dicen esto sin anticipar una respuesta específica.</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b="1" kern="100" dirty="0">
                <a:effectLst/>
                <a:latin typeface="Arial" panose="020B0604020202020204" pitchFamily="34" charset="0"/>
                <a:ea typeface="Calibri" panose="020F0502020204030204" pitchFamily="34" charset="0"/>
                <a:cs typeface="Arial" panose="020B0604020202020204" pitchFamily="34" charset="0"/>
              </a:rPr>
              <a:t>La empatía </a:t>
            </a:r>
            <a:r>
              <a:rPr lang="es-CO" sz="1800" kern="100" dirty="0">
                <a:effectLst/>
                <a:latin typeface="Arial" panose="020B0604020202020204" pitchFamily="34" charset="0"/>
                <a:ea typeface="Calibri" panose="020F0502020204030204" pitchFamily="34" charset="0"/>
                <a:cs typeface="Arial" panose="020B0604020202020204" pitchFamily="34" charset="0"/>
              </a:rPr>
              <a:t>es la experiencia de ser comprendido. Alimenta la conexión y crea un contexto de seguridad y comprensión. Permitan que el niño sienta la compasión del adulto por ellos. Con empatía, cuando el niño está triste o en apuros, es el adulto quien demuestra que siente eso junto al joven, y que él no está solo.</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776" name="Google Shape;776;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1"/>
        <p:cNvGrpSpPr/>
        <p:nvPr/>
      </p:nvGrpSpPr>
      <p:grpSpPr>
        <a:xfrm>
          <a:off x="0" y="0"/>
          <a:ext cx="0" cy="0"/>
          <a:chOff x="0" y="0"/>
          <a:chExt cx="0" cy="0"/>
        </a:xfrm>
      </p:grpSpPr>
      <p:sp>
        <p:nvSpPr>
          <p:cNvPr id="962" name="Google Shape;962;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63" name="Google Shape;963;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Cuando los proveedores de cuidados comienzan por explorar los intereses de un joven, aumentará la motivación de este y lo ayudará a mantenerse activo en los estudios. ​</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También disminuye la probabilidad de elegir la opción que menos le conviene, lo que puede resultar en que los estudiantes gasten tiempo y dinero innecesariamente.​</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Interesarse en sus jóvenes y escuchar lo que les interesa a ellos también hace que ellos sientan que son importantes y valorados. ​</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La mayoría de los jóvenes a esa edad todavía están aprendiendo cosas sobre sí mismos.  Al ayudarlos a comprender mejor sus fortalezas e intereses, usted puede ayudarlos a conectarse con carreras que coincidan con sus fortalezas.​</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Si bien puede ser difícil para un joven saber qué carrera puede estar interesado en explorar, hay otras maneras de involucrarlos en el proceso. Los iniciadores de conversación como los que aparecen en la pantalla también se pueden encontrar en la Guía de Planificación Educacional </a:t>
            </a:r>
            <a:r>
              <a:rPr lang="es-CO" sz="1800" kern="100" dirty="0" err="1">
                <a:effectLst/>
                <a:latin typeface="Arial" panose="020B0604020202020204" pitchFamily="34" charset="0"/>
                <a:ea typeface="Calibri" panose="020F0502020204030204" pitchFamily="34" charset="0"/>
                <a:cs typeface="Arial" panose="020B0604020202020204" pitchFamily="34" charset="0"/>
              </a:rPr>
              <a:t>Pos</a:t>
            </a:r>
            <a:r>
              <a:rPr lang="es-CO" sz="1800" kern="100" dirty="0">
                <a:effectLst/>
                <a:latin typeface="Arial" panose="020B0604020202020204" pitchFamily="34" charset="0"/>
                <a:ea typeface="Calibri" panose="020F0502020204030204" pitchFamily="34" charset="0"/>
                <a:cs typeface="Arial" panose="020B0604020202020204" pitchFamily="34" charset="0"/>
              </a:rPr>
              <a:t> preparatoria para Jóvenes en Crianza Temporal.</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También se dispone de muchas herramientas y recursos excelentes para que los proveedores de cuidados se involucren con los jóvenes. Varias herramientas en línea ofrecen actividades para ayudar a los jóvenes a encontrar una carrera significativa.​</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También hay guías vocacionales para jóvenes, así como la guía suplementaria creada por la organización “LA </a:t>
            </a:r>
            <a:r>
              <a:rPr lang="es-CO" sz="1800" kern="100" dirty="0" err="1">
                <a:effectLst/>
                <a:latin typeface="Arial" panose="020B0604020202020204" pitchFamily="34" charset="0"/>
                <a:ea typeface="Calibri" panose="020F0502020204030204" pitchFamily="34" charset="0"/>
                <a:cs typeface="Arial" panose="020B0604020202020204" pitchFamily="34" charset="0"/>
              </a:rPr>
              <a:t>Opportunity</a:t>
            </a:r>
            <a:r>
              <a:rPr lang="es-CO" sz="1800" kern="100" dirty="0">
                <a:effectLst/>
                <a:latin typeface="Arial" panose="020B0604020202020204" pitchFamily="34" charset="0"/>
                <a:ea typeface="Calibri" panose="020F0502020204030204" pitchFamily="34" charset="0"/>
                <a:cs typeface="Arial" panose="020B0604020202020204" pitchFamily="34" charset="0"/>
              </a:rPr>
              <a:t> </a:t>
            </a:r>
            <a:r>
              <a:rPr lang="es-CO" sz="1800" kern="100" dirty="0" err="1">
                <a:effectLst/>
                <a:latin typeface="Arial" panose="020B0604020202020204" pitchFamily="34" charset="0"/>
                <a:ea typeface="Calibri" panose="020F0502020204030204" pitchFamily="34" charset="0"/>
                <a:cs typeface="Arial" panose="020B0604020202020204" pitchFamily="34" charset="0"/>
              </a:rPr>
              <a:t>Youth</a:t>
            </a:r>
            <a:r>
              <a:rPr lang="es-CO" sz="1800" kern="100" dirty="0">
                <a:effectLst/>
                <a:latin typeface="Arial" panose="020B0604020202020204" pitchFamily="34" charset="0"/>
                <a:ea typeface="Calibri" panose="020F0502020204030204" pitchFamily="34" charset="0"/>
                <a:cs typeface="Arial" panose="020B0604020202020204" pitchFamily="34" charset="0"/>
              </a:rPr>
              <a:t> </a:t>
            </a:r>
            <a:r>
              <a:rPr lang="es-CO" sz="1800" kern="100" dirty="0" err="1">
                <a:effectLst/>
                <a:latin typeface="Arial" panose="020B0604020202020204" pitchFamily="34" charset="0"/>
                <a:ea typeface="Calibri" panose="020F0502020204030204" pitchFamily="34" charset="0"/>
                <a:cs typeface="Arial" panose="020B0604020202020204" pitchFamily="34" charset="0"/>
              </a:rPr>
              <a:t>Collaborative</a:t>
            </a:r>
            <a:r>
              <a:rPr lang="es-CO" sz="1800" kern="100" dirty="0">
                <a:effectLst/>
                <a:latin typeface="Arial" panose="020B0604020202020204" pitchFamily="34" charset="0"/>
                <a:ea typeface="Calibri" panose="020F0502020204030204" pitchFamily="34" charset="0"/>
                <a:cs typeface="Arial" panose="020B0604020202020204" pitchFamily="34" charset="0"/>
              </a:rPr>
              <a:t>” para brindar a los proveedores de cuidados actividades para hacer con los jóvenes. La guía está disponible para descargar en inglés y en español en </a:t>
            </a:r>
            <a:r>
              <a:rPr lang="es-CO" sz="1800" b="1" kern="100" dirty="0">
                <a:effectLst/>
                <a:latin typeface="Arial" panose="020B0604020202020204" pitchFamily="34" charset="0"/>
                <a:ea typeface="Calibri" panose="020F0502020204030204" pitchFamily="34" charset="0"/>
                <a:cs typeface="Arial" panose="020B0604020202020204" pitchFamily="34" charset="0"/>
              </a:rPr>
              <a:t>laoyc.org/guides/</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fontAlgn="base">
              <a:spcBef>
                <a:spcPts val="0"/>
              </a:spcBef>
              <a:spcAft>
                <a:spcPts val="0"/>
              </a:spcAft>
            </a:pPr>
            <a:endParaRPr lang="es-CO" sz="1800" b="1" dirty="0">
              <a:effectLst/>
              <a:latin typeface="Arial" panose="020B0604020202020204" pitchFamily="34" charset="0"/>
              <a:ea typeface="Times New Roman" panose="02020603050405020304" pitchFamily="18" charset="0"/>
              <a:cs typeface="Arial" panose="020B0604020202020204" pitchFamily="34" charset="0"/>
            </a:endParaRPr>
          </a:p>
          <a:p>
            <a:pPr marL="0" marR="0" fontAlgn="base">
              <a:spcBef>
                <a:spcPts val="0"/>
              </a:spcBef>
              <a:spcAft>
                <a:spcPts val="0"/>
              </a:spcAft>
            </a:pPr>
            <a:r>
              <a:rPr lang="es-CO" sz="1800" b="1" dirty="0">
                <a:effectLst/>
                <a:latin typeface="Arial" panose="020B0604020202020204" pitchFamily="34" charset="0"/>
                <a:ea typeface="Times New Roman" panose="02020603050405020304" pitchFamily="18" charset="0"/>
                <a:cs typeface="Arial" panose="020B0604020202020204" pitchFamily="34" charset="0"/>
              </a:rPr>
              <a:t>Nota para el facilitador:</a:t>
            </a:r>
            <a:r>
              <a:rPr lang="es-CO" sz="1800" dirty="0">
                <a:effectLst/>
                <a:latin typeface="Arial" panose="020B0604020202020204" pitchFamily="34" charset="0"/>
                <a:ea typeface="Times New Roman" panose="02020603050405020304" pitchFamily="18" charset="0"/>
                <a:cs typeface="Arial" panose="020B0604020202020204" pitchFamily="34" charset="0"/>
              </a:rPr>
              <a:t> Las herramientas vocacionales en línea también se pueden encontrar en la Guía de Planificación de Educación </a:t>
            </a:r>
            <a:r>
              <a:rPr lang="es-CO" sz="1800" dirty="0" err="1">
                <a:effectLst/>
                <a:latin typeface="Arial" panose="020B0604020202020204" pitchFamily="34" charset="0"/>
                <a:ea typeface="Times New Roman" panose="02020603050405020304" pitchFamily="18" charset="0"/>
                <a:cs typeface="Arial" panose="020B0604020202020204" pitchFamily="34" charset="0"/>
              </a:rPr>
              <a:t>Pos</a:t>
            </a:r>
            <a:r>
              <a:rPr lang="es-CO" sz="1800" dirty="0">
                <a:effectLst/>
                <a:latin typeface="Arial" panose="020B0604020202020204" pitchFamily="34" charset="0"/>
                <a:ea typeface="Times New Roman" panose="02020603050405020304" pitchFamily="18" charset="0"/>
                <a:cs typeface="Arial" panose="020B0604020202020204" pitchFamily="34" charset="0"/>
              </a:rPr>
              <a:t> preparatoria para Jóvenes en Crianza Temporal que se halla en el sitio web de </a:t>
            </a:r>
            <a:r>
              <a:rPr lang="es-CO" sz="1800" dirty="0" err="1">
                <a:effectLst/>
                <a:latin typeface="Arial" panose="020B0604020202020204" pitchFamily="34" charset="0"/>
                <a:ea typeface="Times New Roman" panose="02020603050405020304" pitchFamily="18" charset="0"/>
                <a:cs typeface="Arial" panose="020B0604020202020204" pitchFamily="34" charset="0"/>
              </a:rPr>
              <a:t>JBAY</a:t>
            </a:r>
            <a:r>
              <a:rPr lang="es-CO" sz="1800" dirty="0">
                <a:effectLst/>
                <a:latin typeface="Arial" panose="020B0604020202020204" pitchFamily="34" charset="0"/>
                <a:ea typeface="Times New Roman" panose="02020603050405020304" pitchFamily="18" charset="0"/>
                <a:cs typeface="Arial" panose="020B0604020202020204" pitchFamily="34" charset="0"/>
              </a:rPr>
              <a:t>: https://jbay.org/resources/ed-planning-guide/​</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964" name="Google Shape;964;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3"/>
        <p:cNvGrpSpPr/>
        <p:nvPr/>
      </p:nvGrpSpPr>
      <p:grpSpPr>
        <a:xfrm>
          <a:off x="0" y="0"/>
          <a:ext cx="0" cy="0"/>
          <a:chOff x="0" y="0"/>
          <a:chExt cx="0" cy="0"/>
        </a:xfrm>
      </p:grpSpPr>
      <p:sp>
        <p:nvSpPr>
          <p:cNvPr id="994" name="Google Shape;994;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5" name="Google Shape;995;p4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s-CO" sz="1800" b="0" dirty="0">
                <a:effectLst/>
                <a:latin typeface="Arial" panose="020B0604020202020204" pitchFamily="34" charset="0"/>
                <a:ea typeface="Calibri" panose="020F0502020204030204" pitchFamily="34" charset="0"/>
                <a:cs typeface="Arial" panose="020B0604020202020204" pitchFamily="34" charset="0"/>
              </a:rPr>
              <a:t>Al explorar posibles carreras, los jóvenes deben considerar lo siguiente:​</a:t>
            </a:r>
          </a:p>
          <a:p>
            <a:pPr marL="285750" marR="0" lvl="0" indent="-285750">
              <a:lnSpc>
                <a:spcPct val="107000"/>
              </a:lnSpc>
              <a:spcBef>
                <a:spcPts val="0"/>
              </a:spcBef>
              <a:spcAft>
                <a:spcPts val="0"/>
              </a:spcAft>
              <a:buFont typeface="Arial" panose="020B0604020202020204" pitchFamily="34" charset="0"/>
              <a:buChar char="•"/>
            </a:pPr>
            <a:r>
              <a:rPr lang="es-CO" sz="1800" b="0" kern="100" dirty="0">
                <a:effectLst/>
                <a:latin typeface="Arial" panose="020B0604020202020204" pitchFamily="34" charset="0"/>
                <a:ea typeface="Calibri" panose="020F0502020204030204" pitchFamily="34" charset="0"/>
                <a:cs typeface="Arial" panose="020B0604020202020204" pitchFamily="34" charset="0"/>
              </a:rPr>
              <a:t>Ganancias vs. costos y estilo de vida.​</a:t>
            </a:r>
            <a:endParaRPr lang="en-US" sz="1800" b="0" kern="1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800"/>
              </a:spcAft>
              <a:buFont typeface="Arial" panose="020B0604020202020204" pitchFamily="34" charset="0"/>
              <a:buChar char="•"/>
            </a:pPr>
            <a:r>
              <a:rPr lang="es-CO" sz="1800" b="0" kern="100" dirty="0">
                <a:effectLst/>
                <a:latin typeface="Arial" panose="020B0604020202020204" pitchFamily="34" charset="0"/>
                <a:ea typeface="Calibri" panose="020F0502020204030204" pitchFamily="34" charset="0"/>
                <a:cs typeface="Arial" panose="020B0604020202020204" pitchFamily="34" charset="0"/>
              </a:rPr>
              <a:t>Requerimientos educacionales y costos​.</a:t>
            </a:r>
            <a:endParaRPr lang="en-US" sz="1800" b="0" kern="1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800"/>
              </a:spcAft>
              <a:buFont typeface="Arial" panose="020B0604020202020204" pitchFamily="34" charset="0"/>
              <a:buChar char="•"/>
            </a:pPr>
            <a:r>
              <a:rPr lang="es-CO" sz="1800" b="0" dirty="0">
                <a:effectLst/>
                <a:latin typeface="Arial" panose="020B0604020202020204" pitchFamily="34" charset="0"/>
                <a:ea typeface="Calibri" panose="020F0502020204030204" pitchFamily="34" charset="0"/>
                <a:cs typeface="Arial" panose="020B0604020202020204" pitchFamily="34" charset="0"/>
              </a:rPr>
              <a:t>Crecimiento proyectado de la industria</a:t>
            </a:r>
          </a:p>
          <a:p>
            <a:pPr marL="285750" marR="0" lvl="0" indent="-285750">
              <a:lnSpc>
                <a:spcPct val="107000"/>
              </a:lnSpc>
              <a:spcBef>
                <a:spcPts val="0"/>
              </a:spcBef>
              <a:spcAft>
                <a:spcPts val="800"/>
              </a:spcAft>
              <a:buFont typeface="Arial" panose="020B0604020202020204" pitchFamily="34" charset="0"/>
              <a:buChar char="•"/>
            </a:pPr>
            <a:endParaRPr lang="es-CO" sz="1800" b="0" dirty="0">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Estas herramientas pueden ayudar a los jóvenes a conocer el costo de vida en su comunidad y cuánto dinero necesitarán ganar para poder solventar el estilo de vida que deseen llevar. Por ejemplo, ¿es hacerse las uñas una necesidad o un deseo? </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Arial" panose="020B0604020202020204" pitchFamily="34" charset="0"/>
                <a:ea typeface="Calibri" panose="020F0502020204030204" pitchFamily="34" charset="0"/>
                <a:cs typeface="Arial" panose="020B0604020202020204" pitchFamily="34" charset="0"/>
              </a:rPr>
              <a:t>También pueden exponer a los jóvenes a nuevas posibilidades. Para muchos menores en crianza temporal, las únicas carreras a las que quizá se hayan visto expuestos son las de trabajadores sociales, maestros, y oficiales de policía.</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Esto es lo que pueden hacer estas herramientas:</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El calculador de salarios dignos identifica el costo de vida en su ciudad en particular.</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Hacer el presupuesto en “CA </a:t>
            </a:r>
            <a:r>
              <a:rPr lang="es-CO" sz="1800" kern="100" dirty="0" err="1">
                <a:effectLst/>
                <a:latin typeface="Arial" panose="020B0604020202020204" pitchFamily="34" charset="0"/>
                <a:ea typeface="Calibri" panose="020F0502020204030204" pitchFamily="34" charset="0"/>
                <a:cs typeface="Arial" panose="020B0604020202020204" pitchFamily="34" charset="0"/>
              </a:rPr>
              <a:t>Career</a:t>
            </a:r>
            <a:r>
              <a:rPr lang="es-CO" sz="1800" kern="100" dirty="0">
                <a:effectLst/>
                <a:latin typeface="Arial" panose="020B0604020202020204" pitchFamily="34" charset="0"/>
                <a:ea typeface="Calibri" panose="020F0502020204030204" pitchFamily="34" charset="0"/>
                <a:cs typeface="Arial" panose="020B0604020202020204" pitchFamily="34" charset="0"/>
              </a:rPr>
              <a:t> </a:t>
            </a:r>
            <a:r>
              <a:rPr lang="es-CO" sz="1800" kern="100" dirty="0" err="1">
                <a:effectLst/>
                <a:latin typeface="Arial" panose="020B0604020202020204" pitchFamily="34" charset="0"/>
                <a:ea typeface="Calibri" panose="020F0502020204030204" pitchFamily="34" charset="0"/>
                <a:cs typeface="Arial" panose="020B0604020202020204" pitchFamily="34" charset="0"/>
              </a:rPr>
              <a:t>Zone</a:t>
            </a:r>
            <a:r>
              <a:rPr lang="es-CO" sz="1800" kern="100" dirty="0">
                <a:effectLst/>
                <a:latin typeface="Arial" panose="020B0604020202020204" pitchFamily="34" charset="0"/>
                <a:ea typeface="Calibri" panose="020F0502020204030204" pitchFamily="34" charset="0"/>
                <a:cs typeface="Arial" panose="020B0604020202020204" pitchFamily="34" charset="0"/>
              </a:rPr>
              <a:t>” puede ayudarlos a participar en una conversación significativa con los jóvenes sobre sus necesidades básicas y para determinar el tipo de trabajos o carreras que necesitarían para solventar el estilo de vida que desean llevar, y luego planificar regresivamente para determinar el tipo de educación necesaria para alcanzar esa meta.</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El “</a:t>
            </a:r>
            <a:r>
              <a:rPr lang="es-CO" sz="1800" kern="100" dirty="0" err="1">
                <a:effectLst/>
                <a:latin typeface="Arial" panose="020B0604020202020204" pitchFamily="34" charset="0"/>
                <a:ea typeface="Calibri" panose="020F0502020204030204" pitchFamily="34" charset="0"/>
                <a:cs typeface="Arial" panose="020B0604020202020204" pitchFamily="34" charset="0"/>
              </a:rPr>
              <a:t>Salary</a:t>
            </a:r>
            <a:r>
              <a:rPr lang="es-CO" sz="1800" kern="100" dirty="0">
                <a:effectLst/>
                <a:latin typeface="Arial" panose="020B0604020202020204" pitchFamily="34" charset="0"/>
                <a:ea typeface="Calibri" panose="020F0502020204030204" pitchFamily="34" charset="0"/>
                <a:cs typeface="Arial" panose="020B0604020202020204" pitchFamily="34" charset="0"/>
              </a:rPr>
              <a:t> </a:t>
            </a:r>
            <a:r>
              <a:rPr lang="es-CO" sz="1800" kern="100" dirty="0" err="1">
                <a:effectLst/>
                <a:latin typeface="Arial" panose="020B0604020202020204" pitchFamily="34" charset="0"/>
                <a:ea typeface="Calibri" panose="020F0502020204030204" pitchFamily="34" charset="0"/>
                <a:cs typeface="Arial" panose="020B0604020202020204" pitchFamily="34" charset="0"/>
              </a:rPr>
              <a:t>Surfer</a:t>
            </a:r>
            <a:r>
              <a:rPr lang="es-CO" sz="1800" kern="100" dirty="0">
                <a:effectLst/>
                <a:latin typeface="Arial" panose="020B0604020202020204" pitchFamily="34" charset="0"/>
                <a:ea typeface="Calibri" panose="020F0502020204030204" pitchFamily="34" charset="0"/>
                <a:cs typeface="Arial" panose="020B0604020202020204" pitchFamily="34" charset="0"/>
              </a:rPr>
              <a:t>” puede mostrar las ganancias reales de los graduados de los colegios comunitarios de California y ayudar a los jóvenes a enterarse de la amplia gama de opciones disponibles para ellos.</a:t>
            </a:r>
          </a:p>
          <a:p>
            <a:pPr marL="0" marR="0" lvl="0" indent="0">
              <a:lnSpc>
                <a:spcPct val="107000"/>
              </a:lnSpc>
              <a:spcBef>
                <a:spcPts val="0"/>
              </a:spcBef>
              <a:spcAft>
                <a:spcPts val="0"/>
              </a:spcAft>
              <a:buFont typeface="Arial" panose="020B0604020202020204" pitchFamily="34" charset="0"/>
              <a:buNone/>
              <a:tabLst>
                <a:tab pos="457200" algn="l"/>
              </a:tabLst>
            </a:pP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fontAlgn="base">
              <a:spcBef>
                <a:spcPts val="0"/>
              </a:spcBef>
              <a:spcAft>
                <a:spcPts val="0"/>
              </a:spcAft>
            </a:pPr>
            <a:r>
              <a:rPr lang="es-CO" sz="1800" b="1"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**Nota para el facilitador - Oportunidad interactiva (10 minutos): </a:t>
            </a:r>
            <a:r>
              <a:rPr lang="es-CO" sz="1800" dirty="0">
                <a:effectLst/>
                <a:latin typeface="Arial" panose="020B0604020202020204" pitchFamily="34" charset="0"/>
                <a:ea typeface="Times New Roman" panose="02020603050405020304" pitchFamily="18" charset="0"/>
                <a:cs typeface="Arial" panose="020B0604020202020204" pitchFamily="34" charset="0"/>
              </a:rPr>
              <a:t>​​</a:t>
            </a:r>
            <a:endParaRPr lang="en-US" sz="1800" dirty="0">
              <a:effectLst/>
              <a:latin typeface="Times New Roman" panose="02020603050405020304" pitchFamily="18" charset="0"/>
              <a:ea typeface="Times New Roman" panose="02020603050405020304" pitchFamily="18" charset="0"/>
              <a:cs typeface="Arial" panose="020B0604020202020204" pitchFamily="34"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Permita que los participantes exploren algunos de estos sitios web para sentirse más cómodos con el uso de estas herramientas. </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u="sng" kern="100" dirty="0">
                <a:effectLst/>
                <a:latin typeface="Arial" panose="020B0604020202020204" pitchFamily="34" charset="0"/>
                <a:ea typeface="Calibri" panose="020F0502020204030204" pitchFamily="34" charset="0"/>
                <a:cs typeface="Arial" panose="020B0604020202020204" pitchFamily="34" charset="0"/>
              </a:rPr>
              <a:t>En persona:</a:t>
            </a:r>
            <a:r>
              <a:rPr lang="es-CO" sz="1800" kern="100" dirty="0">
                <a:effectLst/>
                <a:latin typeface="Arial" panose="020B0604020202020204" pitchFamily="34" charset="0"/>
                <a:ea typeface="Calibri" panose="020F0502020204030204" pitchFamily="34" charset="0"/>
                <a:cs typeface="Arial" panose="020B0604020202020204" pitchFamily="34" charset="0"/>
              </a:rPr>
              <a:t> Haga que los participantes formen parejas y elijan un sitio web al que puedan acceder en su teléfono inteligente. Una persona puede hacer el papel del proveedor de cuidados y la otra puede responder a las preguntas como si fuera el joven. </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u="sng" kern="100" dirty="0">
                <a:effectLst/>
                <a:latin typeface="Arial" panose="020B0604020202020204" pitchFamily="34" charset="0"/>
                <a:ea typeface="Calibri" panose="020F0502020204030204" pitchFamily="34" charset="0"/>
                <a:cs typeface="Arial" panose="020B0604020202020204" pitchFamily="34" charset="0"/>
              </a:rPr>
              <a:t>Vía Zoom</a:t>
            </a:r>
            <a:r>
              <a:rPr lang="es-CO" sz="1800" kern="100" dirty="0">
                <a:effectLst/>
                <a:latin typeface="Arial" panose="020B0604020202020204" pitchFamily="34" charset="0"/>
                <a:ea typeface="Calibri" panose="020F0502020204030204" pitchFamily="34" charset="0"/>
                <a:cs typeface="Arial" panose="020B0604020202020204" pitchFamily="34" charset="0"/>
              </a:rPr>
              <a:t>: Divida al grupo en parejas en forma aleatoria. Haga que una persona elija un sitio web y comparta su pantalla. Una puede hacer el papel de proveedor de cuidados y los demás participantes harán el papel de los jóvenes que responden a las preguntas o a la información.</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Arial" panose="020B0604020202020204" pitchFamily="34" charset="0"/>
              <a:buNone/>
            </a:pPr>
            <a:r>
              <a:rPr lang="es-CO" sz="1800" b="0" dirty="0">
                <a:effectLst/>
                <a:latin typeface="Arial" panose="020B0604020202020204" pitchFamily="34" charset="0"/>
                <a:ea typeface="Calibri" panose="020F0502020204030204" pitchFamily="34" charset="0"/>
                <a:cs typeface="Arial" panose="020B0604020202020204" pitchFamily="34" charset="0"/>
              </a:rPr>
              <a:t> </a:t>
            </a:r>
            <a:endParaRPr b="0" dirty="0">
              <a:latin typeface="Arial"/>
              <a:ea typeface="Arial"/>
              <a:cs typeface="Arial"/>
              <a:sym typeface="Arial"/>
            </a:endParaRPr>
          </a:p>
        </p:txBody>
      </p:sp>
      <p:sp>
        <p:nvSpPr>
          <p:cNvPr id="996" name="Google Shape;996;p4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6"/>
        <p:cNvGrpSpPr/>
        <p:nvPr/>
      </p:nvGrpSpPr>
      <p:grpSpPr>
        <a:xfrm>
          <a:off x="0" y="0"/>
          <a:ext cx="0" cy="0"/>
          <a:chOff x="0" y="0"/>
          <a:chExt cx="0" cy="0"/>
        </a:xfrm>
      </p:grpSpPr>
      <p:sp>
        <p:nvSpPr>
          <p:cNvPr id="1017" name="Google Shape;1017;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8" name="Google Shape;1018;p5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fontAlgn="base">
              <a:spcBef>
                <a:spcPts val="0"/>
              </a:spcBef>
              <a:spcAft>
                <a:spcPts val="0"/>
              </a:spcAft>
              <a:buFont typeface="Arial" panose="020B0604020202020204" pitchFamily="34" charset="0"/>
              <a:buChar char="•"/>
              <a:tabLst>
                <a:tab pos="457200" algn="l"/>
              </a:tabLst>
            </a:pP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Aquí hay algunos consejos de maneras de tener la conversación sobre las pruebas de comprobación de la realidad con los jóvenes. </a:t>
            </a:r>
          </a:p>
          <a:p>
            <a:pPr marL="0" marR="0" lvl="0" indent="0" fontAlgn="base">
              <a:spcBef>
                <a:spcPts val="0"/>
              </a:spcBef>
              <a:spcAft>
                <a:spcPts val="0"/>
              </a:spcAft>
              <a:buFont typeface="Arial" panose="020B0604020202020204" pitchFamily="34" charset="0"/>
              <a:buNone/>
              <a:tabLst>
                <a:tab pos="457200" algn="l"/>
              </a:tabLs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fontAlgn="base">
              <a:spcBef>
                <a:spcPts val="0"/>
              </a:spcBef>
              <a:spcAft>
                <a:spcPts val="0"/>
              </a:spcAft>
              <a:buFont typeface="Arial" panose="020B0604020202020204" pitchFamily="34" charset="0"/>
              <a:buChar char="•"/>
              <a:tabLst>
                <a:tab pos="457200" algn="l"/>
              </a:tabLst>
            </a:pP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Como proveedor de cuidados, puede valerse de cuentos o anécdotas personales de su propio trabajo o experiencia profesional. Estoy seguro de que para la mayoría de nosotros los adultos nuestro primer empleo fue atendiendo al público en lugares como </a:t>
            </a:r>
            <a:r>
              <a:rPr lang="es-CO"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McDonalds</a:t>
            </a: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s-CO"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JCPenny's</a:t>
            </a: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a:t>
            </a:r>
            <a:r>
              <a:rPr lang="es-CO" sz="1800" dirty="0" err="1">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Baskin</a:t>
            </a:r>
            <a:r>
              <a:rPr lang="es-CO" sz="1800" dirty="0">
                <a:solidFill>
                  <a:srgbClr val="000000"/>
                </a:solidFill>
                <a:effectLst/>
                <a:latin typeface="Arial" panose="020B0604020202020204" pitchFamily="34" charset="0"/>
                <a:ea typeface="Times New Roman" panose="02020603050405020304" pitchFamily="18" charset="0"/>
                <a:cs typeface="Times New Roman" panose="02020603050405020304" pitchFamily="18" charset="0"/>
              </a:rPr>
              <a:t> Robbins, etc. La mayoría de la gente no aterriza en los empleo que tiene al presente, sino que empezó desde abajo y fue ascendiendo hasta llegar a donde está hoy. </a:t>
            </a:r>
          </a:p>
          <a:p>
            <a:pPr marL="0" marR="0" lvl="0" indent="0" fontAlgn="base">
              <a:spcBef>
                <a:spcPts val="0"/>
              </a:spcBef>
              <a:spcAft>
                <a:spcPts val="0"/>
              </a:spcAft>
              <a:buFont typeface="Arial" panose="020B0604020202020204" pitchFamily="34" charset="0"/>
              <a:buNone/>
              <a:tabLst>
                <a:tab pos="457200" algn="l"/>
              </a:tabLst>
            </a:pPr>
            <a:endParaRPr lang="en-US" sz="1800" dirty="0">
              <a:effectLst/>
              <a:latin typeface="Times New Roman" panose="02020603050405020304" pitchFamily="18" charset="0"/>
              <a:ea typeface="Times New Roman" panose="02020603050405020304" pitchFamily="18"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Times New Roman" panose="02020603050405020304" pitchFamily="18" charset="0"/>
              </a:rPr>
              <a:t>Es importante enseñar a los jóvenes que estos trabajos de servicio al cliente nos enseñan habilidades que contribuyen al éxito que tendremos en nuestras carreras. Por ejemplo, tal vez le despidieron de su primer empleo porque no se dio cuenta de que marcar la entrada al trabajo 3 minutos tarde era un gran problema, más aún cuando sucedió varias veces. Muchos jóvenes pueden sorprenderse al saber eso. Estas conversaciones son clave para ayudar a normalizar estas experiencias.</a:t>
            </a:r>
          </a:p>
          <a:p>
            <a:pPr marL="0" marR="0" lvl="0" indent="0">
              <a:lnSpc>
                <a:spcPct val="107000"/>
              </a:lnSpc>
              <a:spcBef>
                <a:spcPts val="0"/>
              </a:spcBef>
              <a:spcAft>
                <a:spcPts val="0"/>
              </a:spcAft>
              <a:buFont typeface="Arial" panose="020B0604020202020204" pitchFamily="34" charset="0"/>
              <a:buNone/>
              <a:tabLst>
                <a:tab pos="457200" algn="l"/>
              </a:tabLst>
            </a:pP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Times New Roman" panose="02020603050405020304" pitchFamily="18" charset="0"/>
              </a:rPr>
              <a:t>Dentro de lo posible, ajústense a los hechos en vez de sacar conclusiones. Usen esto como una oportunidad de ofrecer a los jóvenes información sobre el costo de vida, la educación superior, o el crecimiento proyectado para la industria, pero no interfieran con su proceso de decidir. “Te digo esto porque yo lo sé”, no es una estrategia eficaz a usar con los jóvenes.</a:t>
            </a:r>
          </a:p>
          <a:p>
            <a:pPr marL="0" marR="0" lvl="0" indent="0">
              <a:lnSpc>
                <a:spcPct val="107000"/>
              </a:lnSpc>
              <a:spcBef>
                <a:spcPts val="0"/>
              </a:spcBef>
              <a:spcAft>
                <a:spcPts val="0"/>
              </a:spcAft>
              <a:buFont typeface="Arial" panose="020B0604020202020204" pitchFamily="34" charset="0"/>
              <a:buNone/>
              <a:tabLst>
                <a:tab pos="457200" algn="l"/>
              </a:tabLst>
            </a:pP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Times New Roman" panose="02020603050405020304" pitchFamily="18" charset="0"/>
              </a:rPr>
              <a:t>Por último, hagan preguntas a los jóvenes en lugar de darles consejos. ¿Qué pasa si esos consejos no dan buenos resultados? Hagan preguntas a los jóvenes sobre lo que quieren hacer y ayúdenlos a tomar las decisiones que más les convengan. Refiéranse a la actitud PACE para ayudarlos a tomar esas decisiones, utilizando la empatía y la curiosidad, para apoyarlos a través del proceso.</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1019" name="Google Shape;1019;p5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7"/>
        <p:cNvGrpSpPr/>
        <p:nvPr/>
      </p:nvGrpSpPr>
      <p:grpSpPr>
        <a:xfrm>
          <a:off x="0" y="0"/>
          <a:ext cx="0" cy="0"/>
          <a:chOff x="0" y="0"/>
          <a:chExt cx="0" cy="0"/>
        </a:xfrm>
      </p:grpSpPr>
      <p:sp>
        <p:nvSpPr>
          <p:cNvPr id="1038" name="Google Shape;1038;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39" name="Google Shape;1039;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Times New Roman" panose="02020603050405020304" pitchFamily="18" charset="0"/>
              </a:rPr>
              <a:t>Los proveedores de cuidados también deben ayudar a los jóvenes a fijar metas, las cuales deben ser de corto y largo plazo. Largo plazo no quiere decir a dónde se ven a sí mismos en 10 años.</a:t>
            </a:r>
            <a:r>
              <a:rPr lang="es-CO" sz="1800" kern="100" dirty="0">
                <a:effectLst/>
                <a:latin typeface="Arial" panose="020B0604020202020204" pitchFamily="34" charset="0"/>
                <a:ea typeface="Calibri" panose="020F0502020204030204" pitchFamily="34" charset="0"/>
                <a:cs typeface="Arial" panose="020B0604020202020204" pitchFamily="34" charset="0"/>
              </a:rPr>
              <a:t> Una meta de largo plazo podría ser algo que esperan lograr en el curso del año escolar, y una meta de corto plazo puede centrarse en el día o la semana siguiente.</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a:t>
            </a:r>
            <a:r>
              <a:rPr lang="es-CO" sz="1800" kern="100" dirty="0">
                <a:effectLst/>
                <a:latin typeface="Arial" panose="020B0604020202020204" pitchFamily="34" charset="0"/>
                <a:ea typeface="Calibri" panose="020F0502020204030204" pitchFamily="34" charset="0"/>
                <a:cs typeface="Times New Roman" panose="02020603050405020304" pitchFamily="18" charset="0"/>
              </a:rPr>
              <a:t> </a:t>
            </a:r>
            <a:r>
              <a:rPr lang="es-CO" sz="1800" kern="100" dirty="0">
                <a:effectLst/>
                <a:latin typeface="Arial" panose="020B0604020202020204" pitchFamily="34" charset="0"/>
                <a:ea typeface="Calibri" panose="020F0502020204030204" pitchFamily="34" charset="0"/>
                <a:cs typeface="Arial" panose="020B0604020202020204" pitchFamily="34" charset="0"/>
              </a:rPr>
              <a:t>Sus metas también pueden estar relacionadas con otras cosas más allá de la educación que podrían afectar sus objetivos vocacionales de largo plazo, como participar en terapia o practicar fútbol a diario para formar parte del equipo de la preparatoria.</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Times New Roman" panose="02020603050405020304" pitchFamily="18" charset="0"/>
              </a:rPr>
              <a:t>Es natural y normal esperar baches y desafíos en el camino. Exploren con los jóvenes qué los motivará y los ayudará a seguir adelante incluso cuando se enfrenten a experiencias difíciles. Ustedes podrían preguntarse: "¿Cuáles son las cosas que puedo hacer para ayudarte a mantenerte motivado si hay baches en el camino?".</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Times New Roman" panose="02020603050405020304" pitchFamily="18" charset="0"/>
              </a:rPr>
              <a:t>Por último, ayuden a los jóvenes a identificar apoyos en cada etapa del proceso. Cuando los jóvenes están en modo de huir o luchar, pueden tener dificultades para recordar a quién pueden pedir ayuda.</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800"/>
              <a:buFont typeface="Arial"/>
              <a:buNone/>
            </a:pPr>
            <a:endParaRPr sz="800" dirty="0">
              <a:latin typeface="Arial"/>
              <a:ea typeface="Arial"/>
              <a:cs typeface="Arial"/>
              <a:sym typeface="Arial"/>
            </a:endParaRPr>
          </a:p>
        </p:txBody>
      </p:sp>
      <p:sp>
        <p:nvSpPr>
          <p:cNvPr id="1040" name="Google Shape;1040;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9"/>
        <p:cNvGrpSpPr/>
        <p:nvPr/>
      </p:nvGrpSpPr>
      <p:grpSpPr>
        <a:xfrm>
          <a:off x="0" y="0"/>
          <a:ext cx="0" cy="0"/>
          <a:chOff x="0" y="0"/>
          <a:chExt cx="0" cy="0"/>
        </a:xfrm>
      </p:grpSpPr>
      <p:sp>
        <p:nvSpPr>
          <p:cNvPr id="1050" name="Google Shape;1050;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1" name="Google Shape;1051;p5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Times New Roman" panose="02020603050405020304" pitchFamily="18" charset="0"/>
              </a:rPr>
              <a:t>Como se mencionó anteriormente, hay muchas opciones en el camino hacia la educación superior.</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Times New Roman" panose="02020603050405020304" pitchFamily="18" charset="0"/>
              </a:rPr>
              <a:t>Esto puede incluir educación vocacional y técnica, un título asociado, o una licenciatura. </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Times New Roman" panose="02020603050405020304" pitchFamily="18" charset="0"/>
              </a:rPr>
              <a:t>El tipo de educación superior más adecuada para sus jóvenes dependerá no solo de sus intereses y metas, sino también de las opciones educacionales que aprovechen en la secundaria y la preparatoria.</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s-CO" sz="1800" dirty="0">
                <a:effectLst/>
                <a:latin typeface="Arial" panose="020B0604020202020204" pitchFamily="34" charset="0"/>
                <a:ea typeface="Calibri" panose="020F0502020204030204" pitchFamily="34" charset="0"/>
                <a:cs typeface="Times New Roman" panose="02020603050405020304" pitchFamily="18" charset="0"/>
              </a:rPr>
              <a:t>Dependiendo de las opciones que elija el joven, hay varios hitos de planificación educacional para cada grado que son necesarios para garantizar el logro de su objetivo educacional con éxito.</a:t>
            </a:r>
            <a:endParaRPr dirty="0">
              <a:latin typeface="Arial"/>
              <a:ea typeface="Arial"/>
              <a:cs typeface="Arial"/>
              <a:sym typeface="Arial"/>
            </a:endParaRPr>
          </a:p>
        </p:txBody>
      </p:sp>
      <p:sp>
        <p:nvSpPr>
          <p:cNvPr id="1052" name="Google Shape;1052;p5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35</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4"/>
        <p:cNvGrpSpPr/>
        <p:nvPr/>
      </p:nvGrpSpPr>
      <p:grpSpPr>
        <a:xfrm>
          <a:off x="0" y="0"/>
          <a:ext cx="0" cy="0"/>
          <a:chOff x="0" y="0"/>
          <a:chExt cx="0" cy="0"/>
        </a:xfrm>
      </p:grpSpPr>
      <p:sp>
        <p:nvSpPr>
          <p:cNvPr id="1075" name="Google Shape;1075;p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6" name="Google Shape;1076;p5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Times New Roman" panose="02020603050405020304" pitchFamily="18" charset="0"/>
              </a:rPr>
              <a:t>Antes de profundizar en los pasos para preparar a un joven para la educación </a:t>
            </a:r>
            <a:r>
              <a:rPr lang="es-CO" sz="1800" kern="100" dirty="0" err="1">
                <a:effectLst/>
                <a:latin typeface="Arial" panose="020B0604020202020204" pitchFamily="34" charset="0"/>
                <a:ea typeface="Calibri" panose="020F0502020204030204" pitchFamily="34" charset="0"/>
                <a:cs typeface="Times New Roman" panose="02020603050405020304" pitchFamily="18" charset="0"/>
              </a:rPr>
              <a:t>pos</a:t>
            </a:r>
            <a:r>
              <a:rPr lang="es-CO" sz="1800" kern="100" dirty="0">
                <a:effectLst/>
                <a:latin typeface="Arial" panose="020B0604020202020204" pitchFamily="34" charset="0"/>
                <a:ea typeface="Calibri" panose="020F0502020204030204" pitchFamily="34" charset="0"/>
                <a:cs typeface="Times New Roman" panose="02020603050405020304" pitchFamily="18" charset="0"/>
              </a:rPr>
              <a:t> preparatoria, debemos tener en cuenta que, para muchos niños que han estado bajo cuidado temporal, su edad de desarrollo o emocional no es necesariamente la misma que su edad cronológica y nivel de grado, por lo que algunos de esos pasos deberán ser ajustados.</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Times New Roman" panose="02020603050405020304" pitchFamily="18" charset="0"/>
              </a:rPr>
              <a:t>Los proveedores de cuidados tendrán que conectar con sus hijos en el lugar donde ellos se encuentren. Algunos niños pueden necesitar más apoyo guiado para alcanzar sus metas y/o más tiempo para llegar allí.</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800"/>
              </a:spcBef>
              <a:spcAft>
                <a:spcPts val="0"/>
              </a:spcAft>
              <a:buSzPts val="1400"/>
              <a:buNone/>
            </a:pPr>
            <a:endParaRPr dirty="0">
              <a:latin typeface="Arial"/>
              <a:ea typeface="Arial"/>
              <a:cs typeface="Arial"/>
              <a:sym typeface="Arial"/>
            </a:endParaRPr>
          </a:p>
        </p:txBody>
      </p:sp>
      <p:sp>
        <p:nvSpPr>
          <p:cNvPr id="1077" name="Google Shape;1077;p5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p30:notes"/>
          <p:cNvSpPr>
            <a:spLocks noGrp="1" noRot="1" noChangeAspect="1"/>
          </p:cNvSpPr>
          <p:nvPr>
            <p:ph type="sldImg" idx="2"/>
          </p:nvPr>
        </p:nvSpPr>
        <p:spPr>
          <a:xfrm>
            <a:off x="735013" y="312738"/>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3" name="Google Shape;673;p30:notes"/>
          <p:cNvSpPr txBox="1">
            <a:spLocks noGrp="1"/>
          </p:cNvSpPr>
          <p:nvPr>
            <p:ph type="body" idx="1"/>
          </p:nvPr>
        </p:nvSpPr>
        <p:spPr>
          <a:xfrm>
            <a:off x="157762" y="3597698"/>
            <a:ext cx="6547132" cy="17049962"/>
          </a:xfrm>
          <a:prstGeom prst="rect">
            <a:avLst/>
          </a:prstGeom>
          <a:noFill/>
          <a:ln>
            <a:noFill/>
          </a:ln>
        </p:spPr>
        <p:txBody>
          <a:bodyPr spcFirstLastPara="1" wrap="square" lIns="94175" tIns="47075" rIns="94175" bIns="47075" anchor="t" anchorCtr="0">
            <a:noAutofit/>
          </a:bodyPr>
          <a:lstStyle/>
          <a:p>
            <a:pPr marL="0" marR="0" lvl="0" indent="0">
              <a:lnSpc>
                <a:spcPct val="107000"/>
              </a:lnSpc>
              <a:spcBef>
                <a:spcPts val="0"/>
              </a:spcBef>
              <a:spcAft>
                <a:spcPts val="0"/>
              </a:spcAft>
              <a:buFont typeface="Symbol" panose="05050102010706020507" pitchFamily="18" charset="2"/>
              <a:buNone/>
            </a:pPr>
            <a:r>
              <a:rPr lang="es-CO" sz="1800" kern="100" dirty="0">
                <a:effectLst/>
                <a:latin typeface="Arial" panose="020B0604020202020204" pitchFamily="34" charset="0"/>
                <a:ea typeface="Calibri" panose="020F0502020204030204" pitchFamily="34" charset="0"/>
                <a:cs typeface="Arial" panose="020B0604020202020204" pitchFamily="34" charset="0"/>
              </a:rPr>
              <a:t>Muchos de los hitos de planificación educacional en el 11vo grado, se basan en pasos clave del 9no y 10mo grados. </a:t>
            </a:r>
          </a:p>
          <a:p>
            <a:pPr marL="0" marR="0" lvl="0" indent="0">
              <a:lnSpc>
                <a:spcPct val="107000"/>
              </a:lnSpc>
              <a:spcBef>
                <a:spcPts val="0"/>
              </a:spcBef>
              <a:spcAft>
                <a:spcPts val="0"/>
              </a:spcAft>
              <a:buFont typeface="Symbol" panose="05050102010706020507" pitchFamily="18" charset="2"/>
              <a:buNone/>
            </a:pP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Arial" panose="020B0604020202020204" pitchFamily="34" charset="0"/>
                <a:ea typeface="Calibri" panose="020F0502020204030204" pitchFamily="34" charset="0"/>
                <a:cs typeface="Arial" panose="020B0604020202020204" pitchFamily="34" charset="0"/>
              </a:rPr>
              <a:t>Hay tres aspectos principales a considerar: el académico, la formación de conocimiento universitario y la preparación para la universidad, y la exploración y preparación vocacional.</a:t>
            </a:r>
          </a:p>
          <a:p>
            <a:pPr marL="0" marR="0" lvl="0" indent="0">
              <a:lnSpc>
                <a:spcPct val="107000"/>
              </a:lnSpc>
              <a:spcBef>
                <a:spcPts val="0"/>
              </a:spcBef>
              <a:spcAft>
                <a:spcPts val="0"/>
              </a:spcAft>
              <a:buFont typeface="Symbol" panose="05050102010706020507" pitchFamily="18" charset="2"/>
              <a:buNone/>
            </a:pP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b="1" kern="100" dirty="0">
                <a:effectLst/>
                <a:latin typeface="Arial" panose="020B0604020202020204" pitchFamily="34" charset="0"/>
                <a:ea typeface="Calibri" panose="020F0502020204030204" pitchFamily="34" charset="0"/>
                <a:cs typeface="Arial" panose="020B0604020202020204" pitchFamily="34" charset="0"/>
              </a:rPr>
              <a:t>En el aspecto académico</a:t>
            </a:r>
            <a:r>
              <a:rPr lang="es-CO" sz="1800" kern="100" dirty="0">
                <a:effectLst/>
                <a:latin typeface="Arial" panose="020B0604020202020204" pitchFamily="34" charset="0"/>
                <a:ea typeface="Calibri" panose="020F0502020204030204" pitchFamily="34" charset="0"/>
                <a:cs typeface="Arial" panose="020B0604020202020204" pitchFamily="34" charset="0"/>
              </a:rPr>
              <a:t>, los estudiantes deben continuar reuniéndose con su consejero cada semestre no solo para asegurarse de que estén en camino a graduarse, sino también para asegurarse de que estén tomando los cursos correctos dependiendo de sus intereses universitarios y vocacionales. </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Arial" panose="020B0604020202020204" pitchFamily="34" charset="0"/>
                <a:ea typeface="Calibri" panose="020F0502020204030204" pitchFamily="34" charset="0"/>
                <a:cs typeface="Arial" panose="020B0604020202020204" pitchFamily="34" charset="0"/>
              </a:rPr>
              <a:t>Algunos consejeros y maestros que no son conscientes del impacto del trauma en los jóvenes en crianza temporal quizá no se den cuenta de todo el potencial del joven. Por lo tanto, los proveedores de cuidados deben seguir dando su apoyo y defendiendo los derechos de sus jóvenes.</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Arial" panose="020B0604020202020204" pitchFamily="34" charset="0"/>
                <a:ea typeface="Calibri" panose="020F0502020204030204" pitchFamily="34" charset="0"/>
                <a:cs typeface="Arial" panose="020B0604020202020204" pitchFamily="34" charset="0"/>
              </a:rPr>
              <a:t>Un beneficio adicional de estas reuniones es que demuestran tanto al joven como al consejero que el proveedor de cuidados está interesado en él y lo alienta a mantenerse en el camino a graduarse. </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Arial" panose="020B0604020202020204" pitchFamily="34" charset="0"/>
                <a:ea typeface="Calibri" panose="020F0502020204030204" pitchFamily="34" charset="0"/>
                <a:cs typeface="Arial" panose="020B0604020202020204" pitchFamily="34" charset="0"/>
              </a:rPr>
              <a:t>Además, se debe alentar a los estudiantes a inscribirse en cursos A-G. Las </a:t>
            </a:r>
            <a:r>
              <a:rPr lang="es-CO" sz="1800" kern="100" dirty="0" err="1">
                <a:effectLst/>
                <a:latin typeface="Arial" panose="020B0604020202020204" pitchFamily="34" charset="0"/>
                <a:ea typeface="Calibri" panose="020F0502020204030204" pitchFamily="34" charset="0"/>
                <a:cs typeface="Arial" panose="020B0604020202020204" pitchFamily="34" charset="0"/>
              </a:rPr>
              <a:t>CSU</a:t>
            </a:r>
            <a:r>
              <a:rPr lang="es-CO" sz="1800" kern="100" dirty="0">
                <a:effectLst/>
                <a:latin typeface="Arial" panose="020B0604020202020204" pitchFamily="34" charset="0"/>
                <a:ea typeface="Calibri" panose="020F0502020204030204" pitchFamily="34" charset="0"/>
                <a:cs typeface="Arial" panose="020B0604020202020204" pitchFamily="34" charset="0"/>
              </a:rPr>
              <a:t> y las UC requieren el patrón de preparación para la universidad de clases conocidas como los cursos "a-g" para los estudiantes poder ser admitidos. No se trata solo de asegurarse de que el joven cursa la preparatoria, sino que está inscrito en los debidos cursos para tener la opción de matricularse en un programa universitario de 4 años.</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Arial" panose="020B0604020202020204" pitchFamily="34" charset="0"/>
                <a:ea typeface="Calibri" panose="020F0502020204030204" pitchFamily="34" charset="0"/>
                <a:cs typeface="Arial" panose="020B0604020202020204" pitchFamily="34" charset="0"/>
              </a:rPr>
              <a:t>Por último, </a:t>
            </a:r>
            <a:r>
              <a:rPr lang="es-CO" sz="1800" b="1" kern="100" dirty="0">
                <a:effectLst/>
                <a:latin typeface="Arial" panose="020B0604020202020204" pitchFamily="34" charset="0"/>
                <a:ea typeface="Calibri" panose="020F0502020204030204" pitchFamily="34" charset="0"/>
                <a:cs typeface="Arial" panose="020B0604020202020204" pitchFamily="34" charset="0"/>
              </a:rPr>
              <a:t>mantener una asistencia regular</a:t>
            </a:r>
            <a:r>
              <a:rPr lang="es-CO" sz="1800" kern="100" dirty="0">
                <a:effectLst/>
                <a:latin typeface="Arial" panose="020B0604020202020204" pitchFamily="34" charset="0"/>
                <a:ea typeface="Calibri" panose="020F0502020204030204" pitchFamily="34" charset="0"/>
                <a:cs typeface="Arial" panose="020B0604020202020204" pitchFamily="34" charset="0"/>
              </a:rPr>
              <a:t> y conectar a los estudiantes con apoyos de </a:t>
            </a:r>
            <a:r>
              <a:rPr lang="es-CO" sz="1800" b="1" kern="100" dirty="0">
                <a:effectLst/>
                <a:latin typeface="Arial" panose="020B0604020202020204" pitchFamily="34" charset="0"/>
                <a:ea typeface="Calibri" panose="020F0502020204030204" pitchFamily="34" charset="0"/>
                <a:cs typeface="Arial" panose="020B0604020202020204" pitchFamily="34" charset="0"/>
              </a:rPr>
              <a:t>tutoría</a:t>
            </a:r>
            <a:r>
              <a:rPr lang="es-CO" sz="1800" kern="100" dirty="0">
                <a:effectLst/>
                <a:latin typeface="Arial" panose="020B0604020202020204" pitchFamily="34" charset="0"/>
                <a:ea typeface="Calibri" panose="020F0502020204030204" pitchFamily="34" charset="0"/>
                <a:cs typeface="Arial" panose="020B0604020202020204" pitchFamily="34" charset="0"/>
              </a:rPr>
              <a:t>, según sea necesario, debe ser un punto de consideración a lo largo de la preparatoria.</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Aquellos estudiantes del 11vo grado que hayan expresado interés en asistir a una universidad privada de 4 años dentro o fuera del estado también deben considerar tomar los exámenes SAT o ACT. </a:t>
            </a:r>
            <a:r>
              <a:rPr lang="es-CO" sz="1800" b="1" i="1" kern="100" dirty="0">
                <a:effectLst/>
                <a:latin typeface="Arial" panose="020B0604020202020204" pitchFamily="34" charset="0"/>
                <a:ea typeface="Calibri" panose="020F0502020204030204" pitchFamily="34" charset="0"/>
                <a:cs typeface="Arial" panose="020B0604020202020204" pitchFamily="34" charset="0"/>
              </a:rPr>
              <a:t>El </a:t>
            </a:r>
            <a:r>
              <a:rPr lang="es-CO" sz="1800" b="1" i="1" kern="100" dirty="0" err="1">
                <a:effectLst/>
                <a:latin typeface="Arial" panose="020B0604020202020204" pitchFamily="34" charset="0"/>
                <a:ea typeface="Calibri" panose="020F0502020204030204" pitchFamily="34" charset="0"/>
                <a:cs typeface="Arial" panose="020B0604020202020204" pitchFamily="34" charset="0"/>
              </a:rPr>
              <a:t>Scholastic</a:t>
            </a:r>
            <a:r>
              <a:rPr lang="es-CO" sz="1800" b="1" i="1" kern="100" dirty="0">
                <a:effectLst/>
                <a:latin typeface="Arial" panose="020B0604020202020204" pitchFamily="34" charset="0"/>
                <a:ea typeface="Calibri" panose="020F0502020204030204" pitchFamily="34" charset="0"/>
                <a:cs typeface="Arial" panose="020B0604020202020204" pitchFamily="34" charset="0"/>
              </a:rPr>
              <a:t> </a:t>
            </a:r>
            <a:r>
              <a:rPr lang="es-CO" sz="1800" b="1" i="1" kern="100" dirty="0" err="1">
                <a:effectLst/>
                <a:latin typeface="Arial" panose="020B0604020202020204" pitchFamily="34" charset="0"/>
                <a:ea typeface="Calibri" panose="020F0502020204030204" pitchFamily="34" charset="0"/>
                <a:cs typeface="Arial" panose="020B0604020202020204" pitchFamily="34" charset="0"/>
              </a:rPr>
              <a:t>Assessment</a:t>
            </a:r>
            <a:r>
              <a:rPr lang="es-CO" sz="1800" b="1" i="1" kern="100" dirty="0">
                <a:effectLst/>
                <a:latin typeface="Arial" panose="020B0604020202020204" pitchFamily="34" charset="0"/>
                <a:ea typeface="Calibri" panose="020F0502020204030204" pitchFamily="34" charset="0"/>
                <a:cs typeface="Arial" panose="020B0604020202020204" pitchFamily="34" charset="0"/>
              </a:rPr>
              <a:t> Test (SAT) y el American </a:t>
            </a:r>
            <a:r>
              <a:rPr lang="es-CO" sz="1800" b="1" i="1" kern="100" dirty="0" err="1">
                <a:effectLst/>
                <a:latin typeface="Arial" panose="020B0604020202020204" pitchFamily="34" charset="0"/>
                <a:ea typeface="Calibri" panose="020F0502020204030204" pitchFamily="34" charset="0"/>
                <a:cs typeface="Arial" panose="020B0604020202020204" pitchFamily="34" charset="0"/>
              </a:rPr>
              <a:t>College</a:t>
            </a:r>
            <a:r>
              <a:rPr lang="es-CO" sz="1800" b="1" i="1" kern="100" dirty="0">
                <a:effectLst/>
                <a:latin typeface="Arial" panose="020B0604020202020204" pitchFamily="34" charset="0"/>
                <a:ea typeface="Calibri" panose="020F0502020204030204" pitchFamily="34" charset="0"/>
                <a:cs typeface="Arial" panose="020B0604020202020204" pitchFamily="34" charset="0"/>
              </a:rPr>
              <a:t> Test (ACT)</a:t>
            </a:r>
            <a:r>
              <a:rPr lang="es-CO" sz="1800" kern="100" dirty="0">
                <a:effectLst/>
                <a:latin typeface="Arial" panose="020B0604020202020204" pitchFamily="34" charset="0"/>
                <a:ea typeface="Calibri" panose="020F0502020204030204" pitchFamily="34" charset="0"/>
                <a:cs typeface="Arial" panose="020B0604020202020204" pitchFamily="34" charset="0"/>
              </a:rPr>
              <a:t> son dos exámenes utilizados por algunos colegios y universidades para determinar si reúnen los requisitos de admisión. Si bien el SAT ya no es necesario para la admisión en una </a:t>
            </a:r>
            <a:r>
              <a:rPr lang="es-CO" sz="1800" kern="100" dirty="0" err="1">
                <a:effectLst/>
                <a:latin typeface="Arial" panose="020B0604020202020204" pitchFamily="34" charset="0"/>
                <a:ea typeface="Calibri" panose="020F0502020204030204" pitchFamily="34" charset="0"/>
                <a:cs typeface="Arial" panose="020B0604020202020204" pitchFamily="34" charset="0"/>
              </a:rPr>
              <a:t>CSU</a:t>
            </a:r>
            <a:r>
              <a:rPr lang="es-CO" sz="1800" kern="100" dirty="0">
                <a:effectLst/>
                <a:latin typeface="Arial" panose="020B0604020202020204" pitchFamily="34" charset="0"/>
                <a:ea typeface="Calibri" panose="020F0502020204030204" pitchFamily="34" charset="0"/>
                <a:cs typeface="Arial" panose="020B0604020202020204" pitchFamily="34" charset="0"/>
              </a:rPr>
              <a:t> y una UC, algunas instituciones privadas aún pueden requerir que los estudiantes tomen el SAT o el ACT. A menudo, las exenciones de costos de este examen están disponibles para los jóvenes en crianza temporal a través de su consejero de la preparatoria. Se recomienda que los estudiantes tomen este examen en el 11vo grado para que puedan volver a tomarlo si no están satisfechos con su puntaje. Hay muchos materiales y cursos de preparación disponibles para el examen SAT/ACT, algunos de los cuales incluso son gratuitos. Los estudiantes deben hablar con su consejero de la preparatoria para averiguar sobre recursos locales. Además, los jóvenes elegibles para el Programa de Vida Independiente (</a:t>
            </a:r>
            <a:r>
              <a:rPr lang="es-CO" sz="1800" kern="100" dirty="0" err="1">
                <a:effectLst/>
                <a:latin typeface="Arial" panose="020B0604020202020204" pitchFamily="34" charset="0"/>
                <a:ea typeface="Calibri" panose="020F0502020204030204" pitchFamily="34" charset="0"/>
                <a:cs typeface="Arial" panose="020B0604020202020204" pitchFamily="34" charset="0"/>
              </a:rPr>
              <a:t>ILP</a:t>
            </a:r>
            <a:r>
              <a:rPr lang="es-CO" sz="1800" kern="100" dirty="0">
                <a:effectLst/>
                <a:latin typeface="Arial" panose="020B0604020202020204" pitchFamily="34" charset="0"/>
                <a:ea typeface="Calibri" panose="020F0502020204030204" pitchFamily="34" charset="0"/>
                <a:cs typeface="Arial" panose="020B0604020202020204" pitchFamily="34" charset="0"/>
              </a:rPr>
              <a:t>), del cual hablaremos más adelante, pueden obtener asistencia en cuanto al costo de un curso.</a:t>
            </a:r>
          </a:p>
          <a:p>
            <a:pPr marL="0" marR="0" lvl="0" indent="0">
              <a:lnSpc>
                <a:spcPct val="107000"/>
              </a:lnSpc>
              <a:spcBef>
                <a:spcPts val="0"/>
              </a:spcBef>
              <a:spcAft>
                <a:spcPts val="0"/>
              </a:spcAft>
              <a:buFont typeface="Arial" panose="020B0604020202020204" pitchFamily="34" charset="0"/>
              <a:buNone/>
              <a:tabLst>
                <a:tab pos="457200" algn="l"/>
              </a:tabLst>
            </a:pP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Por último, muchas preparatorias ofrecen </a:t>
            </a:r>
            <a:r>
              <a:rPr lang="es-CO" sz="1800" b="1" kern="100" dirty="0">
                <a:effectLst/>
                <a:latin typeface="Arial" panose="020B0604020202020204" pitchFamily="34" charset="0"/>
                <a:ea typeface="Calibri" panose="020F0502020204030204" pitchFamily="34" charset="0"/>
                <a:cs typeface="Arial" panose="020B0604020202020204" pitchFamily="34" charset="0"/>
              </a:rPr>
              <a:t>programas de enriquecimiento académico, </a:t>
            </a:r>
            <a:r>
              <a:rPr lang="es-CO" sz="1800" kern="100" dirty="0">
                <a:effectLst/>
                <a:latin typeface="Arial" panose="020B0604020202020204" pitchFamily="34" charset="0"/>
                <a:ea typeface="Calibri" panose="020F0502020204030204" pitchFamily="34" charset="0"/>
                <a:cs typeface="Arial" panose="020B0604020202020204" pitchFamily="34" charset="0"/>
              </a:rPr>
              <a:t>debiéndose invitar a los estudiantes a participar. Los programas de enriquecimiento son cualquier experiencia productiva que se extienda más allá de los cursos de estudio tradicionales que fomentan el rendimiento académico y la asistencia a la universidad. Estos se pueden ofrecer durante el año de estudios o en el verano. Es una buena idea que los estudiantes tengan un papel activo en la búsqueda de programas que se ajusten a sus intereses y objetivos. Un consejero de orientación puede ayudar a los estudiantes a identificar los programas locales. Incluso hay algunos programas específicos para jóvenes en crianza temporal. </a:t>
            </a:r>
            <a:r>
              <a:rPr lang="es-CO" sz="1800" i="1" kern="100" dirty="0">
                <a:effectLst/>
                <a:latin typeface="Arial" panose="020B0604020202020204" pitchFamily="34" charset="0"/>
                <a:ea typeface="Calibri" panose="020F0502020204030204" pitchFamily="34" charset="0"/>
                <a:cs typeface="Arial" panose="020B0604020202020204" pitchFamily="34" charset="0"/>
              </a:rPr>
              <a:t>Pueden encontrar una lista de programas de enriquecimiento académico específicos para jóvenes en crianza temporal en la Guía de Planificación de Educación </a:t>
            </a:r>
            <a:r>
              <a:rPr lang="es-CO" sz="1800" i="1" kern="100" dirty="0" err="1">
                <a:effectLst/>
                <a:latin typeface="Arial" panose="020B0604020202020204" pitchFamily="34" charset="0"/>
                <a:ea typeface="Calibri" panose="020F0502020204030204" pitchFamily="34" charset="0"/>
                <a:cs typeface="Arial" panose="020B0604020202020204" pitchFamily="34" charset="0"/>
              </a:rPr>
              <a:t>Pos</a:t>
            </a:r>
            <a:r>
              <a:rPr lang="es-CO" sz="1800" i="1" kern="100" dirty="0">
                <a:effectLst/>
                <a:latin typeface="Arial" panose="020B0604020202020204" pitchFamily="34" charset="0"/>
                <a:ea typeface="Calibri" panose="020F0502020204030204" pitchFamily="34" charset="0"/>
                <a:cs typeface="Arial" panose="020B0604020202020204" pitchFamily="34" charset="0"/>
              </a:rPr>
              <a:t> preparatoria para Jóvenes en Crianza Temporal (https://jbay.org/resources/ed-planning-guide/)*.</a:t>
            </a:r>
            <a:r>
              <a:rPr lang="es-CO" sz="1800" kern="100" dirty="0">
                <a:effectLst/>
                <a:latin typeface="Arial" panose="020B0604020202020204" pitchFamily="34" charset="0"/>
                <a:ea typeface="Calibri" panose="020F0502020204030204" pitchFamily="34" charset="0"/>
                <a:cs typeface="Arial" panose="020B0604020202020204" pitchFamily="34" charset="0"/>
              </a:rPr>
              <a:t> </a:t>
            </a:r>
          </a:p>
          <a:p>
            <a:pPr marL="0" marR="0" lvl="0" indent="0">
              <a:lnSpc>
                <a:spcPct val="107000"/>
              </a:lnSpc>
              <a:spcBef>
                <a:spcPts val="0"/>
              </a:spcBef>
              <a:spcAft>
                <a:spcPts val="0"/>
              </a:spcAft>
              <a:buFont typeface="Arial" panose="020B0604020202020204" pitchFamily="34" charset="0"/>
              <a:buNone/>
              <a:tabLst>
                <a:tab pos="457200" algn="l"/>
              </a:tabLst>
            </a:pP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También hay una variedad de actividades que los jóvenes en cuidado temporal pueden llevar a cabo para desarrollar habilidades de preparación para entrar en la fuerza laboral y explorar los intereses y fortalezas vocacionales. Como dijimos al principio, </a:t>
            </a:r>
            <a:r>
              <a:rPr lang="es-CO" sz="1800" b="1" kern="100" dirty="0">
                <a:effectLst/>
                <a:latin typeface="Arial" panose="020B0604020202020204" pitchFamily="34" charset="0"/>
                <a:ea typeface="Calibri" panose="020F0502020204030204" pitchFamily="34" charset="0"/>
                <a:cs typeface="Arial" panose="020B0604020202020204" pitchFamily="34" charset="0"/>
              </a:rPr>
              <a:t>tomar evaluaciones vocacionales </a:t>
            </a:r>
            <a:r>
              <a:rPr lang="es-CO" sz="1800" kern="100" dirty="0">
                <a:effectLst/>
                <a:latin typeface="Arial" panose="020B0604020202020204" pitchFamily="34" charset="0"/>
                <a:ea typeface="Calibri" panose="020F0502020204030204" pitchFamily="34" charset="0"/>
                <a:cs typeface="Arial" panose="020B0604020202020204" pitchFamily="34" charset="0"/>
              </a:rPr>
              <a:t>a lo largo del trayecto educacional es un gran primer paso. </a:t>
            </a:r>
            <a:r>
              <a:rPr lang="es-CO" sz="1800" b="1" kern="100" dirty="0">
                <a:effectLst/>
                <a:latin typeface="Arial" panose="020B0604020202020204" pitchFamily="34" charset="0"/>
                <a:ea typeface="Calibri" panose="020F0502020204030204" pitchFamily="34" charset="0"/>
                <a:cs typeface="Arial" panose="020B0604020202020204" pitchFamily="34" charset="0"/>
              </a:rPr>
              <a:t>Las materias optativas, las actividades extracurriculares y las experiencias de voluntariado</a:t>
            </a:r>
            <a:r>
              <a:rPr lang="es-CO" sz="1800" kern="100" dirty="0">
                <a:effectLst/>
                <a:latin typeface="Arial" panose="020B0604020202020204" pitchFamily="34" charset="0"/>
                <a:ea typeface="Calibri" panose="020F0502020204030204" pitchFamily="34" charset="0"/>
                <a:cs typeface="Arial" panose="020B0604020202020204" pitchFamily="34" charset="0"/>
              </a:rPr>
              <a:t> también pueden ayudar a los jóvenes a desarrollar una amplia gama de habilidades, explorar sus intereses y fortalezas e incluso explorar varias opciones vocacionales. </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El verano es una gran oportunidad para encontrar un </a:t>
            </a:r>
            <a:r>
              <a:rPr lang="es-CO" sz="1800" b="1" kern="100" dirty="0">
                <a:effectLst/>
                <a:latin typeface="Arial" panose="020B0604020202020204" pitchFamily="34" charset="0"/>
                <a:ea typeface="Calibri" panose="020F0502020204030204" pitchFamily="34" charset="0"/>
                <a:cs typeface="Arial" panose="020B0604020202020204" pitchFamily="34" charset="0"/>
              </a:rPr>
              <a:t>trabajo o una pasantía remunerada</a:t>
            </a:r>
            <a:r>
              <a:rPr lang="es-CO" sz="1800" kern="100" dirty="0">
                <a:effectLst/>
                <a:latin typeface="Arial" panose="020B0604020202020204" pitchFamily="34" charset="0"/>
                <a:ea typeface="Calibri" panose="020F0502020204030204" pitchFamily="34" charset="0"/>
                <a:cs typeface="Arial" panose="020B0604020202020204" pitchFamily="34" charset="0"/>
              </a:rPr>
              <a:t>. Los proveedores de cuidados deben ayudar a los jóvenes en este proceso de búsqueda con anticipación y asegurarse de que tengan el acceso necesario a los documentos requeridos para trabajar, como una identificación, tarjeta de seguro social o la "tarjeta verde" (también conocida como tarjeta de residente permanente) para no ciudadanos estadounidenses. Los estudiantes menores de 18 años también necesitarán un permiso de trabajo de su escuela, y su proveedor de cuidados deberá firmar para dar su aprobación. La "Guía Vocacional para Jóvenes" es un material de fácil uso para los jóvenes que sirve para ayudar a los estudiantes a conseguir su primer trabajo y proporciona más información sobre todos estos pasos de preparación vocacional necesarios. La guía está disponible en inglés y español</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Inglés: https://laoyc.org/wp-content/uploads/2021/11/OYC_Youth_Career_Guide_Final.pdf​</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800100" marR="0" lvl="1"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Español: https://laoyc.org/wp-content/uploads/2022/08/OYC_Youth_Career_Guide_Spanish.pdf​</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s-CO" sz="1800" kern="100" dirty="0">
              <a:effectLst/>
              <a:latin typeface="Arial" panose="020B060402020202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s-CO" sz="1800" b="1" kern="100" dirty="0">
                <a:effectLst/>
                <a:latin typeface="Arial" panose="020B0604020202020204" pitchFamily="34" charset="0"/>
                <a:ea typeface="Calibri" panose="020F0502020204030204" pitchFamily="34" charset="0"/>
                <a:cs typeface="Arial" panose="020B0604020202020204" pitchFamily="34" charset="0"/>
              </a:rPr>
              <a:t>Nota para el facilitador sobre las pruebas:</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CO" sz="1800" kern="100" dirty="0">
                <a:effectLst/>
                <a:latin typeface="Arial" panose="020B0604020202020204" pitchFamily="34" charset="0"/>
                <a:ea typeface="Calibri" panose="020F0502020204030204" pitchFamily="34" charset="0"/>
                <a:cs typeface="Arial" panose="020B0604020202020204" pitchFamily="34" charset="0"/>
              </a:rPr>
              <a:t>Los sistemas de Universidad de California (UC) y Universidad Estatal de California (</a:t>
            </a:r>
            <a:r>
              <a:rPr lang="es-CO" sz="1800" kern="100" dirty="0" err="1">
                <a:effectLst/>
                <a:latin typeface="Arial" panose="020B0604020202020204" pitchFamily="34" charset="0"/>
                <a:ea typeface="Calibri" panose="020F0502020204030204" pitchFamily="34" charset="0"/>
                <a:cs typeface="Arial" panose="020B0604020202020204" pitchFamily="34" charset="0"/>
              </a:rPr>
              <a:t>CSU</a:t>
            </a:r>
            <a:r>
              <a:rPr lang="es-CO" sz="1800" kern="100" dirty="0">
                <a:effectLst/>
                <a:latin typeface="Arial" panose="020B0604020202020204" pitchFamily="34" charset="0"/>
                <a:ea typeface="Calibri" panose="020F0502020204030204" pitchFamily="34" charset="0"/>
                <a:cs typeface="Arial" panose="020B0604020202020204" pitchFamily="34" charset="0"/>
              </a:rPr>
              <a:t>) anunciaron recientemente que ya no tendrán en cuenta los puntajes de los exámenes ACT y SAT al decidir en cuanto a admisiones, a fin de crear un proceso más justo para los estudiantes. Actualmente, si se envían puntajes, podrían usarse para determinar el nivel académico después de que un estudiante se inscriba. Los facilitadores deben consultar los sitios web de la UC y la </a:t>
            </a:r>
            <a:r>
              <a:rPr lang="es-CO" sz="1800" kern="100" dirty="0" err="1">
                <a:effectLst/>
                <a:latin typeface="Arial" panose="020B0604020202020204" pitchFamily="34" charset="0"/>
                <a:ea typeface="Calibri" panose="020F0502020204030204" pitchFamily="34" charset="0"/>
                <a:cs typeface="Arial" panose="020B0604020202020204" pitchFamily="34" charset="0"/>
              </a:rPr>
              <a:t>CSU</a:t>
            </a:r>
            <a:r>
              <a:rPr lang="es-CO" sz="1800" kern="100" dirty="0">
                <a:effectLst/>
                <a:latin typeface="Arial" panose="020B0604020202020204" pitchFamily="34" charset="0"/>
                <a:ea typeface="Calibri" panose="020F0502020204030204" pitchFamily="34" charset="0"/>
                <a:cs typeface="Arial" panose="020B0604020202020204" pitchFamily="34" charset="0"/>
              </a:rPr>
              <a:t> para cualquier actualización de los requisitos de admisión:</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kern="100" dirty="0">
                <a:effectLst/>
                <a:latin typeface="Arial" panose="020B0604020202020204" pitchFamily="34" charset="0"/>
                <a:ea typeface="Calibri" panose="020F0502020204030204" pitchFamily="34" charset="0"/>
                <a:cs typeface="Arial" panose="020B0604020202020204" pitchFamily="34" charset="0"/>
              </a:rPr>
              <a:t>UC: https://admission.universityofcalifornia.edu/admission-requirements/freshman-requirements/exam-requirement/​</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n-US" sz="1800" dirty="0">
                <a:effectLst/>
                <a:latin typeface="Arial" panose="020B0604020202020204" pitchFamily="34" charset="0"/>
                <a:ea typeface="Calibri" panose="020F0502020204030204" pitchFamily="34" charset="0"/>
                <a:cs typeface="Arial" panose="020B0604020202020204" pitchFamily="34" charset="0"/>
              </a:rPr>
              <a:t>CSU: https://www.calstate.edu/apply/freshman/getting_into_the_csu/Pages/admission-requirements.aspx​</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lang="es-ES" sz="1600" dirty="0">
              <a:effectLst/>
              <a:latin typeface="Segoe UI Web (West European)"/>
              <a:cs typeface="Arial" panose="020B0604020202020204" pitchFamily="34" charset="0"/>
            </a:endParaRPr>
          </a:p>
        </p:txBody>
      </p:sp>
      <p:sp>
        <p:nvSpPr>
          <p:cNvPr id="674" name="Google Shape;674;p30: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3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p31: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s-ES" dirty="0">
                <a:effectLst/>
                <a:latin typeface="Segoe UI Web (West European)"/>
                <a:cs typeface="Arial" panose="020B0604020202020204" pitchFamily="34" charset="0"/>
              </a:rPr>
              <a:t>Si un estudiante está atrasado en las unidades, tiene opciones adicionales para completar o volver a tomar cursos para la graduación y para obtener elegibilidad para instituciones postsecundarias.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ES" dirty="0">
                <a:effectLst/>
                <a:latin typeface="Segoe UI Web (West European)"/>
                <a:cs typeface="Arial" panose="020B0604020202020204" pitchFamily="34" charset="0"/>
              </a:rPr>
              <a:t>Los estudiantes pueden inscribirse en cursos de escuela de verano o educación para adultos para volver a tomar cursos donde pueden haber obtenido una calificación D o F o para recuperar las unidades que les faltan. </a:t>
            </a: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r>
              <a:rPr lang="es-ES" dirty="0">
                <a:effectLst/>
                <a:latin typeface="Segoe UI Web (West European)"/>
                <a:cs typeface="Arial" panose="020B0604020202020204" pitchFamily="34" charset="0"/>
              </a:rPr>
              <a:t>Si un estudiante se ha retrasado significativamente en las unidades, puede ser elegible para completar cursos a través de un programa de continuación ubicado en su sitio escolar o dentro del distrito. Los estudiantes pueden trabajar a su propio ritmo y pueden ponerse al día con las unidades a un ritmo más rápido que tomando clases en su escuela secundaria.</a:t>
            </a:r>
          </a:p>
          <a:p>
            <a:pPr marL="171450" lvl="0" indent="-171450" algn="l" rtl="0">
              <a:lnSpc>
                <a:spcPct val="100000"/>
              </a:lnSpc>
              <a:spcBef>
                <a:spcPts val="0"/>
              </a:spcBef>
              <a:spcAft>
                <a:spcPts val="0"/>
              </a:spcAft>
              <a:buSzPts val="1400"/>
              <a:buFont typeface="Arial" panose="020B0604020202020204" pitchFamily="34" charset="0"/>
              <a:buChar char="•"/>
            </a:pPr>
            <a:r>
              <a:rPr lang="es-ES" dirty="0">
                <a:effectLst/>
                <a:latin typeface="Segoe UI Web (West European)"/>
                <a:cs typeface="Arial" panose="020B0604020202020204" pitchFamily="34" charset="0"/>
              </a:rPr>
              <a:t>Si el estudiante prefiere permanecer en un entorno de clase más tradicional, tiene la opción de permanecer durante un 5º año de escuela secundaria, incluso si ya tiene 19 años. Los estudiantes pueden aprovechar este año para completar unidades y volver a tomar cursos mientras tienen acceso completo a los recursos y actividades del campus. </a:t>
            </a:r>
          </a:p>
          <a:p>
            <a:pPr marL="171450" lvl="0" indent="-171450" algn="l" rtl="0">
              <a:lnSpc>
                <a:spcPct val="100000"/>
              </a:lnSpc>
              <a:spcBef>
                <a:spcPts val="0"/>
              </a:spcBef>
              <a:spcAft>
                <a:spcPts val="0"/>
              </a:spcAft>
              <a:buSzPts val="1400"/>
              <a:buFont typeface="Arial" panose="020B0604020202020204" pitchFamily="34" charset="0"/>
              <a:buChar char="•"/>
            </a:pPr>
            <a:r>
              <a:rPr lang="es-ES" dirty="0">
                <a:effectLst/>
                <a:latin typeface="Segoe UI Web (West European)"/>
                <a:cs typeface="Arial" panose="020B0604020202020204" pitchFamily="34" charset="0"/>
              </a:rPr>
              <a:t>Por último, los estudiantes también pueden asistir a la escuela de adultos, donde reciben clases por la noche después de clase o los fines de semana. </a:t>
            </a:r>
          </a:p>
          <a:p>
            <a:pPr marL="0" lvl="0" indent="0" algn="l" rtl="0">
              <a:lnSpc>
                <a:spcPct val="100000"/>
              </a:lnSpc>
              <a:spcBef>
                <a:spcPts val="0"/>
              </a:spcBef>
              <a:spcAft>
                <a:spcPts val="0"/>
              </a:spcAft>
              <a:buSzPts val="1400"/>
              <a:buFont typeface="Arial" panose="020B0604020202020204" pitchFamily="34" charset="0"/>
              <a:buNone/>
            </a:pPr>
            <a:endParaRPr lang="en-US" b="0" dirty="0">
              <a:solidFill>
                <a:schemeClr val="dk1"/>
              </a:solidFill>
              <a:latin typeface="Arial" panose="020B0604020202020204" pitchFamily="34" charset="0"/>
              <a:cs typeface="Arial" panose="020B0604020202020204" pitchFamily="34" charset="0"/>
              <a:sym typeface="Calibri"/>
            </a:endParaRPr>
          </a:p>
          <a:p>
            <a:pPr marL="176611" lvl="0" indent="-100411" algn="l" rtl="0">
              <a:lnSpc>
                <a:spcPct val="100000"/>
              </a:lnSpc>
              <a:spcBef>
                <a:spcPts val="0"/>
              </a:spcBef>
              <a:spcAft>
                <a:spcPts val="0"/>
              </a:spcAft>
              <a:buClr>
                <a:schemeClr val="dk1"/>
              </a:buClr>
              <a:buSzPts val="1200"/>
              <a:buFont typeface="Arial"/>
              <a:buNone/>
            </a:pPr>
            <a:endParaRPr lang="en-US" dirty="0">
              <a:latin typeface="Arial" panose="020B0604020202020204" pitchFamily="34" charset="0"/>
              <a:cs typeface="Arial" panose="020B0604020202020204" pitchFamily="34" charset="0"/>
              <a:sym typeface="Calibri"/>
            </a:endParaRPr>
          </a:p>
          <a:p>
            <a:pPr marL="0" lvl="0" indent="0" algn="l" rtl="0">
              <a:lnSpc>
                <a:spcPct val="100000"/>
              </a:lnSpc>
              <a:spcBef>
                <a:spcPts val="0"/>
              </a:spcBef>
              <a:spcAft>
                <a:spcPts val="0"/>
              </a:spcAft>
              <a:buSzPts val="1400"/>
              <a:buNone/>
            </a:pPr>
            <a:endParaRPr lang="en-US" dirty="0">
              <a:latin typeface="Arial" panose="020B0604020202020204" pitchFamily="34" charset="0"/>
              <a:cs typeface="Arial" panose="020B0604020202020204" pitchFamily="34" charset="0"/>
              <a:sym typeface="Calibri"/>
            </a:endParaRPr>
          </a:p>
          <a:p>
            <a:pPr marL="0" lvl="0" indent="0" algn="l" rtl="0">
              <a:lnSpc>
                <a:spcPct val="100000"/>
              </a:lnSpc>
              <a:spcBef>
                <a:spcPts val="0"/>
              </a:spcBef>
              <a:spcAft>
                <a:spcPts val="0"/>
              </a:spcAft>
              <a:buSzPts val="1400"/>
              <a:buNone/>
            </a:pPr>
            <a:endParaRPr dirty="0">
              <a:latin typeface="Arial" panose="020B0604020202020204" pitchFamily="34" charset="0"/>
              <a:cs typeface="Arial" panose="020B0604020202020204" pitchFamily="34" charset="0"/>
            </a:endParaRPr>
          </a:p>
        </p:txBody>
      </p:sp>
      <p:sp>
        <p:nvSpPr>
          <p:cNvPr id="700" name="Google Shape;700;p31: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38</a:t>
            </a:fld>
            <a:endParaRPr/>
          </a:p>
        </p:txBody>
      </p:sp>
    </p:spTree>
    <p:extLst>
      <p:ext uri="{BB962C8B-B14F-4D97-AF65-F5344CB8AC3E}">
        <p14:creationId xmlns:p14="http://schemas.microsoft.com/office/powerpoint/2010/main" val="8629777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3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p31: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42900" marR="0" lvl="0" indent="-342900">
              <a:lnSpc>
                <a:spcPct val="107000"/>
              </a:lnSpc>
              <a:spcBef>
                <a:spcPts val="0"/>
              </a:spcBef>
              <a:spcAft>
                <a:spcPts val="0"/>
              </a:spcAft>
              <a:buFont typeface="Arial" panose="020B0604020202020204" pitchFamily="34" charset="0"/>
              <a:buChar char="•"/>
            </a:pPr>
            <a:r>
              <a:rPr lang="es-ES" sz="1800" kern="100" dirty="0">
                <a:effectLst/>
                <a:latin typeface="Calibri" panose="020F0502020204030204" pitchFamily="34" charset="0"/>
                <a:ea typeface="Calibri" panose="020F0502020204030204" pitchFamily="34" charset="0"/>
                <a:cs typeface="Calibri" panose="020F0502020204030204" pitchFamily="34" charset="0"/>
              </a:rPr>
              <a:t>Los niños y jóvenes en el sistema de cuidado temporal cambian de escuela un promedio de 8 veces mientras están en el sistema, perdiendo hasta 6 meses de su educación, y cada mes afecta sus resultados educacionales y hace difícil que algunos estudiantes completen sus requisitos de graduación de la preparatoria.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s-ES" sz="1800" kern="100" dirty="0">
                <a:effectLst/>
                <a:latin typeface="Calibri" panose="020F0502020204030204" pitchFamily="34" charset="0"/>
                <a:ea typeface="Calibri" panose="020F0502020204030204" pitchFamily="34" charset="0"/>
                <a:cs typeface="Calibri" panose="020F0502020204030204" pitchFamily="34" charset="0"/>
              </a:rPr>
              <a:t>Los jóvenes en crianza temporal que cambien de escuela después de completar su segundo año de preparatoria, y que no puedan completar razonablemente los requisitos de graduación de su nuevo distrito dentro de los 4 años de preparatoria, pueden graduarse bajo los requisitos mínimos del estado (lo que también se conoce como AB 167/216).</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pPr>
            <a:r>
              <a:rPr lang="es-ES" sz="1800" kern="100" dirty="0">
                <a:effectLst/>
                <a:latin typeface="Calibri" panose="020F0502020204030204" pitchFamily="34" charset="0"/>
                <a:ea typeface="Calibri" panose="020F0502020204030204" pitchFamily="34" charset="0"/>
                <a:cs typeface="Calibri" panose="020F0502020204030204" pitchFamily="34" charset="0"/>
              </a:rPr>
              <a:t>Los estudiantes que eligieron esta opción aún reciben el mismo diploma de la preparatoria que sus compañeros, pero no cumplen con los requisitos "a-g" para las UC y las </a:t>
            </a:r>
            <a:r>
              <a:rPr lang="es-ES" sz="1800" kern="100" dirty="0" err="1">
                <a:effectLst/>
                <a:latin typeface="Calibri" panose="020F0502020204030204" pitchFamily="34" charset="0"/>
                <a:ea typeface="Calibri" panose="020F0502020204030204" pitchFamily="34" charset="0"/>
                <a:cs typeface="Calibri" panose="020F0502020204030204" pitchFamily="34" charset="0"/>
              </a:rPr>
              <a:t>CSU</a:t>
            </a:r>
            <a:r>
              <a:rPr lang="es-ES" sz="1800" kern="100" dirty="0">
                <a:effectLst/>
                <a:latin typeface="Calibri" panose="020F0502020204030204" pitchFamily="34" charset="0"/>
                <a:ea typeface="Calibri" panose="020F0502020204030204" pitchFamily="34" charset="0"/>
                <a:cs typeface="Calibri" panose="020F0502020204030204" pitchFamily="34" charset="0"/>
              </a:rPr>
              <a:t>. Es importante que los estudiantes sean conscientes de esto si están considerando la opción de asistir a una universidad pública de 4 años.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pPr>
            <a:r>
              <a:rPr lang="es-ES" sz="1800" dirty="0">
                <a:effectLst/>
                <a:latin typeface="Calibri" panose="020F0502020204030204" pitchFamily="34" charset="0"/>
                <a:ea typeface="Calibri" panose="020F0502020204030204" pitchFamily="34" charset="0"/>
              </a:rPr>
              <a:t>Solo el Titular de los Derechos Educativos puede tomar esta decisión si el estudiante es menor de 18 años.</a:t>
            </a:r>
            <a:endParaRPr dirty="0"/>
          </a:p>
        </p:txBody>
      </p:sp>
      <p:sp>
        <p:nvSpPr>
          <p:cNvPr id="700" name="Google Shape;700;p31: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4: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4: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7000"/>
              </a:lnSpc>
              <a:spcBef>
                <a:spcPts val="0"/>
              </a:spcBef>
              <a:spcAft>
                <a:spcPts val="0"/>
              </a:spcAft>
              <a:buSzPts val="1400"/>
              <a:buNone/>
            </a:pPr>
            <a:r>
              <a:rPr lang="es-CO" sz="1200" dirty="0">
                <a:effectLst/>
                <a:latin typeface="Arial" panose="020B0604020202020204" pitchFamily="34" charset="0"/>
                <a:ea typeface="Calibri" panose="020F0502020204030204" pitchFamily="34" charset="0"/>
                <a:cs typeface="Times New Roman" panose="02020603050405020304" pitchFamily="18" charset="0"/>
              </a:rPr>
              <a:t>A lo largo de la capacitación, compartiremos varios materiales suplementarios. Todos los materiales para proveedores de cuidados se pueden encontrar en la </a:t>
            </a:r>
            <a:r>
              <a:rPr lang="es-CO" sz="1200" dirty="0">
                <a:effectLst/>
                <a:latin typeface="Arial" panose="020B0604020202020204" pitchFamily="34" charset="0"/>
                <a:ea typeface="Calibri" panose="020F0502020204030204" pitchFamily="34" charset="0"/>
                <a:cs typeface="Arial" panose="020B0604020202020204" pitchFamily="34" charset="0"/>
              </a:rPr>
              <a:t>Guía de Planificación de Educación </a:t>
            </a:r>
            <a:r>
              <a:rPr lang="es-CO" sz="1200" dirty="0" err="1">
                <a:effectLst/>
                <a:latin typeface="Arial" panose="020B0604020202020204" pitchFamily="34" charset="0"/>
                <a:ea typeface="Calibri" panose="020F0502020204030204" pitchFamily="34" charset="0"/>
                <a:cs typeface="Arial" panose="020B0604020202020204" pitchFamily="34" charset="0"/>
              </a:rPr>
              <a:t>Pos</a:t>
            </a:r>
            <a:r>
              <a:rPr lang="es-CO" sz="1200" dirty="0">
                <a:effectLst/>
                <a:latin typeface="Arial" panose="020B0604020202020204" pitchFamily="34" charset="0"/>
                <a:ea typeface="Calibri" panose="020F0502020204030204" pitchFamily="34" charset="0"/>
                <a:cs typeface="Arial" panose="020B0604020202020204" pitchFamily="34" charset="0"/>
              </a:rPr>
              <a:t> preparatoria para Jóvenes en Crianza Temporal</a:t>
            </a:r>
            <a:r>
              <a:rPr lang="es-CO" sz="1200" dirty="0">
                <a:effectLst/>
                <a:latin typeface="Arial" panose="020B0604020202020204" pitchFamily="34" charset="0"/>
                <a:ea typeface="Calibri" panose="020F0502020204030204" pitchFamily="34" charset="0"/>
                <a:cs typeface="Times New Roman" panose="02020603050405020304" pitchFamily="18" charset="0"/>
              </a:rPr>
              <a:t>: </a:t>
            </a:r>
            <a:r>
              <a:rPr lang="en-US" dirty="0">
                <a:latin typeface="Arial" panose="020B0604020202020204" pitchFamily="34" charset="0"/>
                <a:cs typeface="Arial" panose="020B0604020202020204" pitchFamily="34" charset="0"/>
                <a:sym typeface="Calibri"/>
              </a:rPr>
              <a:t>www.jbay.org/resources/edcourse2-materials/</a:t>
            </a:r>
            <a:br>
              <a:rPr lang="en-US" dirty="0">
                <a:latin typeface="Arial" panose="020B0604020202020204" pitchFamily="34" charset="0"/>
                <a:cs typeface="Arial" panose="020B0604020202020204" pitchFamily="34" charset="0"/>
                <a:sym typeface="Calibri"/>
              </a:rPr>
            </a:br>
            <a:endParaRPr lang="en-US" dirty="0">
              <a:latin typeface="Arial" panose="020B0604020202020204" pitchFamily="34" charset="0"/>
              <a:cs typeface="Arial" panose="020B0604020202020204" pitchFamily="34" charset="0"/>
              <a:sym typeface="Calibri"/>
            </a:endParaRPr>
          </a:p>
          <a:p>
            <a:pPr marL="0" marR="0">
              <a:lnSpc>
                <a:spcPct val="107000"/>
              </a:lnSpc>
              <a:spcBef>
                <a:spcPts val="0"/>
              </a:spcBef>
              <a:spcAft>
                <a:spcPts val="800"/>
              </a:spcAft>
            </a:pPr>
            <a:r>
              <a:rPr lang="es-CO" sz="1200" b="1" kern="100" dirty="0">
                <a:effectLst/>
                <a:latin typeface="Arial" panose="020B0604020202020204" pitchFamily="34" charset="0"/>
                <a:ea typeface="Calibri" panose="020F0502020204030204" pitchFamily="34" charset="0"/>
                <a:cs typeface="Arial" panose="020B0604020202020204" pitchFamily="34" charset="0"/>
              </a:rPr>
              <a:t>Nota para el facilitador:</a:t>
            </a:r>
            <a:r>
              <a:rPr lang="es-CO" sz="1200" kern="100" dirty="0">
                <a:effectLst/>
                <a:latin typeface="Arial" panose="020B0604020202020204" pitchFamily="34" charset="0"/>
                <a:ea typeface="Calibri" panose="020F0502020204030204" pitchFamily="34" charset="0"/>
                <a:cs typeface="Arial" panose="020B0604020202020204" pitchFamily="34" charset="0"/>
              </a:rPr>
              <a:t> </a:t>
            </a:r>
            <a:r>
              <a:rPr lang="es-CO" sz="1200" dirty="0">
                <a:effectLst/>
                <a:latin typeface="Arial" panose="020B0604020202020204" pitchFamily="34" charset="0"/>
                <a:ea typeface="Calibri" panose="020F0502020204030204" pitchFamily="34" charset="0"/>
                <a:cs typeface="Arial" panose="020B0604020202020204" pitchFamily="34" charset="0"/>
              </a:rPr>
              <a:t>El enlace de los materiales de apoyo para proveedores de cuidados se puede compartir con los participantes a través del chat o se les puede imprimir para sesiones en persona.</a:t>
            </a:r>
            <a:endParaRPr lang="es-CO" dirty="0">
              <a:latin typeface="Arial"/>
              <a:ea typeface="Arial"/>
              <a:cs typeface="Arial"/>
              <a:sym typeface="Arial"/>
            </a:endParaRPr>
          </a:p>
          <a:p>
            <a:pPr marL="0" lvl="0" indent="0" algn="l" rtl="0">
              <a:lnSpc>
                <a:spcPct val="107000"/>
              </a:lnSpc>
              <a:spcBef>
                <a:spcPts val="0"/>
              </a:spcBef>
              <a:spcAft>
                <a:spcPts val="0"/>
              </a:spcAft>
              <a:buSzPts val="1400"/>
              <a:buNone/>
            </a:pPr>
            <a:endParaRPr dirty="0">
              <a:latin typeface="Arial" panose="020B0604020202020204" pitchFamily="34" charset="0"/>
              <a:cs typeface="Arial" panose="020B0604020202020204" pitchFamily="34" charset="0"/>
              <a:sym typeface="Calibri"/>
            </a:endParaRPr>
          </a:p>
          <a:p>
            <a:pPr marL="0" lvl="0" indent="0" algn="l" rtl="0">
              <a:lnSpc>
                <a:spcPct val="107000"/>
              </a:lnSpc>
              <a:spcBef>
                <a:spcPts val="824"/>
              </a:spcBef>
              <a:spcAft>
                <a:spcPts val="0"/>
              </a:spcAft>
              <a:buSzPts val="1400"/>
              <a:buNone/>
            </a:pPr>
            <a:br>
              <a:rPr lang="en-US" dirty="0">
                <a:latin typeface="Arial" panose="020B0604020202020204" pitchFamily="34" charset="0"/>
                <a:cs typeface="Arial" panose="020B0604020202020204" pitchFamily="34" charset="0"/>
                <a:sym typeface="Calibri"/>
              </a:rPr>
            </a:br>
            <a:endParaRPr dirty="0">
              <a:latin typeface="Arial" panose="020B0604020202020204" pitchFamily="34" charset="0"/>
              <a:cs typeface="Arial" panose="020B0604020202020204" pitchFamily="34" charset="0"/>
            </a:endParaRPr>
          </a:p>
        </p:txBody>
      </p:sp>
      <p:sp>
        <p:nvSpPr>
          <p:cNvPr id="285" name="Google Shape;285;p4: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7"/>
        <p:cNvGrpSpPr/>
        <p:nvPr/>
      </p:nvGrpSpPr>
      <p:grpSpPr>
        <a:xfrm>
          <a:off x="0" y="0"/>
          <a:ext cx="0" cy="0"/>
          <a:chOff x="0" y="0"/>
          <a:chExt cx="0" cy="0"/>
        </a:xfrm>
      </p:grpSpPr>
      <p:sp>
        <p:nvSpPr>
          <p:cNvPr id="698" name="Google Shape;698;p3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9" name="Google Shape;699;p31: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marR="0">
              <a:lnSpc>
                <a:spcPct val="107000"/>
              </a:lnSpc>
              <a:spcBef>
                <a:spcPts val="0"/>
              </a:spcBef>
              <a:spcAft>
                <a:spcPts val="800"/>
              </a:spcAft>
            </a:pPr>
            <a:r>
              <a:rPr lang="es-ES" sz="1800" kern="100" dirty="0">
                <a:effectLst/>
                <a:latin typeface="Calibri" panose="020F0502020204030204" pitchFamily="34" charset="0"/>
                <a:ea typeface="Calibri" panose="020F0502020204030204" pitchFamily="34" charset="0"/>
                <a:cs typeface="Calibri" panose="020F0502020204030204" pitchFamily="34" charset="0"/>
              </a:rPr>
              <a:t>Hay varias opciones de culminación de la preparatoria. Dependiendo de cuál de ellas escoja el estudiante, influirá en sus metas futuras de enseñanza superior y vocacionales.</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ES" sz="1800" kern="100" dirty="0">
                <a:effectLst/>
                <a:latin typeface="Calibri" panose="020F0502020204030204" pitchFamily="34" charset="0"/>
                <a:ea typeface="Calibri" panose="020F0502020204030204" pitchFamily="34" charset="0"/>
                <a:cs typeface="Calibri" panose="020F0502020204030204" pitchFamily="34" charset="0"/>
              </a:rPr>
              <a:t>Diploma de la preparatoria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Arial" panose="020B0604020202020204" pitchFamily="34" charset="0"/>
              <a:buChar char="•"/>
            </a:pPr>
            <a:r>
              <a:rPr lang="es-ES" sz="1800" kern="100" dirty="0">
                <a:effectLst/>
                <a:latin typeface="Calibri" panose="020F0502020204030204" pitchFamily="34" charset="0"/>
                <a:ea typeface="Calibri" panose="020F0502020204030204" pitchFamily="34" charset="0"/>
                <a:cs typeface="Calibri" panose="020F0502020204030204" pitchFamily="34" charset="0"/>
              </a:rPr>
              <a:t>Disponible para estudiantes que han completado los cursos de graduación requeridos por su distrito local.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800"/>
              </a:spcAft>
              <a:buFont typeface="Arial" panose="020B0604020202020204" pitchFamily="34" charset="0"/>
              <a:buChar char="•"/>
            </a:pPr>
            <a:r>
              <a:rPr lang="es-ES" sz="1800" u="sng" kern="100" dirty="0">
                <a:effectLst/>
                <a:latin typeface="Calibri" panose="020F0502020204030204" pitchFamily="34" charset="0"/>
                <a:ea typeface="Calibri" panose="020F0502020204030204" pitchFamily="34" charset="0"/>
                <a:cs typeface="Calibri" panose="020F0502020204030204" pitchFamily="34" charset="0"/>
              </a:rPr>
              <a:t>Aceptado</a:t>
            </a:r>
            <a:r>
              <a:rPr lang="es-ES" sz="1800" kern="100" dirty="0">
                <a:effectLst/>
                <a:latin typeface="Calibri" panose="020F0502020204030204" pitchFamily="34" charset="0"/>
                <a:ea typeface="Calibri" panose="020F0502020204030204" pitchFamily="34" charset="0"/>
                <a:cs typeface="Calibri" panose="020F0502020204030204" pitchFamily="34" charset="0"/>
              </a:rPr>
              <a:t> para solicitar ayuda financiera federal y estatal, admisión a la universidad*, a un empleo, y a las fuerzas armadas.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s-ES" sz="1800" kern="1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s-ES" sz="1800" kern="100" dirty="0">
                <a:effectLst/>
                <a:latin typeface="Calibri" panose="020F0502020204030204" pitchFamily="34" charset="0"/>
                <a:ea typeface="Calibri" panose="020F0502020204030204" pitchFamily="34" charset="0"/>
                <a:cs typeface="Calibri" panose="020F0502020204030204" pitchFamily="34" charset="0"/>
              </a:rPr>
              <a:t>Certificados equivalentes de la preparatoria (</a:t>
            </a:r>
            <a:r>
              <a:rPr lang="es-ES" sz="1800" kern="100" dirty="0" err="1">
                <a:effectLst/>
                <a:latin typeface="Calibri" panose="020F0502020204030204" pitchFamily="34" charset="0"/>
                <a:ea typeface="Calibri" panose="020F0502020204030204" pitchFamily="34" charset="0"/>
                <a:cs typeface="Calibri" panose="020F0502020204030204" pitchFamily="34" charset="0"/>
              </a:rPr>
              <a:t>HSE</a:t>
            </a:r>
            <a:r>
              <a:rPr lang="es-ES" sz="1800" kern="100" dirty="0">
                <a:effectLst/>
                <a:latin typeface="Calibri" panose="020F0502020204030204" pitchFamily="34" charset="0"/>
                <a:ea typeface="Calibri" panose="020F0502020204030204" pitchFamily="34" charset="0"/>
                <a:cs typeface="Calibri" panose="020F0502020204030204" pitchFamily="34"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Arial" panose="020B0604020202020204" pitchFamily="34" charset="0"/>
              <a:buChar char="•"/>
            </a:pPr>
            <a:r>
              <a:rPr lang="es-ES" sz="1800" kern="100" dirty="0">
                <a:effectLst/>
                <a:latin typeface="Calibri" panose="020F0502020204030204" pitchFamily="34" charset="0"/>
                <a:ea typeface="Calibri" panose="020F0502020204030204" pitchFamily="34" charset="0"/>
                <a:cs typeface="Calibri" panose="020F0502020204030204" pitchFamily="34" charset="0"/>
              </a:rPr>
              <a:t>Disponible para estudiantes de 18 años de edad y mayores que hayan pasado el examen </a:t>
            </a:r>
            <a:r>
              <a:rPr lang="es-ES" sz="1800" kern="100" dirty="0" err="1">
                <a:effectLst/>
                <a:latin typeface="Calibri" panose="020F0502020204030204" pitchFamily="34" charset="0"/>
                <a:ea typeface="Calibri" panose="020F0502020204030204" pitchFamily="34" charset="0"/>
                <a:cs typeface="Calibri" panose="020F0502020204030204" pitchFamily="34" charset="0"/>
              </a:rPr>
              <a:t>GED</a:t>
            </a:r>
            <a:r>
              <a:rPr lang="es-ES" sz="1800" kern="100" dirty="0">
                <a:effectLst/>
                <a:latin typeface="Calibri" panose="020F0502020204030204" pitchFamily="34" charset="0"/>
                <a:ea typeface="Calibri" panose="020F0502020204030204" pitchFamily="34" charset="0"/>
                <a:cs typeface="Calibri" panose="020F0502020204030204" pitchFamily="34" charset="0"/>
              </a:rPr>
              <a:t> o el </a:t>
            </a:r>
            <a:r>
              <a:rPr lang="es-ES" sz="1800" kern="100" dirty="0" err="1">
                <a:effectLst/>
                <a:latin typeface="Calibri" panose="020F0502020204030204" pitchFamily="34" charset="0"/>
                <a:ea typeface="Calibri" panose="020F0502020204030204" pitchFamily="34" charset="0"/>
                <a:cs typeface="Calibri" panose="020F0502020204030204" pitchFamily="34" charset="0"/>
              </a:rPr>
              <a:t>HiSET</a:t>
            </a:r>
            <a:r>
              <a:rPr lang="es-ES" sz="1800" kern="100" dirty="0">
                <a:effectLst/>
                <a:latin typeface="Calibri" panose="020F0502020204030204" pitchFamily="34" charset="0"/>
                <a:ea typeface="Calibri" panose="020F0502020204030204" pitchFamily="34" charset="0"/>
                <a:cs typeface="Calibri" panose="020F0502020204030204" pitchFamily="34"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Arial" panose="020B0604020202020204" pitchFamily="34" charset="0"/>
              <a:buChar char="•"/>
            </a:pPr>
            <a:r>
              <a:rPr lang="es-ES" sz="1800" u="sng" kern="100" dirty="0">
                <a:effectLst/>
                <a:latin typeface="Calibri" panose="020F0502020204030204" pitchFamily="34" charset="0"/>
                <a:ea typeface="Calibri" panose="020F0502020204030204" pitchFamily="34" charset="0"/>
                <a:cs typeface="Calibri" panose="020F0502020204030204" pitchFamily="34" charset="0"/>
              </a:rPr>
              <a:t>Aceptado</a:t>
            </a:r>
            <a:r>
              <a:rPr lang="es-ES" sz="1800" kern="100" dirty="0">
                <a:effectLst/>
                <a:latin typeface="Calibri" panose="020F0502020204030204" pitchFamily="34" charset="0"/>
                <a:ea typeface="Calibri" panose="020F0502020204030204" pitchFamily="34" charset="0"/>
                <a:cs typeface="Calibri" panose="020F0502020204030204" pitchFamily="34" charset="0"/>
              </a:rPr>
              <a:t> para solicitar ayuda financiera federal y estatal, para ingresar en las fuerzas armadas, y por la mayoría de los empleadores.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800"/>
              </a:spcAft>
              <a:buFont typeface="Arial" panose="020B0604020202020204" pitchFamily="34" charset="0"/>
              <a:buChar char="•"/>
            </a:pPr>
            <a:r>
              <a:rPr lang="es-ES" sz="1800" u="sng" kern="100" dirty="0">
                <a:effectLst/>
                <a:latin typeface="Calibri" panose="020F0502020204030204" pitchFamily="34" charset="0"/>
                <a:ea typeface="Calibri" panose="020F0502020204030204" pitchFamily="34" charset="0"/>
                <a:cs typeface="Calibri" panose="020F0502020204030204" pitchFamily="34" charset="0"/>
              </a:rPr>
              <a:t>No aceptado</a:t>
            </a:r>
            <a:r>
              <a:rPr lang="es-ES" sz="1800" kern="100" dirty="0">
                <a:effectLst/>
                <a:latin typeface="Calibri" panose="020F0502020204030204" pitchFamily="34" charset="0"/>
                <a:ea typeface="Calibri" panose="020F0502020204030204" pitchFamily="34" charset="0"/>
                <a:cs typeface="Calibri" panose="020F0502020204030204" pitchFamily="34" charset="0"/>
              </a:rPr>
              <a:t> para ingresar a las </a:t>
            </a:r>
            <a:r>
              <a:rPr lang="es-ES" sz="1800" kern="100" dirty="0" err="1">
                <a:effectLst/>
                <a:latin typeface="Calibri" panose="020F0502020204030204" pitchFamily="34" charset="0"/>
                <a:ea typeface="Calibri" panose="020F0502020204030204" pitchFamily="34" charset="0"/>
                <a:cs typeface="Calibri" panose="020F0502020204030204" pitchFamily="34" charset="0"/>
              </a:rPr>
              <a:t>CSU</a:t>
            </a:r>
            <a:r>
              <a:rPr lang="es-ES" sz="1800" kern="100" dirty="0">
                <a:effectLst/>
                <a:latin typeface="Calibri" panose="020F0502020204030204" pitchFamily="34" charset="0"/>
                <a:ea typeface="Calibri" panose="020F0502020204030204" pitchFamily="34" charset="0"/>
                <a:cs typeface="Calibri" panose="020F0502020204030204" pitchFamily="34" charset="0"/>
              </a:rPr>
              <a:t> y UC y a la mayoría de las instituciones selectivas privadas o de fuera del estado de 4 años.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s-ES" sz="1800" kern="1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s-ES" sz="1800" kern="100" dirty="0">
                <a:effectLst/>
                <a:latin typeface="Calibri" panose="020F0502020204030204" pitchFamily="34" charset="0"/>
                <a:ea typeface="Calibri" panose="020F0502020204030204" pitchFamily="34" charset="0"/>
                <a:cs typeface="Calibri" panose="020F0502020204030204" pitchFamily="34" charset="0"/>
              </a:rPr>
              <a:t>Exenciones de graduación para jóvenes en crianza temporal, como fueron explicadas anteriormente: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s-ES" sz="1800" u="sng" kern="100" dirty="0">
                <a:effectLst/>
                <a:latin typeface="Calibri" panose="020F0502020204030204" pitchFamily="34" charset="0"/>
                <a:ea typeface="Calibri" panose="020F0502020204030204" pitchFamily="34" charset="0"/>
                <a:cs typeface="Calibri" panose="020F0502020204030204" pitchFamily="34" charset="0"/>
              </a:rPr>
              <a:t>Aceptadas</a:t>
            </a:r>
            <a:r>
              <a:rPr lang="es-ES" sz="1800" kern="100" dirty="0">
                <a:effectLst/>
                <a:latin typeface="Calibri" panose="020F0502020204030204" pitchFamily="34" charset="0"/>
                <a:ea typeface="Calibri" panose="020F0502020204030204" pitchFamily="34" charset="0"/>
                <a:cs typeface="Calibri" panose="020F0502020204030204" pitchFamily="34" charset="0"/>
              </a:rPr>
              <a:t> para solicitar ayuda financiera federal y estatal, empleo, e ingreso a las fuerzas armadas.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pPr>
            <a:r>
              <a:rPr lang="es-ES" sz="1800" u="sng" kern="100" dirty="0">
                <a:effectLst/>
                <a:latin typeface="Calibri" panose="020F0502020204030204" pitchFamily="34" charset="0"/>
                <a:ea typeface="Calibri" panose="020F0502020204030204" pitchFamily="34" charset="0"/>
                <a:cs typeface="Calibri" panose="020F0502020204030204" pitchFamily="34" charset="0"/>
              </a:rPr>
              <a:t>No aceptadas</a:t>
            </a:r>
            <a:r>
              <a:rPr lang="es-ES" sz="1800" kern="100" dirty="0">
                <a:effectLst/>
                <a:latin typeface="Calibri" panose="020F0502020204030204" pitchFamily="34" charset="0"/>
                <a:ea typeface="Calibri" panose="020F0502020204030204" pitchFamily="34" charset="0"/>
                <a:cs typeface="Calibri" panose="020F0502020204030204" pitchFamily="34" charset="0"/>
              </a:rPr>
              <a:t> para ingresar a las </a:t>
            </a:r>
            <a:r>
              <a:rPr lang="es-ES" sz="1800" kern="100" dirty="0" err="1">
                <a:effectLst/>
                <a:latin typeface="Calibri" panose="020F0502020204030204" pitchFamily="34" charset="0"/>
                <a:ea typeface="Calibri" panose="020F0502020204030204" pitchFamily="34" charset="0"/>
                <a:cs typeface="Calibri" panose="020F0502020204030204" pitchFamily="34" charset="0"/>
              </a:rPr>
              <a:t>CSU</a:t>
            </a:r>
            <a:r>
              <a:rPr lang="es-ES" sz="1800" kern="100" dirty="0">
                <a:effectLst/>
                <a:latin typeface="Calibri" panose="020F0502020204030204" pitchFamily="34" charset="0"/>
                <a:ea typeface="Calibri" panose="020F0502020204030204" pitchFamily="34" charset="0"/>
                <a:cs typeface="Calibri" panose="020F0502020204030204" pitchFamily="34" charset="0"/>
              </a:rPr>
              <a:t> y UC, y a la mayoría de las instituciones selectivas privadas o de fuera del estado de 4 años ya que a los estudiantes no se les requiere completar los cursos “a-g”.</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s-ES" sz="1800" kern="1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s-ES" sz="1800" kern="100" dirty="0">
                <a:effectLst/>
                <a:latin typeface="Calibri" panose="020F0502020204030204" pitchFamily="34" charset="0"/>
                <a:ea typeface="Calibri" panose="020F0502020204030204" pitchFamily="34" charset="0"/>
                <a:cs typeface="Calibri" panose="020F0502020204030204" pitchFamily="34" charset="0"/>
              </a:rPr>
              <a:t>Certificado de culminación de la preparatoria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s-ES" sz="1800" kern="100" dirty="0">
                <a:effectLst/>
                <a:latin typeface="Calibri" panose="020F0502020204030204" pitchFamily="34" charset="0"/>
                <a:ea typeface="Calibri" panose="020F0502020204030204" pitchFamily="34" charset="0"/>
                <a:cs typeface="Calibri" panose="020F0502020204030204" pitchFamily="34" charset="0"/>
              </a:rPr>
              <a:t>Disponible para estudiantes, típicamente discapacitados, que hayan completado la preparatoria pero que no reunieron todos los requisitos de graduación.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pPr>
            <a:r>
              <a:rPr lang="es-ES" sz="1800" u="sng" kern="100" dirty="0">
                <a:effectLst/>
                <a:latin typeface="Calibri" panose="020F0502020204030204" pitchFamily="34" charset="0"/>
                <a:ea typeface="Calibri" panose="020F0502020204030204" pitchFamily="34" charset="0"/>
                <a:cs typeface="Calibri" panose="020F0502020204030204" pitchFamily="34" charset="0"/>
              </a:rPr>
              <a:t>No aceptado</a:t>
            </a:r>
            <a:r>
              <a:rPr lang="es-ES" sz="1800" kern="100" dirty="0">
                <a:effectLst/>
                <a:latin typeface="Calibri" panose="020F0502020204030204" pitchFamily="34" charset="0"/>
                <a:ea typeface="Calibri" panose="020F0502020204030204" pitchFamily="34" charset="0"/>
                <a:cs typeface="Calibri" panose="020F0502020204030204" pitchFamily="34" charset="0"/>
              </a:rPr>
              <a:t> para la mayoría de solicitudes de ayuda financiera federal y estatal, para ser admitidos en la universidad, y en las fuerzas armadas.</a:t>
            </a:r>
            <a:endParaRPr lang="en-US" sz="1800" u="none"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pPr>
            <a:r>
              <a:rPr lang="es-ES" sz="1800" u="sng" dirty="0">
                <a:effectLst/>
                <a:latin typeface="Calibri" panose="020F0502020204030204" pitchFamily="34" charset="0"/>
                <a:ea typeface="Calibri" panose="020F0502020204030204" pitchFamily="34" charset="0"/>
              </a:rPr>
              <a:t>Posiblemente aceptado</a:t>
            </a:r>
            <a:r>
              <a:rPr lang="es-ES" sz="1800" dirty="0">
                <a:effectLst/>
                <a:latin typeface="Calibri" panose="020F0502020204030204" pitchFamily="34" charset="0"/>
                <a:ea typeface="Calibri" panose="020F0502020204030204" pitchFamily="34" charset="0"/>
              </a:rPr>
              <a:t> por empleadores.</a:t>
            </a:r>
            <a:endParaRPr dirty="0"/>
          </a:p>
        </p:txBody>
      </p:sp>
      <p:sp>
        <p:nvSpPr>
          <p:cNvPr id="700" name="Google Shape;700;p31: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40</a:t>
            </a:fld>
            <a:endParaRPr/>
          </a:p>
        </p:txBody>
      </p:sp>
    </p:spTree>
    <p:extLst>
      <p:ext uri="{BB962C8B-B14F-4D97-AF65-F5344CB8AC3E}">
        <p14:creationId xmlns:p14="http://schemas.microsoft.com/office/powerpoint/2010/main" val="169206289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a:extLst>
            <a:ext uri="{FF2B5EF4-FFF2-40B4-BE49-F238E27FC236}">
              <a16:creationId xmlns:a16="http://schemas.microsoft.com/office/drawing/2014/main" id="{F7856027-6F94-6D49-63E1-28253F52B784}"/>
            </a:ext>
          </a:extLst>
        </p:cNvPr>
        <p:cNvGrpSpPr/>
        <p:nvPr/>
      </p:nvGrpSpPr>
      <p:grpSpPr>
        <a:xfrm>
          <a:off x="0" y="0"/>
          <a:ext cx="0" cy="0"/>
          <a:chOff x="0" y="0"/>
          <a:chExt cx="0" cy="0"/>
        </a:xfrm>
      </p:grpSpPr>
      <p:sp>
        <p:nvSpPr>
          <p:cNvPr id="376" name="Google Shape;376;p9:notes">
            <a:extLst>
              <a:ext uri="{FF2B5EF4-FFF2-40B4-BE49-F238E27FC236}">
                <a16:creationId xmlns:a16="http://schemas.microsoft.com/office/drawing/2014/main" id="{B536E7BC-FC7E-7DEA-9591-D377C708DAE7}"/>
              </a:ext>
            </a:extLst>
          </p:cNvPr>
          <p:cNvSpPr>
            <a:spLocks noGrp="1" noRot="1" noChangeAspect="1"/>
          </p:cNvSpPr>
          <p:nvPr>
            <p:ph type="sldImg" idx="2"/>
          </p:nvPr>
        </p:nvSpPr>
        <p:spPr>
          <a:xfrm>
            <a:off x="733425" y="64611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9:notes">
            <a:extLst>
              <a:ext uri="{FF2B5EF4-FFF2-40B4-BE49-F238E27FC236}">
                <a16:creationId xmlns:a16="http://schemas.microsoft.com/office/drawing/2014/main" id="{ACBDADC0-3944-3383-3128-124F714A7483}"/>
              </a:ext>
            </a:extLst>
          </p:cNvPr>
          <p:cNvSpPr txBox="1">
            <a:spLocks noGrp="1"/>
          </p:cNvSpPr>
          <p:nvPr>
            <p:ph type="body" idx="1"/>
          </p:nvPr>
        </p:nvSpPr>
        <p:spPr>
          <a:xfrm>
            <a:off x="197203" y="3988753"/>
            <a:ext cx="6704894" cy="10714884"/>
          </a:xfrm>
          <a:prstGeom prst="rect">
            <a:avLst/>
          </a:prstGeom>
          <a:noFill/>
          <a:ln>
            <a:noFill/>
          </a:ln>
        </p:spPr>
        <p:txBody>
          <a:bodyPr spcFirstLastPara="1" wrap="square" lIns="94175" tIns="47075" rIns="94175" bIns="47075" anchor="t" anchorCtr="0">
            <a:noAutofit/>
          </a:bodyPr>
          <a:lstStyle/>
          <a:p>
            <a:pPr marL="0" marR="0">
              <a:lnSpc>
                <a:spcPct val="107000"/>
              </a:lnSpc>
              <a:spcBef>
                <a:spcPts val="0"/>
              </a:spcBef>
              <a:spcAft>
                <a:spcPts val="0"/>
              </a:spcAft>
            </a:pPr>
            <a:r>
              <a:rPr lang="es-CO" sz="1800" b="0" kern="100" dirty="0">
                <a:effectLst/>
                <a:latin typeface="Arial" panose="020B0604020202020204" pitchFamily="34" charset="0"/>
                <a:ea typeface="Calibri" panose="020F0502020204030204" pitchFamily="34" charset="0"/>
                <a:cs typeface="Arial" panose="020B0604020202020204" pitchFamily="34" charset="0"/>
              </a:rPr>
              <a:t>Oigamos a algunos jóvenes hablar de su paso por la preparatoria y cómo los desafíos que enfrentaron no representaron para ellos el fin de su camino hacia la educación superior.</a:t>
            </a:r>
          </a:p>
          <a:p>
            <a:pPr marL="0" marR="0">
              <a:lnSpc>
                <a:spcPct val="107000"/>
              </a:lnSpc>
              <a:spcBef>
                <a:spcPts val="0"/>
              </a:spcBef>
              <a:spcAft>
                <a:spcPts val="0"/>
              </a:spcAft>
            </a:pPr>
            <a:endParaRPr lang="en-US" sz="1800" b="0"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b="1" kern="100" dirty="0">
                <a:effectLst/>
                <a:latin typeface="Arial" panose="020B0604020202020204" pitchFamily="34" charset="0"/>
                <a:ea typeface="Calibri" panose="020F0502020204030204" pitchFamily="34" charset="0"/>
                <a:cs typeface="Arial" panose="020B0604020202020204" pitchFamily="34" charset="0"/>
              </a:rPr>
              <a:t>Nota para el facilitador: </a:t>
            </a:r>
            <a:r>
              <a:rPr lang="es-CO" sz="1800" b="0" kern="100" dirty="0">
                <a:effectLst/>
                <a:latin typeface="Arial" panose="020B0604020202020204" pitchFamily="34" charset="0"/>
                <a:ea typeface="Calibri" panose="020F0502020204030204" pitchFamily="34" charset="0"/>
                <a:cs typeface="Arial" panose="020B0604020202020204" pitchFamily="34" charset="0"/>
              </a:rPr>
              <a:t>Haga “clic” en el cuadro de texto para tener acceso al enlace del video. NOTA: Muchos videos en YouTube tienen publicidad que aparece antes del programa. Remítase a la Guía del Facilitador para familiarizarse con maneras de acomodar esos videos en la presentación.</a:t>
            </a:r>
            <a:endParaRPr lang="en-US" sz="1800" b="0" kern="1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378" name="Google Shape;378;p9:notes">
            <a:extLst>
              <a:ext uri="{FF2B5EF4-FFF2-40B4-BE49-F238E27FC236}">
                <a16:creationId xmlns:a16="http://schemas.microsoft.com/office/drawing/2014/main" id="{7D752B67-2508-9ECC-03FB-087E02DE06B7}"/>
              </a:ext>
            </a:extLst>
          </p:cNvPr>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41</a:t>
            </a:fld>
            <a:endParaRPr/>
          </a:p>
        </p:txBody>
      </p:sp>
    </p:spTree>
    <p:extLst>
      <p:ext uri="{BB962C8B-B14F-4D97-AF65-F5344CB8AC3E}">
        <p14:creationId xmlns:p14="http://schemas.microsoft.com/office/powerpoint/2010/main" val="220644264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5"/>
        <p:cNvGrpSpPr/>
        <p:nvPr/>
      </p:nvGrpSpPr>
      <p:grpSpPr>
        <a:xfrm>
          <a:off x="0" y="0"/>
          <a:ext cx="0" cy="0"/>
          <a:chOff x="0" y="0"/>
          <a:chExt cx="0" cy="0"/>
        </a:xfrm>
      </p:grpSpPr>
      <p:sp>
        <p:nvSpPr>
          <p:cNvPr id="706" name="Google Shape;706;p3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07" name="Google Shape;707;p32: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42900" marR="0" lvl="0" indent="-342900">
              <a:lnSpc>
                <a:spcPct val="107000"/>
              </a:lnSpc>
              <a:spcBef>
                <a:spcPts val="0"/>
              </a:spcBef>
              <a:spcAft>
                <a:spcPts val="0"/>
              </a:spcAft>
              <a:buFont typeface="Noto Sans" panose="020B0502040504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En el 12vo grado, los estudiantes deben continuar basándose en los logros del 11vo grado. Sin embargo, el grado 12 es el momento crítico en que los estudiantes deben decidir cuál opción les gustaría adoptar después de la graduación de la preparatoria y tomar las medidas necesarias para alcanzar esa meta. Aquí hay una descripción general de los pasos clave en el grado 12. Hablaremos más sobre ellos más adelante. </a:t>
            </a:r>
          </a:p>
          <a:p>
            <a:pPr marL="342900" marR="0" lvl="0" indent="-342900">
              <a:lnSpc>
                <a:spcPct val="107000"/>
              </a:lnSpc>
              <a:spcBef>
                <a:spcPts val="0"/>
              </a:spcBef>
              <a:spcAft>
                <a:spcPts val="0"/>
              </a:spcAft>
              <a:buFont typeface="Noto Sans" panose="020B0502040504020204" pitchFamily="34" charset="0"/>
              <a:buChar char="∙"/>
              <a:tabLst>
                <a:tab pos="457200" algn="l"/>
              </a:tabLst>
            </a:pP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Noto Sans" panose="020B0502040504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Si bien las UC y las </a:t>
            </a:r>
            <a:r>
              <a:rPr lang="es-CO" sz="1800" kern="100" dirty="0" err="1">
                <a:effectLst/>
                <a:latin typeface="Arial" panose="020B0604020202020204" pitchFamily="34" charset="0"/>
                <a:ea typeface="Calibri" panose="020F0502020204030204" pitchFamily="34" charset="0"/>
                <a:cs typeface="Arial" panose="020B0604020202020204" pitchFamily="34" charset="0"/>
              </a:rPr>
              <a:t>CSU</a:t>
            </a:r>
            <a:r>
              <a:rPr lang="es-CO" sz="1800" kern="100" dirty="0">
                <a:effectLst/>
                <a:latin typeface="Arial" panose="020B0604020202020204" pitchFamily="34" charset="0"/>
                <a:ea typeface="Calibri" panose="020F0502020204030204" pitchFamily="34" charset="0"/>
                <a:cs typeface="Arial" panose="020B0604020202020204" pitchFamily="34" charset="0"/>
              </a:rPr>
              <a:t> ya no requieren el SAT o el ACT con fines de admisión, los estudiantes que estén interesados en una universidad privada de 4 años quizá quieran tomar el examen, ya que algunos en instituciones estatales y fuera del estado aún pueden requerirlos.  Los estudiantes aún pueden tomar o volver a tomar el SAT/ACT en el otoño y obtener una exención de costos de su consejero académico de la preparatoria. Es importante hablar con su consejero al comienzo del año escolar para determinar si la institución para la cual el estudiante planea postularse requiere el SAT o el ACT, para averiguar las fechas de los exámenes, y registrarse por adelantado.</a:t>
            </a:r>
          </a:p>
          <a:p>
            <a:pPr marL="342900" marR="0" lvl="0" indent="-342900">
              <a:lnSpc>
                <a:spcPct val="107000"/>
              </a:lnSpc>
              <a:spcBef>
                <a:spcPts val="0"/>
              </a:spcBef>
              <a:spcAft>
                <a:spcPts val="0"/>
              </a:spcAft>
              <a:buFont typeface="Noto Sans" panose="020B0502040504020204" pitchFamily="34" charset="0"/>
              <a:buChar char="∙"/>
              <a:tabLst>
                <a:tab pos="457200" algn="l"/>
              </a:tabLst>
            </a:pP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Noto Sans" panose="020B0502040504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El verano anterior al 12vo grado y el semestre de otoño es cuando los estudiantes deben reducir su lista de posibles carreras y universidades para el proceso de aplicación. Esto es más crítico para los estudiantes que buscan un título de 4 años. Como hablaremos más adelante, los estudiantes que consideran la opción de un colegio comunitario tienen hasta el semestre de primavera para aplicar.</a:t>
            </a:r>
          </a:p>
          <a:p>
            <a:pPr marL="342900" marR="0" lvl="0" indent="-342900">
              <a:lnSpc>
                <a:spcPct val="107000"/>
              </a:lnSpc>
              <a:spcBef>
                <a:spcPts val="0"/>
              </a:spcBef>
              <a:spcAft>
                <a:spcPts val="0"/>
              </a:spcAft>
              <a:buFont typeface="Noto Sans" panose="020B0502040504020204" pitchFamily="34" charset="0"/>
              <a:buChar char="∙"/>
              <a:tabLst>
                <a:tab pos="457200" algn="l"/>
              </a:tabLst>
            </a:pP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Noto Sans" panose="020B0502040504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El grado 12 es también cuando los estudiantes deberán solicitar ayuda financiera para la universidad. Hay pasos y plazos clave para este proceso, los cuales cubriremos más adelante en esta capacitación.</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Noto Sans" panose="020B0502040504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Por último, el grado 12 es también cuando los estudiantes deben estar afiliados a los programas de apoyo del campus y a otros recursos. Proporcionaremos más información sobre todos los excelentes recursos y apoyos disponibles para los estudiantes y cómo vincularlos a estos servicios de apoyo.</a:t>
            </a:r>
          </a:p>
          <a:p>
            <a:pPr marL="342900" marR="0" lvl="0" indent="-342900">
              <a:lnSpc>
                <a:spcPct val="107000"/>
              </a:lnSpc>
              <a:spcBef>
                <a:spcPts val="0"/>
              </a:spcBef>
              <a:spcAft>
                <a:spcPts val="0"/>
              </a:spcAft>
              <a:buFont typeface="Noto Sans" panose="020B0502040504020204" pitchFamily="34" charset="0"/>
              <a:buChar char="∙"/>
              <a:tabLst>
                <a:tab pos="457200" algn="l"/>
              </a:tabLst>
            </a:pP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b="1" kern="100" dirty="0">
                <a:effectLst/>
                <a:latin typeface="Arial" panose="020B0604020202020204" pitchFamily="34" charset="0"/>
                <a:ea typeface="Calibri" panose="020F0502020204030204" pitchFamily="34" charset="0"/>
                <a:cs typeface="Arial" panose="020B0604020202020204" pitchFamily="34" charset="0"/>
              </a:rPr>
              <a:t>Nota para el facilitador: </a:t>
            </a:r>
            <a:r>
              <a:rPr lang="es-CO" sz="1800" kern="100" dirty="0">
                <a:effectLst/>
                <a:latin typeface="Arial" panose="020B0604020202020204" pitchFamily="34" charset="0"/>
                <a:ea typeface="Calibri" panose="020F0502020204030204" pitchFamily="34" charset="0"/>
                <a:cs typeface="Arial" panose="020B0604020202020204" pitchFamily="34" charset="0"/>
              </a:rPr>
              <a:t>Se dispone de una lista de verificación específica para cada grado en la </a:t>
            </a:r>
            <a:r>
              <a:rPr lang="es-CO" sz="1800" b="1" kern="100" dirty="0">
                <a:effectLst/>
                <a:latin typeface="Arial" panose="020B0604020202020204" pitchFamily="34" charset="0"/>
                <a:ea typeface="Calibri" panose="020F0502020204030204" pitchFamily="34" charset="0"/>
                <a:cs typeface="Arial" panose="020B0604020202020204" pitchFamily="34" charset="0"/>
              </a:rPr>
              <a:t>Guía de Planificación de Educación </a:t>
            </a:r>
            <a:r>
              <a:rPr lang="es-CO" sz="1800" b="1" kern="100" dirty="0" err="1">
                <a:effectLst/>
                <a:latin typeface="Arial" panose="020B0604020202020204" pitchFamily="34" charset="0"/>
                <a:ea typeface="Calibri" panose="020F0502020204030204" pitchFamily="34" charset="0"/>
                <a:cs typeface="Arial" panose="020B0604020202020204" pitchFamily="34" charset="0"/>
              </a:rPr>
              <a:t>Pos</a:t>
            </a:r>
            <a:r>
              <a:rPr lang="es-CO" sz="1800" b="1" kern="100" dirty="0">
                <a:effectLst/>
                <a:latin typeface="Arial" panose="020B0604020202020204" pitchFamily="34" charset="0"/>
                <a:ea typeface="Calibri" panose="020F0502020204030204" pitchFamily="34" charset="0"/>
                <a:cs typeface="Arial" panose="020B0604020202020204" pitchFamily="34" charset="0"/>
              </a:rPr>
              <a:t> preparatoria para Jóvenes en Crianza Temporal </a:t>
            </a:r>
            <a:r>
              <a:rPr lang="es-CO" sz="1800" kern="100" dirty="0">
                <a:effectLst/>
                <a:latin typeface="Arial" panose="020B0604020202020204" pitchFamily="34" charset="0"/>
                <a:ea typeface="Calibri" panose="020F0502020204030204" pitchFamily="34" charset="0"/>
                <a:cs typeface="Arial" panose="020B0604020202020204" pitchFamily="34" charset="0"/>
              </a:rPr>
              <a:t>que identifica los pasos que los estudiantes pueden completar en los semestres de otoño y de primavera del último año junto con enlaces específicos a recursos.</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dirty="0">
              <a:latin typeface="Arial" panose="020B0604020202020204" pitchFamily="34" charset="0"/>
              <a:cs typeface="Arial" panose="020B0604020202020204" pitchFamily="34" charset="0"/>
              <a:sym typeface="Calibri"/>
            </a:endParaRPr>
          </a:p>
          <a:p>
            <a:pPr marL="0" lvl="0" indent="0" algn="l" rtl="0">
              <a:lnSpc>
                <a:spcPct val="100000"/>
              </a:lnSpc>
              <a:spcBef>
                <a:spcPts val="0"/>
              </a:spcBef>
              <a:spcAft>
                <a:spcPts val="0"/>
              </a:spcAft>
              <a:buSzPts val="1400"/>
              <a:buNone/>
            </a:pPr>
            <a:endParaRPr dirty="0">
              <a:latin typeface="Arial" panose="020B0604020202020204" pitchFamily="34" charset="0"/>
              <a:cs typeface="Arial" panose="020B0604020202020204" pitchFamily="34" charset="0"/>
            </a:endParaRPr>
          </a:p>
        </p:txBody>
      </p:sp>
      <p:sp>
        <p:nvSpPr>
          <p:cNvPr id="708" name="Google Shape;708;p32: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2"/>
        <p:cNvGrpSpPr/>
        <p:nvPr/>
      </p:nvGrpSpPr>
      <p:grpSpPr>
        <a:xfrm>
          <a:off x="0" y="0"/>
          <a:ext cx="0" cy="0"/>
          <a:chOff x="0" y="0"/>
          <a:chExt cx="0" cy="0"/>
        </a:xfrm>
      </p:grpSpPr>
      <p:sp>
        <p:nvSpPr>
          <p:cNvPr id="733" name="Google Shape;733;p3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34" name="Google Shape;734;p33: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marR="0" lvl="0" indent="0">
              <a:lnSpc>
                <a:spcPct val="107000"/>
              </a:lnSpc>
              <a:spcBef>
                <a:spcPts val="0"/>
              </a:spcBef>
              <a:spcAft>
                <a:spcPts val="0"/>
              </a:spcAft>
              <a:buFont typeface="Noto Sans" panose="020B0502040504020204" pitchFamily="34" charset="0"/>
              <a:buNone/>
            </a:pPr>
            <a:r>
              <a:rPr lang="es-CO" sz="1800" kern="100" dirty="0">
                <a:effectLst/>
                <a:latin typeface="Arial" panose="020B0604020202020204" pitchFamily="34" charset="0"/>
                <a:ea typeface="Calibri" panose="020F0502020204030204" pitchFamily="34" charset="0"/>
                <a:cs typeface="Arial" panose="020B0604020202020204" pitchFamily="34" charset="0"/>
              </a:rPr>
              <a:t>Tomemos un descanso de 10 minutos. Cuando regresemos, hablaremos más sobre sugerencias clave al aplicar para la universidad, solicitar ayuda financiera, y para una gran cantidad de recursos disponibles para ayudar a los jóvenes a realizar una transición exitosa hacia y a lo largo de la universidad.</a:t>
            </a:r>
          </a:p>
          <a:p>
            <a:pPr marL="0" marR="0" lvl="0" indent="0">
              <a:lnSpc>
                <a:spcPct val="107000"/>
              </a:lnSpc>
              <a:spcBef>
                <a:spcPts val="0"/>
              </a:spcBef>
              <a:spcAft>
                <a:spcPts val="0"/>
              </a:spcAft>
              <a:buFont typeface="Noto Sans" panose="020B0502040504020204" pitchFamily="34" charset="0"/>
              <a:buNone/>
            </a:pP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b="1" kern="100" dirty="0">
                <a:effectLst/>
                <a:latin typeface="Arial" panose="020B0604020202020204" pitchFamily="34" charset="0"/>
                <a:ea typeface="Calibri" panose="020F0502020204030204" pitchFamily="34" charset="0"/>
                <a:cs typeface="Arial" panose="020B0604020202020204" pitchFamily="34" charset="0"/>
              </a:rPr>
              <a:t>Nota para el facilitador: </a:t>
            </a:r>
            <a:r>
              <a:rPr lang="es-CO" sz="1800" kern="100" dirty="0">
                <a:effectLst/>
                <a:latin typeface="Arial" panose="020B0604020202020204" pitchFamily="34" charset="0"/>
                <a:ea typeface="Calibri" panose="020F0502020204030204" pitchFamily="34" charset="0"/>
                <a:cs typeface="Arial" panose="020B0604020202020204" pitchFamily="34" charset="0"/>
              </a:rPr>
              <a:t>De a los participantes un descanso de 10 minutos, el cual se puede tomar de una vez o en dos descansos de 5 minutos dependiendo del tiempo.</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p:txBody>
      </p:sp>
      <p:sp>
        <p:nvSpPr>
          <p:cNvPr id="735" name="Google Shape;735;p33: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ea typeface="Calibri"/>
                <a:sym typeface="Calibri"/>
              </a:rPr>
              <a:t>43</a:t>
            </a:fld>
            <a:endParaRPr dirty="0">
              <a:solidFill>
                <a:srgbClr val="000000"/>
              </a:solidFill>
              <a:ea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1"/>
        <p:cNvGrpSpPr/>
        <p:nvPr/>
      </p:nvGrpSpPr>
      <p:grpSpPr>
        <a:xfrm>
          <a:off x="0" y="0"/>
          <a:ext cx="0" cy="0"/>
          <a:chOff x="0" y="0"/>
          <a:chExt cx="0" cy="0"/>
        </a:xfrm>
      </p:grpSpPr>
      <p:sp>
        <p:nvSpPr>
          <p:cNvPr id="742" name="Google Shape;742;p34:notes"/>
          <p:cNvSpPr>
            <a:spLocks noGrp="1" noRot="1" noChangeAspect="1"/>
          </p:cNvSpPr>
          <p:nvPr>
            <p:ph type="sldImg" idx="2"/>
          </p:nvPr>
        </p:nvSpPr>
        <p:spPr>
          <a:xfrm>
            <a:off x="655638" y="312738"/>
            <a:ext cx="5630862"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43" name="Google Shape;743;p34:notes"/>
          <p:cNvSpPr txBox="1">
            <a:spLocks noGrp="1"/>
          </p:cNvSpPr>
          <p:nvPr>
            <p:ph type="body" idx="1"/>
          </p:nvPr>
        </p:nvSpPr>
        <p:spPr>
          <a:xfrm>
            <a:off x="236643" y="3675909"/>
            <a:ext cx="6468251" cy="5238497"/>
          </a:xfrm>
          <a:prstGeom prst="rect">
            <a:avLst/>
          </a:prstGeom>
          <a:noFill/>
          <a:ln>
            <a:noFill/>
          </a:ln>
        </p:spPr>
        <p:txBody>
          <a:bodyPr spcFirstLastPara="1" wrap="square" lIns="94175" tIns="47075" rIns="94175" bIns="47075" anchor="t" anchorCtr="0">
            <a:noAutofit/>
          </a:bodyPr>
          <a:lstStyle/>
          <a:p>
            <a:pPr marL="0" marR="0" lvl="0" indent="0">
              <a:lnSpc>
                <a:spcPct val="107000"/>
              </a:lnSpc>
              <a:spcBef>
                <a:spcPts val="0"/>
              </a:spcBef>
              <a:spcAft>
                <a:spcPts val="0"/>
              </a:spcAft>
              <a:buFont typeface="Noto Sans" panose="020B0502040504020204" pitchFamily="34" charset="0"/>
              <a:buNone/>
            </a:pPr>
            <a:r>
              <a:rPr lang="es-CO" sz="1800" kern="100" dirty="0">
                <a:effectLst/>
                <a:latin typeface="Arial" panose="020B0604020202020204" pitchFamily="34" charset="0"/>
                <a:ea typeface="Calibri" panose="020F0502020204030204" pitchFamily="34" charset="0"/>
                <a:cs typeface="Arial" panose="020B0604020202020204" pitchFamily="34" charset="0"/>
              </a:rPr>
              <a:t>Antes de hablar sobre cómo apoyar a los jóvenes con la aplicación de ingreso a la universidad, tomemos un momento para reflexionar sobre cómo se sienten con respecto a apoyar a los jóvenes con el proceso de matricularse para la universidad, (por ejemplo, aplicaciones a universidades, solicitudes de ayuda financiera, etc.). </a:t>
            </a:r>
          </a:p>
          <a:p>
            <a:pPr marL="0" marR="0" lvl="0" indent="0">
              <a:lnSpc>
                <a:spcPct val="107000"/>
              </a:lnSpc>
              <a:spcBef>
                <a:spcPts val="0"/>
              </a:spcBef>
              <a:spcAft>
                <a:spcPts val="0"/>
              </a:spcAft>
              <a:buFont typeface="Noto Sans" panose="020B0502040504020204" pitchFamily="34" charset="0"/>
              <a:buNone/>
            </a:pP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b="1" kern="100" dirty="0">
                <a:effectLst/>
                <a:latin typeface="Arial" panose="020B0604020202020204" pitchFamily="34" charset="0"/>
                <a:ea typeface="Calibri" panose="020F0502020204030204" pitchFamily="34" charset="0"/>
                <a:cs typeface="Arial" panose="020B0604020202020204" pitchFamily="34" charset="0"/>
              </a:rPr>
              <a:t>**Nota para el facilitador - Actividad de interacción (5 minutos):</a:t>
            </a:r>
            <a:br>
              <a:rPr lang="es-CO" sz="1800" b="1" kern="100" dirty="0">
                <a:effectLst/>
                <a:latin typeface="Arial" panose="020B0604020202020204" pitchFamily="34" charset="0"/>
                <a:ea typeface="Calibri" panose="020F0502020204030204" pitchFamily="34" charset="0"/>
                <a:cs typeface="Arial" panose="020B0604020202020204" pitchFamily="34" charset="0"/>
              </a:rPr>
            </a:br>
            <a:r>
              <a:rPr lang="es-CO" sz="1800" kern="100" dirty="0">
                <a:effectLst/>
                <a:latin typeface="Arial" panose="020B0604020202020204" pitchFamily="34" charset="0"/>
                <a:ea typeface="Calibri" panose="020F0502020204030204" pitchFamily="34" charset="0"/>
                <a:cs typeface="Arial" panose="020B0604020202020204" pitchFamily="34" charset="0"/>
              </a:rPr>
              <a:t>Es normal que los estudiantes y los adultos experimenten una variedad de sentimientos en cuanto al proceso de matricularse para la universidad.</a:t>
            </a:r>
            <a:r>
              <a:rPr lang="es-CO" sz="1800" b="1" kern="100" dirty="0">
                <a:effectLst/>
                <a:latin typeface="Arial" panose="020B0604020202020204" pitchFamily="34" charset="0"/>
                <a:ea typeface="Calibri" panose="020F0502020204030204" pitchFamily="34" charset="0"/>
                <a:cs typeface="Arial" panose="020B0604020202020204" pitchFamily="34" charset="0"/>
              </a:rPr>
              <a:t> </a:t>
            </a:r>
            <a:r>
              <a:rPr lang="es-CO" sz="1800" kern="100" dirty="0">
                <a:effectLst/>
                <a:latin typeface="Arial" panose="020B0604020202020204" pitchFamily="34" charset="0"/>
                <a:ea typeface="Calibri" panose="020F0502020204030204" pitchFamily="34" charset="0"/>
                <a:cs typeface="Arial" panose="020B0604020202020204" pitchFamily="34" charset="0"/>
              </a:rPr>
              <a:t>Pueden sentirse asustados, confundidos, intimidados, confiados, abrumados o emocionados. Esta es una gran oportunidad para que los proveedores de cuidados reflexionen sobre lo que ellos mismos sienten a fin de contribuir a normalizar los sentimientos que pueden surgir tanto para ellos como para los jóvenes y la importancia de apoyarlos.</a:t>
            </a:r>
          </a:p>
          <a:p>
            <a:pPr marL="0" marR="0">
              <a:lnSpc>
                <a:spcPct val="107000"/>
              </a:lnSpc>
              <a:spcBef>
                <a:spcPts val="0"/>
              </a:spcBef>
              <a:spcAft>
                <a:spcPts val="0"/>
              </a:spcAft>
            </a:pP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b="1" u="sng" kern="100" dirty="0">
                <a:effectLst/>
                <a:latin typeface="Arial" panose="020B0604020202020204" pitchFamily="34" charset="0"/>
                <a:ea typeface="Calibri" panose="020F0502020204030204" pitchFamily="34" charset="0"/>
                <a:cs typeface="Arial" panose="020B0604020202020204" pitchFamily="34" charset="0"/>
              </a:rPr>
              <a:t>En persona:</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b="1" i="1" kern="100" dirty="0">
                <a:effectLst/>
                <a:latin typeface="Arial" panose="020B0604020202020204" pitchFamily="34" charset="0"/>
                <a:ea typeface="Calibri" panose="020F0502020204030204" pitchFamily="34" charset="0"/>
                <a:cs typeface="Arial" panose="020B0604020202020204" pitchFamily="34" charset="0"/>
              </a:rPr>
              <a:t>Compartir en pareja</a:t>
            </a:r>
            <a:r>
              <a:rPr lang="es-CO" sz="1800" kern="100" dirty="0">
                <a:effectLst/>
                <a:latin typeface="Arial" panose="020B0604020202020204" pitchFamily="34" charset="0"/>
                <a:ea typeface="Calibri" panose="020F0502020204030204" pitchFamily="34" charset="0"/>
                <a:cs typeface="Arial" panose="020B0604020202020204" pitchFamily="34" charset="0"/>
              </a:rPr>
              <a:t>: Pida a los participantes que se presenten a una persona sentada a su lado. Como pareja, ellos analizarán la pregunta que aparece en la diapositiva. </a:t>
            </a:r>
            <a:r>
              <a:rPr lang="es-CO" sz="1800" kern="100" dirty="0">
                <a:effectLst/>
                <a:latin typeface="Arial" panose="020B0604020202020204" pitchFamily="34" charset="0"/>
                <a:ea typeface="Calibri" panose="020F0502020204030204" pitchFamily="34" charset="0"/>
                <a:cs typeface="Times New Roman" panose="02020603050405020304" pitchFamily="18" charset="0"/>
              </a:rPr>
              <a:t>Una vez que el facilitador vuelve a reunir a los participantes en el grupo general, se compartirán las respuestas que trataron como pareja. </a:t>
            </a:r>
            <a:r>
              <a:rPr lang="es-CO" sz="1800" kern="100" dirty="0">
                <a:effectLst/>
                <a:latin typeface="Arial" panose="020B0604020202020204" pitchFamily="34" charset="0"/>
                <a:ea typeface="Calibri" panose="020F0502020204030204" pitchFamily="34" charset="0"/>
                <a:cs typeface="Arial" panose="020B0604020202020204" pitchFamily="34" charset="0"/>
              </a:rPr>
              <a:t> Luego, el facilitador guiará la conversación para identificar temas y experiencias comunes. </a:t>
            </a:r>
            <a:br>
              <a:rPr lang="es-CO" sz="1800" kern="100" dirty="0">
                <a:effectLst/>
                <a:latin typeface="Arial" panose="020B0604020202020204" pitchFamily="34" charset="0"/>
                <a:ea typeface="Calibri" panose="020F0502020204030204" pitchFamily="34" charset="0"/>
                <a:cs typeface="Arial" panose="020B0604020202020204" pitchFamily="34" charset="0"/>
              </a:rPr>
            </a:br>
            <a:r>
              <a:rPr lang="es-CO" sz="1800" b="1" i="1" kern="100" dirty="0">
                <a:effectLst/>
                <a:latin typeface="Arial" panose="020B0604020202020204" pitchFamily="34" charset="0"/>
                <a:ea typeface="Calibri" panose="020F0502020204030204" pitchFamily="34" charset="0"/>
                <a:cs typeface="Arial" panose="020B0604020202020204" pitchFamily="34" charset="0"/>
              </a:rPr>
              <a:t>Collage de notas “</a:t>
            </a:r>
            <a:r>
              <a:rPr lang="es-CO" sz="1800" b="1" i="1" kern="100" dirty="0" err="1">
                <a:effectLst/>
                <a:latin typeface="Arial" panose="020B0604020202020204" pitchFamily="34" charset="0"/>
                <a:ea typeface="Calibri" panose="020F0502020204030204" pitchFamily="34" charset="0"/>
                <a:cs typeface="Arial" panose="020B0604020202020204" pitchFamily="34" charset="0"/>
              </a:rPr>
              <a:t>post-it</a:t>
            </a:r>
            <a:r>
              <a:rPr lang="es-CO" sz="1800" b="1" i="1" kern="100" dirty="0">
                <a:effectLst/>
                <a:latin typeface="Arial" panose="020B0604020202020204" pitchFamily="34" charset="0"/>
                <a:ea typeface="Calibri" panose="020F0502020204030204" pitchFamily="34" charset="0"/>
                <a:cs typeface="Arial" panose="020B0604020202020204" pitchFamily="34" charset="0"/>
              </a:rPr>
              <a:t>”</a:t>
            </a:r>
            <a:r>
              <a:rPr lang="es-CO" sz="1800" kern="100" dirty="0">
                <a:effectLst/>
                <a:latin typeface="Arial" panose="020B0604020202020204" pitchFamily="34" charset="0"/>
                <a:ea typeface="Calibri" panose="020F0502020204030204" pitchFamily="34" charset="0"/>
                <a:cs typeface="Arial" panose="020B0604020202020204" pitchFamily="34" charset="0"/>
              </a:rPr>
              <a:t>: Antes de la presentación, el facilitador puede poner 3 notas Post-</a:t>
            </a:r>
            <a:r>
              <a:rPr lang="es-CO" sz="1800" kern="100" dirty="0" err="1">
                <a:effectLst/>
                <a:latin typeface="Arial" panose="020B0604020202020204" pitchFamily="34" charset="0"/>
                <a:ea typeface="Calibri" panose="020F0502020204030204" pitchFamily="34" charset="0"/>
                <a:cs typeface="Arial" panose="020B0604020202020204" pitchFamily="34" charset="0"/>
              </a:rPr>
              <a:t>It</a:t>
            </a:r>
            <a:r>
              <a:rPr lang="es-CO" sz="1800" kern="100" dirty="0">
                <a:effectLst/>
                <a:latin typeface="Arial" panose="020B0604020202020204" pitchFamily="34" charset="0"/>
                <a:ea typeface="Calibri" panose="020F0502020204030204" pitchFamily="34" charset="0"/>
                <a:cs typeface="Arial" panose="020B0604020202020204" pitchFamily="34" charset="0"/>
              </a:rPr>
              <a:t> en cada asiento. El facilitador puede pedir a los miembros del grupo que anoten su respuesta en hasta tres notas Post-</a:t>
            </a:r>
            <a:r>
              <a:rPr lang="es-CO" sz="1800" kern="100" dirty="0" err="1">
                <a:effectLst/>
                <a:latin typeface="Arial" panose="020B0604020202020204" pitchFamily="34" charset="0"/>
                <a:ea typeface="Calibri" panose="020F0502020204030204" pitchFamily="34" charset="0"/>
                <a:cs typeface="Arial" panose="020B0604020202020204" pitchFamily="34" charset="0"/>
              </a:rPr>
              <a:t>It</a:t>
            </a:r>
            <a:r>
              <a:rPr lang="es-CO" sz="1800" kern="100" dirty="0">
                <a:effectLst/>
                <a:latin typeface="Arial" panose="020B0604020202020204" pitchFamily="34" charset="0"/>
                <a:ea typeface="Calibri" panose="020F0502020204030204" pitchFamily="34" charset="0"/>
                <a:cs typeface="Arial" panose="020B0604020202020204" pitchFamily="34" charset="0"/>
              </a:rPr>
              <a:t>. Los participantes pueden pegar sus notas en una pared y el facilitador puede agrupar respuestas comunes y leer en voz alta los comentarios más comunes y guiar la conversación del grupo. </a:t>
            </a:r>
            <a:br>
              <a:rPr lang="es-CO" sz="1800" kern="100" dirty="0">
                <a:effectLst/>
                <a:latin typeface="Arial" panose="020B0604020202020204" pitchFamily="34" charset="0"/>
                <a:ea typeface="Calibri" panose="020F0502020204030204" pitchFamily="34" charset="0"/>
                <a:cs typeface="Arial" panose="020B0604020202020204" pitchFamily="34" charset="0"/>
              </a:rPr>
            </a:br>
            <a:r>
              <a:rPr lang="es-CO" sz="1800" b="1" i="1" kern="100" dirty="0">
                <a:effectLst/>
                <a:latin typeface="Arial" panose="020B0604020202020204" pitchFamily="34" charset="0"/>
                <a:ea typeface="Calibri" panose="020F0502020204030204" pitchFamily="34" charset="0"/>
                <a:cs typeface="Arial" panose="020B0604020202020204" pitchFamily="34" charset="0"/>
              </a:rPr>
              <a:t>Sondear al grupo</a:t>
            </a:r>
            <a:r>
              <a:rPr lang="es-CO" sz="1800" b="1" kern="100" dirty="0">
                <a:effectLst/>
                <a:latin typeface="Arial" panose="020B0604020202020204" pitchFamily="34" charset="0"/>
                <a:ea typeface="Calibri" panose="020F0502020204030204" pitchFamily="34" charset="0"/>
                <a:cs typeface="Arial" panose="020B0604020202020204" pitchFamily="34" charset="0"/>
              </a:rPr>
              <a:t>: </a:t>
            </a:r>
            <a:r>
              <a:rPr lang="es-CO" sz="1800" kern="100" dirty="0">
                <a:effectLst/>
                <a:latin typeface="Arial" panose="020B0604020202020204" pitchFamily="34" charset="0"/>
                <a:ea typeface="Calibri" panose="020F0502020204030204" pitchFamily="34" charset="0"/>
                <a:cs typeface="Arial" panose="020B0604020202020204" pitchFamily="34" charset="0"/>
              </a:rPr>
              <a:t>El facilitador puede compartir algunas respuestas típicas y pedir a las personas que levanten la mano para participar. Por ejemplo, "levanten la mano si se sienten intimidados". El facilitador puede pedir a 1 o 2 voluntarios que compartan lo que sienten en cuanto al proceso, y facilitar un breve intercambio. </a:t>
            </a:r>
          </a:p>
          <a:p>
            <a:pPr marL="0" marR="0" lvl="0" indent="0">
              <a:lnSpc>
                <a:spcPct val="107000"/>
              </a:lnSpc>
              <a:spcBef>
                <a:spcPts val="0"/>
              </a:spcBef>
              <a:spcAft>
                <a:spcPts val="0"/>
              </a:spcAft>
              <a:buFont typeface="Arial" panose="020B0604020202020204" pitchFamily="34" charset="0"/>
              <a:buNone/>
              <a:tabLst>
                <a:tab pos="457200" algn="l"/>
              </a:tabLst>
            </a:pP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b="1" u="sng" kern="100" dirty="0">
                <a:effectLst/>
                <a:latin typeface="Arial" panose="020B0604020202020204" pitchFamily="34" charset="0"/>
                <a:ea typeface="Calibri" panose="020F0502020204030204" pitchFamily="34" charset="0"/>
                <a:cs typeface="Arial" panose="020B0604020202020204" pitchFamily="34" charset="0"/>
              </a:rPr>
              <a:t>Vía Zoom: </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Calibri" panose="020F050202020403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Se les puede pedir a los participantes que respondan a través de una función de Nube de Palabras en </a:t>
            </a:r>
            <a:r>
              <a:rPr lang="es-CO" sz="1800" kern="100" dirty="0" err="1">
                <a:effectLst/>
                <a:latin typeface="Arial" panose="020B0604020202020204" pitchFamily="34" charset="0"/>
                <a:ea typeface="Calibri" panose="020F0502020204030204" pitchFamily="34" charset="0"/>
                <a:cs typeface="Arial" panose="020B0604020202020204" pitchFamily="34" charset="0"/>
              </a:rPr>
              <a:t>Menti</a:t>
            </a:r>
            <a:r>
              <a:rPr lang="es-CO" sz="1800" kern="100" dirty="0">
                <a:effectLst/>
                <a:latin typeface="Arial" panose="020B0604020202020204" pitchFamily="34" charset="0"/>
                <a:ea typeface="Calibri" panose="020F0502020204030204" pitchFamily="34" charset="0"/>
                <a:cs typeface="Arial" panose="020B0604020202020204" pitchFamily="34" charset="0"/>
              </a:rPr>
              <a:t> la cual resaltará las respuestas más comunes, o a través de opciones pre creadas a través de una encuesta en Zoom. Además, dependiendo del tamaño del grupo, las personas también pueden poner sus respuestas en la función de chat, que el facilitador puede dirigir, y comentar al notar temas importantes y puntos en común.</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300"/>
              <a:buFont typeface="Noto Sans Symbols"/>
              <a:buNone/>
            </a:pPr>
            <a:endParaRPr sz="1300" dirty="0">
              <a:latin typeface="Arial" panose="020B0604020202020204" pitchFamily="34" charset="0"/>
              <a:cs typeface="Arial" panose="020B0604020202020204" pitchFamily="34" charset="0"/>
            </a:endParaRPr>
          </a:p>
        </p:txBody>
      </p:sp>
      <p:sp>
        <p:nvSpPr>
          <p:cNvPr id="744" name="Google Shape;744;p34: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ea typeface="Calibri"/>
                <a:sym typeface="Calibri"/>
              </a:rPr>
              <a:t>44</a:t>
            </a:fld>
            <a:endParaRPr dirty="0">
              <a:solidFill>
                <a:srgbClr val="000000"/>
              </a:solidFill>
              <a:ea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2"/>
        <p:cNvGrpSpPr/>
        <p:nvPr/>
      </p:nvGrpSpPr>
      <p:grpSpPr>
        <a:xfrm>
          <a:off x="0" y="0"/>
          <a:ext cx="0" cy="0"/>
          <a:chOff x="0" y="0"/>
          <a:chExt cx="0" cy="0"/>
        </a:xfrm>
      </p:grpSpPr>
      <p:sp>
        <p:nvSpPr>
          <p:cNvPr id="753" name="Google Shape;753;p35: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54" name="Google Shape;754;p35: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42900" marR="0" lvl="0" indent="-342900">
              <a:lnSpc>
                <a:spcPct val="107000"/>
              </a:lnSpc>
              <a:spcBef>
                <a:spcPts val="0"/>
              </a:spcBef>
              <a:spcAft>
                <a:spcPts val="0"/>
              </a:spcAft>
              <a:buFont typeface="Noto Sans Symbols"/>
              <a:buChar char="∙"/>
              <a:tabLst>
                <a:tab pos="4572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Así como el proceso de solicitud de ingreso a la universidad puede generar una variedad de sentimientos (temor, miedo, confusión, frustración) para nosotros como adultos, lo mismo puede suceder con nuestros jóvenes estudiantes. </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Noto Sans Symbols"/>
              <a:buChar char="∙"/>
              <a:tabLst>
                <a:tab pos="4572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Su joven puede experimentar estrés durante este proceso y quizá lo manifieste de diferentes maneras, como siendo evasivo o cerrándose por completo. </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Noto Sans Symbols"/>
              <a:buChar char="∙"/>
              <a:tabLst>
                <a:tab pos="4572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Es importante ser paciente y alentador, y continuar apoyando a los jóvenes a lo largo del proceso de solicitud de ingreso a la universidad, y mucho más allá.</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Noto Sans Symbols"/>
              <a:buChar char="∙"/>
              <a:tabLst>
                <a:tab pos="4572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El Proyecto de Ley 12 del Senado (SB 12) requiere que los trabajadores sociales y oficiales de libertad condicional identifiquen a personas que ayuden a los jóvenes de 16 años y mayores con sus aplicaciones para la universidad y para solicitar ayuda financiera. </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Noto Sans Symbols"/>
              <a:buChar char="∙"/>
              <a:tabLst>
                <a:tab pos="4572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Esa persona puede ser cualquiera, inclusive usted mismo. Esperamos que la capacitación de hoy los ayude a aprontarse para guiar a los jóvenes a lo largo de este proceso, para asegurarse de que tengan la información que necesitan para hacerlo con éxito y para conectarlos con recursos adicionales cuando sea necesario.</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53221" lvl="0" indent="-353221" algn="l" rtl="0">
              <a:lnSpc>
                <a:spcPct val="100000"/>
              </a:lnSpc>
              <a:spcBef>
                <a:spcPts val="0"/>
              </a:spcBef>
              <a:spcAft>
                <a:spcPts val="0"/>
              </a:spcAft>
              <a:buClr>
                <a:schemeClr val="dk1"/>
              </a:buClr>
              <a:buSzPts val="1200"/>
              <a:buFont typeface="Noto Sans Symbols"/>
              <a:buChar char="∙"/>
            </a:pPr>
            <a:endParaRPr dirty="0">
              <a:latin typeface="Arial" panose="020B0604020202020204" pitchFamily="34" charset="0"/>
              <a:cs typeface="Arial" panose="020B0604020202020204" pitchFamily="34" charset="0"/>
            </a:endParaRPr>
          </a:p>
        </p:txBody>
      </p:sp>
      <p:sp>
        <p:nvSpPr>
          <p:cNvPr id="755" name="Google Shape;755;p35: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45</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62"/>
        <p:cNvGrpSpPr/>
        <p:nvPr/>
      </p:nvGrpSpPr>
      <p:grpSpPr>
        <a:xfrm>
          <a:off x="0" y="0"/>
          <a:ext cx="0" cy="0"/>
          <a:chOff x="0" y="0"/>
          <a:chExt cx="0" cy="0"/>
        </a:xfrm>
      </p:grpSpPr>
      <p:sp>
        <p:nvSpPr>
          <p:cNvPr id="763" name="Google Shape;763;p36: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64" name="Google Shape;764;p36: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s-CO" sz="1800" dirty="0">
                <a:effectLst/>
                <a:latin typeface="Arial" panose="020B0604020202020204" pitchFamily="34" charset="0"/>
                <a:ea typeface="Calibri" panose="020F0502020204030204" pitchFamily="34" charset="0"/>
                <a:cs typeface="Arial" panose="020B0604020202020204" pitchFamily="34" charset="0"/>
              </a:rPr>
              <a:t>Ahora vamos a explorar en más detalle algunos pasos clave del proceso de solicitud de ingreso a la universidad. Luego hablaremos más sobre el proceso de solicitud de ayuda financiera y de los recursos para apoyar a los jóvenes a tener éxito una vez matriculados.</a:t>
            </a:r>
            <a:endParaRPr dirty="0">
              <a:latin typeface="Arial" panose="020B0604020202020204" pitchFamily="34" charset="0"/>
              <a:cs typeface="Arial" panose="020B0604020202020204" pitchFamily="34" charset="0"/>
            </a:endParaRPr>
          </a:p>
        </p:txBody>
      </p:sp>
      <p:sp>
        <p:nvSpPr>
          <p:cNvPr id="765" name="Google Shape;765;p36: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ea typeface="Calibri"/>
                <a:sym typeface="Calibri"/>
              </a:rPr>
              <a:t>46</a:t>
            </a:fld>
            <a:endParaRPr dirty="0">
              <a:solidFill>
                <a:srgbClr val="000000"/>
              </a:solidFill>
              <a:ea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71"/>
        <p:cNvGrpSpPr/>
        <p:nvPr/>
      </p:nvGrpSpPr>
      <p:grpSpPr>
        <a:xfrm>
          <a:off x="0" y="0"/>
          <a:ext cx="0" cy="0"/>
          <a:chOff x="0" y="0"/>
          <a:chExt cx="0" cy="0"/>
        </a:xfrm>
      </p:grpSpPr>
      <p:sp>
        <p:nvSpPr>
          <p:cNvPr id="772" name="Google Shape;772;p37:notes"/>
          <p:cNvSpPr>
            <a:spLocks noGrp="1" noRot="1" noChangeAspect="1"/>
          </p:cNvSpPr>
          <p:nvPr>
            <p:ph type="sldImg" idx="2"/>
          </p:nvPr>
        </p:nvSpPr>
        <p:spPr>
          <a:xfrm>
            <a:off x="735013" y="312738"/>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73" name="Google Shape;773;p37:notes"/>
          <p:cNvSpPr txBox="1">
            <a:spLocks noGrp="1"/>
          </p:cNvSpPr>
          <p:nvPr>
            <p:ph type="body" idx="1"/>
          </p:nvPr>
        </p:nvSpPr>
        <p:spPr>
          <a:xfrm>
            <a:off x="197203" y="3597698"/>
            <a:ext cx="6704894" cy="8681403"/>
          </a:xfrm>
          <a:prstGeom prst="rect">
            <a:avLst/>
          </a:prstGeom>
          <a:noFill/>
          <a:ln>
            <a:noFill/>
          </a:ln>
        </p:spPr>
        <p:txBody>
          <a:bodyPr spcFirstLastPara="1" wrap="square" lIns="94175" tIns="47075" rIns="94175" bIns="47075" anchor="t" anchorCtr="0">
            <a:noAutofit/>
          </a:bodyPr>
          <a:lstStyle/>
          <a:p>
            <a:pPr marL="285750" marR="0" lvl="0" indent="-285750">
              <a:lnSpc>
                <a:spcPct val="107000"/>
              </a:lnSpc>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Aquí hay algunas sugerencias generales para los estudiantes que aplican para una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CSU</a:t>
            </a:r>
            <a:r>
              <a:rPr lang="es-CO" sz="1800" kern="100" dirty="0">
                <a:effectLst/>
                <a:latin typeface="Calibri" panose="020F0502020204030204" pitchFamily="34" charset="0"/>
                <a:ea typeface="Calibri" panose="020F0502020204030204" pitchFamily="34" charset="0"/>
                <a:cs typeface="Calibri" panose="020F0502020204030204" pitchFamily="34" charset="0"/>
              </a:rPr>
              <a:t> o UC. En primer lugar, si bien ambos sistemas tienen un proceso de admisión selectivo, es importante saber que los requisitos de admisión, las tasas de aceptación, los procesos de solicitud y los costos de matrícula son diferentes para estos dos sistemas, a pesar de que ambas son universidades públicas. Por ejemplo, las instituciones UC tienen un requisito de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GPA</a:t>
            </a:r>
            <a:r>
              <a:rPr lang="es-CO" sz="1800" kern="100" dirty="0">
                <a:effectLst/>
                <a:latin typeface="Calibri" panose="020F0502020204030204" pitchFamily="34" charset="0"/>
                <a:ea typeface="Calibri" panose="020F0502020204030204" pitchFamily="34" charset="0"/>
                <a:cs typeface="Calibri" panose="020F0502020204030204" pitchFamily="34" charset="0"/>
              </a:rPr>
              <a:t> mínimo de 3,0 en comparación con un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GPA</a:t>
            </a:r>
            <a:r>
              <a:rPr lang="es-CO" sz="1800" kern="100" dirty="0">
                <a:effectLst/>
                <a:latin typeface="Calibri" panose="020F0502020204030204" pitchFamily="34" charset="0"/>
                <a:ea typeface="Calibri" panose="020F0502020204030204" pitchFamily="34" charset="0"/>
                <a:cs typeface="Calibri" panose="020F0502020204030204" pitchFamily="34" charset="0"/>
              </a:rPr>
              <a:t> mínimo de 2,0 en las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CSU</a:t>
            </a:r>
            <a:r>
              <a:rPr lang="es-CO" sz="1800" kern="100" dirty="0">
                <a:effectLst/>
                <a:latin typeface="Calibri" panose="020F0502020204030204" pitchFamily="34" charset="0"/>
                <a:ea typeface="Calibri" panose="020F0502020204030204" pitchFamily="34" charset="0"/>
                <a:cs typeface="Calibri" panose="020F0502020204030204" pitchFamily="34" charset="0"/>
              </a:rPr>
              <a:t>. Los enlaces en esta diapositiva proporcionan más información sobre su requisito de elegibilidad y el proceso de solicitud.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Para aquellos que aplican para un colegio o universidad de 4 años, el verano antes de su último año de la preparatoria es un buen momento para comenzar a prepararse para las aplicar. Las aplicaciones a una UC, por ejemplo, requieren ensayos (información personal) y los estudiantes pueden adelantarse al trabajar en ellos en el verano. Se recomienda que los estudiantes hagan que alguien revise sus ensayos antes de enviarlos.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Hay un costo para aplicar a esas universidades. Los estudiantes pueden recibir </a:t>
            </a:r>
            <a:r>
              <a:rPr lang="es-CO" sz="1800" b="1" i="1" kern="100" dirty="0">
                <a:effectLst/>
                <a:latin typeface="Calibri" panose="020F0502020204030204" pitchFamily="34" charset="0"/>
                <a:ea typeface="Calibri" panose="020F0502020204030204" pitchFamily="34" charset="0"/>
                <a:cs typeface="Calibri" panose="020F0502020204030204" pitchFamily="34" charset="0"/>
              </a:rPr>
              <a:t>exenciones</a:t>
            </a:r>
            <a:r>
              <a:rPr lang="es-CO" sz="1800" kern="100" dirty="0">
                <a:effectLst/>
                <a:latin typeface="Calibri" panose="020F0502020204030204" pitchFamily="34" charset="0"/>
                <a:ea typeface="Calibri" panose="020F0502020204030204" pitchFamily="34" charset="0"/>
                <a:cs typeface="Calibri" panose="020F0502020204030204" pitchFamily="34" charset="0"/>
              </a:rPr>
              <a:t> al aplicar para una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CSU</a:t>
            </a:r>
            <a:r>
              <a:rPr lang="es-CO" sz="1800" kern="100" dirty="0">
                <a:effectLst/>
                <a:latin typeface="Calibri" panose="020F0502020204030204" pitchFamily="34" charset="0"/>
                <a:ea typeface="Calibri" panose="020F0502020204030204" pitchFamily="34" charset="0"/>
                <a:cs typeface="Calibri" panose="020F0502020204030204" pitchFamily="34" charset="0"/>
              </a:rPr>
              <a:t> y una UC en forma gratuita en hasta 4 campus cada uno. Los estudiantes serán evaluados automáticamente para determinar la elegibilidad de exención de costos cuando completen sus solicitudes en línea.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Los jóvenes en crianza temporal que son residentes de California (incluidos los estudiantes indocumentados) generalmente reunirán los debidos requisitos según sus ingresos y el tamaño de su familia.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Para los estudiantes que aplican para una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CSU</a:t>
            </a:r>
            <a:r>
              <a:rPr lang="es-CO" sz="1800" kern="100" dirty="0">
                <a:effectLst/>
                <a:latin typeface="Calibri" panose="020F0502020204030204" pitchFamily="34" charset="0"/>
                <a:ea typeface="Calibri" panose="020F0502020204030204" pitchFamily="34" charset="0"/>
                <a:cs typeface="Calibri" panose="020F0502020204030204" pitchFamily="34" charset="0"/>
              </a:rPr>
              <a:t> y una UC, el </a:t>
            </a:r>
            <a:r>
              <a:rPr lang="es-CO" sz="1800" b="1" i="1" kern="100" dirty="0">
                <a:effectLst/>
                <a:latin typeface="Calibri" panose="020F0502020204030204" pitchFamily="34" charset="0"/>
                <a:ea typeface="Calibri" panose="020F0502020204030204" pitchFamily="34" charset="0"/>
                <a:cs typeface="Calibri" panose="020F0502020204030204" pitchFamily="34" charset="0"/>
              </a:rPr>
              <a:t>30 de noviembre</a:t>
            </a:r>
            <a:r>
              <a:rPr lang="es-CO" sz="1800" kern="100" dirty="0">
                <a:effectLst/>
                <a:latin typeface="Calibri" panose="020F0502020204030204" pitchFamily="34" charset="0"/>
                <a:ea typeface="Calibri" panose="020F0502020204030204" pitchFamily="34" charset="0"/>
                <a:cs typeface="Calibri" panose="020F0502020204030204" pitchFamily="34" charset="0"/>
              </a:rPr>
              <a:t> es la fecha límite para hacerlo. Si un estudiante está aplicando a una universidad privada, como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USC</a:t>
            </a:r>
            <a:r>
              <a:rPr lang="es-CO" sz="1800" kern="100" dirty="0">
                <a:effectLst/>
                <a:latin typeface="Calibri" panose="020F0502020204030204" pitchFamily="34" charset="0"/>
                <a:ea typeface="Calibri" panose="020F0502020204030204" pitchFamily="34" charset="0"/>
                <a:cs typeface="Calibri" panose="020F0502020204030204" pitchFamily="34" charset="0"/>
              </a:rPr>
              <a:t> o Loyola Marymount, debe verificar la fecha límite para esa institución en particular.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Para algunas instituciones dentro del sistema de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CSU</a:t>
            </a:r>
            <a:r>
              <a:rPr lang="es-CO" sz="1800" kern="100" dirty="0">
                <a:effectLst/>
                <a:latin typeface="Calibri" panose="020F0502020204030204" pitchFamily="34" charset="0"/>
                <a:ea typeface="Calibri" panose="020F0502020204030204" pitchFamily="34" charset="0"/>
                <a:cs typeface="Calibri" panose="020F0502020204030204" pitchFamily="34" charset="0"/>
              </a:rPr>
              <a:t> las fechas límite quizá sean más tarde. Siempre averigüe en el sitio web de la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CSU</a:t>
            </a:r>
            <a:r>
              <a:rPr lang="es-CO" sz="1800" kern="100" dirty="0">
                <a:effectLst/>
                <a:latin typeface="Calibri" panose="020F0502020204030204" pitchFamily="34" charset="0"/>
                <a:ea typeface="Calibri" panose="020F0502020204030204" pitchFamily="34" charset="0"/>
                <a:cs typeface="Calibri" panose="020F0502020204030204" pitchFamily="34" charset="0"/>
              </a:rPr>
              <a:t> para obtener la información más actualizada.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Si en una aplicación se les pregunta a los estudiantes sobre su </a:t>
            </a:r>
            <a:r>
              <a:rPr lang="es-CO" sz="1800" b="1" i="1" kern="100" dirty="0">
                <a:effectLst/>
                <a:latin typeface="Calibri" panose="020F0502020204030204" pitchFamily="34" charset="0"/>
                <a:ea typeface="Calibri" panose="020F0502020204030204" pitchFamily="34" charset="0"/>
                <a:cs typeface="Calibri" panose="020F0502020204030204" pitchFamily="34" charset="0"/>
              </a:rPr>
              <a:t>estado de crianza temporal</a:t>
            </a:r>
            <a:r>
              <a:rPr lang="es-CO" sz="1800" b="1" kern="100" dirty="0">
                <a:effectLst/>
                <a:latin typeface="Calibri" panose="020F0502020204030204" pitchFamily="34" charset="0"/>
                <a:ea typeface="Calibri" panose="020F0502020204030204" pitchFamily="34" charset="0"/>
                <a:cs typeface="Calibri" panose="020F0502020204030204" pitchFamily="34" charset="0"/>
              </a:rPr>
              <a:t> </a:t>
            </a:r>
            <a:r>
              <a:rPr lang="es-CO" sz="1800" kern="100" dirty="0">
                <a:effectLst/>
                <a:latin typeface="Calibri" panose="020F0502020204030204" pitchFamily="34" charset="0"/>
                <a:ea typeface="Calibri" panose="020F0502020204030204" pitchFamily="34" charset="0"/>
                <a:cs typeface="Calibri" panose="020F0502020204030204" pitchFamily="34" charset="0"/>
              </a:rPr>
              <a:t>(por ejemplo: "¿Está o alguna vez estuvo en crianza temporal?"), anime a su estudiante a marcar el casillero para revelar su estado. Esta información a menudo es utilizada por las universidades para educar a los jóvenes en crianza temporal sobre los beneficios y recursos especiales que están disponibles en el campus. Esta información no afecta el resultado de admisión del joven.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Cuando presenten su aplicación, los jóvenes también deben indicar su interés en </a:t>
            </a:r>
            <a:r>
              <a:rPr lang="es-CO" sz="1800" b="1" i="1" kern="100" dirty="0">
                <a:effectLst/>
                <a:latin typeface="Calibri" panose="020F0502020204030204" pitchFamily="34" charset="0"/>
                <a:ea typeface="Calibri" panose="020F0502020204030204" pitchFamily="34" charset="0"/>
                <a:cs typeface="Calibri" panose="020F0502020204030204" pitchFamily="34" charset="0"/>
              </a:rPr>
              <a:t>vivienda en el campus</a:t>
            </a:r>
            <a:r>
              <a:rPr lang="es-CO" sz="1800" kern="100" dirty="0">
                <a:effectLst/>
                <a:latin typeface="Calibri" panose="020F0502020204030204" pitchFamily="34" charset="0"/>
                <a:ea typeface="Calibri" panose="020F0502020204030204" pitchFamily="34" charset="0"/>
                <a:cs typeface="Calibri" panose="020F0502020204030204" pitchFamily="34" charset="0"/>
              </a:rPr>
              <a:t>, si está disponible. Los jóvenes en crianza temporal reúnen los requisitos para recibir consideración de prioridad para vivienda en los campus de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CSU</a:t>
            </a:r>
            <a:r>
              <a:rPr lang="es-CO" sz="1800" kern="100" dirty="0">
                <a:effectLst/>
                <a:latin typeface="Calibri" panose="020F0502020204030204" pitchFamily="34" charset="0"/>
                <a:ea typeface="Calibri" panose="020F0502020204030204" pitchFamily="34" charset="0"/>
                <a:cs typeface="Calibri" panose="020F0502020204030204" pitchFamily="34" charset="0"/>
              </a:rPr>
              <a:t> y UC.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Incluso si aún no están seguros de sus planes de vivienda, es importante solicitarla temprano, ya que generalmente hay más estudiantes que buscan vivienda que las que hay disponibles. Los estudiantes siempre pueden rechazar la vivienda más tarde si hacen otros arreglos.</a:t>
            </a:r>
          </a:p>
          <a:p>
            <a:pPr marL="0" marR="0" lvl="0" indent="0">
              <a:lnSpc>
                <a:spcPct val="107000"/>
              </a:lnSpc>
              <a:spcBef>
                <a:spcPts val="0"/>
              </a:spcBef>
              <a:spcAft>
                <a:spcPts val="0"/>
              </a:spcAft>
              <a:buFont typeface="Arial" panose="020B0604020202020204" pitchFamily="34" charset="0"/>
              <a:buNone/>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Los estudiantes que aplican a una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CSU</a:t>
            </a:r>
            <a:r>
              <a:rPr lang="es-CO" sz="1800" kern="100" dirty="0">
                <a:effectLst/>
                <a:latin typeface="Calibri" panose="020F0502020204030204" pitchFamily="34" charset="0"/>
                <a:ea typeface="Calibri" panose="020F0502020204030204" pitchFamily="34" charset="0"/>
                <a:cs typeface="Calibri" panose="020F0502020204030204" pitchFamily="34" charset="0"/>
              </a:rPr>
              <a:t> deben asegurarse de completar la parte de la aplicación para recibir los servicios de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EOP</a:t>
            </a:r>
            <a:r>
              <a:rPr lang="es-CO" sz="1800" kern="100" dirty="0">
                <a:effectLst/>
                <a:latin typeface="Calibri" panose="020F0502020204030204" pitchFamily="34" charset="0"/>
                <a:ea typeface="Calibri" panose="020F0502020204030204" pitchFamily="34" charset="0"/>
                <a:cs typeface="Calibri" panose="020F0502020204030204" pitchFamily="34" charset="0"/>
              </a:rPr>
              <a:t>. Algunas UC tienen un programa de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EOP</a:t>
            </a:r>
            <a:r>
              <a:rPr lang="es-CO" sz="1800" kern="100" dirty="0">
                <a:effectLst/>
                <a:latin typeface="Calibri" panose="020F0502020204030204" pitchFamily="34" charset="0"/>
                <a:ea typeface="Calibri" panose="020F0502020204030204" pitchFamily="34" charset="0"/>
                <a:cs typeface="Calibri" panose="020F0502020204030204" pitchFamily="34" charset="0"/>
              </a:rPr>
              <a:t>, pero no todas.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Arial" panose="020B0604020202020204" pitchFamily="34" charset="0"/>
              <a:buChar char="•"/>
              <a:tabLst>
                <a:tab pos="457200" algn="l"/>
              </a:tabLst>
            </a:pPr>
            <a:r>
              <a:rPr lang="es-CO" sz="1800" kern="100" dirty="0" err="1">
                <a:effectLst/>
                <a:latin typeface="Calibri" panose="020F0502020204030204" pitchFamily="34" charset="0"/>
                <a:ea typeface="Calibri" panose="020F0502020204030204" pitchFamily="34" charset="0"/>
                <a:cs typeface="Calibri" panose="020F0502020204030204" pitchFamily="34" charset="0"/>
              </a:rPr>
              <a:t>EOP</a:t>
            </a:r>
            <a:r>
              <a:rPr lang="es-CO" sz="1800" kern="100" dirty="0">
                <a:effectLst/>
                <a:latin typeface="Calibri" panose="020F0502020204030204" pitchFamily="34" charset="0"/>
                <a:ea typeface="Calibri" panose="020F0502020204030204" pitchFamily="34" charset="0"/>
                <a:cs typeface="Calibri" panose="020F0502020204030204" pitchFamily="34" charset="0"/>
              </a:rPr>
              <a:t> significa Programa de Oportunidades Educacionales. Proporciona servicios de admisión, apoyo académico y financiero a estudiantes históricamente desatendidos en el estado de California. La mayoría de los jóvenes en crianza temporal generalmente reunirán los requisitos para este programa de apoyo.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La solicitud de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EOP</a:t>
            </a:r>
            <a:r>
              <a:rPr lang="es-CO" sz="1800" kern="100" dirty="0">
                <a:effectLst/>
                <a:latin typeface="Calibri" panose="020F0502020204030204" pitchFamily="34" charset="0"/>
                <a:ea typeface="Calibri" panose="020F0502020204030204" pitchFamily="34" charset="0"/>
                <a:cs typeface="Calibri" panose="020F0502020204030204" pitchFamily="34" charset="0"/>
              </a:rPr>
              <a:t> dentro de la aplicación para una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CSU</a:t>
            </a:r>
            <a:r>
              <a:rPr lang="es-CO" sz="1800" kern="100" dirty="0">
                <a:effectLst/>
                <a:latin typeface="Calibri" panose="020F0502020204030204" pitchFamily="34" charset="0"/>
                <a:ea typeface="Calibri" panose="020F0502020204030204" pitchFamily="34" charset="0"/>
                <a:cs typeface="Calibri" panose="020F0502020204030204" pitchFamily="34" charset="0"/>
              </a:rPr>
              <a:t> requiere que el estudiante escriba ensayos autobiográficos y proporcione dos nombres y direcciones de email para las cartas de recomendación. Sugerimos que animen a los estudiantes a dejar que las personas que identifican para escribir las cartas de recomendación sepan que recibirán un email de las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CSU</a:t>
            </a:r>
            <a:r>
              <a:rPr lang="es-CO" sz="1800" kern="100" dirty="0">
                <a:effectLst/>
                <a:latin typeface="Calibri" panose="020F0502020204030204" pitchFamily="34" charset="0"/>
                <a:ea typeface="Calibri" panose="020F0502020204030204" pitchFamily="34" charset="0"/>
                <a:cs typeface="Calibri" panose="020F0502020204030204" pitchFamily="34" charset="0"/>
              </a:rPr>
              <a:t> para completar su recomendación en línea. Este email a menudo puede ir a “spam”.</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Además, si bien hay requisitos mínimos de admisión para asistir a una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CSU</a:t>
            </a:r>
            <a:r>
              <a:rPr lang="es-CO" sz="1800" kern="100" dirty="0">
                <a:effectLst/>
                <a:latin typeface="Calibri" panose="020F0502020204030204" pitchFamily="34" charset="0"/>
                <a:ea typeface="Calibri" panose="020F0502020204030204" pitchFamily="34" charset="0"/>
                <a:cs typeface="Calibri" panose="020F0502020204030204" pitchFamily="34" charset="0"/>
              </a:rPr>
              <a:t>, se debe alentar a los estudiantes que no cumplan con esos requisitos para que presenten su solicitud, ya que el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EOP</a:t>
            </a:r>
            <a:r>
              <a:rPr lang="es-CO" sz="1800" kern="100" dirty="0">
                <a:effectLst/>
                <a:latin typeface="Calibri" panose="020F0502020204030204" pitchFamily="34" charset="0"/>
                <a:ea typeface="Calibri" panose="020F0502020204030204" pitchFamily="34" charset="0"/>
                <a:cs typeface="Calibri" panose="020F0502020204030204" pitchFamily="34" charset="0"/>
              </a:rPr>
              <a:t> hará admisiones especiales para algunos estudiantes que no cumplan con los requisitos mínimos.</a:t>
            </a:r>
          </a:p>
          <a:p>
            <a:pPr marL="285750" marR="0" lvl="0" indent="-285750">
              <a:lnSpc>
                <a:spcPct val="107000"/>
              </a:lnSpc>
              <a:spcBef>
                <a:spcPts val="0"/>
              </a:spcBef>
              <a:spcAft>
                <a:spcPts val="0"/>
              </a:spcAft>
              <a:buFont typeface="Arial" panose="020B0604020202020204" pitchFamily="34" charset="0"/>
              <a:buChar char="•"/>
              <a:tabLst>
                <a:tab pos="457200" algn="l"/>
              </a:tabLst>
            </a:pPr>
            <a:endParaRPr lang="es-CO" sz="1800" kern="1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800"/>
              </a:spcAft>
            </a:pPr>
            <a:r>
              <a:rPr lang="es-CO" sz="1800" b="1" kern="100" dirty="0">
                <a:effectLst/>
                <a:latin typeface="Calibri" panose="020F0502020204030204" pitchFamily="34" charset="0"/>
                <a:ea typeface="Calibri" panose="020F0502020204030204" pitchFamily="34" charset="0"/>
                <a:cs typeface="Calibri" panose="020F0502020204030204" pitchFamily="34" charset="0"/>
              </a:rPr>
              <a:t>Nota para el facilitador: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Esta es una guía de las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CSU</a:t>
            </a:r>
            <a:r>
              <a:rPr lang="es-CO" sz="1800" kern="100" dirty="0">
                <a:effectLst/>
                <a:latin typeface="Calibri" panose="020F0502020204030204" pitchFamily="34" charset="0"/>
                <a:ea typeface="Calibri" panose="020F0502020204030204" pitchFamily="34" charset="0"/>
                <a:cs typeface="Calibri" panose="020F0502020204030204" pitchFamily="34" charset="0"/>
              </a:rPr>
              <a:t> sobre los cambios de admisión para los estudiantes que por primera vez cursan el primer año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freshman</a:t>
            </a:r>
            <a:r>
              <a:rPr lang="es-CO" sz="1800" kern="100" dirty="0">
                <a:effectLst/>
                <a:latin typeface="Calibri" panose="020F0502020204030204" pitchFamily="34" charset="0"/>
                <a:ea typeface="Calibri" panose="020F0502020204030204" pitchFamily="34" charset="0"/>
                <a:cs typeface="Calibri" panose="020F0502020204030204" pitchFamily="34" charset="0"/>
              </a:rPr>
              <a:t>): </a:t>
            </a:r>
            <a:r>
              <a:rPr lang="es-CO" sz="180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https://www2.calstate.edu/apply/freshman/Pages/first-time-freshman-guidance.aspx</a:t>
            </a:r>
            <a:r>
              <a:rPr lang="es-CO" sz="18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s-CO" sz="1800" dirty="0">
                <a:effectLst/>
                <a:latin typeface="Calibri" panose="020F0502020204030204" pitchFamily="34" charset="0"/>
                <a:ea typeface="Calibri" panose="020F0502020204030204" pitchFamily="34" charset="0"/>
              </a:rPr>
              <a:t>*Es posible que algunas </a:t>
            </a:r>
            <a:r>
              <a:rPr lang="es-CO" sz="1800" dirty="0" err="1">
                <a:effectLst/>
                <a:latin typeface="Calibri" panose="020F0502020204030204" pitchFamily="34" charset="0"/>
                <a:ea typeface="Calibri" panose="020F0502020204030204" pitchFamily="34" charset="0"/>
              </a:rPr>
              <a:t>CSU</a:t>
            </a:r>
            <a:r>
              <a:rPr lang="es-CO" sz="1800" dirty="0">
                <a:effectLst/>
                <a:latin typeface="Calibri" panose="020F0502020204030204" pitchFamily="34" charset="0"/>
                <a:ea typeface="Calibri" panose="020F0502020204030204" pitchFamily="34" charset="0"/>
              </a:rPr>
              <a:t> no tan requeridas tengan plazos de admisión extendidos. Los estudiantes pueden consultar al consejero académico o al consejero vocacional del colegio o la universidad para obtener más información sobre la extensión de plazos. Los proveedores de cuidados también pueden consultar periódicamente el sitio web en cuanto a la fecha límite de admisión: </a:t>
            </a:r>
            <a:r>
              <a:rPr lang="es-CO" sz="1800" u="sng"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4"/>
              </a:rPr>
              <a:t>https://www.calstate.edu/apply/pages/application-dates-deadlines.aspx</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a:lnSpc>
                <a:spcPct val="107000"/>
              </a:lnSpc>
              <a:spcBef>
                <a:spcPts val="0"/>
              </a:spcBef>
              <a:spcAft>
                <a:spcPts val="0"/>
              </a:spcAft>
              <a:buSzPts val="1100"/>
              <a:buFontTx/>
              <a:buNone/>
            </a:pPr>
            <a:endParaRPr lang="en-US" sz="1100" b="1" dirty="0">
              <a:latin typeface="Arial" panose="020B0604020202020204" pitchFamily="34" charset="0"/>
              <a:cs typeface="Arial" panose="020B0604020202020204" pitchFamily="34" charset="0"/>
            </a:endParaRPr>
          </a:p>
        </p:txBody>
      </p:sp>
      <p:sp>
        <p:nvSpPr>
          <p:cNvPr id="774" name="Google Shape;774;p37: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47</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5"/>
        <p:cNvGrpSpPr/>
        <p:nvPr/>
      </p:nvGrpSpPr>
      <p:grpSpPr>
        <a:xfrm>
          <a:off x="0" y="0"/>
          <a:ext cx="0" cy="0"/>
          <a:chOff x="0" y="0"/>
          <a:chExt cx="0" cy="0"/>
        </a:xfrm>
      </p:grpSpPr>
      <p:sp>
        <p:nvSpPr>
          <p:cNvPr id="796" name="Google Shape;796;p38: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7" name="Google Shape;797;p38: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42900" marR="0" lvl="0" indent="-342900">
              <a:lnSpc>
                <a:spcPct val="107000"/>
              </a:lnSpc>
              <a:spcBef>
                <a:spcPts val="0"/>
              </a:spcBef>
              <a:spcAft>
                <a:spcPts val="0"/>
              </a:spcAft>
              <a:buFont typeface="Noto Sans" panose="020B0502040504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Una vez que un estudiante es admitido en una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CSU</a:t>
            </a:r>
            <a:r>
              <a:rPr lang="es-CO" sz="1800" kern="100" dirty="0">
                <a:effectLst/>
                <a:latin typeface="Calibri" panose="020F0502020204030204" pitchFamily="34" charset="0"/>
                <a:ea typeface="Calibri" panose="020F0502020204030204" pitchFamily="34" charset="0"/>
                <a:cs typeface="Calibri" panose="020F0502020204030204" pitchFamily="34" charset="0"/>
              </a:rPr>
              <a:t> o UC, o en cualquier otra universidad a la cual aplicó, debe decidir a cuál institución va a asistir. Los estudiantes deben considerar los costos de asistir a esa institución junto con la cantidad de ayuda financiera ofrecida para cubrirlos al determinar a cuál asistir. Hablaremos más sobre cómo solicitar ayuda financiera en la siguiente sección.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Noto Sans" panose="020B0502040504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Una vez que un estudiante decide a qué universidad va a asistir, deberá presentar una declaración de intención de registrarse.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Noto Sans" panose="020B0502040504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Los jóvenes en crianza temporal cumplen con los requisitos para una </a:t>
            </a:r>
            <a:r>
              <a:rPr lang="es-CO" sz="1800" b="1" kern="100" dirty="0">
                <a:effectLst/>
                <a:latin typeface="Calibri" panose="020F0502020204030204" pitchFamily="34" charset="0"/>
                <a:ea typeface="Calibri" panose="020F0502020204030204" pitchFamily="34" charset="0"/>
                <a:cs typeface="Calibri" panose="020F0502020204030204" pitchFamily="34" charset="0"/>
              </a:rPr>
              <a:t>vivienda de prioridad </a:t>
            </a:r>
            <a:r>
              <a:rPr lang="es-CO" sz="1800" kern="100" dirty="0">
                <a:effectLst/>
                <a:latin typeface="Calibri" panose="020F0502020204030204" pitchFamily="34" charset="0"/>
                <a:ea typeface="Calibri" panose="020F0502020204030204" pitchFamily="34" charset="0"/>
                <a:cs typeface="Calibri" panose="020F0502020204030204" pitchFamily="34" charset="0"/>
              </a:rPr>
              <a:t>en el campus, pero deben identificarse como jóvenes en crianza temporal para acceder a ese beneficio. Cada universidad tiene un proceso diferente y los estudiantes deben ponerse en contacto con la oficina de su programa de apoyo para jóvenes en crianza temporal del campus para obtener orientación y asistencia. Pronto hablaremos más sobre estos programas.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Noto Sans" panose="020B0502040504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La </a:t>
            </a:r>
            <a:r>
              <a:rPr lang="es-CO" sz="1800" b="1" kern="100" dirty="0">
                <a:effectLst/>
                <a:latin typeface="Calibri" panose="020F0502020204030204" pitchFamily="34" charset="0"/>
                <a:ea typeface="Calibri" panose="020F0502020204030204" pitchFamily="34" charset="0"/>
                <a:cs typeface="Calibri" panose="020F0502020204030204" pitchFamily="34" charset="0"/>
              </a:rPr>
              <a:t>inscripción de prioridad </a:t>
            </a:r>
            <a:r>
              <a:rPr lang="es-CO" sz="1800" kern="100" dirty="0">
                <a:effectLst/>
                <a:latin typeface="Calibri" panose="020F0502020204030204" pitchFamily="34" charset="0"/>
                <a:ea typeface="Calibri" panose="020F0502020204030204" pitchFamily="34" charset="0"/>
                <a:cs typeface="Calibri" panose="020F0502020204030204" pitchFamily="34" charset="0"/>
              </a:rPr>
              <a:t>es de gran ayuda, ya que a veces las clases que un joven necesitará para una especialización o campo de estudio pueden estar en gran demanda y los cursos pueden llenarse rápidamente, por lo que la inscripción de prioridad lo ayuda a registrarse temprano cuando todavía hay cupos disponibles.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Noto Sans" panose="020B0502040504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Para las universidades del sistema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CSU</a:t>
            </a:r>
            <a:r>
              <a:rPr lang="es-CO" sz="1800" kern="100" dirty="0">
                <a:effectLst/>
                <a:latin typeface="Calibri" panose="020F0502020204030204" pitchFamily="34" charset="0"/>
                <a:ea typeface="Calibri" panose="020F0502020204030204" pitchFamily="34" charset="0"/>
                <a:cs typeface="Calibri" panose="020F0502020204030204" pitchFamily="34" charset="0"/>
              </a:rPr>
              <a:t>, los jóvenes que estuvieron en crianza temporal al cumplir los 13 años de edad o después y tienen menos de 26 años*, es posible que reúnan los requisitos para la inscripción de prioridad. Todas las UC ofrecen este tipo de inscripción, pero sus criterios de elegibilidad varían. Una vez más, los estudiantes deben identificarse para acceder a ese beneficio.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Noto Sans" panose="020B0502040504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Los estudiantes deben averiguar sobre el programa de apoyo a jóvenes en crianza temporal del campus y sobre apoyos y recursos adicionales. También hablaremos más sobre estos programas.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sz="1100" dirty="0">
              <a:latin typeface="Arial" panose="020B0604020202020204" pitchFamily="34" charset="0"/>
              <a:cs typeface="Arial" panose="020B0604020202020204" pitchFamily="34" charset="0"/>
            </a:endParaRPr>
          </a:p>
        </p:txBody>
      </p:sp>
      <p:sp>
        <p:nvSpPr>
          <p:cNvPr id="798" name="Google Shape;798;p38: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48</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7"/>
        <p:cNvGrpSpPr/>
        <p:nvPr/>
      </p:nvGrpSpPr>
      <p:grpSpPr>
        <a:xfrm>
          <a:off x="0" y="0"/>
          <a:ext cx="0" cy="0"/>
          <a:chOff x="0" y="0"/>
          <a:chExt cx="0" cy="0"/>
        </a:xfrm>
      </p:grpSpPr>
      <p:sp>
        <p:nvSpPr>
          <p:cNvPr id="808" name="Google Shape;808;p39: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9" name="Google Shape;809;p39: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42900" marR="0" lvl="0" indent="-342900">
              <a:lnSpc>
                <a:spcPct val="107000"/>
              </a:lnSpc>
              <a:spcBef>
                <a:spcPts val="0"/>
              </a:spcBef>
              <a:spcAft>
                <a:spcPts val="0"/>
              </a:spcAft>
              <a:buFont typeface="Noto Sans" panose="020B0502040504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Para los estudiantes interesados en aplicar para una institución privada, como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USC</a:t>
            </a:r>
            <a:r>
              <a:rPr lang="es-CO" sz="1800" kern="100" dirty="0">
                <a:effectLst/>
                <a:latin typeface="Calibri" panose="020F0502020204030204" pitchFamily="34" charset="0"/>
                <a:ea typeface="Calibri" panose="020F0502020204030204" pitchFamily="34" charset="0"/>
                <a:cs typeface="Calibri" panose="020F0502020204030204" pitchFamily="34" charset="0"/>
              </a:rPr>
              <a:t> o la Universidad Howard, los plazos de solicitud de admisión varían. Muchos son a menudo el 1 de enero, pero es importante que los estudiantes hagan sus averiguaciones.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Noto Sans" panose="020B0502040504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Muchas instituciones privadas también usan la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Common</a:t>
            </a:r>
            <a:r>
              <a:rPr lang="es-CO" sz="1800" kern="100" dirty="0">
                <a:effectLst/>
                <a:latin typeface="Calibri" panose="020F0502020204030204" pitchFamily="34" charset="0"/>
                <a:ea typeface="Calibri" panose="020F0502020204030204" pitchFamily="34" charset="0"/>
                <a:cs typeface="Calibri" panose="020F0502020204030204" pitchFamily="34" charset="0"/>
              </a:rPr>
              <a:t> App” para sus aplicaciones.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Noto Sans" panose="020B0502040504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Los requisitos de admisión también varían para las universidades privadas. Por ejemplo, algunos pueden requerir el puntaje del SAT/ACT, mientras que otras no. </a:t>
            </a:r>
            <a:br>
              <a:rPr lang="es-CO" sz="1800" kern="100" dirty="0">
                <a:effectLst/>
                <a:latin typeface="Calibri" panose="020F0502020204030204" pitchFamily="34" charset="0"/>
                <a:ea typeface="Calibri" panose="020F0502020204030204" pitchFamily="34" charset="0"/>
                <a:cs typeface="Calibri" panose="020F0502020204030204" pitchFamily="34" charset="0"/>
              </a:rPr>
            </a:br>
            <a:r>
              <a:rPr lang="es-CO" sz="1800" kern="100" dirty="0">
                <a:effectLst/>
                <a:latin typeface="Calibri" panose="020F0502020204030204" pitchFamily="34" charset="0"/>
                <a:ea typeface="Calibri" panose="020F0502020204030204" pitchFamily="34" charset="0"/>
                <a:cs typeface="Calibri" panose="020F0502020204030204" pitchFamily="34" charset="0"/>
              </a:rPr>
              <a:t>Las instituciones privadas suelen ser más caras, sin embargo, los estudiantes quizá reunir los requisitos para recibir ayuda institucional privada con base en necesidad financiera y en sus declaraciones o ensayos personales. Los estudiantes no deben dejarse convencer de no aplicar. Una vez que reciben su paquete de ayuda financiera, pueden determinar si es una universidad que pueden pagar.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10" name="Google Shape;810;p39: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49</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0"/>
        <p:cNvGrpSpPr/>
        <p:nvPr/>
      </p:nvGrpSpPr>
      <p:grpSpPr>
        <a:xfrm>
          <a:off x="0" y="0"/>
          <a:ext cx="0" cy="0"/>
          <a:chOff x="0" y="0"/>
          <a:chExt cx="0" cy="0"/>
        </a:xfrm>
      </p:grpSpPr>
      <p:sp>
        <p:nvSpPr>
          <p:cNvPr id="1061" name="Google Shape;1061;p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62" name="Google Shape;1062;p5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defTabSz="914400" rtl="0" eaLnBrk="1" fontAlgn="auto" latinLnBrk="0" hangingPunct="1">
              <a:lnSpc>
                <a:spcPct val="100000"/>
              </a:lnSpc>
              <a:spcBef>
                <a:spcPts val="0"/>
              </a:spcBef>
              <a:spcAft>
                <a:spcPts val="0"/>
              </a:spcAft>
              <a:buClr>
                <a:srgbClr val="FFFFFF"/>
              </a:buClr>
              <a:buSzPts val="1200"/>
              <a:buFont typeface="Arial"/>
              <a:buNone/>
              <a:tabLst/>
              <a:defRPr/>
            </a:pPr>
            <a:r>
              <a:rPr lang="es-CO" sz="1800" dirty="0">
                <a:effectLst/>
                <a:latin typeface="Arial" panose="020B0604020202020204" pitchFamily="34" charset="0"/>
                <a:ea typeface="Calibri" panose="020F0502020204030204" pitchFamily="34" charset="0"/>
                <a:cs typeface="Arial" panose="020B0604020202020204" pitchFamily="34" charset="0"/>
              </a:rPr>
              <a:t>Uno de los recursos que se hallan en los materiales de apoyo es la nueva Guía de Planificación de Educación </a:t>
            </a:r>
            <a:r>
              <a:rPr lang="es-CO" sz="1800" dirty="0" err="1">
                <a:effectLst/>
                <a:latin typeface="Arial" panose="020B0604020202020204" pitchFamily="34" charset="0"/>
                <a:ea typeface="Calibri" panose="020F0502020204030204" pitchFamily="34" charset="0"/>
                <a:cs typeface="Arial" panose="020B0604020202020204" pitchFamily="34" charset="0"/>
              </a:rPr>
              <a:t>Pos</a:t>
            </a:r>
            <a:r>
              <a:rPr lang="es-CO" sz="1800" dirty="0">
                <a:effectLst/>
                <a:latin typeface="Arial" panose="020B0604020202020204" pitchFamily="34" charset="0"/>
                <a:ea typeface="Calibri" panose="020F0502020204030204" pitchFamily="34" charset="0"/>
                <a:cs typeface="Arial" panose="020B0604020202020204" pitchFamily="34" charset="0"/>
              </a:rPr>
              <a:t> preparatoria para Jóvenes en Crianza Temporal. Cualquiera de los recursos e información ofrecidos a lo largo de esta capacitación se hallan en esta guía.</a:t>
            </a:r>
          </a:p>
          <a:p>
            <a:pPr marL="0" marR="0" lvl="0" indent="0" algn="l" defTabSz="914400" rtl="0" eaLnBrk="1" fontAlgn="auto" latinLnBrk="0" hangingPunct="1">
              <a:lnSpc>
                <a:spcPct val="100000"/>
              </a:lnSpc>
              <a:spcBef>
                <a:spcPts val="0"/>
              </a:spcBef>
              <a:spcAft>
                <a:spcPts val="0"/>
              </a:spcAft>
              <a:buClr>
                <a:srgbClr val="FFFFFF"/>
              </a:buClr>
              <a:buSzPts val="1200"/>
              <a:buFont typeface="Arial"/>
              <a:buNone/>
              <a:tabLst/>
              <a:defRPr/>
            </a:pPr>
            <a:endParaRPr lang="es-CO" sz="1800" dirty="0">
              <a:effectLst/>
              <a:latin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
                <a:srgbClr val="FFFFFF"/>
              </a:buClr>
              <a:buSzPts val="1200"/>
              <a:buFont typeface="Arial"/>
              <a:buNone/>
              <a:tabLst/>
              <a:defRPr/>
            </a:pPr>
            <a:r>
              <a:rPr lang="es-CO" sz="1800" dirty="0">
                <a:effectLst/>
                <a:latin typeface="Arial" panose="020B0604020202020204" pitchFamily="34" charset="0"/>
                <a:ea typeface="Calibri" panose="020F0502020204030204" pitchFamily="34" charset="0"/>
                <a:cs typeface="Arial" panose="020B0604020202020204" pitchFamily="34" charset="0"/>
              </a:rPr>
              <a:t>Esta guía puede ser una herramienta útil para recordar todos los pasos necesarios desde la secundaria hasta la preparatoria a fin de preparar debidamente a jóvenes en crianza temporal para la educación </a:t>
            </a:r>
            <a:r>
              <a:rPr lang="es-CO" sz="1800" dirty="0" err="1">
                <a:effectLst/>
                <a:latin typeface="Arial" panose="020B0604020202020204" pitchFamily="34" charset="0"/>
                <a:ea typeface="Calibri" panose="020F0502020204030204" pitchFamily="34" charset="0"/>
                <a:cs typeface="Arial" panose="020B0604020202020204" pitchFamily="34" charset="0"/>
              </a:rPr>
              <a:t>pos</a:t>
            </a:r>
            <a:r>
              <a:rPr lang="es-CO" sz="1800" dirty="0">
                <a:effectLst/>
                <a:latin typeface="Arial" panose="020B0604020202020204" pitchFamily="34" charset="0"/>
                <a:ea typeface="Calibri" panose="020F0502020204030204" pitchFamily="34" charset="0"/>
                <a:cs typeface="Arial" panose="020B0604020202020204" pitchFamily="34" charset="0"/>
              </a:rPr>
              <a:t> preparatoria con listas de verificación descargables para los diferentes grados. La guía también incluye una reseña de los recursos disponibles para jóvenes en crianza temporal tanto en los colegios comunitarios como las </a:t>
            </a:r>
            <a:r>
              <a:rPr lang="es-CO" sz="1800" dirty="0" err="1">
                <a:effectLst/>
                <a:latin typeface="Arial" panose="020B0604020202020204" pitchFamily="34" charset="0"/>
                <a:ea typeface="Calibri" panose="020F0502020204030204" pitchFamily="34" charset="0"/>
                <a:cs typeface="Arial" panose="020B0604020202020204" pitchFamily="34" charset="0"/>
              </a:rPr>
              <a:t>CSU</a:t>
            </a:r>
            <a:r>
              <a:rPr lang="es-CO" sz="1800" dirty="0">
                <a:effectLst/>
                <a:latin typeface="Arial" panose="020B0604020202020204" pitchFamily="34" charset="0"/>
                <a:ea typeface="Calibri" panose="020F0502020204030204" pitchFamily="34" charset="0"/>
                <a:cs typeface="Arial" panose="020B0604020202020204" pitchFamily="34" charset="0"/>
              </a:rPr>
              <a:t> y UC de California.</a:t>
            </a:r>
            <a:endParaRPr lang="es-ES" dirty="0">
              <a:effectLst/>
              <a:latin typeface="Segoe UI Web (West European)"/>
              <a:cs typeface="Arial" panose="020B0604020202020204" pitchFamily="34" charset="0"/>
            </a:endParaRPr>
          </a:p>
          <a:p>
            <a:pPr marL="171450" marR="0" lvl="0" indent="-171450" algn="l" rtl="0">
              <a:lnSpc>
                <a:spcPct val="100000"/>
              </a:lnSpc>
              <a:spcBef>
                <a:spcPts val="0"/>
              </a:spcBef>
              <a:spcAft>
                <a:spcPts val="0"/>
              </a:spcAft>
              <a:buClr>
                <a:srgbClr val="FFFFFF"/>
              </a:buClr>
              <a:buSzPts val="1200"/>
              <a:buFont typeface="Arial"/>
              <a:buChar char="•"/>
            </a:pPr>
            <a:endParaRPr lang="es-ES" dirty="0">
              <a:latin typeface="Quattrocento Sans"/>
              <a:ea typeface="Quattrocento Sans"/>
              <a:cs typeface="Quattrocento Sans"/>
              <a:sym typeface="Quattrocento Sans"/>
            </a:endParaRPr>
          </a:p>
          <a:p>
            <a:pPr marL="0" marR="0" lvl="0" indent="0" algn="l" rtl="0">
              <a:lnSpc>
                <a:spcPct val="100000"/>
              </a:lnSpc>
              <a:spcBef>
                <a:spcPts val="0"/>
              </a:spcBef>
              <a:spcAft>
                <a:spcPts val="0"/>
              </a:spcAft>
              <a:buClr>
                <a:srgbClr val="FFFFFF"/>
              </a:buClr>
              <a:buSzPts val="1200"/>
              <a:buFont typeface="Arial"/>
              <a:buNone/>
            </a:pPr>
            <a:r>
              <a:rPr lang="es-CO" sz="1800" dirty="0">
                <a:effectLst/>
                <a:latin typeface="Arial" panose="020B0604020202020204" pitchFamily="34" charset="0"/>
                <a:ea typeface="Calibri" panose="020F0502020204030204" pitchFamily="34" charset="0"/>
                <a:cs typeface="Arial" panose="020B0604020202020204" pitchFamily="34" charset="0"/>
              </a:rPr>
              <a:t>En la capacitación de hoy solo repasaremos los hitos clave de planificación educacional del 6to al 10mo grado. Sin embargo, esta guía también incluye importantes pasos y detalles para estudiantes del 11vo y 12vo grado.</a:t>
            </a:r>
          </a:p>
          <a:p>
            <a:pPr marL="0" marR="0" lvl="0" indent="0" algn="l" rtl="0">
              <a:lnSpc>
                <a:spcPct val="100000"/>
              </a:lnSpc>
              <a:spcBef>
                <a:spcPts val="0"/>
              </a:spcBef>
              <a:spcAft>
                <a:spcPts val="0"/>
              </a:spcAft>
              <a:buClr>
                <a:srgbClr val="FFFFFF"/>
              </a:buClr>
              <a:buSzPts val="1200"/>
              <a:buFont typeface="Arial"/>
              <a:buNone/>
            </a:pPr>
            <a:endParaRPr lang="es-CO" sz="1800" dirty="0">
              <a:effectLst/>
              <a:latin typeface="Arial" panose="020B0604020202020204" pitchFamily="34" charset="0"/>
              <a:ea typeface="Arial"/>
              <a:cs typeface="Arial"/>
              <a:sym typeface="Arial"/>
            </a:endParaRPr>
          </a:p>
          <a:p>
            <a:pPr marL="0" marR="0" lvl="0" indent="0" algn="l" rtl="0">
              <a:lnSpc>
                <a:spcPct val="100000"/>
              </a:lnSpc>
              <a:spcBef>
                <a:spcPts val="0"/>
              </a:spcBef>
              <a:spcAft>
                <a:spcPts val="0"/>
              </a:spcAft>
              <a:buClr>
                <a:srgbClr val="FFFFFF"/>
              </a:buClr>
              <a:buSzPts val="1200"/>
              <a:buFont typeface="Arial"/>
              <a:buNone/>
            </a:pPr>
            <a:r>
              <a:rPr lang="es-CO" sz="1800" dirty="0">
                <a:effectLst/>
                <a:latin typeface="Arial" panose="020B0604020202020204" pitchFamily="34" charset="0"/>
                <a:ea typeface="Calibri" panose="020F0502020204030204" pitchFamily="34" charset="0"/>
                <a:cs typeface="Arial" panose="020B0604020202020204" pitchFamily="34" charset="0"/>
              </a:rPr>
              <a:t>También hay una versión </a:t>
            </a:r>
            <a:r>
              <a:rPr lang="es-ES" sz="1800" dirty="0">
                <a:effectLst/>
                <a:latin typeface="Arial" panose="020B0604020202020204" pitchFamily="34" charset="0"/>
                <a:ea typeface="Calibri" panose="020F0502020204030204" pitchFamily="34" charset="0"/>
                <a:cs typeface="Arial" panose="020B0604020202020204" pitchFamily="34" charset="0"/>
              </a:rPr>
              <a:t>para estudiantes de preparatoria, con videos insertados en ambas guías.</a:t>
            </a:r>
          </a:p>
          <a:p>
            <a:pPr marL="0" marR="0" lvl="0" indent="0" algn="l" rtl="0">
              <a:lnSpc>
                <a:spcPct val="100000"/>
              </a:lnSpc>
              <a:spcBef>
                <a:spcPts val="0"/>
              </a:spcBef>
              <a:spcAft>
                <a:spcPts val="0"/>
              </a:spcAft>
              <a:buClr>
                <a:srgbClr val="FFFFFF"/>
              </a:buClr>
              <a:buSzPts val="1200"/>
              <a:buFont typeface="Arial"/>
              <a:buNone/>
            </a:pPr>
            <a:endParaRPr lang="es-ES" sz="1800" dirty="0">
              <a:effectLst/>
              <a:latin typeface="Arial" panose="020B0604020202020204" pitchFamily="34" charset="0"/>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FFFFFF"/>
              </a:buClr>
              <a:buSzPts val="1200"/>
              <a:buFont typeface="Arial"/>
              <a:buNone/>
              <a:tabLst/>
              <a:defRPr/>
            </a:pPr>
            <a:r>
              <a:rPr lang="es-CO" sz="1800" b="1" kern="100" dirty="0">
                <a:effectLst/>
                <a:latin typeface="Arial" panose="020B0604020202020204" pitchFamily="34" charset="0"/>
                <a:ea typeface="Calibri" panose="020F0502020204030204" pitchFamily="34" charset="0"/>
                <a:cs typeface="Arial" panose="020B0604020202020204" pitchFamily="34" charset="0"/>
              </a:rPr>
              <a:t>Nota para el facilitador: </a:t>
            </a:r>
            <a:r>
              <a:rPr lang="es-CO" sz="1800" kern="100" dirty="0">
                <a:effectLst/>
                <a:latin typeface="Arial" panose="020B0604020202020204" pitchFamily="34" charset="0"/>
                <a:ea typeface="Calibri" panose="020F0502020204030204" pitchFamily="34" charset="0"/>
                <a:cs typeface="Arial" panose="020B0604020202020204" pitchFamily="34" charset="0"/>
              </a:rPr>
              <a:t>Esta guía recientemente actualizada fue publicada en inglés y en español en marzo de 2023. La versión actual de la guía se puede descargar en: </a:t>
            </a:r>
            <a:r>
              <a:rPr lang="es-CO" sz="1800" u="sng" kern="100" dirty="0">
                <a:effectLst/>
                <a:latin typeface="Arial" panose="020B0604020202020204" pitchFamily="34" charset="0"/>
                <a:ea typeface="Calibri" panose="020F0502020204030204" pitchFamily="34" charset="0"/>
                <a:cs typeface="Arial" panose="020B0604020202020204" pitchFamily="34" charset="0"/>
              </a:rPr>
              <a:t>www.jbay.org/resources/ed-planning-guide/</a:t>
            </a:r>
            <a:r>
              <a:rPr lang="es-CO" sz="1800" b="1" u="sng" kern="100" dirty="0">
                <a:effectLst/>
                <a:latin typeface="Arial" panose="020B0604020202020204" pitchFamily="34" charset="0"/>
                <a:ea typeface="Calibri" panose="020F0502020204030204" pitchFamily="34" charset="0"/>
                <a:cs typeface="Arial" panose="020B0604020202020204" pitchFamily="34" charset="0"/>
              </a:rPr>
              <a:t> </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0" marR="0" lvl="0" indent="0" algn="l" rtl="0">
              <a:lnSpc>
                <a:spcPct val="100000"/>
              </a:lnSpc>
              <a:spcBef>
                <a:spcPts val="0"/>
              </a:spcBef>
              <a:spcAft>
                <a:spcPts val="0"/>
              </a:spcAft>
              <a:buClr>
                <a:srgbClr val="FFFFFF"/>
              </a:buClr>
              <a:buSzPts val="1200"/>
              <a:buFont typeface="Arial"/>
              <a:buNone/>
            </a:pPr>
            <a:endParaRPr lang="es-ES" dirty="0">
              <a:latin typeface="Arial"/>
              <a:ea typeface="Arial"/>
              <a:cs typeface="Arial"/>
              <a:sym typeface="Arial"/>
            </a:endParaRPr>
          </a:p>
        </p:txBody>
      </p:sp>
      <p:sp>
        <p:nvSpPr>
          <p:cNvPr id="1063" name="Google Shape;1063;p5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5</a:t>
            </a:fld>
            <a:endParaRPr/>
          </a:p>
        </p:txBody>
      </p:sp>
    </p:spTree>
    <p:extLst>
      <p:ext uri="{BB962C8B-B14F-4D97-AF65-F5344CB8AC3E}">
        <p14:creationId xmlns:p14="http://schemas.microsoft.com/office/powerpoint/2010/main" val="341955247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17"/>
        <p:cNvGrpSpPr/>
        <p:nvPr/>
      </p:nvGrpSpPr>
      <p:grpSpPr>
        <a:xfrm>
          <a:off x="0" y="0"/>
          <a:ext cx="0" cy="0"/>
          <a:chOff x="0" y="0"/>
          <a:chExt cx="0" cy="0"/>
        </a:xfrm>
      </p:grpSpPr>
      <p:sp>
        <p:nvSpPr>
          <p:cNvPr id="818" name="Google Shape;818;p40:notes"/>
          <p:cNvSpPr>
            <a:spLocks noGrp="1" noRot="1" noChangeAspect="1"/>
          </p:cNvSpPr>
          <p:nvPr>
            <p:ph type="sldImg" idx="2"/>
          </p:nvPr>
        </p:nvSpPr>
        <p:spPr>
          <a:xfrm>
            <a:off x="735013" y="312738"/>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19" name="Google Shape;819;p40:notes"/>
          <p:cNvSpPr txBox="1">
            <a:spLocks noGrp="1"/>
          </p:cNvSpPr>
          <p:nvPr>
            <p:ph type="body" idx="1"/>
          </p:nvPr>
        </p:nvSpPr>
        <p:spPr>
          <a:xfrm>
            <a:off x="276084" y="3675909"/>
            <a:ext cx="6547132" cy="5238497"/>
          </a:xfrm>
          <a:prstGeom prst="rect">
            <a:avLst/>
          </a:prstGeom>
          <a:noFill/>
          <a:ln>
            <a:noFill/>
          </a:ln>
        </p:spPr>
        <p:txBody>
          <a:bodyPr spcFirstLastPara="1" wrap="square" lIns="94175" tIns="47075" rIns="94175" bIns="47075" anchor="t" anchorCtr="0">
            <a:noAutofit/>
          </a:bodyPr>
          <a:lstStyle/>
          <a:p>
            <a:pPr marL="0" marR="0" lvl="0" indent="0">
              <a:lnSpc>
                <a:spcPct val="107000"/>
              </a:lnSpc>
              <a:spcBef>
                <a:spcPts val="0"/>
              </a:spcBef>
              <a:spcAft>
                <a:spcPts val="0"/>
              </a:spcAft>
              <a:buFont typeface="Arial" panose="020B0604020202020204" pitchFamily="34" charset="0"/>
              <a:buNone/>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Asistir a un colegio comunitario es otra gran opción para los estudiantes.  La aplicación para los colegios comunitarios de California es gratuita.</a:t>
            </a:r>
          </a:p>
          <a:p>
            <a:pPr marL="0" marR="0" lvl="0" indent="0">
              <a:lnSpc>
                <a:spcPct val="107000"/>
              </a:lnSpc>
              <a:spcBef>
                <a:spcPts val="0"/>
              </a:spcBef>
              <a:spcAft>
                <a:spcPts val="0"/>
              </a:spcAft>
              <a:buFont typeface="Arial" panose="020B0604020202020204" pitchFamily="34" charset="0"/>
              <a:buNone/>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Todos los colegios comunitarios de California usan la misma solicitud que aparece en la diapositiva (www.cccapply.org), y los estudiantes generalmente aplican en la primavera de su último año de preparatoria para el próximo semestre de otoño. Cada colegio comunitario tiene una fecha límite de prioridad diferente que los estudiantes, con sus proveedores de cuidados, deben averiguar.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Es de acceso abierto, lo que significa que no hay requisitos de elegibilidad para asistir, como un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GPA</a:t>
            </a:r>
            <a:r>
              <a:rPr lang="es-CO" sz="1800" kern="100" dirty="0">
                <a:effectLst/>
                <a:latin typeface="Calibri" panose="020F0502020204030204" pitchFamily="34" charset="0"/>
                <a:ea typeface="Calibri" panose="020F0502020204030204" pitchFamily="34" charset="0"/>
                <a:cs typeface="Calibri" panose="020F0502020204030204" pitchFamily="34" charset="0"/>
              </a:rPr>
              <a:t> mínimo, puntajes del examen SAT/ACT o ensayos.  </a:t>
            </a:r>
            <a:br>
              <a:rPr lang="es-CO" sz="1800" kern="100" dirty="0">
                <a:effectLst/>
                <a:latin typeface="Calibri" panose="020F0502020204030204" pitchFamily="34" charset="0"/>
                <a:ea typeface="Calibri" panose="020F0502020204030204" pitchFamily="34" charset="0"/>
                <a:cs typeface="Calibri" panose="020F0502020204030204" pitchFamily="34" charset="0"/>
              </a:rPr>
            </a:br>
            <a:r>
              <a:rPr lang="es-CO" sz="1800" kern="100" dirty="0">
                <a:effectLst/>
                <a:latin typeface="Calibri" panose="020F0502020204030204" pitchFamily="34" charset="0"/>
                <a:ea typeface="Calibri" panose="020F0502020204030204" pitchFamily="34" charset="0"/>
                <a:cs typeface="Calibri" panose="020F0502020204030204" pitchFamily="34" charset="0"/>
              </a:rPr>
              <a:t>El colegio comunitario también puede ser una excelente segunda opción para los estudiantes que también aplican para una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una</a:t>
            </a:r>
            <a:r>
              <a:rPr lang="es-CO" sz="1800" kern="100" dirty="0">
                <a:effectLst/>
                <a:latin typeface="Calibri" panose="020F0502020204030204" pitchFamily="34" charset="0"/>
                <a:ea typeface="Calibri" panose="020F0502020204030204" pitchFamily="34" charset="0"/>
                <a:cs typeface="Calibri" panose="020F0502020204030204" pitchFamily="34" charset="0"/>
              </a:rPr>
              <a:t> universidad de 4 años.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Al igual que con las aplicaciones para las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CSU</a:t>
            </a:r>
            <a:r>
              <a:rPr lang="es-CO" sz="1800" kern="100" dirty="0">
                <a:effectLst/>
                <a:latin typeface="Calibri" panose="020F0502020204030204" pitchFamily="34" charset="0"/>
                <a:ea typeface="Calibri" panose="020F0502020204030204" pitchFamily="34" charset="0"/>
                <a:cs typeface="Calibri" panose="020F0502020204030204" pitchFamily="34" charset="0"/>
              </a:rPr>
              <a:t> y UC, se debe alentar a los estudiantes a identificarse como jóvenes en crianza temporal. Muchos programas de apoyo a tales jóvenes se comunican con ellos y les ofrecen ayuda si es que marcaron el casillero en la aplicación.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Todos los colegios comunitarios de California ofrecen un programa de apoyo a jóvenes en crianza temporal, típicamente conocido como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NextUp</a:t>
            </a:r>
            <a:r>
              <a:rPr lang="es-CO" sz="1800" kern="100" dirty="0">
                <a:effectLst/>
                <a:latin typeface="Calibri" panose="020F0502020204030204" pitchFamily="34" charset="0"/>
                <a:ea typeface="Calibri" panose="020F0502020204030204" pitchFamily="34" charset="0"/>
                <a:cs typeface="Calibri" panose="020F0502020204030204" pitchFamily="34" charset="0"/>
              </a:rPr>
              <a:t>. Los proveedores de cuidados y los jóvenes deben averiguar sobre dichos programas de cada institución y aplicar para tener acceso a apoyo y recursos adicionales.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Cuando los estudiantes solicitan ayuda financiera, la mayoría de los que están en crianza temporal también reunirán los requisitos para una exención de costos de inscripción a través de la Subvención CA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College</a:t>
            </a:r>
            <a:r>
              <a:rPr lang="es-CO" sz="1800" kern="100" dirty="0">
                <a:effectLst/>
                <a:latin typeface="Calibri" panose="020F0502020204030204" pitchFamily="34" charset="0"/>
                <a:ea typeface="Calibri" panose="020F0502020204030204" pitchFamily="34" charset="0"/>
                <a:cs typeface="Calibri" panose="020F0502020204030204" pitchFamily="34" charset="0"/>
              </a:rPr>
              <a:t>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Promise</a:t>
            </a:r>
            <a:r>
              <a:rPr lang="es-CO" sz="1800" kern="100" dirty="0">
                <a:effectLst/>
                <a:latin typeface="Calibri" panose="020F0502020204030204" pitchFamily="34" charset="0"/>
                <a:ea typeface="Calibri" panose="020F0502020204030204" pitchFamily="34" charset="0"/>
                <a:cs typeface="Calibri" panose="020F0502020204030204" pitchFamily="34" charset="0"/>
              </a:rPr>
              <a:t> (anteriormente conocida como la exención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BOG</a:t>
            </a:r>
            <a:r>
              <a:rPr lang="es-CO" sz="1800" kern="100" dirty="0">
                <a:effectLst/>
                <a:latin typeface="Calibri" panose="020F0502020204030204" pitchFamily="34" charset="0"/>
                <a:ea typeface="Calibri" panose="020F0502020204030204" pitchFamily="34" charset="0"/>
                <a:cs typeface="Calibri" panose="020F0502020204030204" pitchFamily="34" charset="0"/>
              </a:rPr>
              <a:t>). Esto significa que las clases son gratuitas. Esta exención se basa en los ingresos del estudiante y el tamaño su familia. ¡Los jóvenes en crianza temporal, a diferencia de otros estudiantes, en realidad pueden mantener esta exención independientemente de su </a:t>
            </a:r>
            <a:r>
              <a:rPr lang="es-CO" sz="1800" i="1" kern="100" dirty="0">
                <a:effectLst/>
                <a:latin typeface="Calibri" panose="020F0502020204030204" pitchFamily="34" charset="0"/>
                <a:ea typeface="Calibri" panose="020F0502020204030204" pitchFamily="34" charset="0"/>
                <a:cs typeface="Calibri" panose="020F0502020204030204" pitchFamily="34" charset="0"/>
              </a:rPr>
              <a:t>desempeño académico una vez que estén en la universidad!</a:t>
            </a:r>
            <a:r>
              <a:rPr lang="es-CO" sz="18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Por último, después de que los estudiantes apliquen, deberán inscribirse en las clases. Los jóvenes que estuvieron en crianza temporal al cumplir </a:t>
            </a:r>
            <a:r>
              <a:rPr lang="es-CO" sz="1800" b="1" kern="100" dirty="0">
                <a:effectLst/>
                <a:latin typeface="Calibri" panose="020F0502020204030204" pitchFamily="34" charset="0"/>
                <a:ea typeface="Calibri" panose="020F0502020204030204" pitchFamily="34" charset="0"/>
                <a:cs typeface="Calibri" panose="020F0502020204030204" pitchFamily="34" charset="0"/>
              </a:rPr>
              <a:t>los 13 años </a:t>
            </a:r>
            <a:r>
              <a:rPr lang="es-CO" sz="1800" kern="100" dirty="0">
                <a:effectLst/>
                <a:latin typeface="Calibri" panose="020F0502020204030204" pitchFamily="34" charset="0"/>
                <a:ea typeface="Calibri" panose="020F0502020204030204" pitchFamily="34" charset="0"/>
                <a:cs typeface="Calibri" panose="020F0502020204030204" pitchFamily="34" charset="0"/>
              </a:rPr>
              <a:t>o después, y que sean menores de 26 años, también pueden cumplir con los requisitos para la </a:t>
            </a:r>
            <a:r>
              <a:rPr lang="es-CO" sz="1800" b="1" kern="100" dirty="0">
                <a:effectLst/>
                <a:latin typeface="Calibri" panose="020F0502020204030204" pitchFamily="34" charset="0"/>
                <a:ea typeface="Calibri" panose="020F0502020204030204" pitchFamily="34" charset="0"/>
                <a:cs typeface="Calibri" panose="020F0502020204030204" pitchFamily="34" charset="0"/>
              </a:rPr>
              <a:t>inscripción de prioridad </a:t>
            </a:r>
            <a:r>
              <a:rPr lang="es-CO" sz="1800" kern="100" dirty="0">
                <a:effectLst/>
                <a:latin typeface="Calibri" panose="020F0502020204030204" pitchFamily="34" charset="0"/>
                <a:ea typeface="Calibri" panose="020F0502020204030204" pitchFamily="34" charset="0"/>
                <a:cs typeface="Calibri" panose="020F0502020204030204" pitchFamily="34" charset="0"/>
              </a:rPr>
              <a:t>en un colegio comunitario de California. Esto puede ser un beneficio significativo incluso en los colegios comunitarios, donde algunos cursos pueden llenarse rápidamente. La fecha límite para la inscripción de prioridad varía según la institución.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A fin de poder inscribirse con prioridad, los estudiantes deben ponerse en contacto con un representante del programa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NextUp</a:t>
            </a:r>
            <a:r>
              <a:rPr lang="es-CO" sz="1800" kern="100" dirty="0">
                <a:effectLst/>
                <a:latin typeface="Calibri" panose="020F0502020204030204" pitchFamily="34" charset="0"/>
                <a:ea typeface="Calibri" panose="020F0502020204030204" pitchFamily="34" charset="0"/>
                <a:cs typeface="Calibri" panose="020F0502020204030204" pitchFamily="34" charset="0"/>
              </a:rPr>
              <a:t> que los guíe a lo largo del proceso. Es importante que los estudiantes empiecen el proceso lo antes posible para poder matricularse en cursos antes de la fecha límite de inscripción de prioridad de la institución.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spcBef>
                <a:spcPts val="0"/>
              </a:spcBef>
              <a:spcAft>
                <a:spcPts val="0"/>
              </a:spcAft>
              <a:buClr>
                <a:schemeClr val="dk1"/>
              </a:buClr>
              <a:buSzPts val="1100"/>
              <a:buFont typeface="Arial"/>
              <a:buNone/>
            </a:pPr>
            <a:endParaRPr sz="1100" dirty="0">
              <a:latin typeface="Arial" panose="020B0604020202020204" pitchFamily="34" charset="0"/>
              <a:cs typeface="Arial" panose="020B0604020202020204" pitchFamily="34" charset="0"/>
            </a:endParaRPr>
          </a:p>
        </p:txBody>
      </p:sp>
      <p:sp>
        <p:nvSpPr>
          <p:cNvPr id="820" name="Google Shape;820;p40: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50</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9"/>
        <p:cNvGrpSpPr/>
        <p:nvPr/>
      </p:nvGrpSpPr>
      <p:grpSpPr>
        <a:xfrm>
          <a:off x="0" y="0"/>
          <a:ext cx="0" cy="0"/>
          <a:chOff x="0" y="0"/>
          <a:chExt cx="0" cy="0"/>
        </a:xfrm>
      </p:grpSpPr>
      <p:sp>
        <p:nvSpPr>
          <p:cNvPr id="840" name="Google Shape;840;p4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41" name="Google Shape;841;p41: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marR="0" lvl="0" indent="0">
              <a:lnSpc>
                <a:spcPct val="107000"/>
              </a:lnSpc>
              <a:spcBef>
                <a:spcPts val="0"/>
              </a:spcBef>
              <a:spcAft>
                <a:spcPts val="800"/>
              </a:spcAft>
              <a:buFont typeface="Symbol" panose="05050102010706020507" pitchFamily="18" charset="2"/>
              <a:buNone/>
              <a:tabLst>
                <a:tab pos="457200" algn="l"/>
              </a:tabLst>
            </a:pPr>
            <a:r>
              <a:rPr lang="es-CO" sz="1800" b="1" kern="100" dirty="0">
                <a:effectLst/>
                <a:latin typeface="Calibri" panose="020F0502020204030204" pitchFamily="34" charset="0"/>
                <a:ea typeface="Calibri" panose="020F0502020204030204" pitchFamily="34" charset="0"/>
                <a:cs typeface="Calibri" panose="020F0502020204030204" pitchFamily="34" charset="0"/>
              </a:rPr>
              <a:t>**Nota para el facilitador - Actividad de interacción (5 minutos):</a:t>
            </a:r>
          </a:p>
          <a:p>
            <a:pPr marL="0" marR="0" lvl="0" indent="0">
              <a:lnSpc>
                <a:spcPct val="107000"/>
              </a:lnSpc>
              <a:spcBef>
                <a:spcPts val="0"/>
              </a:spcBef>
              <a:spcAft>
                <a:spcPts val="800"/>
              </a:spcAft>
              <a:buFont typeface="Symbol" panose="05050102010706020507" pitchFamily="18" charset="2"/>
              <a:buNone/>
              <a:tabLst>
                <a:tab pos="457200" algn="l"/>
              </a:tabLst>
            </a:pPr>
            <a:br>
              <a:rPr lang="es-CO" sz="1800" b="1" kern="100" dirty="0">
                <a:effectLst/>
                <a:latin typeface="Calibri" panose="020F0502020204030204" pitchFamily="34" charset="0"/>
                <a:ea typeface="Calibri" panose="020F0502020204030204" pitchFamily="34" charset="0"/>
                <a:cs typeface="Calibri" panose="020F0502020204030204" pitchFamily="34" charset="0"/>
              </a:rPr>
            </a:br>
            <a:r>
              <a:rPr lang="es-CO" sz="1800" kern="100" dirty="0">
                <a:effectLst/>
                <a:latin typeface="Calibri" panose="020F0502020204030204" pitchFamily="34" charset="0"/>
                <a:ea typeface="Calibri" panose="020F0502020204030204" pitchFamily="34" charset="0"/>
                <a:cs typeface="Calibri" panose="020F0502020204030204" pitchFamily="34" charset="0"/>
              </a:rPr>
              <a:t>Utilice esta diapositiva como una oportunidad para crear una competencia que ponga a prueba el conocimiento de los participantes y ayudar a reforzar los conceptos clave de la sección "Aplicar para la universidad". Para esta actividad se recomiendan plataformas como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Kahoots</a:t>
            </a:r>
            <a:r>
              <a:rPr lang="es-CO" sz="1800" kern="100" dirty="0">
                <a:effectLst/>
                <a:latin typeface="Calibri" panose="020F0502020204030204" pitchFamily="34" charset="0"/>
                <a:ea typeface="Calibri" panose="020F0502020204030204" pitchFamily="34" charset="0"/>
                <a:cs typeface="Calibri" panose="020F0502020204030204" pitchFamily="34" charset="0"/>
              </a:rPr>
              <a:t> o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Mentimeter</a:t>
            </a:r>
            <a:r>
              <a:rPr lang="es-CO" sz="1800" kern="100" dirty="0">
                <a:effectLst/>
                <a:latin typeface="Calibri" panose="020F0502020204030204" pitchFamily="34" charset="0"/>
                <a:ea typeface="Calibri" panose="020F0502020204030204" pitchFamily="34" charset="0"/>
                <a:cs typeface="Calibri" panose="020F0502020204030204" pitchFamily="34" charset="0"/>
              </a:rPr>
              <a:t> las que se pueden utilizar en los teléfonos o las computadoras de los participantes para capacitaciones en persona y vía Zoom. Si es posible, trate de dar un premio al ganador de cada prueba. Esto puede incluir un botín universitario gratuito donado por su universidad local o tarjetas obsequio electrónicas que se pueden enviar por email. ¡Sea creativo!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Symbol" panose="05050102010706020507" pitchFamily="18" charset="2"/>
              <a:buNone/>
              <a:tabLst>
                <a:tab pos="457200" algn="l"/>
              </a:tabLst>
            </a:pPr>
            <a:r>
              <a:rPr lang="es-CO" sz="1800" dirty="0">
                <a:effectLst/>
                <a:latin typeface="Calibri" panose="020F0502020204030204" pitchFamily="34" charset="0"/>
                <a:ea typeface="Calibri" panose="020F0502020204030204" pitchFamily="34" charset="0"/>
              </a:rPr>
              <a:t>En la Guía del Facilitador hay algunas preguntas creadas de antemano para usar en una prueba.</a:t>
            </a:r>
            <a:endParaRPr dirty="0">
              <a:latin typeface="Arial" panose="020B0604020202020204" pitchFamily="34" charset="0"/>
              <a:cs typeface="Arial" panose="020B0604020202020204" pitchFamily="34" charset="0"/>
            </a:endParaRPr>
          </a:p>
        </p:txBody>
      </p:sp>
      <p:sp>
        <p:nvSpPr>
          <p:cNvPr id="842" name="Google Shape;842;p41: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ea typeface="Calibri"/>
                <a:sym typeface="Calibri"/>
              </a:rPr>
              <a:t>51</a:t>
            </a:fld>
            <a:endParaRPr dirty="0">
              <a:solidFill>
                <a:srgbClr val="000000"/>
              </a:solidFill>
              <a:ea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9"/>
        <p:cNvGrpSpPr/>
        <p:nvPr/>
      </p:nvGrpSpPr>
      <p:grpSpPr>
        <a:xfrm>
          <a:off x="0" y="0"/>
          <a:ext cx="0" cy="0"/>
          <a:chOff x="0" y="0"/>
          <a:chExt cx="0" cy="0"/>
        </a:xfrm>
      </p:grpSpPr>
      <p:sp>
        <p:nvSpPr>
          <p:cNvPr id="850" name="Google Shape;850;p4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1" name="Google Shape;851;p42: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42900" marR="0" lvl="0" indent="-342900">
              <a:lnSpc>
                <a:spcPct val="107000"/>
              </a:lnSpc>
              <a:spcBef>
                <a:spcPts val="0"/>
              </a:spcBef>
              <a:spcAft>
                <a:spcPts val="80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Ir a la universidad puede ser costoso, pero hay muchos recursos financieros disponibles para los jóvenes en crianza para hacer que la educación superior sea asequible y alcanzable.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Esta sección proporcionará una visión general sobre la importancia de la ayuda financiera, cómo solicitarla y cómo mantenerla.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s-CO" sz="1800" dirty="0">
                <a:effectLst/>
                <a:latin typeface="Calibri" panose="020F0502020204030204" pitchFamily="34" charset="0"/>
                <a:ea typeface="Calibri" panose="020F0502020204030204" pitchFamily="34" charset="0"/>
              </a:rPr>
              <a:t>Comprender la ayuda financiera puede ser confuso y abrumador para los estudiantes, por lo que es útil conocer algunos de los conceptos básicos de este proceso para que puedan brindarles apoyo y orientación.</a:t>
            </a:r>
            <a:endParaRPr dirty="0">
              <a:latin typeface="Arial" panose="020B0604020202020204" pitchFamily="34" charset="0"/>
              <a:cs typeface="Arial" panose="020B0604020202020204" pitchFamily="34" charset="0"/>
            </a:endParaRPr>
          </a:p>
        </p:txBody>
      </p:sp>
      <p:sp>
        <p:nvSpPr>
          <p:cNvPr id="852" name="Google Shape;852;p42: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52</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9"/>
        <p:cNvGrpSpPr/>
        <p:nvPr/>
      </p:nvGrpSpPr>
      <p:grpSpPr>
        <a:xfrm>
          <a:off x="0" y="0"/>
          <a:ext cx="0" cy="0"/>
          <a:chOff x="0" y="0"/>
          <a:chExt cx="0" cy="0"/>
        </a:xfrm>
      </p:grpSpPr>
      <p:sp>
        <p:nvSpPr>
          <p:cNvPr id="860" name="Google Shape;860;p4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1" name="Google Shape;861;p43: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Sabemos que acceder a la ayuda financiera marca una diferencia significativa en el éxito de un estudiante en la universidad, razón por la que es tan importante que los jóvenes tengan apoyo para completar con debidamente esas solicitudes.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Los estudios efectuados indican que los estudiantes del último año de la preparatoria que completan la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FAFSA</a:t>
            </a:r>
            <a:r>
              <a:rPr lang="es-CO" sz="1800" kern="100" dirty="0">
                <a:effectLst/>
                <a:latin typeface="Calibri" panose="020F0502020204030204" pitchFamily="34" charset="0"/>
                <a:ea typeface="Calibri" panose="020F0502020204030204" pitchFamily="34" charset="0"/>
                <a:cs typeface="Calibri" panose="020F0502020204030204" pitchFamily="34" charset="0"/>
              </a:rPr>
              <a:t> (Solicitud Gratuita de Ayuda Federal para Estudiantes) tienen un </a:t>
            </a:r>
            <a:r>
              <a:rPr lang="es-CO" sz="1800" b="1" kern="100" dirty="0">
                <a:effectLst/>
                <a:latin typeface="Calibri" panose="020F0502020204030204" pitchFamily="34" charset="0"/>
                <a:ea typeface="Calibri" panose="020F0502020204030204" pitchFamily="34" charset="0"/>
                <a:cs typeface="Calibri" panose="020F0502020204030204" pitchFamily="34" charset="0"/>
              </a:rPr>
              <a:t>63% más de probabilidades </a:t>
            </a:r>
            <a:r>
              <a:rPr lang="es-CO" sz="1800" kern="100" dirty="0">
                <a:effectLst/>
                <a:latin typeface="Calibri" panose="020F0502020204030204" pitchFamily="34" charset="0"/>
                <a:ea typeface="Calibri" panose="020F0502020204030204" pitchFamily="34" charset="0"/>
                <a:cs typeface="Calibri" panose="020F0502020204030204" pitchFamily="34" charset="0"/>
              </a:rPr>
              <a:t>de inscribirse en la educación superior.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s-CO" sz="1800" dirty="0">
                <a:effectLst/>
                <a:latin typeface="Calibri" panose="020F0502020204030204" pitchFamily="34" charset="0"/>
                <a:ea typeface="Calibri" panose="020F0502020204030204" pitchFamily="34" charset="0"/>
              </a:rPr>
              <a:t>El 49% de los estudiantes que recibieron al menos $7.500 en ayuda financiera transfirieron o se graduaron. En comparación, solo el 17% de los estudiantes que reciben de $1.000 a $ 2.500 transfirieron o se graduaron.</a:t>
            </a:r>
            <a:endParaRPr dirty="0">
              <a:latin typeface="Arial" panose="020B0604020202020204" pitchFamily="34" charset="0"/>
              <a:cs typeface="Arial" panose="020B0604020202020204" pitchFamily="34" charset="0"/>
            </a:endParaRPr>
          </a:p>
        </p:txBody>
      </p:sp>
      <p:sp>
        <p:nvSpPr>
          <p:cNvPr id="862" name="Google Shape;862;p43: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53</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72"/>
        <p:cNvGrpSpPr/>
        <p:nvPr/>
      </p:nvGrpSpPr>
      <p:grpSpPr>
        <a:xfrm>
          <a:off x="0" y="0"/>
          <a:ext cx="0" cy="0"/>
          <a:chOff x="0" y="0"/>
          <a:chExt cx="0" cy="0"/>
        </a:xfrm>
      </p:grpSpPr>
      <p:sp>
        <p:nvSpPr>
          <p:cNvPr id="873" name="Google Shape;873;p44: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74" name="Google Shape;874;p44:notes"/>
          <p:cNvSpPr txBox="1">
            <a:spLocks noGrp="1"/>
          </p:cNvSpPr>
          <p:nvPr>
            <p:ph type="body" idx="1"/>
          </p:nvPr>
        </p:nvSpPr>
        <p:spPr>
          <a:xfrm>
            <a:off x="236643" y="4516675"/>
            <a:ext cx="6547132" cy="4712203"/>
          </a:xfrm>
          <a:prstGeom prst="rect">
            <a:avLst/>
          </a:prstGeom>
          <a:noFill/>
          <a:ln>
            <a:noFill/>
          </a:ln>
        </p:spPr>
        <p:txBody>
          <a:bodyPr spcFirstLastPara="1" wrap="square" lIns="94175" tIns="47075" rIns="94175" bIns="47075" anchor="t" anchorCtr="0">
            <a:noAutofit/>
          </a:bodyPr>
          <a:lstStyle/>
          <a:p>
            <a:pPr marL="0" marR="0">
              <a:lnSpc>
                <a:spcPct val="107000"/>
              </a:lnSpc>
              <a:spcBef>
                <a:spcPts val="0"/>
              </a:spcBef>
              <a:spcAft>
                <a:spcPts val="0"/>
              </a:spcAft>
            </a:pPr>
            <a:r>
              <a:rPr lang="es-CO" sz="1800" b="1" kern="100" dirty="0">
                <a:effectLst/>
                <a:latin typeface="Calibri" panose="020F0502020204030204" pitchFamily="34" charset="0"/>
                <a:ea typeface="Calibri" panose="020F0502020204030204" pitchFamily="34" charset="0"/>
                <a:cs typeface="Calibri" panose="020F0502020204030204" pitchFamily="34" charset="0"/>
              </a:rPr>
              <a:t>Hay muchos tipos diferentes de ayuda financiera. </a:t>
            </a:r>
            <a:endParaRPr lang="en-US" sz="1800" b="1"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El mejor de ellos es la </a:t>
            </a:r>
            <a:r>
              <a:rPr lang="es-CO" sz="1800" b="1" i="1" kern="100" dirty="0">
                <a:effectLst/>
                <a:latin typeface="Calibri" panose="020F0502020204030204" pitchFamily="34" charset="0"/>
                <a:ea typeface="Calibri" panose="020F0502020204030204" pitchFamily="34" charset="0"/>
                <a:cs typeface="Calibri" panose="020F0502020204030204" pitchFamily="34" charset="0"/>
              </a:rPr>
              <a:t>ayuda obsequio</a:t>
            </a:r>
            <a:r>
              <a:rPr lang="es-CO" sz="1800" kern="100" dirty="0">
                <a:effectLst/>
                <a:latin typeface="Calibri" panose="020F0502020204030204" pitchFamily="34" charset="0"/>
                <a:ea typeface="Calibri" panose="020F0502020204030204" pitchFamily="34" charset="0"/>
                <a:cs typeface="Calibri" panose="020F0502020204030204" pitchFamily="34" charset="0"/>
              </a:rPr>
              <a:t>, o sea, dinero gratuito que no es necesario devolver, siempre y cuando el estudiante mantenga su parte del trato y asista a clase y progrese adecuadamente hacia la graduación.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La ayuda obsequio a menudo llega en forma de </a:t>
            </a:r>
            <a:r>
              <a:rPr lang="es-CO" sz="1800" b="1" kern="100" dirty="0">
                <a:effectLst/>
                <a:latin typeface="Calibri" panose="020F0502020204030204" pitchFamily="34" charset="0"/>
                <a:ea typeface="Calibri" panose="020F0502020204030204" pitchFamily="34" charset="0"/>
                <a:cs typeface="Calibri" panose="020F0502020204030204" pitchFamily="34" charset="0"/>
              </a:rPr>
              <a:t>una subvención o beca</a:t>
            </a:r>
            <a:r>
              <a:rPr lang="es-CO" sz="1800" kern="100" dirty="0">
                <a:effectLst/>
                <a:latin typeface="Calibri" panose="020F0502020204030204" pitchFamily="34" charset="0"/>
                <a:ea typeface="Calibri" panose="020F0502020204030204" pitchFamily="34" charset="0"/>
                <a:cs typeface="Calibri" panose="020F0502020204030204" pitchFamily="34" charset="0"/>
              </a:rPr>
              <a:t>. Estos tipos de ayuda pueden otorgarse por una sola vez o pueden ser renovables en el transcurso de unos pocos años.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La </a:t>
            </a:r>
            <a:r>
              <a:rPr lang="es-CO" sz="1800" b="1" i="1" kern="100" dirty="0">
                <a:effectLst/>
                <a:latin typeface="Calibri" panose="020F0502020204030204" pitchFamily="34" charset="0"/>
                <a:ea typeface="Calibri" panose="020F0502020204030204" pitchFamily="34" charset="0"/>
                <a:cs typeface="Calibri" panose="020F0502020204030204" pitchFamily="34" charset="0"/>
              </a:rPr>
              <a:t>exención de costos</a:t>
            </a:r>
            <a:r>
              <a:rPr lang="es-CO" sz="1800" b="1" kern="100" dirty="0">
                <a:effectLst/>
                <a:latin typeface="Calibri" panose="020F0502020204030204" pitchFamily="34" charset="0"/>
                <a:ea typeface="Calibri" panose="020F0502020204030204" pitchFamily="34" charset="0"/>
                <a:cs typeface="Calibri" panose="020F0502020204030204" pitchFamily="34" charset="0"/>
              </a:rPr>
              <a:t> </a:t>
            </a:r>
            <a:r>
              <a:rPr lang="es-CO" sz="1800" kern="100" dirty="0">
                <a:effectLst/>
                <a:latin typeface="Calibri" panose="020F0502020204030204" pitchFamily="34" charset="0"/>
                <a:ea typeface="Calibri" panose="020F0502020204030204" pitchFamily="34" charset="0"/>
                <a:cs typeface="Calibri" panose="020F0502020204030204" pitchFamily="34" charset="0"/>
              </a:rPr>
              <a:t>es una ayuda obsequio, pero se aplica a las tasas de matrícula universitaria, lo que efectivamente hace que las clases sean gratuitas. Un tipo común de exención de la que ya hemos hablado es la subvención California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College</a:t>
            </a:r>
            <a:r>
              <a:rPr lang="es-CO" sz="1800" kern="100" dirty="0">
                <a:effectLst/>
                <a:latin typeface="Calibri" panose="020F0502020204030204" pitchFamily="34" charset="0"/>
                <a:ea typeface="Calibri" panose="020F0502020204030204" pitchFamily="34" charset="0"/>
                <a:cs typeface="Calibri" panose="020F0502020204030204" pitchFamily="34" charset="0"/>
              </a:rPr>
              <a:t>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Promise</a:t>
            </a:r>
            <a:r>
              <a:rPr lang="es-CO" sz="1800" kern="100" dirty="0">
                <a:effectLst/>
                <a:latin typeface="Calibri" panose="020F0502020204030204" pitchFamily="34" charset="0"/>
                <a:ea typeface="Calibri" panose="020F0502020204030204" pitchFamily="34" charset="0"/>
                <a:cs typeface="Calibri" panose="020F0502020204030204" pitchFamily="34" charset="0"/>
              </a:rPr>
              <a:t> (anteriormente conocida como exención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BOG</a:t>
            </a:r>
            <a:r>
              <a:rPr lang="es-CO" sz="1800" kern="100" dirty="0">
                <a:effectLst/>
                <a:latin typeface="Calibri" panose="020F0502020204030204" pitchFamily="34" charset="0"/>
                <a:ea typeface="Calibri" panose="020F0502020204030204" pitchFamily="34" charset="0"/>
                <a:cs typeface="Calibri" panose="020F0502020204030204" pitchFamily="34" charset="0"/>
              </a:rPr>
              <a:t>), que da acceso a cursos gratuitos en colegios comunitarios.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s-CO" sz="1800" b="1" kern="100" dirty="0">
                <a:effectLst/>
                <a:latin typeface="Calibri" panose="020F0502020204030204" pitchFamily="34" charset="0"/>
                <a:ea typeface="Calibri" panose="020F0502020204030204" pitchFamily="34" charset="0"/>
                <a:cs typeface="Calibri" panose="020F0502020204030204" pitchFamily="34" charset="0"/>
              </a:rPr>
              <a:t>Trabajo-estudio</a:t>
            </a:r>
            <a:r>
              <a:rPr lang="es-CO" sz="1800" kern="100" dirty="0">
                <a:effectLst/>
                <a:latin typeface="Calibri" panose="020F0502020204030204" pitchFamily="34" charset="0"/>
                <a:ea typeface="Calibri" panose="020F0502020204030204" pitchFamily="34" charset="0"/>
                <a:cs typeface="Calibri" panose="020F0502020204030204" pitchFamily="34" charset="0"/>
              </a:rPr>
              <a:t> proporciona trabajos remunerados de tiempo parcial a estudiantes de grado y de posgrado, lo que les permite ganar dinero para solventar los gastos de su educación. A menudo, se dispone de empleos de trabajo-estudio en el campus y pueden relacionarse con los intereses vocacionales de los estudiantes. Al igual que con cualquier otro empleo, los estudiantes ganan dinero mientras trabajan. Esta puede ser una buena manera de que los jóvenes ganen experiencia laboral, y aprendan 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a</a:t>
            </a:r>
            <a:r>
              <a:rPr lang="es-CO" sz="1800" kern="100" dirty="0">
                <a:effectLst/>
                <a:latin typeface="Calibri" panose="020F0502020204030204" pitchFamily="34" charset="0"/>
                <a:ea typeface="Calibri" panose="020F0502020204030204" pitchFamily="34" charset="0"/>
                <a:cs typeface="Calibri" panose="020F0502020204030204" pitchFamily="34" charset="0"/>
              </a:rPr>
              <a:t> administrar debidamente su tiempo. No es necesario devolver los fondos de trabajo-estudio.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A diferencia de la ayuda de subvención o trabajo-estudio, los </a:t>
            </a:r>
            <a:r>
              <a:rPr lang="es-CO" sz="1800" b="1" i="1" kern="100" dirty="0">
                <a:effectLst/>
                <a:latin typeface="Calibri" panose="020F0502020204030204" pitchFamily="34" charset="0"/>
                <a:ea typeface="Calibri" panose="020F0502020204030204" pitchFamily="34" charset="0"/>
                <a:cs typeface="Calibri" panose="020F0502020204030204" pitchFamily="34" charset="0"/>
              </a:rPr>
              <a:t>préstamos estudiantiles</a:t>
            </a:r>
            <a:r>
              <a:rPr lang="es-CO" sz="1800" b="1" kern="100" dirty="0">
                <a:effectLst/>
                <a:latin typeface="Calibri" panose="020F0502020204030204" pitchFamily="34" charset="0"/>
                <a:ea typeface="Calibri" panose="020F0502020204030204" pitchFamily="34" charset="0"/>
                <a:cs typeface="Calibri" panose="020F0502020204030204" pitchFamily="34" charset="0"/>
              </a:rPr>
              <a:t> </a:t>
            </a:r>
            <a:r>
              <a:rPr lang="es-CO" sz="1800" kern="100" dirty="0">
                <a:effectLst/>
                <a:latin typeface="Calibri" panose="020F0502020204030204" pitchFamily="34" charset="0"/>
                <a:ea typeface="Calibri" panose="020F0502020204030204" pitchFamily="34" charset="0"/>
                <a:cs typeface="Calibri" panose="020F0502020204030204" pitchFamily="34" charset="0"/>
              </a:rPr>
              <a:t>deben rembolsarse y, a menudo, con intereses. Sin embargo, los jóvenes deben tener en cuenta que los préstamos estudiantiles pueden ser una inversión positiva, a diferencia de otros tipos de deudas (por ejemplo, las de tarjetas de crédito). Los préstamos siempre deben ser el último recurso, después de haber procurado sin éxito otros tipos de ayuda. Hay diferentes tipos de préstamos disponibles con diferentes planes de pago, por lo que es importante que los estudiantes investiguen detenidamente.</a:t>
            </a:r>
          </a:p>
          <a:p>
            <a:pPr marL="342900" marR="0" lvl="0" indent="-342900">
              <a:lnSpc>
                <a:spcPct val="107000"/>
              </a:lnSpc>
              <a:spcBef>
                <a:spcPts val="0"/>
              </a:spcBef>
              <a:spcAft>
                <a:spcPts val="0"/>
              </a:spcAft>
              <a:buFont typeface="Arial" panose="020B0604020202020204" pitchFamily="34" charset="0"/>
              <a:buChar char="•"/>
            </a:pPr>
            <a:endParaRPr lang="es-CO" sz="1800" b="1" kern="1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7000"/>
              </a:lnSpc>
              <a:spcBef>
                <a:spcPts val="0"/>
              </a:spcBef>
              <a:spcAft>
                <a:spcPts val="0"/>
              </a:spcAft>
              <a:buFont typeface="Arial" panose="020B0604020202020204" pitchFamily="34" charset="0"/>
              <a:buNone/>
            </a:pPr>
            <a:r>
              <a:rPr lang="es-CO" sz="1800" b="1" kern="100" dirty="0">
                <a:effectLst/>
                <a:latin typeface="Calibri" panose="020F0502020204030204" pitchFamily="34" charset="0"/>
                <a:ea typeface="Calibri" panose="020F0502020204030204" pitchFamily="34" charset="0"/>
                <a:cs typeface="Calibri" panose="020F0502020204030204" pitchFamily="34" charset="0"/>
              </a:rPr>
              <a:t>¿De dónde viene toda esta ayuda? </a:t>
            </a:r>
          </a:p>
          <a:p>
            <a:pPr marL="285750" marR="0" lvl="0" indent="-285750">
              <a:lnSpc>
                <a:spcPct val="107000"/>
              </a:lnSpc>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El gobierno federal es una fuente importante de ayuda financiera, al ofrecer subvenciones, trabajo-estudio y préstamos estudiantiles. También hay una gran cantidad de ayuda financiera disponible a través del estado de California.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80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Los colegios y universidades también ofrecen muchas subvenciones y becas.</a:t>
            </a:r>
          </a:p>
          <a:p>
            <a:pPr marL="285750" marR="0" lvl="0" indent="-285750">
              <a:lnSpc>
                <a:spcPct val="107000"/>
              </a:lnSpc>
              <a:spcBef>
                <a:spcPts val="0"/>
              </a:spcBef>
              <a:spcAft>
                <a:spcPts val="800"/>
              </a:spcAft>
              <a:buFont typeface="Arial" panose="020B0604020202020204" pitchFamily="34" charset="0"/>
              <a:buChar char="•"/>
            </a:pPr>
            <a:r>
              <a:rPr lang="es-CO" sz="1800" dirty="0">
                <a:effectLst/>
                <a:latin typeface="Calibri" panose="020F0502020204030204" pitchFamily="34" charset="0"/>
                <a:ea typeface="Calibri" panose="020F0502020204030204" pitchFamily="34" charset="0"/>
              </a:rPr>
              <a:t>Por último, hay muchos grupos comunitarios, organizaciones y empresas privadas que ofrecen becas basadas en una variedad de factores como la necesidad financiera, el origen étnico, los talentos especiales, el desempeño académico, la capacidad de liderazgo o la experiencia personal.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Font typeface="Arial"/>
              <a:buNone/>
            </a:pPr>
            <a:endParaRPr dirty="0">
              <a:latin typeface="Arial" panose="020B0604020202020204" pitchFamily="34" charset="0"/>
              <a:cs typeface="Arial" panose="020B0604020202020204" pitchFamily="34" charset="0"/>
            </a:endParaRPr>
          </a:p>
        </p:txBody>
      </p:sp>
      <p:sp>
        <p:nvSpPr>
          <p:cNvPr id="875" name="Google Shape;875;p44: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54</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5"/>
        <p:cNvGrpSpPr/>
        <p:nvPr/>
      </p:nvGrpSpPr>
      <p:grpSpPr>
        <a:xfrm>
          <a:off x="0" y="0"/>
          <a:ext cx="0" cy="0"/>
          <a:chOff x="0" y="0"/>
          <a:chExt cx="0" cy="0"/>
        </a:xfrm>
      </p:grpSpPr>
      <p:sp>
        <p:nvSpPr>
          <p:cNvPr id="896" name="Google Shape;896;p45: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97" name="Google Shape;897;p45: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¡Lo bueno es que hay mucha ayuda financiera para la que los jóvenes en crianza temporal reúnen los requisitos! Si bien no describiremos todos los diferentes tipos de esas ayudas federales y estatales en la capacitación de hoy, esta diapositiva les da una idea de algunas de las posibles cantidades que un estudiante de tiempo completo puede recibir dependiendo de si asiste a una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CSU</a:t>
            </a:r>
            <a:r>
              <a:rPr lang="es-CO" sz="1800" kern="100" dirty="0">
                <a:effectLst/>
                <a:latin typeface="Calibri" panose="020F0502020204030204" pitchFamily="34" charset="0"/>
                <a:ea typeface="Calibri" panose="020F0502020204030204" pitchFamily="34" charset="0"/>
                <a:cs typeface="Calibri" panose="020F0502020204030204" pitchFamily="34" charset="0"/>
              </a:rPr>
              <a:t>, UC o a un colegio comunitario. Estos números se basan en el año escolar 2023 -2024, así que tenga en cuenta que las cantidades pueden cambiar anualmente.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Como pueden ver, eso quizá llegue a sumar unos $20.000 o 30.000 en subvenciones o exenciones de matrícula.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Los estudiantes con dependientes incluso tal vez reúnan los requisitos para una cantidad adicional de $6.000 en la subvención Cal (ayuda estatal) a través del “Cal Grant Access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Award</a:t>
            </a:r>
            <a:r>
              <a:rPr lang="es-CO" sz="1800" kern="100" dirty="0">
                <a:effectLst/>
                <a:latin typeface="Calibri" panose="020F0502020204030204" pitchFamily="34" charset="0"/>
                <a:ea typeface="Calibri" panose="020F0502020204030204" pitchFamily="34" charset="0"/>
                <a:cs typeface="Calibri" panose="020F0502020204030204" pitchFamily="34" charset="0"/>
              </a:rPr>
              <a:t>” para jóvenes en crianza temporal.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La cantidad total de ayuda identificada en la tabla no incluye los estipendios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SILP</a:t>
            </a:r>
            <a:r>
              <a:rPr lang="es-CO" sz="1800" kern="100" dirty="0">
                <a:effectLst/>
                <a:latin typeface="Calibri" panose="020F0502020204030204" pitchFamily="34" charset="0"/>
                <a:ea typeface="Calibri" panose="020F0502020204030204" pitchFamily="34" charset="0"/>
                <a:cs typeface="Calibri" panose="020F0502020204030204" pitchFamily="34" charset="0"/>
              </a:rPr>
              <a:t> que están disponibles para los estudiantes que cumplen con los requisitos del AB12/crianza temporal prolongada.  Los estipendios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SILP</a:t>
            </a:r>
            <a:r>
              <a:rPr lang="es-CO" sz="1800" kern="100" dirty="0">
                <a:effectLst/>
                <a:latin typeface="Calibri" panose="020F0502020204030204" pitchFamily="34" charset="0"/>
                <a:ea typeface="Calibri" panose="020F0502020204030204" pitchFamily="34" charset="0"/>
                <a:cs typeface="Calibri" panose="020F0502020204030204" pitchFamily="34" charset="0"/>
              </a:rPr>
              <a:t> pueden proporcionar $12.000 adicionales para gastos de manutención.  ¡Los estipendios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SILP</a:t>
            </a:r>
            <a:r>
              <a:rPr lang="es-CO" sz="1800" kern="100" dirty="0">
                <a:effectLst/>
                <a:latin typeface="Calibri" panose="020F0502020204030204" pitchFamily="34" charset="0"/>
                <a:ea typeface="Calibri" panose="020F0502020204030204" pitchFamily="34" charset="0"/>
                <a:cs typeface="Calibri" panose="020F0502020204030204" pitchFamily="34" charset="0"/>
              </a:rPr>
              <a:t> con ayuda financiera pueden alcanzar sumas considerables!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Hay más información detallada en la Guía de ayuda financiera para jóvenes en crianza​ temporal indigentes y sin compañía adulta en https://jbay.org/resources/financial-aid-guide-foster-homeless/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lang="en-US" dirty="0">
              <a:latin typeface="Arial" panose="020B0604020202020204" pitchFamily="34" charset="0"/>
              <a:cs typeface="Arial" panose="020B0604020202020204" pitchFamily="34" charset="0"/>
            </a:endParaRPr>
          </a:p>
          <a:p>
            <a:pPr marL="353221" lvl="0" indent="-277021" algn="l" rtl="0">
              <a:lnSpc>
                <a:spcPct val="100000"/>
              </a:lnSpc>
              <a:spcBef>
                <a:spcPts val="0"/>
              </a:spcBef>
              <a:spcAft>
                <a:spcPts val="0"/>
              </a:spcAft>
              <a:buClr>
                <a:schemeClr val="dk1"/>
              </a:buClr>
              <a:buSzPts val="1200"/>
              <a:buFont typeface="Noto Sans Symbols"/>
              <a:buNone/>
            </a:pPr>
            <a:endParaRPr lang="en-US" dirty="0"/>
          </a:p>
          <a:p>
            <a:pPr marL="353221" lvl="0" indent="-353221" algn="l" rtl="0">
              <a:lnSpc>
                <a:spcPct val="100000"/>
              </a:lnSpc>
              <a:spcBef>
                <a:spcPts val="0"/>
              </a:spcBef>
              <a:spcAft>
                <a:spcPts val="0"/>
              </a:spcAft>
              <a:buClr>
                <a:schemeClr val="dk1"/>
              </a:buClr>
              <a:buSzPts val="1200"/>
              <a:buFont typeface="Noto Sans Symbols"/>
              <a:buChar char="∙"/>
            </a:pPr>
            <a:r>
              <a:rPr lang="es-CO" sz="1800" b="1" dirty="0">
                <a:effectLst/>
                <a:latin typeface="Calibri" panose="020F0502020204030204" pitchFamily="34" charset="0"/>
                <a:ea typeface="Calibri" panose="020F0502020204030204" pitchFamily="34" charset="0"/>
              </a:rPr>
              <a:t>**Nota para el facilitador:  </a:t>
            </a:r>
          </a:p>
          <a:p>
            <a:pPr marL="353221" lvl="0" indent="-353221" algn="l" rtl="0">
              <a:lnSpc>
                <a:spcPct val="100000"/>
              </a:lnSpc>
              <a:spcBef>
                <a:spcPts val="0"/>
              </a:spcBef>
              <a:spcAft>
                <a:spcPts val="0"/>
              </a:spcAft>
              <a:buClr>
                <a:schemeClr val="dk1"/>
              </a:buClr>
              <a:buSzPts val="1200"/>
              <a:buFont typeface="Noto Sans Symbols"/>
              <a:buChar char="∙"/>
            </a:pPr>
            <a:r>
              <a:rPr lang="es-ES" b="0" dirty="0"/>
              <a:t>Estas cantidades cambian anualmente y reflejan 2023-24. Asegúrese de actualizar estos importes anualmente. </a:t>
            </a:r>
          </a:p>
          <a:p>
            <a:pPr marL="353221" lvl="0" indent="-353221" algn="l" rtl="0">
              <a:lnSpc>
                <a:spcPct val="100000"/>
              </a:lnSpc>
              <a:spcBef>
                <a:spcPts val="0"/>
              </a:spcBef>
              <a:spcAft>
                <a:spcPts val="0"/>
              </a:spcAft>
              <a:buClr>
                <a:schemeClr val="dk1"/>
              </a:buClr>
              <a:buSzPts val="1200"/>
              <a:buFont typeface="Noto Sans Symbols"/>
              <a:buChar char="∙"/>
            </a:pPr>
            <a:r>
              <a:rPr lang="en-US" b="0" dirty="0" err="1"/>
              <a:t>Subsidio</a:t>
            </a:r>
            <a:r>
              <a:rPr lang="en-US" b="0" dirty="0"/>
              <a:t> Pell: https://studentaid.gov/help-center/answers/article/how-much-money-can-i-get-federal-pell-grant</a:t>
            </a:r>
          </a:p>
          <a:p>
            <a:pPr marL="353221" lvl="0" indent="-353221" algn="l" rtl="0">
              <a:lnSpc>
                <a:spcPct val="100000"/>
              </a:lnSpc>
              <a:spcBef>
                <a:spcPts val="0"/>
              </a:spcBef>
              <a:spcAft>
                <a:spcPts val="0"/>
              </a:spcAft>
              <a:buClr>
                <a:schemeClr val="dk1"/>
              </a:buClr>
              <a:buSzPts val="1200"/>
              <a:buFont typeface="Noto Sans Symbols"/>
              <a:buChar char="∙"/>
            </a:pPr>
            <a:r>
              <a:rPr lang="en-US" b="0" dirty="0" err="1"/>
              <a:t>JBAY</a:t>
            </a:r>
            <a:r>
              <a:rPr lang="en-US" b="0" dirty="0"/>
              <a:t> Financial Aid Guide: https://jbay.org/resources/financial-aid-guide/</a:t>
            </a:r>
            <a:endParaRPr lang="en-US" b="1" dirty="0"/>
          </a:p>
          <a:p>
            <a:pPr marL="0" lvl="0" indent="0" algn="l" rtl="0">
              <a:lnSpc>
                <a:spcPct val="100000"/>
              </a:lnSpc>
              <a:spcBef>
                <a:spcPts val="0"/>
              </a:spcBef>
              <a:spcAft>
                <a:spcPts val="0"/>
              </a:spcAft>
              <a:buSzPts val="1400"/>
              <a:buNone/>
            </a:pPr>
            <a:endParaRPr dirty="0">
              <a:latin typeface="Arial" panose="020B0604020202020204" pitchFamily="34" charset="0"/>
              <a:cs typeface="Arial" panose="020B0604020202020204" pitchFamily="34" charset="0"/>
            </a:endParaRPr>
          </a:p>
        </p:txBody>
      </p:sp>
      <p:sp>
        <p:nvSpPr>
          <p:cNvPr id="898" name="Google Shape;898;p45: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55</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a:extLst>
            <a:ext uri="{FF2B5EF4-FFF2-40B4-BE49-F238E27FC236}">
              <a16:creationId xmlns:a16="http://schemas.microsoft.com/office/drawing/2014/main" id="{F7856027-6F94-6D49-63E1-28253F52B784}"/>
            </a:ext>
          </a:extLst>
        </p:cNvPr>
        <p:cNvGrpSpPr/>
        <p:nvPr/>
      </p:nvGrpSpPr>
      <p:grpSpPr>
        <a:xfrm>
          <a:off x="0" y="0"/>
          <a:ext cx="0" cy="0"/>
          <a:chOff x="0" y="0"/>
          <a:chExt cx="0" cy="0"/>
        </a:xfrm>
      </p:grpSpPr>
      <p:sp>
        <p:nvSpPr>
          <p:cNvPr id="376" name="Google Shape;376;p9:notes">
            <a:extLst>
              <a:ext uri="{FF2B5EF4-FFF2-40B4-BE49-F238E27FC236}">
                <a16:creationId xmlns:a16="http://schemas.microsoft.com/office/drawing/2014/main" id="{B536E7BC-FC7E-7DEA-9591-D377C708DAE7}"/>
              </a:ext>
            </a:extLst>
          </p:cNvPr>
          <p:cNvSpPr>
            <a:spLocks noGrp="1" noRot="1" noChangeAspect="1"/>
          </p:cNvSpPr>
          <p:nvPr>
            <p:ph type="sldImg" idx="2"/>
          </p:nvPr>
        </p:nvSpPr>
        <p:spPr>
          <a:xfrm>
            <a:off x="733425" y="64611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9:notes">
            <a:extLst>
              <a:ext uri="{FF2B5EF4-FFF2-40B4-BE49-F238E27FC236}">
                <a16:creationId xmlns:a16="http://schemas.microsoft.com/office/drawing/2014/main" id="{ACBDADC0-3944-3383-3128-124F714A7483}"/>
              </a:ext>
            </a:extLst>
          </p:cNvPr>
          <p:cNvSpPr txBox="1">
            <a:spLocks noGrp="1"/>
          </p:cNvSpPr>
          <p:nvPr>
            <p:ph type="body" idx="1"/>
          </p:nvPr>
        </p:nvSpPr>
        <p:spPr>
          <a:xfrm>
            <a:off x="197203" y="3988753"/>
            <a:ext cx="6704894" cy="10714884"/>
          </a:xfrm>
          <a:prstGeom prst="rect">
            <a:avLst/>
          </a:prstGeom>
          <a:noFill/>
          <a:ln>
            <a:noFill/>
          </a:ln>
        </p:spPr>
        <p:txBody>
          <a:bodyPr spcFirstLastPara="1" wrap="square" lIns="94175" tIns="47075" rIns="94175" bIns="47075" anchor="t" anchorCtr="0">
            <a:noAutofit/>
          </a:bodyPr>
          <a:lstStyle/>
          <a:p>
            <a:pPr marL="0" marR="0">
              <a:lnSpc>
                <a:spcPct val="107000"/>
              </a:lnSpc>
              <a:spcBef>
                <a:spcPts val="0"/>
              </a:spcBef>
              <a:spcAft>
                <a:spcPts val="800"/>
              </a:spcAft>
            </a:pPr>
            <a:r>
              <a:rPr lang="es-CO" sz="1800" kern="100" dirty="0">
                <a:effectLst/>
                <a:latin typeface="Calibri" panose="020F0502020204030204" pitchFamily="34" charset="0"/>
                <a:ea typeface="Calibri" panose="020F0502020204030204" pitchFamily="34" charset="0"/>
                <a:cs typeface="Calibri" panose="020F0502020204030204" pitchFamily="34" charset="0"/>
              </a:rPr>
              <a:t>La ayuda financiera es importante y puede significar mucho para estudiantes universitarios. Oigamos a algunos de nuestros jóvenes hablar sobre cómo influyó esa ayuda en ellos. Patrick, uno de los jóvenes del video, menciona que las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WebGrants</a:t>
            </a:r>
            <a:r>
              <a:rPr lang="es-CO" sz="1800" kern="100" dirty="0">
                <a:effectLst/>
                <a:latin typeface="Calibri" panose="020F0502020204030204" pitchFamily="34" charset="0"/>
                <a:ea typeface="Calibri" panose="020F0502020204030204" pitchFamily="34" charset="0"/>
                <a:cs typeface="Calibri" panose="020F0502020204030204" pitchFamily="34" charset="0"/>
              </a:rPr>
              <a:t> fueron una herramienta importante. Hablaremos de eso en un momento.</a:t>
            </a:r>
          </a:p>
          <a:p>
            <a:pPr marL="0" marR="0">
              <a:lnSpc>
                <a:spcPct val="107000"/>
              </a:lnSpc>
              <a:spcBef>
                <a:spcPts val="0"/>
              </a:spcBef>
              <a:spcAft>
                <a:spcPts val="80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CO" sz="1800" b="1" kern="100" dirty="0">
                <a:effectLst/>
                <a:latin typeface="Calibri" panose="020F0502020204030204" pitchFamily="34" charset="0"/>
                <a:ea typeface="Calibri" panose="020F0502020204030204" pitchFamily="34" charset="0"/>
                <a:cs typeface="Calibri" panose="020F0502020204030204" pitchFamily="34" charset="0"/>
              </a:rPr>
              <a:t>Nota para el facilitador: </a:t>
            </a:r>
            <a:r>
              <a:rPr lang="es-CO" sz="1800" dirty="0">
                <a:effectLst/>
                <a:latin typeface="Calibri" panose="020F0502020204030204" pitchFamily="34" charset="0"/>
                <a:ea typeface="Calibri" panose="020F0502020204030204" pitchFamily="34" charset="0"/>
              </a:rPr>
              <a:t>Haga “clic” en el cuadro de texto para tener acceso al enlace del video. NOTA: Muchos videos en YouTube tienen publicidad que aparece antes del programa. Remítase a la Guía del Facilitador para familiarizarse con maneras de acomodar esos videos en la presentación.</a:t>
            </a:r>
            <a:endParaRPr dirty="0"/>
          </a:p>
        </p:txBody>
      </p:sp>
      <p:sp>
        <p:nvSpPr>
          <p:cNvPr id="378" name="Google Shape;378;p9:notes">
            <a:extLst>
              <a:ext uri="{FF2B5EF4-FFF2-40B4-BE49-F238E27FC236}">
                <a16:creationId xmlns:a16="http://schemas.microsoft.com/office/drawing/2014/main" id="{7D752B67-2508-9ECC-03FB-087E02DE06B7}"/>
              </a:ext>
            </a:extLst>
          </p:cNvPr>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56</a:t>
            </a:fld>
            <a:endParaRPr/>
          </a:p>
        </p:txBody>
      </p:sp>
    </p:spTree>
    <p:extLst>
      <p:ext uri="{BB962C8B-B14F-4D97-AF65-F5344CB8AC3E}">
        <p14:creationId xmlns:p14="http://schemas.microsoft.com/office/powerpoint/2010/main" val="359857022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2"/>
        <p:cNvGrpSpPr/>
        <p:nvPr/>
      </p:nvGrpSpPr>
      <p:grpSpPr>
        <a:xfrm>
          <a:off x="0" y="0"/>
          <a:ext cx="0" cy="0"/>
          <a:chOff x="0" y="0"/>
          <a:chExt cx="0" cy="0"/>
        </a:xfrm>
      </p:grpSpPr>
      <p:sp>
        <p:nvSpPr>
          <p:cNvPr id="923" name="Google Shape;923;p4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24" name="Google Shape;924;p47: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Hoy recalcaremos algunos pasos clave en el proceso de solicitar ayuda financiera a fin de que dispongan de la información esencial para ayudar a los jóvenes en ese proceso. Sin embargo, esta diapositiva incluye materiales adicionales que ofrecen información detallada sobre el proceso de aplicar.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Quizá haya muchos detalles relacionados con la ayuda financiera, así que es importante que los estudiantes cuenten con el apoyo de una persona adulta que los ayude en ese proceso. Esa persona puede ser cada uno de ustedes, y no es necesario que lo sepan todo sobre ayuda financiera.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Tenemos varios recursos destinados a ayudar a cualquier adulto a guiar con éxito a un joven en crianza temporal en el proceso de ayuda financiera.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Entre esos recursos está la Guía de ayuda financiera para jóvenes en crianza​ temporal indigentes y sin compañía adulta para el estado de California, así como la guía visual complementaria para solicitar la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FAFSA</a:t>
            </a:r>
            <a:r>
              <a:rPr lang="es-CO" sz="1800" kern="100" dirty="0">
                <a:effectLst/>
                <a:latin typeface="Calibri" panose="020F0502020204030204" pitchFamily="34" charset="0"/>
                <a:ea typeface="Calibri" panose="020F0502020204030204" pitchFamily="34" charset="0"/>
                <a:cs typeface="Calibri" panose="020F0502020204030204" pitchFamily="34" charset="0"/>
              </a:rPr>
              <a:t>/</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CADAA</a:t>
            </a:r>
            <a:r>
              <a:rPr lang="es-CO" sz="1800" kern="100" dirty="0">
                <a:effectLst/>
                <a:latin typeface="Calibri" panose="020F0502020204030204" pitchFamily="34" charset="0"/>
                <a:ea typeface="Calibri" panose="020F0502020204030204" pitchFamily="34" charset="0"/>
                <a:cs typeface="Calibri" panose="020F0502020204030204" pitchFamily="34" charset="0"/>
              </a:rPr>
              <a:t>, la cual ofrece instrucciones detalladas y captura de pantallas de todas las preguntas en la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FAFSA</a:t>
            </a:r>
            <a:r>
              <a:rPr lang="es-CO" sz="1800" kern="100" dirty="0">
                <a:effectLst/>
                <a:latin typeface="Calibri" panose="020F0502020204030204" pitchFamily="34" charset="0"/>
                <a:ea typeface="Calibri" panose="020F0502020204030204" pitchFamily="34" charset="0"/>
                <a:cs typeface="Calibri" panose="020F0502020204030204" pitchFamily="34" charset="0"/>
              </a:rPr>
              <a:t> o la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CADAA</a:t>
            </a:r>
            <a:r>
              <a:rPr lang="es-CO" sz="1800" kern="100" dirty="0">
                <a:effectLst/>
                <a:latin typeface="Calibri" panose="020F0502020204030204" pitchFamily="34" charset="0"/>
                <a:ea typeface="Calibri" panose="020F0502020204030204" pitchFamily="34" charset="0"/>
                <a:cs typeface="Calibri" panose="020F0502020204030204" pitchFamily="34" charset="0"/>
              </a:rPr>
              <a:t>. La guía de ayuda financiera ofrece una reseña de los tipos más comunes de ayuda, cómo hacer la solicitud, y cómo mantener dicha ayuda.</a:t>
            </a: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s-CO" sz="1800" b="1" dirty="0">
                <a:effectLst/>
                <a:latin typeface="Calibri" panose="020F0502020204030204" pitchFamily="34" charset="0"/>
                <a:ea typeface="Calibri" panose="020F0502020204030204" pitchFamily="34" charset="0"/>
              </a:rPr>
              <a:t>Recientemente se hicieron considerables cambios en la </a:t>
            </a:r>
            <a:r>
              <a:rPr lang="es-CO" sz="1800" b="1" dirty="0" err="1">
                <a:effectLst/>
                <a:latin typeface="Calibri" panose="020F0502020204030204" pitchFamily="34" charset="0"/>
                <a:ea typeface="Calibri" panose="020F0502020204030204" pitchFamily="34" charset="0"/>
              </a:rPr>
              <a:t>FAFSA</a:t>
            </a:r>
            <a:r>
              <a:rPr lang="es-CO" sz="1800" b="1" dirty="0">
                <a:effectLst/>
                <a:latin typeface="Calibri" panose="020F0502020204030204" pitchFamily="34" charset="0"/>
                <a:ea typeface="Calibri" panose="020F0502020204030204" pitchFamily="34" charset="0"/>
              </a:rPr>
              <a:t>. Las cosas pueden cambiar frecuentemente en el proceso de solicitar ayuda financiera, así que deben fijarse todos los años para asegurarse de estar usando la versión más reciente.</a:t>
            </a:r>
            <a:endParaRPr dirty="0">
              <a:solidFill>
                <a:schemeClr val="dk1"/>
              </a:solidFill>
              <a:latin typeface="Arial" panose="020B0604020202020204" pitchFamily="34" charset="0"/>
              <a:cs typeface="Arial" panose="020B0604020202020204" pitchFamily="34" charset="0"/>
              <a:sym typeface="Calibri"/>
            </a:endParaRPr>
          </a:p>
        </p:txBody>
      </p:sp>
      <p:sp>
        <p:nvSpPr>
          <p:cNvPr id="925" name="Google Shape;925;p47: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p48: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6" name="Google Shape;946;p48:notes"/>
          <p:cNvSpPr txBox="1">
            <a:spLocks noGrp="1"/>
          </p:cNvSpPr>
          <p:nvPr>
            <p:ph type="body" idx="1"/>
          </p:nvPr>
        </p:nvSpPr>
        <p:spPr>
          <a:xfrm>
            <a:off x="709930" y="4516675"/>
            <a:ext cx="5679440" cy="4397730"/>
          </a:xfrm>
          <a:prstGeom prst="rect">
            <a:avLst/>
          </a:prstGeom>
          <a:noFill/>
          <a:ln>
            <a:noFill/>
          </a:ln>
        </p:spPr>
        <p:txBody>
          <a:bodyPr spcFirstLastPara="1" wrap="square" lIns="94175" tIns="47075" rIns="94175" bIns="47075" anchor="t" anchorCtr="0">
            <a:noAutofit/>
          </a:bodyPr>
          <a:lstStyle/>
          <a:p>
            <a:pPr marL="342900" marR="0" lvl="0" indent="-342900">
              <a:lnSpc>
                <a:spcPct val="107000"/>
              </a:lnSpc>
              <a:spcBef>
                <a:spcPts val="0"/>
              </a:spcBef>
              <a:spcAft>
                <a:spcPts val="0"/>
              </a:spcAft>
              <a:buSzPct val="100000"/>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Hay dos aplicaciones para solicitar ayuda financiera dependiendo del estado legal de una persona.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ct val="100000"/>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Si el solicitante es ciudadano estadounidense, residente permanente o no ciudadano elegible, debe completar la </a:t>
            </a:r>
            <a:r>
              <a:rPr lang="es-CO" sz="1800" b="1" kern="100" dirty="0" err="1">
                <a:effectLst/>
                <a:latin typeface="Calibri" panose="020F0502020204030204" pitchFamily="34" charset="0"/>
                <a:ea typeface="Calibri" panose="020F0502020204030204" pitchFamily="34" charset="0"/>
                <a:cs typeface="Calibri" panose="020F0502020204030204" pitchFamily="34" charset="0"/>
              </a:rPr>
              <a:t>FAFSA</a:t>
            </a:r>
            <a:r>
              <a:rPr lang="es-CO" sz="1800" kern="100" dirty="0">
                <a:effectLst/>
                <a:latin typeface="Calibri" panose="020F0502020204030204" pitchFamily="34" charset="0"/>
                <a:ea typeface="Calibri" panose="020F0502020204030204" pitchFamily="34" charset="0"/>
                <a:cs typeface="Calibri" panose="020F0502020204030204" pitchFamily="34" charset="0"/>
              </a:rPr>
              <a:t>, (Solicitud Gratuita de Ayuda Federal para Estudiantes) en su sitio web o a través de la nueva aplicación móvil. Esta aplicación se usa para solicitar ayuda financiera tanto federal como estatal.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SzPct val="100000"/>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Si el solicitante es un inmigrante indocumentado elegible, completará la </a:t>
            </a:r>
            <a:r>
              <a:rPr lang="es-CO" sz="1800" b="1" kern="100" dirty="0" err="1">
                <a:effectLst/>
                <a:latin typeface="Calibri" panose="020F0502020204030204" pitchFamily="34" charset="0"/>
                <a:ea typeface="Calibri" panose="020F0502020204030204" pitchFamily="34" charset="0"/>
                <a:cs typeface="Calibri" panose="020F0502020204030204" pitchFamily="34" charset="0"/>
              </a:rPr>
              <a:t>CADAA</a:t>
            </a:r>
            <a:r>
              <a:rPr lang="es-CO" sz="1800" kern="100" dirty="0">
                <a:effectLst/>
                <a:latin typeface="Calibri" panose="020F0502020204030204" pitchFamily="34" charset="0"/>
                <a:ea typeface="Calibri" panose="020F0502020204030204" pitchFamily="34" charset="0"/>
                <a:cs typeface="Calibri" panose="020F0502020204030204" pitchFamily="34" charset="0"/>
              </a:rPr>
              <a:t>, (Solicitud de la Ley de Soñadores de California).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b="1" kern="100" dirty="0">
                <a:effectLst/>
                <a:latin typeface="Calibri" panose="020F0502020204030204" pitchFamily="34" charset="0"/>
                <a:ea typeface="Calibri" panose="020F0502020204030204" pitchFamily="34" charset="0"/>
                <a:cs typeface="Calibri" panose="020F0502020204030204" pitchFamily="34" charset="0"/>
              </a:rPr>
              <a:t>¿Qué significa ser elegible para beneficiarse con la Ley de Soñadores de California? </a:t>
            </a:r>
            <a:r>
              <a:rPr lang="es-CO" sz="1800" kern="100" dirty="0">
                <a:effectLst/>
                <a:latin typeface="Calibri" panose="020F0502020204030204" pitchFamily="34" charset="0"/>
                <a:ea typeface="Calibri" panose="020F0502020204030204" pitchFamily="34" charset="0"/>
                <a:cs typeface="Calibri" panose="020F0502020204030204" pitchFamily="34" charset="0"/>
              </a:rPr>
              <a:t>Los estudiantes indocumentados elegibles no tienen que pagar la matrícula de no residentes, que es más cara. Además, reúnen los requisitos para ciertos tipos de ayuda estatal y universitaria de California, pero, lamentablemente, no serán elegibles para la ayuda federal. Los estudiantes pueden determinar su elegibilidad yendo al enlace que aparece en la diapositiva.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Los estudiantes a quienes se les otorgó un número de seguro social temporal y un permiso de trabajo a través del programa federal de </a:t>
            </a:r>
            <a:r>
              <a:rPr lang="es-CO" sz="1800" b="1" i="1" kern="100" dirty="0">
                <a:effectLst/>
                <a:latin typeface="Calibri" panose="020F0502020204030204" pitchFamily="34" charset="0"/>
                <a:ea typeface="Calibri" panose="020F0502020204030204" pitchFamily="34" charset="0"/>
                <a:cs typeface="Calibri" panose="020F0502020204030204" pitchFamily="34" charset="0"/>
              </a:rPr>
              <a:t>Acción diferida para los llegados en la infancia (DACA)</a:t>
            </a:r>
            <a:r>
              <a:rPr lang="es-CO" sz="1800" b="1" kern="100" dirty="0">
                <a:effectLst/>
                <a:latin typeface="Calibri" panose="020F0502020204030204" pitchFamily="34" charset="0"/>
                <a:ea typeface="Calibri" panose="020F0502020204030204" pitchFamily="34" charset="0"/>
                <a:cs typeface="Calibri" panose="020F0502020204030204" pitchFamily="34" charset="0"/>
              </a:rPr>
              <a:t> </a:t>
            </a:r>
            <a:r>
              <a:rPr lang="es-CO" sz="1800" kern="100" dirty="0">
                <a:effectLst/>
                <a:latin typeface="Calibri" panose="020F0502020204030204" pitchFamily="34" charset="0"/>
                <a:ea typeface="Calibri" panose="020F0502020204030204" pitchFamily="34" charset="0"/>
                <a:cs typeface="Calibri" panose="020F0502020204030204" pitchFamily="34" charset="0"/>
              </a:rPr>
              <a:t>deben solicitar ayuda financiera estatal a través de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CADAA</a:t>
            </a:r>
            <a:r>
              <a:rPr lang="es-CO" sz="1800" kern="100" dirty="0">
                <a:effectLst/>
                <a:latin typeface="Calibri" panose="020F0502020204030204" pitchFamily="34" charset="0"/>
                <a:ea typeface="Calibri" panose="020F0502020204030204" pitchFamily="34" charset="0"/>
                <a:cs typeface="Calibri" panose="020F0502020204030204" pitchFamily="34" charset="0"/>
              </a:rPr>
              <a:t>. Sin embargo, no es necesario que un estudiante tenga un estado activo de DACA para solicitar la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CADAA</a:t>
            </a:r>
            <a:r>
              <a:rPr lang="es-CO" sz="1800" kern="100" dirty="0">
                <a:effectLst/>
                <a:latin typeface="Calibri" panose="020F0502020204030204" pitchFamily="34" charset="0"/>
                <a:ea typeface="Calibri" panose="020F0502020204030204" pitchFamily="34" charset="0"/>
                <a:cs typeface="Calibri" panose="020F0502020204030204" pitchFamily="34" charset="0"/>
              </a:rPr>
              <a:t>, ya que estos son programas diferentes.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Si un estudiante tiene pendiente una aplicación de Estado Inmigratorio Especial (SIJS), no será elegible para recibir ayuda financiera federal, y debe completar la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CADAA</a:t>
            </a:r>
            <a:r>
              <a:rPr lang="es-CO" sz="1800" kern="100" dirty="0">
                <a:effectLst/>
                <a:latin typeface="Calibri" panose="020F0502020204030204" pitchFamily="34" charset="0"/>
                <a:ea typeface="Calibri" panose="020F0502020204030204" pitchFamily="34" charset="0"/>
                <a:cs typeface="Calibri" panose="020F0502020204030204" pitchFamily="34"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La Comisión de Ayuda Estudiantil de California mantiene la confidencialidad de los datos de los solicitantes de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CADAA</a:t>
            </a:r>
            <a:r>
              <a:rPr lang="es-CO" sz="1800" kern="100" dirty="0">
                <a:effectLst/>
                <a:latin typeface="Calibri" panose="020F0502020204030204" pitchFamily="34" charset="0"/>
                <a:ea typeface="Calibri" panose="020F0502020204030204" pitchFamily="34" charset="0"/>
                <a:cs typeface="Calibri" panose="020F0502020204030204" pitchFamily="34" charset="0"/>
              </a:rPr>
              <a:t>. Tales datos no se comparten con ninguna agencia federal, incluida la agencia de inmigración.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s-CO" sz="1800" kern="1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s-CO" sz="1800" b="1" kern="100" dirty="0">
                <a:effectLst/>
                <a:latin typeface="Calibri" panose="020F0502020204030204" pitchFamily="34" charset="0"/>
                <a:ea typeface="Calibri" panose="020F0502020204030204" pitchFamily="34" charset="0"/>
                <a:cs typeface="Calibri" panose="020F0502020204030204" pitchFamily="34" charset="0"/>
              </a:rPr>
              <a:t>Nota para los facilitadores</a:t>
            </a:r>
            <a:r>
              <a:rPr lang="es-CO" sz="1800" kern="100" dirty="0">
                <a:effectLst/>
                <a:latin typeface="Calibri" panose="020F0502020204030204" pitchFamily="34" charset="0"/>
                <a:ea typeface="Calibri" panose="020F0502020204030204" pitchFamily="34" charset="0"/>
                <a:cs typeface="Calibri" panose="020F0502020204030204" pitchFamily="34" charset="0"/>
              </a:rPr>
              <a:t>: En la Guía para el Facilitador se incluye más información sobre el Estado Inmigratorio Especial.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76611" lvl="0" indent="-157561" algn="l" rtl="0">
              <a:lnSpc>
                <a:spcPct val="100000"/>
              </a:lnSpc>
              <a:spcBef>
                <a:spcPts val="0"/>
              </a:spcBef>
              <a:spcAft>
                <a:spcPts val="0"/>
              </a:spcAft>
              <a:buClr>
                <a:schemeClr val="lt1"/>
              </a:buClr>
              <a:buSzPts val="300"/>
              <a:buFont typeface="Arial"/>
              <a:buNone/>
            </a:pPr>
            <a:endParaRPr dirty="0">
              <a:solidFill>
                <a:schemeClr val="dk1"/>
              </a:solidFill>
              <a:latin typeface="Arial" panose="020B0604020202020204" pitchFamily="34" charset="0"/>
              <a:cs typeface="Arial" panose="020B0604020202020204" pitchFamily="34" charset="0"/>
              <a:sym typeface="Calibri"/>
            </a:endParaRPr>
          </a:p>
        </p:txBody>
      </p:sp>
      <p:sp>
        <p:nvSpPr>
          <p:cNvPr id="947" name="Google Shape;947;p48: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4"/>
        <p:cNvGrpSpPr/>
        <p:nvPr/>
      </p:nvGrpSpPr>
      <p:grpSpPr>
        <a:xfrm>
          <a:off x="0" y="0"/>
          <a:ext cx="0" cy="0"/>
          <a:chOff x="0" y="0"/>
          <a:chExt cx="0" cy="0"/>
        </a:xfrm>
      </p:grpSpPr>
      <p:sp>
        <p:nvSpPr>
          <p:cNvPr id="975" name="Google Shape;975;p50: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76" name="Google Shape;976;p50: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En la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FAFSA</a:t>
            </a:r>
            <a:r>
              <a:rPr lang="es-CO" sz="1800" kern="100" dirty="0">
                <a:effectLst/>
                <a:latin typeface="Calibri" panose="020F0502020204030204" pitchFamily="34" charset="0"/>
                <a:ea typeface="Calibri" panose="020F0502020204030204" pitchFamily="34" charset="0"/>
                <a:cs typeface="Calibri" panose="020F0502020204030204" pitchFamily="34" charset="0"/>
              </a:rPr>
              <a:t> y la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CADAA</a:t>
            </a:r>
            <a:r>
              <a:rPr lang="es-CO" sz="1800" kern="100" dirty="0">
                <a:effectLst/>
                <a:latin typeface="Calibri" panose="020F0502020204030204" pitchFamily="34" charset="0"/>
                <a:ea typeface="Calibri" panose="020F0502020204030204" pitchFamily="34" charset="0"/>
                <a:cs typeface="Calibri" panose="020F0502020204030204" pitchFamily="34" charset="0"/>
              </a:rPr>
              <a:t> se hacen unas cuantas preguntas para determinar la habilidad de un estudiante de contribuir financieramente a su educación. El Índice de Ayuda Estudiantil (SAI) indica la cantidad con la que el estudiante puede “contribuir” al Costo de Asistencia. Para la mayoría de los jóvenes en crianza temporal, el SAI es “0”.</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El Costo de Asistencia es la cantidad total que cuesta asistir a la universidad, incluyendo matrícula, vivienda, libros, y materiales.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Después se resta de dicho costo el índice de ayuda estudiantil a fin de determinar su elegibilidad para recibir ayuda basada en necesidades. Dos ejemplos de esta ayuda son la subvención estatal Cal o la federal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Pell</a:t>
            </a:r>
            <a:r>
              <a:rPr lang="es-CO" sz="1800" kern="100" dirty="0">
                <a:effectLst/>
                <a:latin typeface="Calibri" panose="020F0502020204030204" pitchFamily="34" charset="0"/>
                <a:ea typeface="Calibri" panose="020F0502020204030204" pitchFamily="34" charset="0"/>
                <a:cs typeface="Calibri" panose="020F0502020204030204" pitchFamily="34"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dirty="0">
              <a:latin typeface="Arial" panose="020B0604020202020204" pitchFamily="34" charset="0"/>
              <a:cs typeface="Arial" panose="020B0604020202020204" pitchFamily="34" charset="0"/>
            </a:endParaRPr>
          </a:p>
          <a:p>
            <a:pPr marL="0" lvl="0" indent="0" algn="l" rtl="0">
              <a:lnSpc>
                <a:spcPct val="100000"/>
              </a:lnSpc>
              <a:spcBef>
                <a:spcPts val="0"/>
              </a:spcBef>
              <a:spcAft>
                <a:spcPts val="0"/>
              </a:spcAft>
              <a:buSzPts val="1400"/>
              <a:buNone/>
            </a:pPr>
            <a:endParaRPr dirty="0">
              <a:latin typeface="Arial" panose="020B0604020202020204" pitchFamily="34" charset="0"/>
              <a:cs typeface="Arial" panose="020B0604020202020204" pitchFamily="34" charset="0"/>
            </a:endParaRPr>
          </a:p>
        </p:txBody>
      </p:sp>
      <p:sp>
        <p:nvSpPr>
          <p:cNvPr id="977" name="Google Shape;977;p50: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7"/>
        <p:cNvGrpSpPr/>
        <p:nvPr/>
      </p:nvGrpSpPr>
      <p:grpSpPr>
        <a:xfrm>
          <a:off x="0" y="0"/>
          <a:ext cx="0" cy="0"/>
          <a:chOff x="0" y="0"/>
          <a:chExt cx="0" cy="0"/>
        </a:xfrm>
      </p:grpSpPr>
      <p:sp>
        <p:nvSpPr>
          <p:cNvPr id="298" name="Google Shape;298;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9" name="Google Shape;299;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Arial"/>
              <a:buNone/>
            </a:pPr>
            <a:r>
              <a:rPr lang="es-CO" sz="1800" dirty="0">
                <a:effectLst/>
                <a:latin typeface="Arial" panose="020B0604020202020204" pitchFamily="34" charset="0"/>
                <a:ea typeface="Calibri" panose="020F0502020204030204" pitchFamily="34" charset="0"/>
                <a:cs typeface="Arial" panose="020B0604020202020204" pitchFamily="34" charset="0"/>
              </a:rPr>
              <a:t>Antes de empezar, tomemos un momento para definir lo que queremos indicar al referirnos a educación </a:t>
            </a:r>
            <a:r>
              <a:rPr lang="es-CO" sz="1800" dirty="0" err="1">
                <a:effectLst/>
                <a:latin typeface="Arial" panose="020B0604020202020204" pitchFamily="34" charset="0"/>
                <a:ea typeface="Calibri" panose="020F0502020204030204" pitchFamily="34" charset="0"/>
                <a:cs typeface="Arial" panose="020B0604020202020204" pitchFamily="34" charset="0"/>
              </a:rPr>
              <a:t>pos</a:t>
            </a:r>
            <a:r>
              <a:rPr lang="es-CO" sz="1800" dirty="0">
                <a:effectLst/>
                <a:latin typeface="Arial" panose="020B0604020202020204" pitchFamily="34" charset="0"/>
                <a:ea typeface="Calibri" panose="020F0502020204030204" pitchFamily="34" charset="0"/>
                <a:cs typeface="Arial" panose="020B0604020202020204" pitchFamily="34" charset="0"/>
              </a:rPr>
              <a:t> preparatoria.</a:t>
            </a:r>
          </a:p>
          <a:p>
            <a:pPr marL="0" marR="0" lvl="0" indent="0" algn="l" rtl="0">
              <a:lnSpc>
                <a:spcPct val="100000"/>
              </a:lnSpc>
              <a:spcBef>
                <a:spcPts val="0"/>
              </a:spcBef>
              <a:spcAft>
                <a:spcPts val="0"/>
              </a:spcAft>
              <a:buClr>
                <a:schemeClr val="dk1"/>
              </a:buClr>
              <a:buSzPts val="1200"/>
              <a:buFont typeface="Arial"/>
              <a:buNone/>
            </a:pPr>
            <a:endParaRPr lang="es-CO" sz="1800" dirty="0">
              <a:effectLst/>
              <a:latin typeface="Arial" panose="020B0604020202020204" pitchFamily="34" charset="0"/>
              <a:ea typeface="Arial"/>
              <a:cs typeface="Arial"/>
              <a:sym typeface="Arial"/>
            </a:endParaRPr>
          </a:p>
          <a:p>
            <a:pPr marL="0" marR="0" lvl="0" indent="0" algn="l" rtl="0">
              <a:lnSpc>
                <a:spcPct val="100000"/>
              </a:lnSpc>
              <a:spcBef>
                <a:spcPts val="0"/>
              </a:spcBef>
              <a:spcAft>
                <a:spcPts val="0"/>
              </a:spcAft>
              <a:buClr>
                <a:schemeClr val="dk1"/>
              </a:buClr>
              <a:buSzPts val="1200"/>
              <a:buFont typeface="Arial"/>
              <a:buNone/>
            </a:pPr>
            <a:r>
              <a:rPr lang="es-CO" sz="1800" dirty="0">
                <a:effectLst/>
                <a:latin typeface="Arial" panose="020B0604020202020204" pitchFamily="34" charset="0"/>
                <a:ea typeface="Calibri" panose="020F0502020204030204" pitchFamily="34" charset="0"/>
                <a:cs typeface="Arial" panose="020B0604020202020204" pitchFamily="34" charset="0"/>
              </a:rPr>
              <a:t>La educación </a:t>
            </a:r>
            <a:r>
              <a:rPr lang="es-CO" sz="1800" dirty="0" err="1">
                <a:effectLst/>
                <a:latin typeface="Arial" panose="020B0604020202020204" pitchFamily="34" charset="0"/>
                <a:ea typeface="Calibri" panose="020F0502020204030204" pitchFamily="34" charset="0"/>
                <a:cs typeface="Arial" panose="020B0604020202020204" pitchFamily="34" charset="0"/>
              </a:rPr>
              <a:t>pos</a:t>
            </a:r>
            <a:r>
              <a:rPr lang="es-CO" sz="1800" dirty="0">
                <a:effectLst/>
                <a:latin typeface="Arial" panose="020B0604020202020204" pitchFamily="34" charset="0"/>
                <a:ea typeface="Calibri" panose="020F0502020204030204" pitchFamily="34" charset="0"/>
                <a:cs typeface="Arial" panose="020B0604020202020204" pitchFamily="34" charset="0"/>
              </a:rPr>
              <a:t> preparatoria, o educación superior, es generalmente cualquier educación formal que ocurre después de la preparatoria. Esto puede incluir trabajos de aprendiz, escuela de oficios, educación vocacional como Job Corps, colegio comunitario o un colegio o universidad tradicional de 4 años. Más adelante en este curso hablaremos más sobre los diferentes tipos de educación </a:t>
            </a:r>
            <a:r>
              <a:rPr lang="es-CO" sz="1800" dirty="0" err="1">
                <a:effectLst/>
                <a:latin typeface="Arial" panose="020B0604020202020204" pitchFamily="34" charset="0"/>
                <a:ea typeface="Calibri" panose="020F0502020204030204" pitchFamily="34" charset="0"/>
                <a:cs typeface="Arial" panose="020B0604020202020204" pitchFamily="34" charset="0"/>
              </a:rPr>
              <a:t>pos</a:t>
            </a:r>
            <a:r>
              <a:rPr lang="es-CO" sz="1800" dirty="0">
                <a:effectLst/>
                <a:latin typeface="Arial" panose="020B0604020202020204" pitchFamily="34" charset="0"/>
                <a:ea typeface="Calibri" panose="020F0502020204030204" pitchFamily="34" charset="0"/>
                <a:cs typeface="Arial" panose="020B0604020202020204" pitchFamily="34" charset="0"/>
              </a:rPr>
              <a:t> preparatoria, y usaremos indistintamente los términos educación superior, universitaria, y </a:t>
            </a:r>
            <a:r>
              <a:rPr lang="es-CO" sz="1800" dirty="0" err="1">
                <a:effectLst/>
                <a:latin typeface="Arial" panose="020B0604020202020204" pitchFamily="34" charset="0"/>
                <a:ea typeface="Calibri" panose="020F0502020204030204" pitchFamily="34" charset="0"/>
                <a:cs typeface="Arial" panose="020B0604020202020204" pitchFamily="34" charset="0"/>
              </a:rPr>
              <a:t>pos</a:t>
            </a:r>
            <a:r>
              <a:rPr lang="es-CO" sz="1800" dirty="0">
                <a:effectLst/>
                <a:latin typeface="Arial" panose="020B0604020202020204" pitchFamily="34" charset="0"/>
                <a:ea typeface="Calibri" panose="020F0502020204030204" pitchFamily="34" charset="0"/>
                <a:cs typeface="Arial" panose="020B0604020202020204" pitchFamily="34" charset="0"/>
              </a:rPr>
              <a:t> preparatoria para referirnos a las diversas opciones educacionales después de la preparatoria.</a:t>
            </a:r>
            <a:endParaRPr dirty="0">
              <a:latin typeface="Arial"/>
              <a:ea typeface="Arial"/>
              <a:cs typeface="Arial"/>
              <a:sym typeface="Arial"/>
            </a:endParaRPr>
          </a:p>
        </p:txBody>
      </p:sp>
      <p:sp>
        <p:nvSpPr>
          <p:cNvPr id="300" name="Google Shape;300;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9"/>
        <p:cNvGrpSpPr/>
        <p:nvPr/>
      </p:nvGrpSpPr>
      <p:grpSpPr>
        <a:xfrm>
          <a:off x="0" y="0"/>
          <a:ext cx="0" cy="0"/>
          <a:chOff x="0" y="0"/>
          <a:chExt cx="0" cy="0"/>
        </a:xfrm>
      </p:grpSpPr>
      <p:sp>
        <p:nvSpPr>
          <p:cNvPr id="990" name="Google Shape;990;p5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91" name="Google Shape;991;p51: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Cuando los estudiantes soliciten ayuda financiera es de vital importancia hacerlo dentro de los plazos estipulados, ya que muchos a menudo se privan de miles de dólares simplemente por no cumplir con el plazo de prioridad.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El período de aplicación de prioridad es del 1 de octubre al 2 de marzo antes del inicio del año de estudio en la universidad. Por ejemplo, si estamos en el año de estudio 2025/2026, los estudiantes deberían llenar su aplicación entre el 1 de octubre de 2025 y el 2 de marzo de 2026, si es que planean asistir a la universidad el año siguiente en 2026-2027.</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Los estudiantes que planean asistir a un colegio comunitario disponen de tiempo hasta el 2 de septiembre. Los estudiantes pueden presentar su aplicación después de las fechas límite de prioridad, pero quizá reciban menos dinero, especialmente si asisten a una universidad de cuatro años.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Los estudiantes pueden solicitar ayuda financiera incluso antes de aplicar para la universidad. Está bien si aún no saben a cuál planean asistir.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Es posible que algunas instituciones, como las universidades de 4 años, tengan plazos de prioridad anteriores, por lo que es importante que los estudiantes estén al corriente de los plazos de prioridad de las universidades a las que están aplicando. ¡Es mejor que los estudiantes presenten su solicitud lo antes posible!</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b="1" kern="100" dirty="0">
                <a:effectLst/>
                <a:latin typeface="Calibri" panose="020F0502020204030204" pitchFamily="34" charset="0"/>
                <a:ea typeface="Calibri" panose="020F0502020204030204" pitchFamily="34" charset="0"/>
                <a:cs typeface="Calibri" panose="020F0502020204030204" pitchFamily="34" charset="0"/>
              </a:rPr>
              <a:t>Nota para los facilitadores: </a:t>
            </a:r>
            <a:r>
              <a:rPr lang="es-CO" sz="1800" kern="100" dirty="0">
                <a:effectLst/>
                <a:latin typeface="Calibri" panose="020F0502020204030204" pitchFamily="34" charset="0"/>
                <a:ea typeface="Calibri" panose="020F0502020204030204" pitchFamily="34" charset="0"/>
                <a:cs typeface="Calibri" panose="020F0502020204030204" pitchFamily="34" charset="0"/>
              </a:rPr>
              <a:t>Debido al lanzamiento atrasado de la nueva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FAFSA</a:t>
            </a:r>
            <a:r>
              <a:rPr lang="es-CO" sz="1800" kern="100" dirty="0">
                <a:effectLst/>
                <a:latin typeface="Calibri" panose="020F0502020204030204" pitchFamily="34" charset="0"/>
                <a:ea typeface="Calibri" panose="020F0502020204030204" pitchFamily="34" charset="0"/>
                <a:cs typeface="Calibri" panose="020F0502020204030204" pitchFamily="34" charset="0"/>
              </a:rPr>
              <a:t>, hubo un cambio temporario en el período de aplicación de prioridad para el año universitario 2024-2025. Para tal período </a:t>
            </a:r>
            <a:r>
              <a:rPr lang="es-CO" sz="1800" b="1" kern="100" dirty="0">
                <a:effectLst/>
                <a:latin typeface="Calibri" panose="020F0502020204030204" pitchFamily="34" charset="0"/>
                <a:ea typeface="Calibri" panose="020F0502020204030204" pitchFamily="34" charset="0"/>
                <a:cs typeface="Calibri" panose="020F0502020204030204" pitchFamily="34" charset="0"/>
              </a:rPr>
              <a:t>SOLAMENTE</a:t>
            </a:r>
            <a:r>
              <a:rPr lang="es-CO" sz="1800" kern="100" dirty="0">
                <a:effectLst/>
                <a:latin typeface="Calibri" panose="020F0502020204030204" pitchFamily="34" charset="0"/>
                <a:ea typeface="Calibri" panose="020F0502020204030204" pitchFamily="34" charset="0"/>
                <a:cs typeface="Calibri" panose="020F0502020204030204" pitchFamily="34" charset="0"/>
              </a:rPr>
              <a:t>, la fecha límite de prioridad fue el 2 de abril de 2024. En los próximos años la fecha límite volverá a ser el 2 de marzo.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53221" lvl="0" indent="-353221" algn="l" rtl="0">
              <a:lnSpc>
                <a:spcPct val="100000"/>
              </a:lnSpc>
              <a:spcBef>
                <a:spcPts val="0"/>
              </a:spcBef>
              <a:spcAft>
                <a:spcPts val="0"/>
              </a:spcAft>
              <a:buClr>
                <a:schemeClr val="dk1"/>
              </a:buClr>
              <a:buSzPts val="1200"/>
              <a:buFont typeface="Noto Sans Symbols"/>
              <a:buChar char="●"/>
            </a:pPr>
            <a:endParaRPr dirty="0">
              <a:latin typeface="Times New Roman"/>
              <a:ea typeface="Times New Roman"/>
              <a:cs typeface="Times New Roman"/>
              <a:sym typeface="Times New Roman"/>
            </a:endParaRPr>
          </a:p>
        </p:txBody>
      </p:sp>
      <p:sp>
        <p:nvSpPr>
          <p:cNvPr id="992" name="Google Shape;992;p51: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a:extLst>
            <a:ext uri="{FF2B5EF4-FFF2-40B4-BE49-F238E27FC236}">
              <a16:creationId xmlns:a16="http://schemas.microsoft.com/office/drawing/2014/main" id="{034FB7E7-0F66-B2B1-E2AF-D628E5A5B97E}"/>
            </a:ext>
          </a:extLst>
        </p:cNvPr>
        <p:cNvGrpSpPr/>
        <p:nvPr/>
      </p:nvGrpSpPr>
      <p:grpSpPr>
        <a:xfrm>
          <a:off x="0" y="0"/>
          <a:ext cx="0" cy="0"/>
          <a:chOff x="0" y="0"/>
          <a:chExt cx="0" cy="0"/>
        </a:xfrm>
      </p:grpSpPr>
      <p:sp>
        <p:nvSpPr>
          <p:cNvPr id="1005" name="Google Shape;1005;p52:notes">
            <a:extLst>
              <a:ext uri="{FF2B5EF4-FFF2-40B4-BE49-F238E27FC236}">
                <a16:creationId xmlns:a16="http://schemas.microsoft.com/office/drawing/2014/main" id="{2B5EFDD8-FE55-576B-034F-355BB104EC9E}"/>
              </a:ext>
            </a:extLst>
          </p:cNvPr>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6" name="Google Shape;1006;p52:notes">
            <a:extLst>
              <a:ext uri="{FF2B5EF4-FFF2-40B4-BE49-F238E27FC236}">
                <a16:creationId xmlns:a16="http://schemas.microsoft.com/office/drawing/2014/main" id="{6BF4B5E4-83F2-31C0-94DE-1084B73CE516}"/>
              </a:ext>
            </a:extLst>
          </p:cNvPr>
          <p:cNvSpPr txBox="1">
            <a:spLocks noGrp="1"/>
          </p:cNvSpPr>
          <p:nvPr>
            <p:ph type="body" idx="1"/>
          </p:nvPr>
        </p:nvSpPr>
        <p:spPr>
          <a:xfrm>
            <a:off x="236644" y="4516675"/>
            <a:ext cx="6704894" cy="4397730"/>
          </a:xfrm>
          <a:prstGeom prst="rect">
            <a:avLst/>
          </a:prstGeom>
          <a:noFill/>
          <a:ln>
            <a:noFill/>
          </a:ln>
        </p:spPr>
        <p:txBody>
          <a:bodyPr spcFirstLastPara="1" wrap="square" lIns="94175" tIns="47075" rIns="94175" bIns="47075" anchor="t" anchorCtr="0">
            <a:noAutofit/>
          </a:bodyPr>
          <a:lstStyle/>
          <a:p>
            <a:pPr marL="0" marR="0">
              <a:lnSpc>
                <a:spcPct val="107000"/>
              </a:lnSpc>
              <a:spcBef>
                <a:spcPts val="0"/>
              </a:spcBef>
              <a:spcAft>
                <a:spcPts val="0"/>
              </a:spcAft>
            </a:pPr>
            <a:r>
              <a:rPr lang="es-CO" sz="1800" kern="100" dirty="0">
                <a:effectLst/>
                <a:latin typeface="Calibri" panose="020F0502020204030204" pitchFamily="34" charset="0"/>
                <a:ea typeface="Calibri" panose="020F0502020204030204" pitchFamily="34" charset="0"/>
                <a:cs typeface="Calibri" panose="020F0502020204030204" pitchFamily="34" charset="0"/>
              </a:rPr>
              <a:t>Hablemos en cuanto a completar las solicitudes de ayuda financiera. Ya sea que ustedes mismos ayuden a los estudiantes a llenar las solicitudes o los pongan en contacto con alguien local para que lo haga, los proveedores de cuidados deben asegurarse de que los estudiantes cuenten con la información necesaria.</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ES" sz="1800" kern="100" dirty="0">
                <a:effectLst/>
                <a:latin typeface="Calibri" panose="020F0502020204030204" pitchFamily="34" charset="0"/>
                <a:ea typeface="Calibri" panose="020F0502020204030204" pitchFamily="34" charset="0"/>
                <a:cs typeface="Calibri" panose="020F0502020204030204" pitchFamily="34" charset="0"/>
              </a:rPr>
              <a:t>Un paso importante es crear un </a:t>
            </a:r>
            <a:r>
              <a:rPr lang="es-ES" sz="1800" kern="100" dirty="0" err="1">
                <a:effectLst/>
                <a:latin typeface="Calibri" panose="020F0502020204030204" pitchFamily="34" charset="0"/>
                <a:ea typeface="Calibri" panose="020F0502020204030204" pitchFamily="34" charset="0"/>
                <a:cs typeface="Calibri" panose="020F0502020204030204" pitchFamily="34" charset="0"/>
              </a:rPr>
              <a:t>FSA</a:t>
            </a:r>
            <a:r>
              <a:rPr lang="es-ES" sz="1800" kern="100" dirty="0">
                <a:effectLst/>
                <a:latin typeface="Calibri" panose="020F0502020204030204" pitchFamily="34" charset="0"/>
                <a:ea typeface="Calibri" panose="020F0502020204030204" pitchFamily="34" charset="0"/>
                <a:cs typeface="Calibri" panose="020F0502020204030204" pitchFamily="34" charset="0"/>
              </a:rPr>
              <a:t> ID. La </a:t>
            </a:r>
            <a:r>
              <a:rPr lang="es-ES" sz="1800" kern="100" dirty="0" err="1">
                <a:effectLst/>
                <a:latin typeface="Calibri" panose="020F0502020204030204" pitchFamily="34" charset="0"/>
                <a:ea typeface="Calibri" panose="020F0502020204030204" pitchFamily="34" charset="0"/>
                <a:cs typeface="Calibri" panose="020F0502020204030204" pitchFamily="34" charset="0"/>
              </a:rPr>
              <a:t>FSA</a:t>
            </a:r>
            <a:r>
              <a:rPr lang="es-ES" sz="1800" kern="100" dirty="0">
                <a:effectLst/>
                <a:latin typeface="Calibri" panose="020F0502020204030204" pitchFamily="34" charset="0"/>
                <a:ea typeface="Calibri" panose="020F0502020204030204" pitchFamily="34" charset="0"/>
                <a:cs typeface="Calibri" panose="020F0502020204030204" pitchFamily="34" charset="0"/>
              </a:rPr>
              <a:t> ID es necesaria sólo para la </a:t>
            </a:r>
            <a:r>
              <a:rPr lang="es-ES" sz="1800" kern="100" dirty="0" err="1">
                <a:effectLst/>
                <a:latin typeface="Calibri" panose="020F0502020204030204" pitchFamily="34" charset="0"/>
                <a:ea typeface="Calibri" panose="020F0502020204030204" pitchFamily="34" charset="0"/>
                <a:cs typeface="Calibri" panose="020F0502020204030204" pitchFamily="34" charset="0"/>
              </a:rPr>
              <a:t>FAFSA</a:t>
            </a:r>
            <a:r>
              <a:rPr lang="es-ES" sz="1800" kern="100" dirty="0">
                <a:effectLst/>
                <a:latin typeface="Calibri" panose="020F0502020204030204" pitchFamily="34" charset="0"/>
                <a:ea typeface="Calibri" panose="020F0502020204030204" pitchFamily="34" charset="0"/>
                <a:cs typeface="Calibri" panose="020F0502020204030204" pitchFamily="34" charset="0"/>
              </a:rPr>
              <a:t>, no para la </a:t>
            </a:r>
            <a:r>
              <a:rPr lang="es-ES" sz="1800" kern="100" dirty="0" err="1">
                <a:effectLst/>
                <a:latin typeface="Calibri" panose="020F0502020204030204" pitchFamily="34" charset="0"/>
                <a:ea typeface="Calibri" panose="020F0502020204030204" pitchFamily="34" charset="0"/>
                <a:cs typeface="Calibri" panose="020F0502020204030204" pitchFamily="34" charset="0"/>
              </a:rPr>
              <a:t>CADAA</a:t>
            </a:r>
            <a:r>
              <a:rPr lang="es-ES" sz="1800" kern="100" dirty="0">
                <a:effectLst/>
                <a:latin typeface="Calibri" panose="020F0502020204030204" pitchFamily="34" charset="0"/>
                <a:ea typeface="Calibri" panose="020F0502020204030204" pitchFamily="34" charset="0"/>
                <a:cs typeface="Calibri" panose="020F0502020204030204" pitchFamily="34" charset="0"/>
              </a:rPr>
              <a:t>. A partir de 2024, este es un nuevo paso para los estudiantes y debe completarse antes de presentar la solicitud </a:t>
            </a:r>
            <a:r>
              <a:rPr lang="es-ES" sz="1800" kern="100" dirty="0" err="1">
                <a:effectLst/>
                <a:latin typeface="Calibri" panose="020F0502020204030204" pitchFamily="34" charset="0"/>
                <a:ea typeface="Calibri" panose="020F0502020204030204" pitchFamily="34" charset="0"/>
                <a:cs typeface="Calibri" panose="020F0502020204030204" pitchFamily="34" charset="0"/>
              </a:rPr>
              <a:t>FAFSA.Si</a:t>
            </a:r>
            <a:r>
              <a:rPr lang="es-ES" sz="1800" kern="100" dirty="0">
                <a:effectLst/>
                <a:latin typeface="Calibri" panose="020F0502020204030204" pitchFamily="34" charset="0"/>
                <a:ea typeface="Calibri" panose="020F0502020204030204" pitchFamily="34" charset="0"/>
                <a:cs typeface="Calibri" panose="020F0502020204030204" pitchFamily="34" charset="0"/>
              </a:rPr>
              <a:t> bien sólo toma unos minutos solicitar la </a:t>
            </a:r>
            <a:r>
              <a:rPr lang="es-ES" sz="1800" kern="100" dirty="0" err="1">
                <a:effectLst/>
                <a:latin typeface="Calibri" panose="020F0502020204030204" pitchFamily="34" charset="0"/>
                <a:ea typeface="Calibri" panose="020F0502020204030204" pitchFamily="34" charset="0"/>
                <a:cs typeface="Calibri" panose="020F0502020204030204" pitchFamily="34" charset="0"/>
              </a:rPr>
              <a:t>FSA</a:t>
            </a:r>
            <a:r>
              <a:rPr lang="es-ES" sz="1800" kern="100" dirty="0">
                <a:effectLst/>
                <a:latin typeface="Calibri" panose="020F0502020204030204" pitchFamily="34" charset="0"/>
                <a:ea typeface="Calibri" panose="020F0502020204030204" pitchFamily="34" charset="0"/>
                <a:cs typeface="Calibri" panose="020F0502020204030204" pitchFamily="34" charset="0"/>
              </a:rPr>
              <a:t>-ID, este proceso puede tomar hasta 3 días para que la </a:t>
            </a:r>
            <a:r>
              <a:rPr lang="es-ES" sz="1800" kern="100" dirty="0" err="1">
                <a:effectLst/>
                <a:latin typeface="Calibri" panose="020F0502020204030204" pitchFamily="34" charset="0"/>
                <a:ea typeface="Calibri" panose="020F0502020204030204" pitchFamily="34" charset="0"/>
                <a:cs typeface="Calibri" panose="020F0502020204030204" pitchFamily="34" charset="0"/>
              </a:rPr>
              <a:t>FSA</a:t>
            </a:r>
            <a:r>
              <a:rPr lang="es-ES" sz="1800" kern="100" dirty="0">
                <a:effectLst/>
                <a:latin typeface="Calibri" panose="020F0502020204030204" pitchFamily="34" charset="0"/>
                <a:ea typeface="Calibri" panose="020F0502020204030204" pitchFamily="34" charset="0"/>
                <a:cs typeface="Calibri" panose="020F0502020204030204" pitchFamily="34" charset="0"/>
              </a:rPr>
              <a:t> ID sea aprobada, por lo que es importante hacer esto antes de sentarse a completar la solicitud </a:t>
            </a:r>
            <a:r>
              <a:rPr lang="es-ES" sz="1800" kern="100" dirty="0" err="1">
                <a:effectLst/>
                <a:latin typeface="Calibri" panose="020F0502020204030204" pitchFamily="34" charset="0"/>
                <a:ea typeface="Calibri" panose="020F0502020204030204" pitchFamily="34" charset="0"/>
                <a:cs typeface="Calibri" panose="020F0502020204030204" pitchFamily="34" charset="0"/>
              </a:rPr>
              <a:t>FAFSA</a:t>
            </a:r>
            <a:r>
              <a:rPr lang="es-ES" sz="1800" kern="100" dirty="0">
                <a:effectLst/>
                <a:latin typeface="Calibri" panose="020F0502020204030204" pitchFamily="34" charset="0"/>
                <a:ea typeface="Calibri" panose="020F0502020204030204" pitchFamily="34" charset="0"/>
                <a:cs typeface="Calibri" panose="020F0502020204030204" pitchFamily="34" charset="0"/>
              </a:rPr>
              <a:t>. </a:t>
            </a:r>
          </a:p>
          <a:p>
            <a:pPr marL="342900" marR="0" lvl="0" indent="-342900">
              <a:lnSpc>
                <a:spcPct val="107000"/>
              </a:lnSpc>
              <a:spcBef>
                <a:spcPts val="0"/>
              </a:spcBef>
              <a:spcAft>
                <a:spcPts val="0"/>
              </a:spcAft>
              <a:buFont typeface="Symbol" panose="05050102010706020507" pitchFamily="18" charset="2"/>
              <a:buChar char=""/>
            </a:pPr>
            <a:r>
              <a:rPr lang="es-ES" sz="1800" kern="100" dirty="0">
                <a:effectLst/>
                <a:latin typeface="Calibri" panose="020F0502020204030204" pitchFamily="34" charset="0"/>
                <a:ea typeface="Calibri" panose="020F0502020204030204" pitchFamily="34" charset="0"/>
                <a:cs typeface="Calibri" panose="020F0502020204030204" pitchFamily="34" charset="0"/>
              </a:rPr>
              <a:t>Para crear la </a:t>
            </a:r>
            <a:r>
              <a:rPr lang="es-ES" sz="1800" kern="100" dirty="0" err="1">
                <a:effectLst/>
                <a:latin typeface="Calibri" panose="020F0502020204030204" pitchFamily="34" charset="0"/>
                <a:ea typeface="Calibri" panose="020F0502020204030204" pitchFamily="34" charset="0"/>
                <a:cs typeface="Calibri" panose="020F0502020204030204" pitchFamily="34" charset="0"/>
              </a:rPr>
              <a:t>FSA</a:t>
            </a:r>
            <a:r>
              <a:rPr lang="es-ES" sz="1800" kern="100" dirty="0">
                <a:effectLst/>
                <a:latin typeface="Calibri" panose="020F0502020204030204" pitchFamily="34" charset="0"/>
                <a:ea typeface="Calibri" panose="020F0502020204030204" pitchFamily="34" charset="0"/>
                <a:cs typeface="Calibri" panose="020F0502020204030204" pitchFamily="34" charset="0"/>
              </a:rPr>
              <a:t> ID, los estudiantes necesitarán su número de la seguridad social y una dirección de correo electrónico. Al registrarse para la </a:t>
            </a:r>
            <a:r>
              <a:rPr lang="es-ES" sz="1800" kern="100" dirty="0" err="1">
                <a:effectLst/>
                <a:latin typeface="Calibri" panose="020F0502020204030204" pitchFamily="34" charset="0"/>
                <a:ea typeface="Calibri" panose="020F0502020204030204" pitchFamily="34" charset="0"/>
                <a:cs typeface="Calibri" panose="020F0502020204030204" pitchFamily="34" charset="0"/>
              </a:rPr>
              <a:t>FSA</a:t>
            </a:r>
            <a:r>
              <a:rPr lang="es-ES" sz="1800" kern="100" dirty="0">
                <a:effectLst/>
                <a:latin typeface="Calibri" panose="020F0502020204030204" pitchFamily="34" charset="0"/>
                <a:ea typeface="Calibri" panose="020F0502020204030204" pitchFamily="34" charset="0"/>
                <a:cs typeface="Calibri" panose="020F0502020204030204" pitchFamily="34" charset="0"/>
              </a:rPr>
              <a:t> ID, los estudiantes deben tener cuidado de introducir su nombre exactamente como aparece en su tarjeta de la seguridad social. Si no tienen su tarjeta, pueden ponerse en contacto con su trabajador social o trabajador </a:t>
            </a:r>
            <a:r>
              <a:rPr lang="es-ES" sz="1800" kern="100" dirty="0" err="1">
                <a:effectLst/>
                <a:latin typeface="Calibri" panose="020F0502020204030204" pitchFamily="34" charset="0"/>
                <a:ea typeface="Calibri" panose="020F0502020204030204" pitchFamily="34" charset="0"/>
                <a:cs typeface="Calibri" panose="020F0502020204030204" pitchFamily="34" charset="0"/>
              </a:rPr>
              <a:t>ILP</a:t>
            </a:r>
            <a:r>
              <a:rPr lang="es-ES" sz="1800" kern="100" dirty="0">
                <a:effectLst/>
                <a:latin typeface="Calibri" panose="020F0502020204030204" pitchFamily="34" charset="0"/>
                <a:ea typeface="Calibri" panose="020F0502020204030204" pitchFamily="34" charset="0"/>
                <a:cs typeface="Calibri" panose="020F0502020204030204" pitchFamily="34" charset="0"/>
              </a:rPr>
              <a:t> para obtener ayuda. </a:t>
            </a:r>
            <a:endParaRPr lang="es-CO" sz="1800" kern="1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Los estudiantes también deben incluir una dirección de email que revisen regularmente. Recomendamos evitar las direcciones de la preparatoria ya que a menudo expiran. También pueden ofrecer un número de celular en caso de que deban reprogramar la contraseña para la identificación de su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FSA</a:t>
            </a:r>
            <a:r>
              <a:rPr lang="es-CO" sz="1800" kern="100" dirty="0">
                <a:effectLst/>
                <a:latin typeface="Calibri" panose="020F0502020204030204" pitchFamily="34" charset="0"/>
                <a:ea typeface="Calibri" panose="020F0502020204030204" pitchFamily="34" charset="0"/>
                <a:cs typeface="Calibri" panose="020F0502020204030204" pitchFamily="34"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Los estudiantes deben dar cuenta de su identificación y contraseña al enviar la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FAFSA</a:t>
            </a:r>
            <a:r>
              <a:rPr lang="es-CO" sz="1800" kern="100" dirty="0">
                <a:effectLst/>
                <a:latin typeface="Calibri" panose="020F0502020204030204" pitchFamily="34" charset="0"/>
                <a:ea typeface="Calibri" panose="020F0502020204030204" pitchFamily="34" charset="0"/>
                <a:cs typeface="Calibri" panose="020F0502020204030204" pitchFamily="34" charset="0"/>
              </a:rPr>
              <a:t>. Recibirán por email una confirmación cuando su identificación de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FSA</a:t>
            </a:r>
            <a:r>
              <a:rPr lang="es-CO" sz="1800" kern="100" dirty="0">
                <a:effectLst/>
                <a:latin typeface="Calibri" panose="020F0502020204030204" pitchFamily="34" charset="0"/>
                <a:ea typeface="Calibri" panose="020F0502020204030204" pitchFamily="34" charset="0"/>
                <a:cs typeface="Calibri" panose="020F0502020204030204" pitchFamily="34" charset="0"/>
              </a:rPr>
              <a:t> sea aprobada.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Noto Sans Symbols"/>
              <a:buNone/>
            </a:pPr>
            <a:endParaRPr lang="en-US"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endParaRPr dirty="0">
              <a:latin typeface="Times New Roman"/>
              <a:ea typeface="Times New Roman"/>
              <a:cs typeface="Times New Roman"/>
              <a:sym typeface="Times New Roman"/>
            </a:endParaRPr>
          </a:p>
        </p:txBody>
      </p:sp>
      <p:sp>
        <p:nvSpPr>
          <p:cNvPr id="1007" name="Google Shape;1007;p52:notes">
            <a:extLst>
              <a:ext uri="{FF2B5EF4-FFF2-40B4-BE49-F238E27FC236}">
                <a16:creationId xmlns:a16="http://schemas.microsoft.com/office/drawing/2014/main" id="{F8C771BF-4880-EAEF-A32A-67C9CFB8EEF2}"/>
              </a:ext>
            </a:extLst>
          </p:cNvPr>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61</a:t>
            </a:fld>
            <a:endParaRPr/>
          </a:p>
        </p:txBody>
      </p:sp>
    </p:spTree>
    <p:extLst>
      <p:ext uri="{BB962C8B-B14F-4D97-AF65-F5344CB8AC3E}">
        <p14:creationId xmlns:p14="http://schemas.microsoft.com/office/powerpoint/2010/main" val="3306657125"/>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1"/>
        <p:cNvGrpSpPr/>
        <p:nvPr/>
      </p:nvGrpSpPr>
      <p:grpSpPr>
        <a:xfrm>
          <a:off x="0" y="0"/>
          <a:ext cx="0" cy="0"/>
          <a:chOff x="0" y="0"/>
          <a:chExt cx="0" cy="0"/>
        </a:xfrm>
      </p:grpSpPr>
      <p:sp>
        <p:nvSpPr>
          <p:cNvPr id="1002" name="Google Shape;1002;p5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3" name="Google Shape;1003;p52:notes"/>
          <p:cNvSpPr txBox="1">
            <a:spLocks noGrp="1"/>
          </p:cNvSpPr>
          <p:nvPr>
            <p:ph type="body" idx="1"/>
          </p:nvPr>
        </p:nvSpPr>
        <p:spPr>
          <a:xfrm>
            <a:off x="236644" y="4516675"/>
            <a:ext cx="6704894" cy="4397730"/>
          </a:xfrm>
          <a:prstGeom prst="rect">
            <a:avLst/>
          </a:prstGeom>
          <a:noFill/>
          <a:ln>
            <a:noFill/>
          </a:ln>
        </p:spPr>
        <p:txBody>
          <a:bodyPr spcFirstLastPara="1" wrap="square" lIns="94175" tIns="47075" rIns="94175" bIns="47075" anchor="t" anchorCtr="0">
            <a:noAutofit/>
          </a:bodyPr>
          <a:lstStyle/>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Cuando esté pronto para solicitar ayuda financiera, hay algunas cosas que el estudiante debe tener a mano. Recordamos que el joven reciba la ayuda del proveedor de cuidados, talleres locales, o personal de la preparatoria para llenar el formulario.</a:t>
            </a:r>
          </a:p>
          <a:p>
            <a:pPr marL="0" marR="0" lvl="0" indent="0">
              <a:lnSpc>
                <a:spcPct val="107000"/>
              </a:lnSpc>
              <a:spcBef>
                <a:spcPts val="0"/>
              </a:spcBef>
              <a:spcAft>
                <a:spcPts val="0"/>
              </a:spcAft>
              <a:buFont typeface="Symbol" panose="05050102010706020507" pitchFamily="18" charset="2"/>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Tras completar el paso de la identificación del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FSA</a:t>
            </a:r>
            <a:r>
              <a:rPr lang="es-CO" sz="1800" kern="100" dirty="0">
                <a:effectLst/>
                <a:latin typeface="Calibri" panose="020F0502020204030204" pitchFamily="34" charset="0"/>
                <a:ea typeface="Calibri" panose="020F0502020204030204" pitchFamily="34" charset="0"/>
                <a:cs typeface="Calibri" panose="020F0502020204030204" pitchFamily="34" charset="0"/>
              </a:rPr>
              <a:t>, recomendamos apartar al menos una hora para ayudar al joven con la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FAFSA</a:t>
            </a:r>
            <a:r>
              <a:rPr lang="es-CO" sz="1800" kern="100" dirty="0">
                <a:effectLst/>
                <a:latin typeface="Calibri" panose="020F0502020204030204" pitchFamily="34" charset="0"/>
                <a:ea typeface="Calibri" panose="020F0502020204030204" pitchFamily="34" charset="0"/>
                <a:cs typeface="Calibri" panose="020F0502020204030204" pitchFamily="34" charset="0"/>
              </a:rPr>
              <a:t>/</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CADAA</a:t>
            </a:r>
            <a:r>
              <a:rPr lang="es-CO" sz="1800" kern="100" dirty="0">
                <a:effectLst/>
                <a:latin typeface="Calibri" panose="020F0502020204030204" pitchFamily="34" charset="0"/>
                <a:ea typeface="Calibri" panose="020F0502020204030204" pitchFamily="34" charset="0"/>
                <a:cs typeface="Calibri" panose="020F0502020204030204" pitchFamily="34" charset="0"/>
              </a:rPr>
              <a:t>, la subvención Chaffee, y la cuenta de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WebGrants</a:t>
            </a:r>
            <a:r>
              <a:rPr lang="es-CO" sz="1800" kern="100" dirty="0">
                <a:effectLst/>
                <a:latin typeface="Calibri" panose="020F0502020204030204" pitchFamily="34" charset="0"/>
                <a:ea typeface="Calibri" panose="020F0502020204030204" pitchFamily="34" charset="0"/>
                <a:cs typeface="Calibri" panose="020F0502020204030204" pitchFamily="34" charset="0"/>
              </a:rPr>
              <a:t>.</a:t>
            </a:r>
          </a:p>
          <a:p>
            <a:pPr marL="0" marR="0" lvl="0" indent="0">
              <a:lnSpc>
                <a:spcPct val="107000"/>
              </a:lnSpc>
              <a:spcBef>
                <a:spcPts val="0"/>
              </a:spcBef>
              <a:spcAft>
                <a:spcPts val="0"/>
              </a:spcAft>
              <a:buFont typeface="Symbol" panose="05050102010706020507" pitchFamily="18" charset="2"/>
              <a:buNone/>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Primero, necesita algunas identificaciones. Para los estudiantes que estén llenando el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FAFSA</a:t>
            </a:r>
            <a:r>
              <a:rPr lang="es-CO" sz="1800" kern="100" dirty="0">
                <a:effectLst/>
                <a:latin typeface="Calibri" panose="020F0502020204030204" pitchFamily="34" charset="0"/>
                <a:ea typeface="Calibri" panose="020F0502020204030204" pitchFamily="34" charset="0"/>
                <a:cs typeface="Calibri" panose="020F0502020204030204" pitchFamily="34" charset="0"/>
              </a:rPr>
              <a:t>, es la identificación de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FSA</a:t>
            </a:r>
            <a:r>
              <a:rPr lang="es-CO" sz="1800" kern="100" dirty="0">
                <a:effectLst/>
                <a:latin typeface="Calibri" panose="020F0502020204030204" pitchFamily="34" charset="0"/>
                <a:ea typeface="Calibri" panose="020F0502020204030204" pitchFamily="34" charset="0"/>
                <a:cs typeface="Calibri" panose="020F0502020204030204" pitchFamily="34" charset="0"/>
              </a:rPr>
              <a:t> de la que hablamos en la última diapositiva.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A los estudiantes que completen la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CADAA</a:t>
            </a:r>
            <a:r>
              <a:rPr lang="es-CO" sz="1800" kern="100" dirty="0">
                <a:effectLst/>
                <a:latin typeface="Calibri" panose="020F0502020204030204" pitchFamily="34" charset="0"/>
                <a:ea typeface="Calibri" panose="020F0502020204030204" pitchFamily="34" charset="0"/>
                <a:cs typeface="Calibri" panose="020F0502020204030204" pitchFamily="34" charset="0"/>
              </a:rPr>
              <a:t> se les recomienda que entren su número de identificación de estudiante del estado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SSID</a:t>
            </a:r>
            <a:r>
              <a:rPr lang="es-CO" sz="1800" kern="100" dirty="0">
                <a:effectLst/>
                <a:latin typeface="Calibri" panose="020F0502020204030204" pitchFamily="34" charset="0"/>
                <a:ea typeface="Calibri" panose="020F0502020204030204" pitchFamily="34" charset="0"/>
                <a:cs typeface="Calibri" panose="020F0502020204030204" pitchFamily="34" charset="0"/>
              </a:rPr>
              <a:t>), aunque esto no se requiere. Pueden pedir el formulario a su consejero académico. También pueden proveer el número de identificación personal de pagador de impuestos, solo si han hecho su declaración impositiva.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También necesitarán dar una dirección de email, pero se les recomienda usar una dirección que revisen en forma regular, evitando las direcciones de la preparatoria ya que expiran después de graduarse.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Pueden incluir hasta 20 instituciones para las que piensan aplicar, información que pueden actualizar si sus planes cambian. Esa información será enviada a esas instituciones.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En 2024, la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FAFSA</a:t>
            </a:r>
            <a:r>
              <a:rPr lang="es-CO" sz="1800" kern="100" dirty="0">
                <a:effectLst/>
                <a:latin typeface="Calibri" panose="020F0502020204030204" pitchFamily="34" charset="0"/>
                <a:ea typeface="Calibri" panose="020F0502020204030204" pitchFamily="34" charset="0"/>
                <a:cs typeface="Calibri" panose="020F0502020204030204" pitchFamily="34" charset="0"/>
              </a:rPr>
              <a:t> ha simplificado la sección de información financiera. Los estudiantes ya no tienen la opción de entrar la información de ingresos manualmente. Ahora los estudiantes deben dar el consentimiento para permitir que el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IRS</a:t>
            </a:r>
            <a:r>
              <a:rPr lang="es-CO" sz="1800" kern="100" dirty="0">
                <a:effectLst/>
                <a:latin typeface="Calibri" panose="020F0502020204030204" pitchFamily="34" charset="0"/>
                <a:ea typeface="Calibri" panose="020F0502020204030204" pitchFamily="34" charset="0"/>
                <a:cs typeface="Calibri" panose="020F0502020204030204" pitchFamily="34" charset="0"/>
              </a:rPr>
              <a:t> comparta la información de impuestos federales con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FAFSA</a:t>
            </a:r>
            <a:r>
              <a:rPr lang="es-CO" sz="1800" kern="100" dirty="0">
                <a:effectLst/>
                <a:latin typeface="Calibri" panose="020F0502020204030204" pitchFamily="34" charset="0"/>
                <a:ea typeface="Calibri" panose="020F0502020204030204" pitchFamily="34" charset="0"/>
                <a:cs typeface="Calibri" panose="020F0502020204030204" pitchFamily="34" charset="0"/>
              </a:rPr>
              <a:t>. En casos limitados, como en aquellos en que se reportaron becas previas o pagos a AmeriCorps en la declaración de impuestos del estudiante, es posible que cierta información deba incluirse y, en tal caso, deberán tener copia de la declaración impositiva del estudiante correspondiente al año anterior.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Los estudiantes deberán proporcionar información sobre sus activos, como sus cuentas corrientes y de ahorros. También será útil conocer si están recibiendo algún beneficio como Cal-</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Fresh</a:t>
            </a:r>
            <a:r>
              <a:rPr lang="es-CO" sz="1800" kern="100" dirty="0">
                <a:effectLst/>
                <a:latin typeface="Calibri" panose="020F0502020204030204" pitchFamily="34" charset="0"/>
                <a:ea typeface="Calibri" panose="020F0502020204030204" pitchFamily="34" charset="0"/>
                <a:cs typeface="Calibri" panose="020F0502020204030204" pitchFamily="34" charset="0"/>
              </a:rPr>
              <a:t> (cupones de alimentos SNAP),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Medi</a:t>
            </a:r>
            <a:r>
              <a:rPr lang="es-CO" sz="1800" kern="100" dirty="0">
                <a:effectLst/>
                <a:latin typeface="Calibri" panose="020F0502020204030204" pitchFamily="34" charset="0"/>
                <a:ea typeface="Calibri" panose="020F0502020204030204" pitchFamily="34" charset="0"/>
                <a:cs typeface="Calibri" panose="020F0502020204030204" pitchFamily="34" charset="0"/>
              </a:rPr>
              <a:t>-Cal o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CalWorks</a:t>
            </a:r>
            <a:r>
              <a:rPr lang="es-CO" sz="1800" kern="100" dirty="0">
                <a:effectLst/>
                <a:latin typeface="Calibri" panose="020F0502020204030204" pitchFamily="34" charset="0"/>
                <a:ea typeface="Calibri" panose="020F0502020204030204" pitchFamily="34" charset="0"/>
                <a:cs typeface="Calibri" panose="020F0502020204030204" pitchFamily="34" charset="0"/>
              </a:rPr>
              <a:t>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TANF</a:t>
            </a:r>
            <a:r>
              <a:rPr lang="es-CO" sz="1800" kern="100" dirty="0">
                <a:effectLst/>
                <a:latin typeface="Calibri" panose="020F0502020204030204" pitchFamily="34" charset="0"/>
                <a:ea typeface="Calibri" panose="020F0502020204030204" pitchFamily="34" charset="0"/>
                <a:cs typeface="Calibri" panose="020F0502020204030204" pitchFamily="34" charset="0"/>
              </a:rPr>
              <a:t>), ya que dichos beneficios hacen que no sea necesario reportar activos corrientes.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lvl="0" indent="-317500" algn="l" rtl="0">
              <a:lnSpc>
                <a:spcPct val="100000"/>
              </a:lnSpc>
              <a:spcBef>
                <a:spcPts val="0"/>
              </a:spcBef>
              <a:spcAft>
                <a:spcPts val="0"/>
              </a:spcAft>
              <a:buSzPts val="1400"/>
              <a:buFont typeface="Calibri"/>
              <a:buChar char="●"/>
            </a:pPr>
            <a:endParaRPr dirty="0">
              <a:latin typeface="Times New Roman"/>
              <a:ea typeface="Times New Roman"/>
              <a:cs typeface="Times New Roman"/>
              <a:sym typeface="Times New Roman"/>
            </a:endParaRPr>
          </a:p>
        </p:txBody>
      </p:sp>
      <p:sp>
        <p:nvSpPr>
          <p:cNvPr id="1004" name="Google Shape;1004;p52: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4"/>
        <p:cNvGrpSpPr/>
        <p:nvPr/>
      </p:nvGrpSpPr>
      <p:grpSpPr>
        <a:xfrm>
          <a:off x="0" y="0"/>
          <a:ext cx="0" cy="0"/>
          <a:chOff x="0" y="0"/>
          <a:chExt cx="0" cy="0"/>
        </a:xfrm>
      </p:grpSpPr>
      <p:sp>
        <p:nvSpPr>
          <p:cNvPr id="1025" name="Google Shape;1025;p5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26" name="Google Shape;1026;p53:notes"/>
          <p:cNvSpPr txBox="1">
            <a:spLocks noGrp="1"/>
          </p:cNvSpPr>
          <p:nvPr>
            <p:ph type="body" idx="1"/>
          </p:nvPr>
        </p:nvSpPr>
        <p:spPr>
          <a:xfrm>
            <a:off x="236643" y="4516675"/>
            <a:ext cx="6547132" cy="4712203"/>
          </a:xfrm>
          <a:prstGeom prst="rect">
            <a:avLst/>
          </a:prstGeom>
          <a:noFill/>
          <a:ln>
            <a:noFill/>
          </a:ln>
        </p:spPr>
        <p:txBody>
          <a:bodyPr spcFirstLastPara="1" wrap="square" lIns="94175" tIns="47075" rIns="94175" bIns="47075" anchor="t" anchorCtr="0">
            <a:noAutofit/>
          </a:bodyPr>
          <a:lstStyle/>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Aunque hoy no hablaremos de todas las preguntas de la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FAFSA</a:t>
            </a:r>
            <a:r>
              <a:rPr lang="es-CO" sz="1800" kern="100" dirty="0">
                <a:effectLst/>
                <a:latin typeface="Calibri" panose="020F0502020204030204" pitchFamily="34" charset="0"/>
                <a:ea typeface="Calibri" panose="020F0502020204030204" pitchFamily="34" charset="0"/>
                <a:cs typeface="Calibri" panose="020F0502020204030204" pitchFamily="34" charset="0"/>
              </a:rPr>
              <a:t> y la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CADAA</a:t>
            </a:r>
            <a:r>
              <a:rPr lang="es-CO" sz="1800" kern="100" dirty="0">
                <a:effectLst/>
                <a:latin typeface="Calibri" panose="020F0502020204030204" pitchFamily="34" charset="0"/>
                <a:ea typeface="Calibri" panose="020F0502020204030204" pitchFamily="34" charset="0"/>
                <a:cs typeface="Calibri" panose="020F0502020204030204" pitchFamily="34" charset="0"/>
              </a:rPr>
              <a:t>, probablemente esta es la sección más importante de la aplicación para jóvenes en crianza temporal.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Si responden afirmativamente a cualquiera de estas preguntas, reunirán los requisitos para el </a:t>
            </a:r>
            <a:r>
              <a:rPr lang="es-CO" sz="1800" b="1" kern="100" dirty="0">
                <a:effectLst/>
                <a:latin typeface="Calibri" panose="020F0502020204030204" pitchFamily="34" charset="0"/>
                <a:ea typeface="Calibri" panose="020F0502020204030204" pitchFamily="34" charset="0"/>
                <a:cs typeface="Calibri" panose="020F0502020204030204" pitchFamily="34" charset="0"/>
              </a:rPr>
              <a:t>estatus de estudiante independiente</a:t>
            </a:r>
            <a:r>
              <a:rPr lang="es-CO" sz="1800" kern="100" dirty="0">
                <a:effectLst/>
                <a:latin typeface="Calibri" panose="020F0502020204030204" pitchFamily="34" charset="0"/>
                <a:ea typeface="Calibri" panose="020F0502020204030204" pitchFamily="34" charset="0"/>
                <a:cs typeface="Calibri" panose="020F0502020204030204" pitchFamily="34" charset="0"/>
              </a:rPr>
              <a:t> en la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FAFSA</a:t>
            </a:r>
            <a:r>
              <a:rPr lang="es-CO" sz="1800" kern="100" dirty="0">
                <a:effectLst/>
                <a:latin typeface="Calibri" panose="020F0502020204030204" pitchFamily="34" charset="0"/>
                <a:ea typeface="Calibri" panose="020F0502020204030204" pitchFamily="34" charset="0"/>
                <a:cs typeface="Calibri" panose="020F0502020204030204" pitchFamily="34" charset="0"/>
              </a:rPr>
              <a:t>, o sea que no será necesario que den cuenta de ninguna información sobre sus padres en la aplicación, incluyendo la financiera.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Si el estudiante cumple con los requisitos para estatus independiente, solo debe proporcionar información sobre sí mismo, no sobre sus padres.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kern="100" dirty="0">
                <a:effectLst/>
                <a:latin typeface="Calibri" panose="020F0502020204030204" pitchFamily="34" charset="0"/>
                <a:ea typeface="Calibri" panose="020F0502020204030204" pitchFamily="34" charset="0"/>
                <a:cs typeface="Calibri" panose="020F0502020204030204" pitchFamily="34" charset="0"/>
              </a:rPr>
              <a:t>Hay tres puntos relevantes: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Si en cualquier momento desde que el estudiante cumplió 13 años, estuvo en crianza temporal,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Si en cualquier momento desde que el estudiante cumplió 13 años, estuvo bajo la tutela de la corte,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Si el estudiante está o estuvo bajo la custodia legal de alguien que no fueran sus padres o padrastros según lo determinado por la corte en su estado de residencia.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s-CO" sz="1800" kern="100" dirty="0">
              <a:effectLst/>
              <a:latin typeface="Calibri" panose="020F0502020204030204" pitchFamily="34" charset="0"/>
              <a:ea typeface="Calibri" panose="020F0502020204030204" pitchFamily="34" charset="0"/>
              <a:cs typeface="Calibri" panose="020F0502020204030204" pitchFamily="34" charset="0"/>
            </a:endParaRPr>
          </a:p>
          <a:p>
            <a:pPr marL="0" marR="0">
              <a:lnSpc>
                <a:spcPct val="107000"/>
              </a:lnSpc>
              <a:spcBef>
                <a:spcPts val="0"/>
              </a:spcBef>
              <a:spcAft>
                <a:spcPts val="0"/>
              </a:spcAft>
            </a:pPr>
            <a:r>
              <a:rPr lang="es-CO" sz="1800" kern="100" dirty="0">
                <a:effectLst/>
                <a:latin typeface="Calibri" panose="020F0502020204030204" pitchFamily="34" charset="0"/>
                <a:ea typeface="Calibri" panose="020F0502020204030204" pitchFamily="34" charset="0"/>
                <a:cs typeface="Calibri" panose="020F0502020204030204" pitchFamily="34" charset="0"/>
              </a:rPr>
              <a:t>No se da ninguna indicación de la diferencia entre “crianza temporal” y “tutela de la corte”, así que se recomienda que marquen una de las dos o ambas.</a:t>
            </a:r>
          </a:p>
          <a:p>
            <a:pPr marL="0" marR="0">
              <a:lnSpc>
                <a:spcPct val="107000"/>
              </a:lnSpc>
              <a:spcBef>
                <a:spcPts val="0"/>
              </a:spcBef>
              <a:spcAft>
                <a:spcPts val="0"/>
              </a:spcAft>
            </a:pPr>
            <a:endParaRPr lang="es-CO" sz="1800" kern="1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Symbol" panose="05050102010706020507" pitchFamily="18" charset="2"/>
              <a:buChar char=""/>
            </a:pPr>
            <a:r>
              <a:rPr lang="es-CO" sz="1800" b="1" kern="100" dirty="0">
                <a:effectLst/>
                <a:latin typeface="Calibri" panose="020F0502020204030204" pitchFamily="34" charset="0"/>
                <a:ea typeface="Calibri" panose="020F0502020204030204" pitchFamily="34" charset="0"/>
                <a:cs typeface="Calibri" panose="020F0502020204030204" pitchFamily="34" charset="0"/>
              </a:rPr>
              <a:t>Los padres temporales, padres de apoyo, parientes, tutores legales, y proveedores de servicios, ninguno de ellos cumple con los requisitos para ser considerado “padre” en la </a:t>
            </a:r>
            <a:r>
              <a:rPr lang="es-CO" sz="1800" b="1" kern="100" dirty="0" err="1">
                <a:effectLst/>
                <a:latin typeface="Calibri" panose="020F0502020204030204" pitchFamily="34" charset="0"/>
                <a:ea typeface="Calibri" panose="020F0502020204030204" pitchFamily="34" charset="0"/>
                <a:cs typeface="Calibri" panose="020F0502020204030204" pitchFamily="34" charset="0"/>
              </a:rPr>
              <a:t>FAFSA</a:t>
            </a:r>
            <a:r>
              <a:rPr lang="es-CO" sz="1800" b="1" kern="100" dirty="0">
                <a:effectLst/>
                <a:latin typeface="Calibri" panose="020F0502020204030204" pitchFamily="34" charset="0"/>
                <a:ea typeface="Calibri" panose="020F0502020204030204" pitchFamily="34" charset="0"/>
                <a:cs typeface="Calibri" panose="020F0502020204030204" pitchFamily="34" charset="0"/>
              </a:rPr>
              <a:t>/</a:t>
            </a:r>
            <a:r>
              <a:rPr lang="es-CO" sz="1800" b="1" kern="100" dirty="0" err="1">
                <a:effectLst/>
                <a:latin typeface="Calibri" panose="020F0502020204030204" pitchFamily="34" charset="0"/>
                <a:ea typeface="Calibri" panose="020F0502020204030204" pitchFamily="34" charset="0"/>
                <a:cs typeface="Calibri" panose="020F0502020204030204" pitchFamily="34" charset="0"/>
              </a:rPr>
              <a:t>CADAA</a:t>
            </a:r>
            <a:r>
              <a:rPr lang="es-CO" sz="1800" b="1" kern="100" dirty="0">
                <a:effectLst/>
                <a:latin typeface="Calibri" panose="020F0502020204030204" pitchFamily="34" charset="0"/>
                <a:ea typeface="Calibri" panose="020F0502020204030204" pitchFamily="34" charset="0"/>
                <a:cs typeface="Calibri" panose="020F0502020204030204" pitchFamily="34" charset="0"/>
              </a:rPr>
              <a:t>. Es importante que los jóvenes no den la información financiera de los proveedores de cuidados en las solicitudes de ayuda financiera, ya que, si lo hacen, quizá reciban menos dinero.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Aun cuando el joven estuviera en cuidado temporal, fuera un dependiente, o estuviera bajo la tutela de la corte </a:t>
            </a:r>
            <a:r>
              <a:rPr lang="es-CO" sz="1800" b="1" i="1" kern="100" dirty="0">
                <a:effectLst/>
                <a:latin typeface="Calibri" panose="020F0502020204030204" pitchFamily="34" charset="0"/>
                <a:ea typeface="Calibri" panose="020F0502020204030204" pitchFamily="34" charset="0"/>
                <a:cs typeface="Calibri" panose="020F0502020204030204" pitchFamily="34" charset="0"/>
              </a:rPr>
              <a:t>un día después de cumplir los 13 años</a:t>
            </a:r>
            <a:r>
              <a:rPr lang="es-CO" sz="1800" kern="100" dirty="0">
                <a:effectLst/>
                <a:latin typeface="Calibri" panose="020F0502020204030204" pitchFamily="34" charset="0"/>
                <a:ea typeface="Calibri" panose="020F0502020204030204" pitchFamily="34" charset="0"/>
                <a:cs typeface="Calibri" panose="020F0502020204030204" pitchFamily="34" charset="0"/>
              </a:rPr>
              <a:t>, igual reúne los requisitos de estudiante independiente con fines de la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FAFSA</a:t>
            </a:r>
            <a:r>
              <a:rPr lang="es-CO" sz="1800" kern="100" dirty="0">
                <a:effectLst/>
                <a:latin typeface="Calibri" panose="020F0502020204030204" pitchFamily="34" charset="0"/>
                <a:ea typeface="Calibri" panose="020F0502020204030204" pitchFamily="34" charset="0"/>
                <a:cs typeface="Calibri" panose="020F0502020204030204" pitchFamily="34"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Si el joven era un dependiente o estaba bajo la tutela de la corte, pero permaneció al cuidado de sus padres, no se le considera bajo la tutela de la corte con fines de la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FAFSA</a:t>
            </a:r>
            <a:r>
              <a:rPr lang="es-CO" sz="1800" kern="100" dirty="0">
                <a:effectLst/>
                <a:latin typeface="Calibri" panose="020F0502020204030204" pitchFamily="34" charset="0"/>
                <a:ea typeface="Calibri" panose="020F0502020204030204" pitchFamily="34" charset="0"/>
                <a:cs typeface="Calibri" panose="020F0502020204030204" pitchFamily="34" charset="0"/>
              </a:rPr>
              <a:t> y, por consiguiente, no reúne los requisitos de “estudiante independiente” en dicha solicitud.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Otros grupos pueden recibir el estatus de independiente, como personas casadas, que tienen hijos, o que están en las fuerzas armadas. Algunos hijos temporales quizá reúnan los requisitos para el estatus independiente dentro de una de las otras categorías.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s-CO" sz="1800" dirty="0">
                <a:effectLst/>
                <a:latin typeface="Calibri" panose="020F0502020204030204" pitchFamily="34" charset="0"/>
                <a:ea typeface="Calibri" panose="020F0502020204030204" pitchFamily="34" charset="0"/>
              </a:rPr>
              <a:t>Muchos estudiantes se confunden con esa pregunta, así que es importante que se les explique de antemano a fin de poder obtener la mayor cantidad posible de ayuda financiera.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53221" lvl="0" indent="-353221" algn="l" rtl="0">
              <a:lnSpc>
                <a:spcPct val="100000"/>
              </a:lnSpc>
              <a:spcBef>
                <a:spcPts val="0"/>
              </a:spcBef>
              <a:spcAft>
                <a:spcPts val="0"/>
              </a:spcAft>
              <a:buClr>
                <a:schemeClr val="dk1"/>
              </a:buClr>
              <a:buSzPts val="1100"/>
              <a:buFont typeface="Arial"/>
              <a:buChar char="•"/>
            </a:pPr>
            <a:endParaRPr sz="1100" dirty="0">
              <a:latin typeface="Calibri"/>
              <a:ea typeface="Calibri"/>
              <a:cs typeface="Calibri"/>
              <a:sym typeface="Calibri"/>
            </a:endParaRPr>
          </a:p>
        </p:txBody>
      </p:sp>
      <p:sp>
        <p:nvSpPr>
          <p:cNvPr id="1027" name="Google Shape;1027;p53: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p55: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46" name="Google Shape;1046;p55: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Tras enviar una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FAFSA</a:t>
            </a:r>
            <a:r>
              <a:rPr lang="es-CO" sz="1800" kern="100" dirty="0">
                <a:effectLst/>
                <a:latin typeface="Calibri" panose="020F0502020204030204" pitchFamily="34" charset="0"/>
                <a:ea typeface="Calibri" panose="020F0502020204030204" pitchFamily="34" charset="0"/>
                <a:cs typeface="Calibri" panose="020F0502020204030204" pitchFamily="34" charset="0"/>
              </a:rPr>
              <a:t> o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CADAA</a:t>
            </a:r>
            <a:r>
              <a:rPr lang="es-CO" sz="1800" kern="100" dirty="0">
                <a:effectLst/>
                <a:latin typeface="Calibri" panose="020F0502020204030204" pitchFamily="34" charset="0"/>
                <a:ea typeface="Calibri" panose="020F0502020204030204" pitchFamily="34" charset="0"/>
                <a:cs typeface="Calibri" panose="020F0502020204030204" pitchFamily="34" charset="0"/>
              </a:rPr>
              <a:t>, los estudiantes también deben aplicar para el subsidio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Chafee</a:t>
            </a:r>
            <a:r>
              <a:rPr lang="es-CO" sz="1800" kern="100" dirty="0">
                <a:effectLst/>
                <a:latin typeface="Calibri" panose="020F0502020204030204" pitchFamily="34" charset="0"/>
                <a:ea typeface="Calibri" panose="020F0502020204030204" pitchFamily="34" charset="0"/>
                <a:cs typeface="Calibri" panose="020F0502020204030204" pitchFamily="34"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El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Chafee</a:t>
            </a:r>
            <a:r>
              <a:rPr lang="es-CO" sz="1800" kern="100" dirty="0">
                <a:effectLst/>
                <a:latin typeface="Calibri" panose="020F0502020204030204" pitchFamily="34" charset="0"/>
                <a:ea typeface="Calibri" panose="020F0502020204030204" pitchFamily="34" charset="0"/>
                <a:cs typeface="Calibri" panose="020F0502020204030204" pitchFamily="34" charset="0"/>
              </a:rPr>
              <a:t> ofrece hasta $5.500 hasta por 5 años (consecutivos o no) a jóvenes en crianza temporal que reúnan los requisitos hasta cumplir los 26 años. Ese dinero se puede usar según sea necesario para gastos de matrícula, libros, vivienda, transporte, o atención médica infantil.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Se le puede usar dentro o fuera del estado para la educación técnica o vocacional, o en programas de títulos de 2 o 4 años.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Para poder recibir el subsidio, el estudiante debe ser un dependiente o estar bajo la tutela de la corte por lo menos un día entre los 16 y los 18 años, o sea, que fueron asignados al cuidado temporal fuera de su hogar. Este subsidio también depende de las necesidades financieras y el número de clases que el joven tomará. Para averiguar más, visiten el sitio web que aparece en la pantalla.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Hay una aplicación separada en línea que se requiere. Solo le llevará al estudiante entre 10 y 15 minutos para completarla y enviarla.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Si bien la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FAFSA</a:t>
            </a:r>
            <a:r>
              <a:rPr lang="es-CO" sz="1800" kern="100" dirty="0">
                <a:effectLst/>
                <a:latin typeface="Calibri" panose="020F0502020204030204" pitchFamily="34" charset="0"/>
                <a:ea typeface="Calibri" panose="020F0502020204030204" pitchFamily="34" charset="0"/>
                <a:cs typeface="Calibri" panose="020F0502020204030204" pitchFamily="34" charset="0"/>
              </a:rPr>
              <a:t>/</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CADAA</a:t>
            </a:r>
            <a:r>
              <a:rPr lang="es-CO" sz="1800" kern="100" dirty="0">
                <a:effectLst/>
                <a:latin typeface="Calibri" panose="020F0502020204030204" pitchFamily="34" charset="0"/>
                <a:ea typeface="Calibri" panose="020F0502020204030204" pitchFamily="34" charset="0"/>
                <a:cs typeface="Calibri" panose="020F0502020204030204" pitchFamily="34" charset="0"/>
              </a:rPr>
              <a:t> se debe completar cada año, para el subsidio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Chafee</a:t>
            </a:r>
            <a:r>
              <a:rPr lang="es-CO" sz="1800" kern="100" dirty="0">
                <a:effectLst/>
                <a:latin typeface="Calibri" panose="020F0502020204030204" pitchFamily="34" charset="0"/>
                <a:ea typeface="Calibri" panose="020F0502020204030204" pitchFamily="34" charset="0"/>
                <a:cs typeface="Calibri" panose="020F0502020204030204" pitchFamily="34" charset="0"/>
              </a:rPr>
              <a:t> deben aplicar una sola vez, ya sea que lo reciban o no ese año.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Symbol" panose="05050102010706020507" pitchFamily="18" charset="2"/>
              <a:buChar char=""/>
            </a:pPr>
            <a:r>
              <a:rPr lang="es-CO" sz="1800" dirty="0">
                <a:effectLst/>
                <a:latin typeface="Calibri" panose="020F0502020204030204" pitchFamily="34" charset="0"/>
                <a:ea typeface="Calibri" panose="020F0502020204030204" pitchFamily="34" charset="0"/>
              </a:rPr>
              <a:t>El subsidio </a:t>
            </a:r>
            <a:r>
              <a:rPr lang="es-CO" sz="1800" dirty="0" err="1">
                <a:effectLst/>
                <a:latin typeface="Calibri" panose="020F0502020204030204" pitchFamily="34" charset="0"/>
                <a:ea typeface="Calibri" panose="020F0502020204030204" pitchFamily="34" charset="0"/>
              </a:rPr>
              <a:t>Chafee</a:t>
            </a:r>
            <a:r>
              <a:rPr lang="es-CO" sz="1800" dirty="0">
                <a:effectLst/>
                <a:latin typeface="Calibri" panose="020F0502020204030204" pitchFamily="34" charset="0"/>
                <a:ea typeface="Calibri" panose="020F0502020204030204" pitchFamily="34" charset="0"/>
              </a:rPr>
              <a:t> verifica el estatus del joven electrónicamente con el Departamento de Servicios Sociales de California (</a:t>
            </a:r>
            <a:r>
              <a:rPr lang="es-CO" sz="1800" dirty="0" err="1">
                <a:effectLst/>
                <a:latin typeface="Calibri" panose="020F0502020204030204" pitchFamily="34" charset="0"/>
                <a:ea typeface="Calibri" panose="020F0502020204030204" pitchFamily="34" charset="0"/>
              </a:rPr>
              <a:t>CDSS</a:t>
            </a:r>
            <a:r>
              <a:rPr lang="es-CO" sz="1800" dirty="0">
                <a:effectLst/>
                <a:latin typeface="Calibri" panose="020F0502020204030204" pitchFamily="34" charset="0"/>
                <a:ea typeface="Calibri" panose="020F0502020204030204" pitchFamily="34" charset="0"/>
              </a:rPr>
              <a:t>). Hablaremos más en la próxima diapositiva sobre cómo asegurarse de que se efectúe esa verificación.</a:t>
            </a:r>
            <a:endParaRPr dirty="0">
              <a:latin typeface="Arial" panose="020B0604020202020204" pitchFamily="34" charset="0"/>
              <a:cs typeface="Arial" panose="020B0604020202020204" pitchFamily="34" charset="0"/>
            </a:endParaRPr>
          </a:p>
        </p:txBody>
      </p:sp>
      <p:sp>
        <p:nvSpPr>
          <p:cNvPr id="1047" name="Google Shape;1047;p55: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6"/>
        <p:cNvGrpSpPr/>
        <p:nvPr/>
      </p:nvGrpSpPr>
      <p:grpSpPr>
        <a:xfrm>
          <a:off x="0" y="0"/>
          <a:ext cx="0" cy="0"/>
          <a:chOff x="0" y="0"/>
          <a:chExt cx="0" cy="0"/>
        </a:xfrm>
      </p:grpSpPr>
      <p:sp>
        <p:nvSpPr>
          <p:cNvPr id="1057" name="Google Shape;1057;p56: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8" name="Google Shape;1058;p56: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53221" lvl="0" indent="-353221" algn="l" rtl="0">
              <a:lnSpc>
                <a:spcPct val="100000"/>
              </a:lnSpc>
              <a:spcBef>
                <a:spcPts val="0"/>
              </a:spcBef>
              <a:spcAft>
                <a:spcPts val="0"/>
              </a:spcAft>
              <a:buClr>
                <a:schemeClr val="dk1"/>
              </a:buClr>
              <a:buSzPts val="1200"/>
              <a:buFont typeface="Noto Sans Symbols"/>
              <a:buChar char="●"/>
            </a:pPr>
            <a:r>
              <a:rPr lang="es-ES" dirty="0">
                <a:latin typeface="Arial" panose="020B0604020202020204" pitchFamily="34" charset="0"/>
                <a:cs typeface="Arial" panose="020B0604020202020204" pitchFamily="34" charset="0"/>
                <a:sym typeface="Calibri"/>
              </a:rPr>
              <a:t>A continuación, es importante que los estudiantes creen una cuenta de estudiante de </a:t>
            </a:r>
            <a:r>
              <a:rPr lang="es-ES" dirty="0" err="1">
                <a:latin typeface="Arial" panose="020B0604020202020204" pitchFamily="34" charset="0"/>
                <a:cs typeface="Arial" panose="020B0604020202020204" pitchFamily="34" charset="0"/>
                <a:sym typeface="Calibri"/>
              </a:rPr>
              <a:t>WebGrants</a:t>
            </a:r>
            <a:r>
              <a:rPr lang="es-ES" dirty="0">
                <a:latin typeface="Arial" panose="020B0604020202020204" pitchFamily="34" charset="0"/>
                <a:cs typeface="Arial" panose="020B0604020202020204" pitchFamily="34" charset="0"/>
                <a:sym typeface="Calibri"/>
              </a:rPr>
              <a:t> 4. Este es un proceso muy rápido, pero los estudiantes deben esperar hasta que sus primeros procesos </a:t>
            </a:r>
            <a:r>
              <a:rPr lang="es-ES" dirty="0" err="1">
                <a:latin typeface="Arial" panose="020B0604020202020204" pitchFamily="34" charset="0"/>
                <a:cs typeface="Arial" panose="020B0604020202020204" pitchFamily="34" charset="0"/>
                <a:sym typeface="Calibri"/>
              </a:rPr>
              <a:t>FAFSA</a:t>
            </a:r>
            <a:r>
              <a:rPr lang="es-ES" dirty="0">
                <a:latin typeface="Arial" panose="020B0604020202020204" pitchFamily="34" charset="0"/>
                <a:cs typeface="Arial" panose="020B0604020202020204" pitchFamily="34" charset="0"/>
                <a:sym typeface="Calibri"/>
              </a:rPr>
              <a:t> o </a:t>
            </a:r>
            <a:r>
              <a:rPr lang="es-ES" dirty="0" err="1">
                <a:latin typeface="Arial" panose="020B0604020202020204" pitchFamily="34" charset="0"/>
                <a:cs typeface="Arial" panose="020B0604020202020204" pitchFamily="34" charset="0"/>
                <a:sym typeface="Calibri"/>
              </a:rPr>
              <a:t>CADAA</a:t>
            </a:r>
            <a:r>
              <a:rPr lang="es-ES" dirty="0">
                <a:latin typeface="Arial" panose="020B0604020202020204" pitchFamily="34" charset="0"/>
                <a:cs typeface="Arial" panose="020B0604020202020204" pitchFamily="34" charset="0"/>
                <a:sym typeface="Calibri"/>
              </a:rPr>
              <a:t> se procesen con éxito, lo que puede tomar hasta 2 semanas. </a:t>
            </a:r>
            <a:endParaRPr lang="es-ES" dirty="0">
              <a:latin typeface="Arial" panose="020B0604020202020204" pitchFamily="34" charset="0"/>
              <a:cs typeface="Arial" panose="020B0604020202020204" pitchFamily="34" charset="0"/>
            </a:endParaRPr>
          </a:p>
          <a:p>
            <a:pPr marL="353221" lvl="0" indent="-353221" algn="l" rtl="0">
              <a:lnSpc>
                <a:spcPct val="100000"/>
              </a:lnSpc>
              <a:spcBef>
                <a:spcPts val="0"/>
              </a:spcBef>
              <a:spcAft>
                <a:spcPts val="0"/>
              </a:spcAft>
              <a:buClr>
                <a:schemeClr val="dk1"/>
              </a:buClr>
              <a:buSzPts val="1200"/>
              <a:buFont typeface="Noto Sans Symbols"/>
              <a:buChar char="●"/>
            </a:pPr>
            <a:r>
              <a:rPr lang="es-ES" dirty="0" err="1">
                <a:latin typeface="Arial" panose="020B0604020202020204" pitchFamily="34" charset="0"/>
                <a:cs typeface="Arial" panose="020B0604020202020204" pitchFamily="34" charset="0"/>
                <a:sym typeface="Calibri"/>
              </a:rPr>
              <a:t>WebGrants</a:t>
            </a:r>
            <a:r>
              <a:rPr lang="es-ES" dirty="0">
                <a:latin typeface="Arial" panose="020B0604020202020204" pitchFamily="34" charset="0"/>
                <a:cs typeface="Arial" panose="020B0604020202020204" pitchFamily="34" charset="0"/>
                <a:sym typeface="Calibri"/>
              </a:rPr>
              <a:t> es un sistema para administrar su ayuda financiera del estado de California, como </a:t>
            </a:r>
            <a:r>
              <a:rPr lang="es-ES" dirty="0" err="1">
                <a:latin typeface="Arial" panose="020B0604020202020204" pitchFamily="34" charset="0"/>
                <a:cs typeface="Arial" panose="020B0604020202020204" pitchFamily="34" charset="0"/>
                <a:sym typeface="Calibri"/>
              </a:rPr>
              <a:t>Chafee</a:t>
            </a:r>
            <a:r>
              <a:rPr lang="es-ES" dirty="0">
                <a:latin typeface="Arial" panose="020B0604020202020204" pitchFamily="34" charset="0"/>
                <a:cs typeface="Arial" panose="020B0604020202020204" pitchFamily="34" charset="0"/>
                <a:sym typeface="Calibri"/>
              </a:rPr>
              <a:t> Grant y Cal Grant. Aquí, los estudiantes pueden aprender cuánto recibieron y se les notificará de cualquier acción adicional necesaria para recibir con éxito estos fondos. Por ejemplo, una vez que un estudiante determina a qué escuela planea asistir, deberá iniciar sesión para seleccionar su escuela planificada de asistencia para asegurarse de que los fondos se envíen a la universidad correcta. </a:t>
            </a:r>
            <a:endParaRPr lang="es-ES" dirty="0">
              <a:latin typeface="Times New Roman"/>
              <a:ea typeface="Times New Roman"/>
              <a:cs typeface="Times New Roman"/>
              <a:sym typeface="Times New Roman"/>
            </a:endParaRPr>
          </a:p>
          <a:p>
            <a:pPr marL="353221" lvl="0" indent="-353221" algn="l" rtl="0">
              <a:lnSpc>
                <a:spcPct val="100000"/>
              </a:lnSpc>
              <a:spcBef>
                <a:spcPts val="0"/>
              </a:spcBef>
              <a:spcAft>
                <a:spcPts val="0"/>
              </a:spcAft>
              <a:buClr>
                <a:schemeClr val="dk1"/>
              </a:buClr>
              <a:buSzPts val="1200"/>
              <a:buFont typeface="Noto Sans Symbols"/>
              <a:buChar char="●"/>
            </a:pPr>
            <a:r>
              <a:rPr lang="es-ES" dirty="0">
                <a:latin typeface="Arial" panose="020B0604020202020204" pitchFamily="34" charset="0"/>
                <a:cs typeface="Arial" panose="020B0604020202020204" pitchFamily="34" charset="0"/>
                <a:sym typeface="Calibri"/>
              </a:rPr>
              <a:t>Una característica muy importante es la capacidad de determinar si su escuela secundaria presentó su </a:t>
            </a:r>
            <a:r>
              <a:rPr lang="es-ES" dirty="0" err="1">
                <a:latin typeface="Arial" panose="020B0604020202020204" pitchFamily="34" charset="0"/>
                <a:cs typeface="Arial" panose="020B0604020202020204" pitchFamily="34" charset="0"/>
                <a:sym typeface="Calibri"/>
              </a:rPr>
              <a:t>GPA</a:t>
            </a:r>
            <a:r>
              <a:rPr lang="es-ES" dirty="0">
                <a:latin typeface="Arial" panose="020B0604020202020204" pitchFamily="34" charset="0"/>
                <a:cs typeface="Arial" panose="020B0604020202020204" pitchFamily="34" charset="0"/>
                <a:sym typeface="Calibri"/>
              </a:rPr>
              <a:t>, que se requiere para recibir la ayuda financiera del estado de California, conocida como </a:t>
            </a:r>
            <a:r>
              <a:rPr lang="es-ES" dirty="0" err="1">
                <a:latin typeface="Arial" panose="020B0604020202020204" pitchFamily="34" charset="0"/>
                <a:cs typeface="Arial" panose="020B0604020202020204" pitchFamily="34" charset="0"/>
                <a:sym typeface="Calibri"/>
              </a:rPr>
              <a:t>CalGrant</a:t>
            </a:r>
            <a:r>
              <a:rPr lang="es-ES" dirty="0">
                <a:latin typeface="Arial" panose="020B0604020202020204" pitchFamily="34" charset="0"/>
                <a:cs typeface="Arial" panose="020B0604020202020204" pitchFamily="34" charset="0"/>
                <a:sym typeface="Calibri"/>
              </a:rPr>
              <a:t>. Para aquellos que planean asistir a una universidad pública de 4 años, es fundamental que su escuela secundaria presente su </a:t>
            </a:r>
            <a:r>
              <a:rPr lang="es-ES" dirty="0" err="1">
                <a:latin typeface="Arial" panose="020B0604020202020204" pitchFamily="34" charset="0"/>
                <a:cs typeface="Arial" panose="020B0604020202020204" pitchFamily="34" charset="0"/>
                <a:sym typeface="Calibri"/>
              </a:rPr>
              <a:t>GPA</a:t>
            </a:r>
            <a:r>
              <a:rPr lang="es-ES" dirty="0">
                <a:latin typeface="Arial" panose="020B0604020202020204" pitchFamily="34" charset="0"/>
                <a:cs typeface="Arial" panose="020B0604020202020204" pitchFamily="34" charset="0"/>
                <a:sym typeface="Calibri"/>
              </a:rPr>
              <a:t> antes de la fecha de prioridad del 2 de marzo. Sin embargo, a veces una escuela secundaria no hace esto o hay un error ya que muchos estudiantes cambian de escuela a lo largo del año.</a:t>
            </a:r>
            <a:endParaRPr lang="es-ES" dirty="0">
              <a:latin typeface="Arial" panose="020B0604020202020204" pitchFamily="34" charset="0"/>
              <a:cs typeface="Arial" panose="020B0604020202020204" pitchFamily="34" charset="0"/>
            </a:endParaRPr>
          </a:p>
          <a:p>
            <a:pPr marL="353221" lvl="0" indent="-353221" algn="l" rtl="0">
              <a:lnSpc>
                <a:spcPct val="100000"/>
              </a:lnSpc>
              <a:spcBef>
                <a:spcPts val="0"/>
              </a:spcBef>
              <a:spcAft>
                <a:spcPts val="0"/>
              </a:spcAft>
              <a:buClr>
                <a:schemeClr val="dk1"/>
              </a:buClr>
              <a:buSzPts val="1200"/>
              <a:buFont typeface="Noto Sans Symbols"/>
              <a:buChar char="●"/>
            </a:pPr>
            <a:r>
              <a:rPr lang="es-ES" dirty="0">
                <a:latin typeface="Arial" panose="020B0604020202020204" pitchFamily="34" charset="0"/>
                <a:cs typeface="Arial" panose="020B0604020202020204" pitchFamily="34" charset="0"/>
                <a:sym typeface="Calibri"/>
              </a:rPr>
              <a:t>En última instancia, es responsabilidad del estudiante asegurarse de que el </a:t>
            </a:r>
            <a:r>
              <a:rPr lang="es-ES" dirty="0" err="1">
                <a:latin typeface="Arial" panose="020B0604020202020204" pitchFamily="34" charset="0"/>
                <a:cs typeface="Arial" panose="020B0604020202020204" pitchFamily="34" charset="0"/>
                <a:sym typeface="Calibri"/>
              </a:rPr>
              <a:t>GPA</a:t>
            </a:r>
            <a:r>
              <a:rPr lang="es-ES" dirty="0">
                <a:latin typeface="Arial" panose="020B0604020202020204" pitchFamily="34" charset="0"/>
                <a:cs typeface="Arial" panose="020B0604020202020204" pitchFamily="34" charset="0"/>
                <a:sym typeface="Calibri"/>
              </a:rPr>
              <a:t> se haya recibido con éxito en </a:t>
            </a:r>
            <a:r>
              <a:rPr lang="es-ES" dirty="0" err="1">
                <a:latin typeface="Arial" panose="020B0604020202020204" pitchFamily="34" charset="0"/>
                <a:cs typeface="Arial" panose="020B0604020202020204" pitchFamily="34" charset="0"/>
                <a:sym typeface="Calibri"/>
              </a:rPr>
              <a:t>WebGrants</a:t>
            </a:r>
            <a:r>
              <a:rPr lang="es-ES" dirty="0">
                <a:latin typeface="Arial" panose="020B0604020202020204" pitchFamily="34" charset="0"/>
                <a:cs typeface="Arial" panose="020B0604020202020204" pitchFamily="34" charset="0"/>
                <a:sym typeface="Calibri"/>
              </a:rPr>
              <a:t> para recibir ese financiamiento que puede ser de miles de dólares. </a:t>
            </a:r>
          </a:p>
          <a:p>
            <a:pPr marL="353221" lvl="0" indent="-353221" algn="l" rtl="0">
              <a:lnSpc>
                <a:spcPct val="100000"/>
              </a:lnSpc>
              <a:spcBef>
                <a:spcPts val="0"/>
              </a:spcBef>
              <a:spcAft>
                <a:spcPts val="0"/>
              </a:spcAft>
              <a:buClr>
                <a:schemeClr val="dk1"/>
              </a:buClr>
              <a:buSzPts val="1200"/>
              <a:buFont typeface="Noto Sans Symbols"/>
              <a:buChar char="●"/>
            </a:pPr>
            <a:r>
              <a:rPr lang="es-ES" dirty="0">
                <a:latin typeface="Arial" panose="020B0604020202020204" pitchFamily="34" charset="0"/>
                <a:cs typeface="Arial" panose="020B0604020202020204" pitchFamily="34" charset="0"/>
                <a:sym typeface="Calibri"/>
              </a:rPr>
              <a:t>También es importante comprobar que se ha producido la verificación del </a:t>
            </a:r>
            <a:r>
              <a:rPr lang="es-ES" dirty="0" err="1">
                <a:latin typeface="Arial" panose="020B0604020202020204" pitchFamily="34" charset="0"/>
                <a:cs typeface="Arial" panose="020B0604020202020204" pitchFamily="34" charset="0"/>
                <a:sym typeface="Calibri"/>
              </a:rPr>
              <a:t>CDSS</a:t>
            </a:r>
            <a:r>
              <a:rPr lang="es-ES" dirty="0">
                <a:latin typeface="Arial" panose="020B0604020202020204" pitchFamily="34" charset="0"/>
                <a:cs typeface="Arial" panose="020B0604020202020204" pitchFamily="34" charset="0"/>
                <a:sym typeface="Calibri"/>
              </a:rPr>
              <a:t> para el subsidio </a:t>
            </a:r>
            <a:r>
              <a:rPr lang="es-ES" dirty="0" err="1">
                <a:latin typeface="Arial" panose="020B0604020202020204" pitchFamily="34" charset="0"/>
                <a:cs typeface="Arial" panose="020B0604020202020204" pitchFamily="34" charset="0"/>
                <a:sym typeface="Calibri"/>
              </a:rPr>
              <a:t>Chafee</a:t>
            </a:r>
            <a:r>
              <a:rPr lang="es-ES" dirty="0">
                <a:latin typeface="Arial" panose="020B0604020202020204" pitchFamily="34" charset="0"/>
                <a:cs typeface="Arial" panose="020B0604020202020204" pitchFamily="34" charset="0"/>
                <a:sym typeface="Calibri"/>
              </a:rPr>
              <a:t>. Si su estudiante solicitó uno subsidio </a:t>
            </a:r>
            <a:r>
              <a:rPr lang="es-ES" dirty="0" err="1">
                <a:latin typeface="Arial" panose="020B0604020202020204" pitchFamily="34" charset="0"/>
                <a:cs typeface="Arial" panose="020B0604020202020204" pitchFamily="34" charset="0"/>
                <a:sym typeface="Calibri"/>
              </a:rPr>
              <a:t>Chafee</a:t>
            </a:r>
            <a:r>
              <a:rPr lang="es-ES" dirty="0">
                <a:latin typeface="Arial" panose="020B0604020202020204" pitchFamily="34" charset="0"/>
                <a:cs typeface="Arial" panose="020B0604020202020204" pitchFamily="34" charset="0"/>
                <a:sym typeface="Calibri"/>
              </a:rPr>
              <a:t>, puede comprobar en </a:t>
            </a:r>
            <a:r>
              <a:rPr lang="es-ES" dirty="0" err="1">
                <a:latin typeface="Arial" panose="020B0604020202020204" pitchFamily="34" charset="0"/>
                <a:cs typeface="Arial" panose="020B0604020202020204" pitchFamily="34" charset="0"/>
                <a:sym typeface="Calibri"/>
              </a:rPr>
              <a:t>Webgrants</a:t>
            </a:r>
            <a:r>
              <a:rPr lang="es-ES" dirty="0">
                <a:latin typeface="Arial" panose="020B0604020202020204" pitchFamily="34" charset="0"/>
                <a:cs typeface="Arial" panose="020B0604020202020204" pitchFamily="34" charset="0"/>
                <a:sym typeface="Calibri"/>
              </a:rPr>
              <a:t> que el "Registro del Departamento de Servicios Sociales" está verificado. Tenga en cuenta que esta verificación sólo se produce mensualmente, por lo que puede tardar algún tiempo en aparecer.  Si no lo hace, su estudiante puede tener que presentar la verificación manual a las universidades y hay muchas formas de verificación que se aceptan. </a:t>
            </a:r>
            <a:br>
              <a:rPr lang="es-ES" dirty="0">
                <a:latin typeface="Arial" panose="020B0604020202020204" pitchFamily="34" charset="0"/>
                <a:cs typeface="Arial" panose="020B0604020202020204" pitchFamily="34" charset="0"/>
                <a:sym typeface="Calibri"/>
              </a:rPr>
            </a:br>
            <a:endParaRPr lang="es-ES" dirty="0">
              <a:latin typeface="Arial" panose="020B0604020202020204" pitchFamily="34" charset="0"/>
              <a:cs typeface="Arial" panose="020B0604020202020204" pitchFamily="34" charset="0"/>
              <a:sym typeface="Calibri"/>
            </a:endParaRPr>
          </a:p>
          <a:p>
            <a:pPr marL="353221" lvl="0" indent="-353221" algn="l" rtl="0">
              <a:lnSpc>
                <a:spcPct val="100000"/>
              </a:lnSpc>
              <a:spcBef>
                <a:spcPts val="0"/>
              </a:spcBef>
              <a:spcAft>
                <a:spcPts val="0"/>
              </a:spcAft>
              <a:buClr>
                <a:schemeClr val="dk1"/>
              </a:buClr>
              <a:buSzPts val="1200"/>
              <a:buFont typeface="Noto Sans Symbols"/>
              <a:buChar char="●"/>
            </a:pPr>
            <a:endParaRPr lang="es-ES" dirty="0">
              <a:latin typeface="Arial" panose="020B0604020202020204" pitchFamily="34" charset="0"/>
              <a:cs typeface="Arial" panose="020B0604020202020204" pitchFamily="34" charset="0"/>
              <a:sym typeface="Calibri"/>
            </a:endParaRPr>
          </a:p>
          <a:p>
            <a:pPr marL="353221" lvl="0" indent="-353221" algn="l" rtl="0">
              <a:lnSpc>
                <a:spcPct val="100000"/>
              </a:lnSpc>
              <a:spcBef>
                <a:spcPts val="0"/>
              </a:spcBef>
              <a:spcAft>
                <a:spcPts val="0"/>
              </a:spcAft>
              <a:buClr>
                <a:schemeClr val="dk1"/>
              </a:buClr>
              <a:buSzPts val="1200"/>
              <a:buFont typeface="Noto Sans Symbols"/>
              <a:buChar char="●"/>
            </a:pPr>
            <a:r>
              <a:rPr lang="es-ES" b="1" dirty="0">
                <a:latin typeface="Arial" panose="020B0604020202020204" pitchFamily="34" charset="0"/>
                <a:cs typeface="Arial" panose="020B0604020202020204" pitchFamily="34" charset="0"/>
              </a:rPr>
              <a:t>Para obtener más información al respecto, puede utilizar la Guía de ayuda financiera para jóvenes </a:t>
            </a:r>
            <a:r>
              <a:rPr lang="es-ES" dirty="0">
                <a:latin typeface="Arial" panose="020B0604020202020204" pitchFamily="34" charset="0"/>
                <a:cs typeface="Arial" panose="020B0604020202020204" pitchFamily="34" charset="0"/>
              </a:rPr>
              <a:t>https://jbay.org/resources/financial-aid-guide-foster-homeless/.</a:t>
            </a:r>
          </a:p>
        </p:txBody>
      </p:sp>
      <p:sp>
        <p:nvSpPr>
          <p:cNvPr id="1059" name="Google Shape;1059;p56: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65</a:t>
            </a:fld>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5"/>
        <p:cNvGrpSpPr/>
        <p:nvPr/>
      </p:nvGrpSpPr>
      <p:grpSpPr>
        <a:xfrm>
          <a:off x="0" y="0"/>
          <a:ext cx="0" cy="0"/>
          <a:chOff x="0" y="0"/>
          <a:chExt cx="0" cy="0"/>
        </a:xfrm>
      </p:grpSpPr>
      <p:sp>
        <p:nvSpPr>
          <p:cNvPr id="1086" name="Google Shape;1086;p58: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7" name="Google Shape;1087;p58: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Una vez que un estudiante recibe ayuda financiera, tendrá mucho que celebrar, ya que ahora es más probable que transfiera o se gradúe con éxito.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Con la excepción de los préstamos estudiantiles, la ayuda financiera no necesita ser reembolsada si el estudiante mantiene su parte del trato.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A menudo, a los estudiantes se les dice que la ayuda financiera es "dinero asegurado" sin tener en cuenta de que hay ciertas condiciones para poder mantener ese dinero y continuar recibiéndolo cada año.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Los estudiantes deben cumplir con el Progreso Académico Satisfactorio (SAP) establecido por su universidad. Estos estándares aseguran que los estudiantes completen con éxito sus cursos y progresen hacia su objetivo.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Cada institución tiene sus normas propias del SAP que determinan quién es elegible para continuar recibiendo ayuda financiera.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El SAP requiere que los estudiantes completen sus cursos en un período de tiempo razonable, con un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GPA</a:t>
            </a:r>
            <a:r>
              <a:rPr lang="es-CO" sz="1800" kern="100" dirty="0">
                <a:effectLst/>
                <a:latin typeface="Calibri" panose="020F0502020204030204" pitchFamily="34" charset="0"/>
                <a:ea typeface="Calibri" panose="020F0502020204030204" pitchFamily="34" charset="0"/>
                <a:cs typeface="Calibri" panose="020F0502020204030204" pitchFamily="34" charset="0"/>
              </a:rPr>
              <a:t> lo suficientemente alto y que aprueben suficientes clases.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Si los estudiantes no cumplen con los estándares del SAP, se les puede poner en advertencia o suspender la ayuda financiera y, en última instancia, pueden perderla por completo.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En algunos casos, se le puede pedir a un estudiante que rembolse su ayuda por no haber completado el curso.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53221" lvl="0" indent="-353221" algn="l" rtl="0">
              <a:lnSpc>
                <a:spcPct val="100000"/>
              </a:lnSpc>
              <a:spcBef>
                <a:spcPts val="0"/>
              </a:spcBef>
              <a:spcAft>
                <a:spcPts val="0"/>
              </a:spcAft>
              <a:buClr>
                <a:schemeClr val="dk1"/>
              </a:buClr>
              <a:buSzPts val="1200"/>
              <a:buFont typeface="Noto Sans Symbols"/>
              <a:buChar char="●"/>
            </a:pPr>
            <a:endParaRPr dirty="0">
              <a:latin typeface="Times New Roman"/>
              <a:ea typeface="Times New Roman"/>
              <a:cs typeface="Times New Roman"/>
              <a:sym typeface="Times New Roman"/>
            </a:endParaRPr>
          </a:p>
        </p:txBody>
      </p:sp>
      <p:sp>
        <p:nvSpPr>
          <p:cNvPr id="1088" name="Google Shape;1088;p58: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66</a:t>
            </a:fld>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0"/>
        <p:cNvGrpSpPr/>
        <p:nvPr/>
      </p:nvGrpSpPr>
      <p:grpSpPr>
        <a:xfrm>
          <a:off x="0" y="0"/>
          <a:ext cx="0" cy="0"/>
          <a:chOff x="0" y="0"/>
          <a:chExt cx="0" cy="0"/>
        </a:xfrm>
      </p:grpSpPr>
      <p:sp>
        <p:nvSpPr>
          <p:cNvPr id="1071" name="Google Shape;1071;p5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72" name="Google Shape;1072;p57: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Parte de conservar la ayuda financiera es completar cursos y mantener un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GPA</a:t>
            </a:r>
            <a:r>
              <a:rPr lang="es-CO" sz="1800" kern="100" dirty="0">
                <a:effectLst/>
                <a:latin typeface="Calibri" panose="020F0502020204030204" pitchFamily="34" charset="0"/>
                <a:ea typeface="Calibri" panose="020F0502020204030204" pitchFamily="34" charset="0"/>
                <a:cs typeface="Calibri" panose="020F0502020204030204" pitchFamily="34" charset="0"/>
              </a:rPr>
              <a:t> satisfactorio.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Los estudiantes deben entender cuánto tiempo se requiere para completar un curso de tiempo completo a fin de ordenar sus horarios de tal manera que puedan completar el trabajo que se requiere tanto en clase como fuera de clase.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Cada unidad de estudio generalmente requiere 1 hora de instrucción en el aula y de 2 a 3 horas de tiempo de estudio fuera de clase, lo que resulta en un total de 3 a 4 horas. El tiempo de estudio generalmente incluye lectura y preparación para la clase, repasar notas, trabajar en proyectos o ensayos, estudiar para exámenes, reunirse con otros estudiantes para completar proyectos de grupo y otras actividades relacionadas.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Los estudiantes que se inscriban en una clase de 3 unidades generalmente habrán de dedicar entre 9 y 12 horas de su horario para completar el trabajo requerido para esa clase.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Un horario de tiempo completo de 12 unidades puede requerir de 36 a 48 horas para completar con éxito el trabajo de clase. Esto es similar a un horario de trabajo de jornada completa.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Como ya se indicó, los estudiantes pueden recibir entre $20.000 y $33.000 para ir a la universidad tiempo completo. Básicamente, se les paga por estudiar y deben tratar los estudios igual que un empleo de jornada completa.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Los estudiantes que necesiten trabajar pueden buscar programas federales de trabajo-estudio que tienden a acomodar los horarios de los estudiantes y permitir la priorización de los estudios sobre el trabajo.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
                <a:srgbClr val="000000"/>
              </a:buClr>
              <a:buSzPts val="1400"/>
              <a:buFont typeface="Arial" panose="020B0604020202020204" pitchFamily="34" charset="0"/>
              <a:buChar char="•"/>
              <a:tabLst/>
              <a:defRPr/>
            </a:pPr>
            <a:endParaRPr dirty="0">
              <a:latin typeface="Arial" panose="020B0604020202020204" pitchFamily="34" charset="0"/>
              <a:cs typeface="Arial" panose="020B0604020202020204" pitchFamily="34" charset="0"/>
            </a:endParaRPr>
          </a:p>
        </p:txBody>
      </p:sp>
      <p:sp>
        <p:nvSpPr>
          <p:cNvPr id="1073" name="Google Shape;1073;p57: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67</a:t>
            </a:fld>
            <a:endParaRPr/>
          </a:p>
        </p:txBody>
      </p:sp>
    </p:spTree>
    <p:extLst>
      <p:ext uri="{BB962C8B-B14F-4D97-AF65-F5344CB8AC3E}">
        <p14:creationId xmlns:p14="http://schemas.microsoft.com/office/powerpoint/2010/main" val="401368864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6"/>
        <p:cNvGrpSpPr/>
        <p:nvPr/>
      </p:nvGrpSpPr>
      <p:grpSpPr>
        <a:xfrm>
          <a:off x="0" y="0"/>
          <a:ext cx="0" cy="0"/>
          <a:chOff x="0" y="0"/>
          <a:chExt cx="0" cy="0"/>
        </a:xfrm>
      </p:grpSpPr>
      <p:sp>
        <p:nvSpPr>
          <p:cNvPr id="1107" name="Google Shape;1107;p59: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08" name="Google Shape;1108;p59: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285750" marR="0" lvl="0" indent="-285750">
              <a:lnSpc>
                <a:spcPct val="107000"/>
              </a:lnSpc>
              <a:spcBef>
                <a:spcPts val="0"/>
              </a:spcBef>
              <a:spcAft>
                <a:spcPts val="800"/>
              </a:spcAft>
              <a:buSzPct val="100000"/>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Más de un tercio de los jóvenes en crianza temporal no alcanzan un SAP durante el primer año de universidad, y para los estudiantes de raza negra que estuvieron en crianza temporal, la tasa aumentó al 42%. (Este estudio se realizó entre estudiantes de colegios comunitarios). Los estudiantes que no alcanzan el SAP son significativamente más propensos a dejar la universidad. Factores como estos contribuyen a por qué el 48% de los jóvenes en crianza temporal se inscriben en la universidad, pero solo el 10% de hecho se gradúa.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800"/>
              </a:spcAft>
              <a:buSzPct val="100000"/>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Como proveedores de cuidados, es importante que eduquen a los estudiantes en cuanto a esas normas y a tener acceso a programas de apoyo. A los estudiantes que tengan desafíos personales o académicos se les insta a buscar lo antes posible la ayuda de servicios académicos para superar los obstáculos que se les presenten. Estos pueden ser recursos como tutoría,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EOP</a:t>
            </a:r>
            <a:r>
              <a:rPr lang="es-CO" sz="1800" kern="100" dirty="0">
                <a:effectLst/>
                <a:latin typeface="Calibri" panose="020F0502020204030204" pitchFamily="34" charset="0"/>
                <a:ea typeface="Calibri" panose="020F0502020204030204" pitchFamily="34" charset="0"/>
                <a:cs typeface="Calibri" panose="020F0502020204030204" pitchFamily="34" charset="0"/>
              </a:rPr>
              <a:t>/</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EOPS</a:t>
            </a:r>
            <a:r>
              <a:rPr lang="es-CO" sz="1800" kern="100" dirty="0">
                <a:effectLst/>
                <a:latin typeface="Calibri" panose="020F0502020204030204" pitchFamily="34" charset="0"/>
                <a:ea typeface="Calibri" panose="020F0502020204030204" pitchFamily="34" charset="0"/>
                <a:cs typeface="Calibri" panose="020F0502020204030204" pitchFamily="34" charset="0"/>
              </a:rPr>
              <a:t> u otros de los que hablaremos más. Además, aconsejen a los estudiantes que se reúnan con un consejero si están pensando en abandonar una clase.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800"/>
              </a:spcAft>
              <a:buSzPct val="100000"/>
              <a:buFont typeface="Arial" panose="020B0604020202020204" pitchFamily="34" charset="0"/>
              <a:buChar char="•"/>
            </a:pPr>
            <a:r>
              <a:rPr lang="es-CO" sz="1800" dirty="0">
                <a:effectLst/>
                <a:latin typeface="Calibri" panose="020F0502020204030204" pitchFamily="34" charset="0"/>
                <a:ea typeface="Calibri" panose="020F0502020204030204" pitchFamily="34" charset="0"/>
              </a:rPr>
              <a:t>Ahora hablemos de cuáles son algunos de estos recursos que pueden ayudar a los estudiantes a persistir con éxito a través de la universidad.</a:t>
            </a:r>
            <a:br>
              <a:rPr lang="en-US" dirty="0">
                <a:latin typeface="Arial" panose="020B0604020202020204" pitchFamily="34" charset="0"/>
                <a:cs typeface="Arial" panose="020B0604020202020204" pitchFamily="34" charset="0"/>
                <a:sym typeface="Calibri"/>
              </a:rPr>
            </a:br>
            <a:endParaRPr dirty="0">
              <a:latin typeface="Arial" panose="020B0604020202020204" pitchFamily="34" charset="0"/>
              <a:cs typeface="Arial" panose="020B0604020202020204" pitchFamily="34" charset="0"/>
            </a:endParaRPr>
          </a:p>
        </p:txBody>
      </p:sp>
      <p:sp>
        <p:nvSpPr>
          <p:cNvPr id="1109" name="Google Shape;1109;p59: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68</a:t>
            </a:fld>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6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7" name="Google Shape;1127;p61: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marR="0" lvl="0" indent="0">
              <a:lnSpc>
                <a:spcPct val="107000"/>
              </a:lnSpc>
              <a:spcBef>
                <a:spcPts val="0"/>
              </a:spcBef>
              <a:spcAft>
                <a:spcPts val="0"/>
              </a:spcAft>
              <a:buFont typeface="Noto Sans" panose="020B0502040504020204" pitchFamily="34" charset="0"/>
              <a:buNone/>
            </a:pPr>
            <a:r>
              <a:rPr lang="es-CO" sz="1800" b="1" kern="100" dirty="0">
                <a:effectLst/>
                <a:latin typeface="Calibri" panose="020F0502020204030204" pitchFamily="34" charset="0"/>
                <a:ea typeface="Calibri" panose="020F0502020204030204" pitchFamily="34" charset="0"/>
                <a:cs typeface="Calibri" panose="020F0502020204030204" pitchFamily="34" charset="0"/>
              </a:rPr>
              <a:t>**Nota para el facilitador - Actividad de interacción (6 minutos):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800"/>
              </a:spcAft>
              <a:buFont typeface="Noto Sans" panose="020B0502040504020204" pitchFamily="34" charset="0"/>
              <a:buNone/>
            </a:pPr>
            <a:r>
              <a:rPr lang="es-CO" sz="1800" kern="100" dirty="0">
                <a:effectLst/>
                <a:latin typeface="Calibri" panose="020F0502020204030204" pitchFamily="34" charset="0"/>
                <a:ea typeface="Calibri" panose="020F0502020204030204" pitchFamily="34" charset="0"/>
                <a:cs typeface="Calibri" panose="020F0502020204030204" pitchFamily="34" charset="0"/>
              </a:rPr>
              <a:t>Utilice esta diapositiva como una oportunidad para crear otra prueba competitiva para determinar el conocimiento de los participantes y ayudar a reforzar los conceptos clave de la sección "Pagar por la universidad". Se recomiendan para esta actividad plataformas como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Kahoots</a:t>
            </a:r>
            <a:r>
              <a:rPr lang="es-CO" sz="1800" kern="100" dirty="0">
                <a:effectLst/>
                <a:latin typeface="Calibri" panose="020F0502020204030204" pitchFamily="34" charset="0"/>
                <a:ea typeface="Calibri" panose="020F0502020204030204" pitchFamily="34" charset="0"/>
                <a:cs typeface="Calibri" panose="020F0502020204030204" pitchFamily="34" charset="0"/>
              </a:rPr>
              <a:t> o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Mentimeter</a:t>
            </a:r>
            <a:r>
              <a:rPr lang="es-CO" sz="1800" kern="100" dirty="0">
                <a:effectLst/>
                <a:latin typeface="Calibri" panose="020F0502020204030204" pitchFamily="34" charset="0"/>
                <a:ea typeface="Calibri" panose="020F0502020204030204" pitchFamily="34" charset="0"/>
                <a:cs typeface="Calibri" panose="020F0502020204030204" pitchFamily="34" charset="0"/>
              </a:rPr>
              <a:t> y se pueden utilizar en los teléfonos inteligentes o navegadores para capacitaciones en persona y por Zoom. Si es posible, trate de dar un premio al ganador de cada prueba. Esto puede incluir un botín universitario gratuito donado por su universidad local o tarjetas obsequio electrónicas que se pueden enviar por email. ¡Sea creativo!</a:t>
            </a:r>
          </a:p>
          <a:p>
            <a:pPr marL="0" marR="0" lvl="0" indent="0">
              <a:lnSpc>
                <a:spcPct val="107000"/>
              </a:lnSpc>
              <a:spcBef>
                <a:spcPts val="0"/>
              </a:spcBef>
              <a:spcAft>
                <a:spcPts val="800"/>
              </a:spcAft>
              <a:buFont typeface="Noto Sans" panose="020B0502040504020204" pitchFamily="34" charset="0"/>
              <a:buNone/>
            </a:pPr>
            <a:endParaRPr lang="es-CO" sz="1800" kern="1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7000"/>
              </a:lnSpc>
              <a:spcBef>
                <a:spcPts val="0"/>
              </a:spcBef>
              <a:spcAft>
                <a:spcPts val="800"/>
              </a:spcAft>
              <a:buFont typeface="Noto Sans" panose="020B0502040504020204" pitchFamily="34" charset="0"/>
              <a:buNone/>
            </a:pPr>
            <a:r>
              <a:rPr lang="es-CO" sz="1800" dirty="0">
                <a:effectLst/>
                <a:latin typeface="Calibri" panose="020F0502020204030204" pitchFamily="34" charset="0"/>
                <a:ea typeface="Calibri" panose="020F0502020204030204" pitchFamily="34" charset="0"/>
              </a:rPr>
              <a:t>Las preguntas creadas de antemano para utilizar en una prueba se pueden encontrar en la Guía del Facilitador.</a:t>
            </a:r>
            <a:endParaRPr dirty="0">
              <a:latin typeface="Arial" panose="020B0604020202020204" pitchFamily="34" charset="0"/>
              <a:cs typeface="Arial" panose="020B0604020202020204" pitchFamily="34" charset="0"/>
            </a:endParaRPr>
          </a:p>
        </p:txBody>
      </p:sp>
      <p:sp>
        <p:nvSpPr>
          <p:cNvPr id="1128" name="Google Shape;1128;p61: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ea typeface="Calibri"/>
                <a:sym typeface="Calibri"/>
              </a:rPr>
              <a:t>69</a:t>
            </a:fld>
            <a:endParaRPr dirty="0">
              <a:solidFill>
                <a:srgbClr val="000000"/>
              </a:solidFill>
              <a:ea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4" name="Google Shape;354;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es-CO" sz="1800" dirty="0">
                <a:effectLst/>
                <a:latin typeface="Arial" panose="020B0604020202020204" pitchFamily="34" charset="0"/>
                <a:ea typeface="Calibri" panose="020F0502020204030204" pitchFamily="34" charset="0"/>
                <a:cs typeface="Arial" panose="020B0604020202020204" pitchFamily="34" charset="0"/>
              </a:rPr>
              <a:t>Ahora que hemos oído de los jóvenes, ¿por qué es tan importante la educación superior?</a:t>
            </a:r>
            <a:endParaRPr dirty="0">
              <a:latin typeface="Arial" panose="020B0604020202020204" pitchFamily="34" charset="0"/>
              <a:cs typeface="Arial" panose="020B0604020202020204" pitchFamily="34" charset="0"/>
            </a:endParaRPr>
          </a:p>
        </p:txBody>
      </p:sp>
      <p:sp>
        <p:nvSpPr>
          <p:cNvPr id="355" name="Google Shape;355;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5"/>
        <p:cNvGrpSpPr/>
        <p:nvPr/>
      </p:nvGrpSpPr>
      <p:grpSpPr>
        <a:xfrm>
          <a:off x="0" y="0"/>
          <a:ext cx="0" cy="0"/>
          <a:chOff x="0" y="0"/>
          <a:chExt cx="0" cy="0"/>
        </a:xfrm>
      </p:grpSpPr>
      <p:sp>
        <p:nvSpPr>
          <p:cNvPr id="1136" name="Google Shape;1136;p62: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37" name="Google Shape;1137;p62: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lvl="0" indent="0" algn="l" rtl="0">
              <a:lnSpc>
                <a:spcPct val="100000"/>
              </a:lnSpc>
              <a:spcBef>
                <a:spcPts val="0"/>
              </a:spcBef>
              <a:spcAft>
                <a:spcPts val="0"/>
              </a:spcAft>
              <a:buSzPts val="1400"/>
              <a:buNone/>
            </a:pPr>
            <a:r>
              <a:rPr lang="es-CO" sz="1800" dirty="0">
                <a:effectLst/>
                <a:latin typeface="Calibri" panose="020F0502020204030204" pitchFamily="34" charset="0"/>
                <a:ea typeface="Calibri" panose="020F0502020204030204" pitchFamily="34" charset="0"/>
              </a:rPr>
              <a:t>Hay numerosos apoyos disponibles para garantizar que los jóvenes alcancen el éxito una vez que entren a la universidad. Algunos de estos recursos son incluso solo para jóvenes que hayan estado en el sistema de crianza temporal. Conocer la disponibilidad de estos recursos puede motivar a los jóvenes e incluso es útil durante el proceso de aplicar. </a:t>
            </a:r>
            <a:endParaRPr dirty="0">
              <a:latin typeface="Arial" panose="020B0604020202020204" pitchFamily="34" charset="0"/>
              <a:cs typeface="Arial" panose="020B0604020202020204" pitchFamily="34" charset="0"/>
            </a:endParaRPr>
          </a:p>
        </p:txBody>
      </p:sp>
      <p:sp>
        <p:nvSpPr>
          <p:cNvPr id="1138" name="Google Shape;1138;p62: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70</a:t>
            </a:fld>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5"/>
        <p:cNvGrpSpPr/>
        <p:nvPr/>
      </p:nvGrpSpPr>
      <p:grpSpPr>
        <a:xfrm>
          <a:off x="0" y="0"/>
          <a:ext cx="0" cy="0"/>
          <a:chOff x="0" y="0"/>
          <a:chExt cx="0" cy="0"/>
        </a:xfrm>
      </p:grpSpPr>
      <p:sp>
        <p:nvSpPr>
          <p:cNvPr id="1146" name="Google Shape;1146;p63: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7" name="Google Shape;1147;p63: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42900" marR="0" lvl="0" indent="-342900">
              <a:lnSpc>
                <a:spcPct val="107000"/>
              </a:lnSpc>
              <a:spcBef>
                <a:spcPts val="0"/>
              </a:spcBef>
              <a:spcAft>
                <a:spcPts val="800"/>
              </a:spcAft>
              <a:buFont typeface="Noto Sans" panose="020B0502040504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La pasividad del verano es cuando los estudiantes de preparatoria son aceptados en la universidad, pero no se inscriben en el otoño después de la preparatoria.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Noto Sans" panose="020B0502040504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Los estudios realizados muestran que entre el 10 y el 40% de los estudiantes universitarios no se inscriben, particularmente los estudiantes de bajos ingresos y de primera generación.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Noto Sans" panose="020B0502040504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Factores como la falta de recursos, apoyo, orientación, y aliento contribuyen a este resultado.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Noto Sans" panose="020B0502040504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Es importante que los jóvenes estén conectados a apoyos y recursos incluso antes de graduarse de la preparatoria para evitar la pasividad del verano y permanecer centrados en la universidad.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Noto Sans" panose="020B0502040504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No esperen hasta que haya una crisis: sean proactivos y conecten a los estudiantes con los recursos a través de una transición cálida.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Noto Sans" panose="020B0502040504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Debido al trauma que han experimentado, muchos jóvenes tal vez se sientan intimidados, asustados o desconfiados de formar una nueva relación. Vaya más allá de simplemente proporcionar a un estudiante un nombre y un número. Considere visitar el programa juntos o facilitar una llamada telefónica o de Zoom para ayudar al estudiante a forjar una relación nueva y positiva.</a:t>
            </a:r>
            <a:br>
              <a:rPr lang="es-CO" sz="1800" kern="100" dirty="0">
                <a:effectLst/>
                <a:latin typeface="Calibri" panose="020F0502020204030204" pitchFamily="34" charset="0"/>
                <a:ea typeface="Calibri" panose="020F0502020204030204" pitchFamily="34" charset="0"/>
                <a:cs typeface="Calibri" panose="020F0502020204030204" pitchFamily="34" charset="0"/>
              </a:rPr>
            </a:br>
            <a:r>
              <a:rPr lang="es-CO" sz="18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Noto Sans" panose="020B0502040504020204" pitchFamily="34" charset="0"/>
              <a:buChar char="∙"/>
              <a:tabLst>
                <a:tab pos="457200" algn="l"/>
              </a:tabLst>
            </a:pPr>
            <a:r>
              <a:rPr lang="es-CO" sz="1800" b="1" dirty="0">
                <a:effectLst/>
                <a:latin typeface="Calibri" panose="020F0502020204030204" pitchFamily="34" charset="0"/>
                <a:ea typeface="Calibri" panose="020F0502020204030204" pitchFamily="34" charset="0"/>
              </a:rPr>
              <a:t>Fuente: </a:t>
            </a:r>
            <a:r>
              <a:rPr lang="es-CO" sz="1800" dirty="0">
                <a:effectLst/>
                <a:latin typeface="Calibri" panose="020F0502020204030204" pitchFamily="34" charset="0"/>
                <a:ea typeface="Calibri" panose="020F0502020204030204" pitchFamily="34" charset="0"/>
              </a:rPr>
              <a:t>Centro de Harvard para la Investigación de Normas Educacionales</a:t>
            </a:r>
            <a:endParaRPr dirty="0">
              <a:latin typeface="Arial" panose="020B0604020202020204" pitchFamily="34" charset="0"/>
              <a:cs typeface="Arial" panose="020B0604020202020204" pitchFamily="34" charset="0"/>
            </a:endParaRPr>
          </a:p>
        </p:txBody>
      </p:sp>
      <p:sp>
        <p:nvSpPr>
          <p:cNvPr id="1148" name="Google Shape;1148;p63: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71</a:t>
            </a:fld>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1"/>
        <p:cNvGrpSpPr/>
        <p:nvPr/>
      </p:nvGrpSpPr>
      <p:grpSpPr>
        <a:xfrm>
          <a:off x="0" y="0"/>
          <a:ext cx="0" cy="0"/>
          <a:chOff x="0" y="0"/>
          <a:chExt cx="0" cy="0"/>
        </a:xfrm>
      </p:grpSpPr>
      <p:sp>
        <p:nvSpPr>
          <p:cNvPr id="1162" name="Google Shape;1162;p64: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3" name="Google Shape;1163;p64: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42900" marR="0" lvl="0" indent="-342900">
              <a:lnSpc>
                <a:spcPct val="107000"/>
              </a:lnSpc>
              <a:spcBef>
                <a:spcPts val="0"/>
              </a:spcBef>
              <a:spcAft>
                <a:spcPts val="0"/>
              </a:spcAft>
              <a:buFont typeface="Symbol" panose="05050102010706020507" pitchFamily="18" charset="2"/>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Hay programas de apoyo en los campus destinados específicamente a jóvenes en crianza temporal.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Los programas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NextUp</a:t>
            </a:r>
            <a:r>
              <a:rPr lang="es-CO" sz="1800" kern="100" dirty="0">
                <a:effectLst/>
                <a:latin typeface="Calibri" panose="020F0502020204030204" pitchFamily="34" charset="0"/>
                <a:ea typeface="Calibri" panose="020F0502020204030204" pitchFamily="34" charset="0"/>
                <a:cs typeface="Calibri" panose="020F0502020204030204" pitchFamily="34" charset="0"/>
              </a:rPr>
              <a:t> están disponibles en todos los colegios comunitarios de California. Este programa, típicamente parte de los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EOPS</a:t>
            </a:r>
            <a:r>
              <a:rPr lang="es-CO" sz="1800" kern="100" dirty="0">
                <a:effectLst/>
                <a:latin typeface="Calibri" panose="020F0502020204030204" pitchFamily="34" charset="0"/>
                <a:ea typeface="Calibri" panose="020F0502020204030204" pitchFamily="34" charset="0"/>
                <a:cs typeface="Calibri" panose="020F0502020204030204" pitchFamily="34" charset="0"/>
              </a:rPr>
              <a:t>, ofrece apoyos y recursos adicionales solo para jóvenes en crianza temporal como asesoramientos académicos, tutorías, subsidios, eventos de construcción en la comunidad, talleres, y mentorías.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Los estudiantes que hayan estado en crianza temporal a la edad de 13 años y después reúnan los requisitos para recibir los servicios de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NextUp</a:t>
            </a:r>
            <a:r>
              <a:rPr lang="es-CO" sz="1800" kern="100" dirty="0">
                <a:effectLst/>
                <a:latin typeface="Calibri" panose="020F0502020204030204" pitchFamily="34" charset="0"/>
                <a:ea typeface="Calibri" panose="020F0502020204030204" pitchFamily="34" charset="0"/>
                <a:cs typeface="Calibri" panose="020F0502020204030204" pitchFamily="34" charset="0"/>
              </a:rPr>
              <a:t>. Deben entrar en el programa antes de cumplir los 26 años. Una vez inscritos en el programa, los estudiantes pueden permanecer en él hasta terminar sus estudios, aun cuando tomen una licencia y regresen después de cumplir los 26 años.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Algunos colegios comunitarios también cuentan con programas para jóvenes en crianza temporal que no reúnen los requisitos para el programa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NextUp</a:t>
            </a:r>
            <a:r>
              <a:rPr lang="es-CO" sz="1800" kern="100" dirty="0">
                <a:effectLst/>
                <a:latin typeface="Calibri" panose="020F0502020204030204" pitchFamily="34" charset="0"/>
                <a:ea typeface="Calibri" panose="020F0502020204030204" pitchFamily="34" charset="0"/>
                <a:cs typeface="Calibri" panose="020F0502020204030204" pitchFamily="34" charset="0"/>
              </a:rPr>
              <a:t> debido a su edad cuando salieron de la crianza temporal. Si bien el nombre del programa varía, a menudo se le conoce como “Guardian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Scholars</a:t>
            </a:r>
            <a:r>
              <a:rPr lang="es-CO" sz="1800" kern="100" dirty="0">
                <a:effectLst/>
                <a:latin typeface="Calibri" panose="020F0502020204030204" pitchFamily="34" charset="0"/>
                <a:ea typeface="Calibri" panose="020F0502020204030204" pitchFamily="34" charset="0"/>
                <a:cs typeface="Calibri" panose="020F0502020204030204" pitchFamily="34" charset="0"/>
              </a:rPr>
              <a:t>”. Obtengan más información en la institución.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También hay programas de apoyo para jóvenes en crianza temporal en todas las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CSU</a:t>
            </a:r>
            <a:r>
              <a:rPr lang="es-CO" sz="1800" kern="100" dirty="0">
                <a:effectLst/>
                <a:latin typeface="Calibri" panose="020F0502020204030204" pitchFamily="34" charset="0"/>
                <a:ea typeface="Calibri" panose="020F0502020204030204" pitchFamily="34" charset="0"/>
                <a:cs typeface="Calibri" panose="020F0502020204030204" pitchFamily="34" charset="0"/>
              </a:rPr>
              <a:t> y UC. Los estudiantes que asisten a una de tales instituciones reúnen los requisitos del programa si hubieran estado en crianza temporal en cualquier momento, aun por un solo día.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A cada uno se le conoce por un nombre diferente, pero a menudo se le llama “Guardian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Scholars</a:t>
            </a:r>
            <a:r>
              <a:rPr lang="es-CO" sz="1800" kern="100" dirty="0">
                <a:effectLst/>
                <a:latin typeface="Calibri" panose="020F0502020204030204" pitchFamily="34" charset="0"/>
                <a:ea typeface="Calibri" panose="020F0502020204030204" pitchFamily="34" charset="0"/>
                <a:cs typeface="Calibri" panose="020F0502020204030204" pitchFamily="34" charset="0"/>
              </a:rPr>
              <a:t>”,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Renaissance</a:t>
            </a:r>
            <a:r>
              <a:rPr lang="es-CO" sz="1800" kern="100" dirty="0">
                <a:effectLst/>
                <a:latin typeface="Calibri" panose="020F0502020204030204" pitchFamily="34" charset="0"/>
                <a:ea typeface="Calibri" panose="020F0502020204030204" pitchFamily="34" charset="0"/>
                <a:cs typeface="Calibri" panose="020F0502020204030204" pitchFamily="34" charset="0"/>
              </a:rPr>
              <a:t>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Scholars</a:t>
            </a:r>
            <a:r>
              <a:rPr lang="es-CO" sz="1800" kern="100" dirty="0">
                <a:effectLst/>
                <a:latin typeface="Calibri" panose="020F0502020204030204" pitchFamily="34" charset="0"/>
                <a:ea typeface="Calibri" panose="020F0502020204030204" pitchFamily="34" charset="0"/>
                <a:cs typeface="Calibri" panose="020F0502020204030204" pitchFamily="34" charset="0"/>
              </a:rPr>
              <a:t>”, o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Resilient</a:t>
            </a:r>
            <a:r>
              <a:rPr lang="es-CO" sz="1800" kern="100" dirty="0">
                <a:effectLst/>
                <a:latin typeface="Calibri" panose="020F0502020204030204" pitchFamily="34" charset="0"/>
                <a:ea typeface="Calibri" panose="020F0502020204030204" pitchFamily="34" charset="0"/>
                <a:cs typeface="Calibri" panose="020F0502020204030204" pitchFamily="34" charset="0"/>
              </a:rPr>
              <a:t>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Scholars</a:t>
            </a:r>
            <a:r>
              <a:rPr lang="es-CO" sz="1800" kern="100" dirty="0">
                <a:effectLst/>
                <a:latin typeface="Calibri" panose="020F0502020204030204" pitchFamily="34" charset="0"/>
                <a:ea typeface="Calibri" panose="020F0502020204030204" pitchFamily="34" charset="0"/>
                <a:cs typeface="Calibri" panose="020F0502020204030204" pitchFamily="34" charset="0"/>
              </a:rPr>
              <a:t>”, y los servicios que ofrecen quizá también varíen.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Muchas instituciones privadas ahora también cuentan con estos programas.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Bef>
                <a:spcPts val="1200"/>
              </a:spcBef>
            </a:pPr>
            <a:endParaRPr lang="en-US" b="1" dirty="0"/>
          </a:p>
          <a:p>
            <a:pPr marL="0" lvl="0" indent="0" algn="l" rtl="0">
              <a:lnSpc>
                <a:spcPct val="100000"/>
              </a:lnSpc>
              <a:spcBef>
                <a:spcPts val="1200"/>
              </a:spcBef>
              <a:spcAft>
                <a:spcPts val="0"/>
              </a:spcAft>
              <a:buSzPts val="1400"/>
              <a:buNone/>
            </a:pPr>
            <a:endParaRPr dirty="0"/>
          </a:p>
          <a:p>
            <a:pPr marL="457200" lvl="0" indent="0" algn="l" rtl="0">
              <a:lnSpc>
                <a:spcPct val="100000"/>
              </a:lnSpc>
              <a:spcBef>
                <a:spcPts val="0"/>
              </a:spcBef>
              <a:spcAft>
                <a:spcPts val="0"/>
              </a:spcAft>
              <a:buSzPts val="1400"/>
              <a:buNone/>
            </a:pPr>
            <a:endParaRPr dirty="0"/>
          </a:p>
        </p:txBody>
      </p:sp>
      <p:sp>
        <p:nvSpPr>
          <p:cNvPr id="1164" name="Google Shape;1164;p64: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72</a:t>
            </a:fld>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p66:notes"/>
          <p:cNvSpPr>
            <a:spLocks noGrp="1" noRot="1" noChangeAspect="1"/>
          </p:cNvSpPr>
          <p:nvPr>
            <p:ph type="sldImg" idx="2"/>
          </p:nvPr>
        </p:nvSpPr>
        <p:spPr>
          <a:xfrm>
            <a:off x="396875" y="1274763"/>
            <a:ext cx="6110288" cy="34369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1" name="Google Shape;1191;p66:notes"/>
          <p:cNvSpPr txBox="1">
            <a:spLocks noGrp="1"/>
          </p:cNvSpPr>
          <p:nvPr>
            <p:ph type="body" idx="1"/>
          </p:nvPr>
        </p:nvSpPr>
        <p:spPr>
          <a:xfrm>
            <a:off x="690376" y="4903259"/>
            <a:ext cx="5522991" cy="4011758"/>
          </a:xfrm>
          <a:prstGeom prst="rect">
            <a:avLst/>
          </a:prstGeom>
          <a:noFill/>
          <a:ln>
            <a:noFill/>
          </a:ln>
        </p:spPr>
        <p:txBody>
          <a:bodyPr spcFirstLastPara="1" wrap="square" lIns="94175" tIns="47075" rIns="94175" bIns="47075" anchor="t" anchorCtr="0">
            <a:noAutofit/>
          </a:bodyPr>
          <a:lstStyle/>
          <a:p>
            <a:pPr marL="0" marR="0" lvl="0" indent="0">
              <a:lnSpc>
                <a:spcPct val="107000"/>
              </a:lnSpc>
              <a:spcBef>
                <a:spcPts val="0"/>
              </a:spcBef>
              <a:spcAft>
                <a:spcPts val="0"/>
              </a:spcAft>
              <a:buFont typeface="Calibri" panose="020F0502020204030204" pitchFamily="34" charset="0"/>
              <a:buNone/>
              <a:tabLst>
                <a:tab pos="457200" algn="l"/>
              </a:tabLst>
            </a:pPr>
            <a:r>
              <a:rPr lang="es-CO" sz="1400" kern="100" dirty="0">
                <a:effectLst/>
                <a:latin typeface="Calibri" panose="020F0502020204030204" pitchFamily="34" charset="0"/>
                <a:ea typeface="Calibri" panose="020F0502020204030204" pitchFamily="34" charset="0"/>
                <a:cs typeface="Calibri" panose="020F0502020204030204" pitchFamily="34" charset="0"/>
              </a:rPr>
              <a:t>Se dispone de una base de datos de programas de apoyo de jóvenes en crianza temporal en el campus en www.cacollegepathways.org. Esta es una herramienta excelente para conectar a los jóvenes con los programas ofrecidos por la institución a la que planean asistir.</a:t>
            </a:r>
          </a:p>
          <a:p>
            <a:pPr marL="0" marR="0" lvl="0" indent="0">
              <a:lnSpc>
                <a:spcPct val="107000"/>
              </a:lnSpc>
              <a:spcBef>
                <a:spcPts val="0"/>
              </a:spcBef>
              <a:spcAft>
                <a:spcPts val="0"/>
              </a:spcAft>
              <a:buFont typeface="Calibri" panose="020F0502020204030204" pitchFamily="34" charset="0"/>
              <a:buNone/>
              <a:tabLst>
                <a:tab pos="457200" algn="l"/>
              </a:tabLst>
            </a:pP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07000"/>
              </a:lnSpc>
              <a:spcBef>
                <a:spcPts val="0"/>
              </a:spcBef>
              <a:spcAft>
                <a:spcPts val="0"/>
              </a:spcAft>
              <a:buFont typeface="Calibri" panose="020F0502020204030204" pitchFamily="34" charset="0"/>
              <a:buNone/>
              <a:tabLst>
                <a:tab pos="457200" algn="l"/>
              </a:tabLst>
            </a:pPr>
            <a:r>
              <a:rPr lang="es-CO" sz="1400" kern="100" dirty="0">
                <a:effectLst/>
                <a:latin typeface="Calibri" panose="020F0502020204030204" pitchFamily="34" charset="0"/>
                <a:ea typeface="Calibri" panose="020F0502020204030204" pitchFamily="34" charset="0"/>
                <a:cs typeface="Calibri" panose="020F0502020204030204" pitchFamily="34" charset="0"/>
              </a:rPr>
              <a:t>Este sitio web también incluye una variedad de recursos e información para jóvenes en crianza temporal y para los adultos que los apoyan en la educación superior. </a:t>
            </a:r>
            <a:endParaRPr lang="en-US" sz="14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92" name="Google Shape;1192;p66:notes"/>
          <p:cNvSpPr txBox="1">
            <a:spLocks noGrp="1"/>
          </p:cNvSpPr>
          <p:nvPr>
            <p:ph type="sldNum" idx="12"/>
          </p:nvPr>
        </p:nvSpPr>
        <p:spPr>
          <a:xfrm>
            <a:off x="3910522" y="9677393"/>
            <a:ext cx="2991620" cy="511197"/>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ea typeface="Calibri"/>
                <a:sym typeface="Calibri"/>
              </a:rPr>
              <a:t>73</a:t>
            </a:fld>
            <a:endParaRPr dirty="0">
              <a:solidFill>
                <a:srgbClr val="000000"/>
              </a:solidFill>
              <a:ea typeface="Calibri"/>
              <a:sym typeface="Calibri"/>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3"/>
        <p:cNvGrpSpPr/>
        <p:nvPr/>
      </p:nvGrpSpPr>
      <p:grpSpPr>
        <a:xfrm>
          <a:off x="0" y="0"/>
          <a:ext cx="0" cy="0"/>
          <a:chOff x="0" y="0"/>
          <a:chExt cx="0" cy="0"/>
        </a:xfrm>
      </p:grpSpPr>
      <p:sp>
        <p:nvSpPr>
          <p:cNvPr id="1174" name="Google Shape;1174;p65:notes"/>
          <p:cNvSpPr>
            <a:spLocks noGrp="1" noRot="1" noChangeAspect="1"/>
          </p:cNvSpPr>
          <p:nvPr>
            <p:ph type="sldImg" idx="2"/>
          </p:nvPr>
        </p:nvSpPr>
        <p:spPr>
          <a:xfrm>
            <a:off x="735013" y="234950"/>
            <a:ext cx="5629275" cy="3167063"/>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75" name="Google Shape;1175;p65:notes"/>
          <p:cNvSpPr txBox="1">
            <a:spLocks noGrp="1"/>
          </p:cNvSpPr>
          <p:nvPr>
            <p:ph type="body" idx="1"/>
          </p:nvPr>
        </p:nvSpPr>
        <p:spPr>
          <a:xfrm>
            <a:off x="197203" y="3519488"/>
            <a:ext cx="6704894" cy="7038975"/>
          </a:xfrm>
          <a:prstGeom prst="rect">
            <a:avLst/>
          </a:prstGeom>
          <a:noFill/>
          <a:ln>
            <a:noFill/>
          </a:ln>
        </p:spPr>
        <p:txBody>
          <a:bodyPr spcFirstLastPara="1" wrap="square" lIns="94175" tIns="47075" rIns="94175" bIns="47075" anchor="t" anchorCtr="0">
            <a:noAutofit/>
          </a:bodyPr>
          <a:lstStyle/>
          <a:p>
            <a:pPr marL="342900" marR="0" lvl="0" indent="-342900">
              <a:lnSpc>
                <a:spcPct val="107000"/>
              </a:lnSpc>
              <a:spcBef>
                <a:spcPts val="0"/>
              </a:spcBef>
              <a:spcAft>
                <a:spcPts val="0"/>
              </a:spcAft>
              <a:buFont typeface="Noto Sans" panose="020B0502040504020204" pitchFamily="34" charset="0"/>
              <a:buChar char="∙"/>
              <a:tabLst>
                <a:tab pos="457200" algn="l"/>
              </a:tabLst>
            </a:pPr>
            <a:r>
              <a:rPr lang="es-CO" sz="1100" kern="100" dirty="0">
                <a:effectLst/>
                <a:latin typeface="Calibri" panose="020F0502020204030204" pitchFamily="34" charset="0"/>
                <a:ea typeface="Calibri" panose="020F0502020204030204" pitchFamily="34" charset="0"/>
                <a:cs typeface="Calibri" panose="020F0502020204030204" pitchFamily="34" charset="0"/>
              </a:rPr>
              <a:t>Además, las universidades de la actualidad ofrecen una gama de servicios para atender las necesidades holísticas de los estudiantes. Ya hemos tratado algunos de los programa específicos para jóvenes en crianza temporal, pero hay aún más recursos con los cuales los jóvenes pueden beneficiarse. </a:t>
            </a:r>
          </a:p>
          <a:p>
            <a:pPr marL="342900" marR="0" lvl="0" indent="-342900">
              <a:lnSpc>
                <a:spcPct val="107000"/>
              </a:lnSpc>
              <a:spcBef>
                <a:spcPts val="0"/>
              </a:spcBef>
              <a:spcAft>
                <a:spcPts val="0"/>
              </a:spcAft>
              <a:buFont typeface="Noto Sans" panose="020B0502040504020204" pitchFamily="34" charset="0"/>
              <a:buChar char="∙"/>
              <a:tabLst>
                <a:tab pos="457200" algn="l"/>
              </a:tabLst>
            </a:pP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Noto Sans" panose="020B0502040504020204" pitchFamily="34" charset="0"/>
              <a:buChar char="∙"/>
              <a:tabLst>
                <a:tab pos="457200" algn="l"/>
              </a:tabLst>
            </a:pPr>
            <a:endParaRPr lang="es-CO" sz="1100" kern="100" dirty="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Noto Sans" panose="020B0502040504020204" pitchFamily="34" charset="0"/>
              <a:buChar char="∙"/>
              <a:tabLst>
                <a:tab pos="457200" algn="l"/>
              </a:tabLst>
            </a:pPr>
            <a:r>
              <a:rPr lang="es-ES" sz="1100" b="1" kern="100" dirty="0">
                <a:effectLst/>
                <a:latin typeface="Calibri" panose="020F0502020204030204" pitchFamily="34" charset="0"/>
                <a:ea typeface="Calibri" panose="020F0502020204030204" pitchFamily="34" charset="0"/>
                <a:cs typeface="Calibri" panose="020F0502020204030204" pitchFamily="34" charset="0"/>
              </a:rPr>
              <a:t>El Programa de Oportunidades Educativas (</a:t>
            </a:r>
            <a:r>
              <a:rPr lang="es-ES" sz="1100" b="1" kern="100" dirty="0" err="1">
                <a:effectLst/>
                <a:latin typeface="Calibri" panose="020F0502020204030204" pitchFamily="34" charset="0"/>
                <a:ea typeface="Calibri" panose="020F0502020204030204" pitchFamily="34" charset="0"/>
                <a:cs typeface="Calibri" panose="020F0502020204030204" pitchFamily="34" charset="0"/>
              </a:rPr>
              <a:t>EOP</a:t>
            </a:r>
            <a:r>
              <a:rPr lang="es-ES" sz="1100" b="1" kern="100" dirty="0">
                <a:effectLst/>
                <a:latin typeface="Calibri" panose="020F0502020204030204" pitchFamily="34" charset="0"/>
                <a:ea typeface="Calibri" panose="020F0502020204030204" pitchFamily="34" charset="0"/>
                <a:cs typeface="Calibri" panose="020F0502020204030204" pitchFamily="34" charset="0"/>
              </a:rPr>
              <a:t>/</a:t>
            </a:r>
            <a:r>
              <a:rPr lang="es-ES" sz="1100" b="1" kern="100" dirty="0" err="1">
                <a:effectLst/>
                <a:latin typeface="Calibri" panose="020F0502020204030204" pitchFamily="34" charset="0"/>
                <a:ea typeface="Calibri" panose="020F0502020204030204" pitchFamily="34" charset="0"/>
                <a:cs typeface="Calibri" panose="020F0502020204030204" pitchFamily="34" charset="0"/>
              </a:rPr>
              <a:t>EOPS</a:t>
            </a:r>
            <a:r>
              <a:rPr lang="es-ES" sz="1100" b="1" kern="100" dirty="0">
                <a:effectLst/>
                <a:latin typeface="Calibri" panose="020F0502020204030204" pitchFamily="34" charset="0"/>
                <a:ea typeface="Calibri" panose="020F0502020204030204" pitchFamily="34" charset="0"/>
                <a:cs typeface="Calibri" panose="020F0502020204030204" pitchFamily="34" charset="0"/>
              </a:rPr>
              <a:t>, por sus siglas en inglés) </a:t>
            </a:r>
            <a:r>
              <a:rPr lang="es-ES" sz="1100" kern="100" dirty="0">
                <a:effectLst/>
                <a:latin typeface="Calibri" panose="020F0502020204030204" pitchFamily="34" charset="0"/>
                <a:ea typeface="Calibri" panose="020F0502020204030204" pitchFamily="34" charset="0"/>
                <a:cs typeface="Calibri" panose="020F0502020204030204" pitchFamily="34" charset="0"/>
              </a:rPr>
              <a:t>brinda asistencia a través de mentores, programas académicos, asistencia financiera, asesoramiento/asesoramiento y otros servicios de apoyo del campus a aquellos que son estudiantes universitarios de primera generación y/o que provienen de entornos con bajos ingresos y desventajas educativas. Muchos jóvenes en acogida cumplen los requisitos para recibir </a:t>
            </a:r>
            <a:r>
              <a:rPr lang="es-ES" sz="1100" kern="100" dirty="0" err="1">
                <a:effectLst/>
                <a:latin typeface="Calibri" panose="020F0502020204030204" pitchFamily="34" charset="0"/>
                <a:ea typeface="Calibri" panose="020F0502020204030204" pitchFamily="34" charset="0"/>
                <a:cs typeface="Calibri" panose="020F0502020204030204" pitchFamily="34" charset="0"/>
              </a:rPr>
              <a:t>EOPS</a:t>
            </a:r>
            <a:r>
              <a:rPr lang="es-ES" sz="1100" kern="100" dirty="0">
                <a:effectLst/>
                <a:latin typeface="Calibri" panose="020F0502020204030204" pitchFamily="34" charset="0"/>
                <a:ea typeface="Calibri" panose="020F0502020204030204" pitchFamily="34" charset="0"/>
                <a:cs typeface="Calibri" panose="020F0502020204030204" pitchFamily="34" charset="0"/>
              </a:rPr>
              <a:t> debido a sus ingresos. Traducción realizada con la versión gratuita del traductor DeepL.com</a:t>
            </a:r>
          </a:p>
          <a:p>
            <a:pPr marL="342900" marR="0" lvl="0" indent="-342900">
              <a:lnSpc>
                <a:spcPct val="107000"/>
              </a:lnSpc>
              <a:spcBef>
                <a:spcPts val="0"/>
              </a:spcBef>
              <a:spcAft>
                <a:spcPts val="0"/>
              </a:spcAft>
              <a:buFont typeface="Noto Sans" panose="020B0502040504020204" pitchFamily="34" charset="0"/>
              <a:buChar char="∙"/>
              <a:tabLst>
                <a:tab pos="457200" algn="l"/>
              </a:tabLst>
            </a:pPr>
            <a:r>
              <a:rPr lang="es-CO" sz="1100" kern="100" dirty="0">
                <a:effectLst/>
                <a:latin typeface="Calibri" panose="020F0502020204030204" pitchFamily="34" charset="0"/>
                <a:ea typeface="Calibri" panose="020F0502020204030204" pitchFamily="34" charset="0"/>
                <a:cs typeface="Calibri" panose="020F0502020204030204" pitchFamily="34" charset="0"/>
              </a:rPr>
              <a:t>Programas como el </a:t>
            </a:r>
            <a:r>
              <a:rPr lang="es-CO" sz="1100" b="1" i="1" kern="100" dirty="0" err="1">
                <a:effectLst/>
                <a:latin typeface="Calibri" panose="020F0502020204030204" pitchFamily="34" charset="0"/>
                <a:ea typeface="Calibri" panose="020F0502020204030204" pitchFamily="34" charset="0"/>
                <a:cs typeface="Calibri" panose="020F0502020204030204" pitchFamily="34" charset="0"/>
              </a:rPr>
              <a:t>CalWorks</a:t>
            </a:r>
            <a:r>
              <a:rPr lang="es-CO" sz="1100" b="1" i="1" kern="100" dirty="0">
                <a:effectLst/>
                <a:latin typeface="Calibri" panose="020F0502020204030204" pitchFamily="34" charset="0"/>
                <a:ea typeface="Calibri" panose="020F0502020204030204" pitchFamily="34" charset="0"/>
                <a:cs typeface="Calibri" panose="020F0502020204030204" pitchFamily="34" charset="0"/>
              </a:rPr>
              <a:t> &amp; CARE</a:t>
            </a:r>
            <a:r>
              <a:rPr lang="es-CO" sz="1100" b="1" kern="100" dirty="0">
                <a:effectLst/>
                <a:latin typeface="Calibri" panose="020F0502020204030204" pitchFamily="34" charset="0"/>
                <a:ea typeface="Calibri" panose="020F0502020204030204" pitchFamily="34" charset="0"/>
                <a:cs typeface="Calibri" panose="020F0502020204030204" pitchFamily="34" charset="0"/>
              </a:rPr>
              <a:t> </a:t>
            </a:r>
            <a:r>
              <a:rPr lang="es-CO" sz="1100" kern="100" dirty="0">
                <a:effectLst/>
                <a:latin typeface="Calibri" panose="020F0502020204030204" pitchFamily="34" charset="0"/>
                <a:ea typeface="Calibri" panose="020F0502020204030204" pitchFamily="34" charset="0"/>
                <a:cs typeface="Calibri" panose="020F0502020204030204" pitchFamily="34" charset="0"/>
              </a:rPr>
              <a:t>pueden apoyar a los estudiantes que son padres. Estos están disponibles en todos los colegios comunitarios. Dichos programas ofrecen recursos adicionales, como colocación en empleos y cuidado de niños.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Noto Sans" panose="020B0502040504020204" pitchFamily="34" charset="0"/>
              <a:buChar char="∙"/>
              <a:tabLst>
                <a:tab pos="457200" algn="l"/>
              </a:tabLst>
            </a:pPr>
            <a:r>
              <a:rPr lang="es-CO" sz="1100" b="1" i="1" kern="100" dirty="0">
                <a:effectLst/>
                <a:latin typeface="Calibri" panose="020F0502020204030204" pitchFamily="34" charset="0"/>
                <a:ea typeface="Calibri" panose="020F0502020204030204" pitchFamily="34" charset="0"/>
                <a:cs typeface="Calibri" panose="020F0502020204030204" pitchFamily="34" charset="0"/>
              </a:rPr>
              <a:t>La salud mental y el bienestar</a:t>
            </a:r>
            <a:r>
              <a:rPr lang="es-CO" sz="1100" b="1" kern="100" dirty="0">
                <a:effectLst/>
                <a:latin typeface="Calibri" panose="020F0502020204030204" pitchFamily="34" charset="0"/>
                <a:ea typeface="Calibri" panose="020F0502020204030204" pitchFamily="34" charset="0"/>
                <a:cs typeface="Calibri" panose="020F0502020204030204" pitchFamily="34" charset="0"/>
              </a:rPr>
              <a:t> </a:t>
            </a:r>
            <a:r>
              <a:rPr lang="es-CO" sz="1100" kern="100" dirty="0">
                <a:effectLst/>
                <a:latin typeface="Calibri" panose="020F0502020204030204" pitchFamily="34" charset="0"/>
                <a:ea typeface="Calibri" panose="020F0502020204030204" pitchFamily="34" charset="0"/>
                <a:cs typeface="Calibri" panose="020F0502020204030204" pitchFamily="34" charset="0"/>
              </a:rPr>
              <a:t>es un componente importante para el éxito de cada estudiante. Para muchos de ellos, la transición a la universidad y a la vida adulta puede ser difícil. La universidad es a menudo una experiencia estresante.  Además, los jóvenes en crianza temporal han experimentado trauma complejo y pueden beneficiarse con asesoramiento o servicios sicológicos mientras están en la universidad. El impacto del trauma no termina simplemente porque un estudiante cumpla los 18 años. Los campus también ofrecen asesoramiento y servicios sicológicos.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Noto Sans" panose="020B0502040504020204" pitchFamily="34" charset="0"/>
              <a:buChar char="∙"/>
              <a:tabLst>
                <a:tab pos="457200" algn="l"/>
              </a:tabLst>
            </a:pPr>
            <a:r>
              <a:rPr lang="es-CO" sz="1100" kern="100" dirty="0">
                <a:effectLst/>
                <a:latin typeface="Calibri" panose="020F0502020204030204" pitchFamily="34" charset="0"/>
                <a:ea typeface="Calibri" panose="020F0502020204030204" pitchFamily="34" charset="0"/>
                <a:cs typeface="Calibri" panose="020F0502020204030204" pitchFamily="34" charset="0"/>
              </a:rPr>
              <a:t>Todos los colegios y universidades también ofrecen </a:t>
            </a:r>
            <a:r>
              <a:rPr lang="es-CO" sz="1100" b="1" i="1" kern="100" dirty="0">
                <a:effectLst/>
                <a:latin typeface="Calibri" panose="020F0502020204030204" pitchFamily="34" charset="0"/>
                <a:ea typeface="Calibri" panose="020F0502020204030204" pitchFamily="34" charset="0"/>
                <a:cs typeface="Calibri" panose="020F0502020204030204" pitchFamily="34" charset="0"/>
              </a:rPr>
              <a:t>servicios a estudiantes con discapacidades</a:t>
            </a:r>
            <a:r>
              <a:rPr lang="es-CO" sz="1100" b="1" kern="100" dirty="0">
                <a:effectLst/>
                <a:latin typeface="Calibri" panose="020F0502020204030204" pitchFamily="34" charset="0"/>
                <a:ea typeface="Calibri" panose="020F0502020204030204" pitchFamily="34" charset="0"/>
                <a:cs typeface="Calibri" panose="020F0502020204030204" pitchFamily="34" charset="0"/>
              </a:rPr>
              <a:t> </a:t>
            </a:r>
            <a:r>
              <a:rPr lang="es-CO" sz="1100" kern="100" dirty="0">
                <a:effectLst/>
                <a:latin typeface="Calibri" panose="020F0502020204030204" pitchFamily="34" charset="0"/>
                <a:ea typeface="Calibri" panose="020F0502020204030204" pitchFamily="34" charset="0"/>
                <a:cs typeface="Calibri" panose="020F0502020204030204" pitchFamily="34" charset="0"/>
              </a:rPr>
              <a:t>físicas, mentales, de aprendizaje, etc. Sin embargo, es responsabilidad del estudiante hacer saber si tiene una discapacidad para obtener el apoyo que necesite. Se debe alentar a los estudiantes a revelar proactivamente su condición desde el principio, en lugar de esperar a que surja un problema.</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Noto Sans" panose="020B0502040504020204" pitchFamily="34" charset="0"/>
              <a:buChar char="∙"/>
            </a:pPr>
            <a:r>
              <a:rPr lang="es-CO" sz="1100" kern="100" dirty="0">
                <a:effectLst/>
                <a:latin typeface="Calibri" panose="020F0502020204030204" pitchFamily="34" charset="0"/>
                <a:ea typeface="Calibri" panose="020F0502020204030204" pitchFamily="34" charset="0"/>
                <a:cs typeface="Calibri" panose="020F0502020204030204" pitchFamily="34" charset="0"/>
              </a:rPr>
              <a:t>Si un estudiante tuvo un plan de educación individualizada (</a:t>
            </a:r>
            <a:r>
              <a:rPr lang="es-CO" sz="1100" kern="100" dirty="0" err="1">
                <a:effectLst/>
                <a:latin typeface="Calibri" panose="020F0502020204030204" pitchFamily="34" charset="0"/>
                <a:ea typeface="Calibri" panose="020F0502020204030204" pitchFamily="34" charset="0"/>
                <a:cs typeface="Calibri" panose="020F0502020204030204" pitchFamily="34" charset="0"/>
              </a:rPr>
              <a:t>IEP</a:t>
            </a:r>
            <a:r>
              <a:rPr lang="es-CO" sz="1100" kern="100" dirty="0">
                <a:effectLst/>
                <a:latin typeface="Calibri" panose="020F0502020204030204" pitchFamily="34" charset="0"/>
                <a:ea typeface="Calibri" panose="020F0502020204030204" pitchFamily="34" charset="0"/>
                <a:cs typeface="Calibri" panose="020F0502020204030204" pitchFamily="34" charset="0"/>
              </a:rPr>
              <a:t>) en la preparatoria, puede compartirlo con la oficina de servicios para estudiantes discapacitados a fin de recibir:</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s-CO" sz="1100" kern="100" dirty="0">
                <a:effectLst/>
                <a:latin typeface="Calibri" panose="020F0502020204030204" pitchFamily="34" charset="0"/>
                <a:ea typeface="Calibri" panose="020F0502020204030204" pitchFamily="34" charset="0"/>
                <a:cs typeface="Calibri" panose="020F0502020204030204" pitchFamily="34" charset="0"/>
              </a:rPr>
              <a:t>Estatus de inscripción de tiempo completo mientras toma un número reducido de unidades (lo que puede contribuir con la ayuda financiera);</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s-CO" sz="1100" kern="100" dirty="0">
                <a:effectLst/>
                <a:latin typeface="Calibri" panose="020F0502020204030204" pitchFamily="34" charset="0"/>
                <a:ea typeface="Calibri" panose="020F0502020204030204" pitchFamily="34" charset="0"/>
                <a:cs typeface="Calibri" panose="020F0502020204030204" pitchFamily="34" charset="0"/>
              </a:rPr>
              <a:t>Ayuda para tomar apuntes;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s-CO" sz="1100" kern="100" dirty="0">
                <a:effectLst/>
                <a:latin typeface="Calibri" panose="020F0502020204030204" pitchFamily="34" charset="0"/>
                <a:ea typeface="Calibri" panose="020F0502020204030204" pitchFamily="34" charset="0"/>
                <a:cs typeface="Calibri" panose="020F0502020204030204" pitchFamily="34" charset="0"/>
              </a:rPr>
              <a:t>Condiciones especiales para tomar exámenes (por ejemplo: tiempo extra, ambiente tranquilo);</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s-CO" sz="1100" kern="100" dirty="0">
                <a:effectLst/>
                <a:latin typeface="Calibri" panose="020F0502020204030204" pitchFamily="34" charset="0"/>
                <a:ea typeface="Calibri" panose="020F0502020204030204" pitchFamily="34" charset="0"/>
                <a:cs typeface="Calibri" panose="020F0502020204030204" pitchFamily="34" charset="0"/>
              </a:rPr>
              <a:t>Intérpretes; y</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742950" marR="0" lvl="1" indent="-285750">
              <a:lnSpc>
                <a:spcPct val="107000"/>
              </a:lnSpc>
              <a:spcBef>
                <a:spcPts val="0"/>
              </a:spcBef>
              <a:spcAft>
                <a:spcPts val="0"/>
              </a:spcAft>
              <a:buFont typeface="Courier New" panose="02070309020205020404" pitchFamily="49" charset="0"/>
              <a:buChar char="o"/>
            </a:pPr>
            <a:r>
              <a:rPr lang="es-CO" sz="1100" kern="100" dirty="0">
                <a:effectLst/>
                <a:latin typeface="Calibri" panose="020F0502020204030204" pitchFamily="34" charset="0"/>
                <a:ea typeface="Calibri" panose="020F0502020204030204" pitchFamily="34" charset="0"/>
                <a:cs typeface="Calibri" panose="020F0502020204030204" pitchFamily="34" charset="0"/>
              </a:rPr>
              <a:t>Tecnología de asistencia</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1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Noto Sans" panose="020B0502040504020204" pitchFamily="34" charset="0"/>
              <a:buChar char="∙"/>
            </a:pPr>
            <a:r>
              <a:rPr lang="es-CO" sz="1100" kern="100" dirty="0">
                <a:effectLst/>
                <a:latin typeface="Calibri" panose="020F0502020204030204" pitchFamily="34" charset="0"/>
                <a:ea typeface="Calibri" panose="020F0502020204030204" pitchFamily="34" charset="0"/>
                <a:cs typeface="Calibri" panose="020F0502020204030204" pitchFamily="34" charset="0"/>
              </a:rPr>
              <a:t>Si un estudiante no tiene documentación que verifique su discapacidad, pero sospecha que tiene una necesidad, puede ser evaluado. Nunca es demasiado tarde.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Noto Sans" panose="020B0502040504020204" pitchFamily="34" charset="0"/>
              <a:buChar char="∙"/>
            </a:pPr>
            <a:r>
              <a:rPr lang="es-CO" sz="1100" kern="100" dirty="0">
                <a:effectLst/>
                <a:latin typeface="Calibri" panose="020F0502020204030204" pitchFamily="34" charset="0"/>
                <a:ea typeface="Calibri" panose="020F0502020204030204" pitchFamily="34" charset="0"/>
                <a:cs typeface="Calibri" panose="020F0502020204030204" pitchFamily="34" charset="0"/>
              </a:rPr>
              <a:t>Desafortunadamente, la inseguridad alimentaria y la inseguridad de la vivienda son problemas comunes para muchos estudiantes universitarios. Muchos campus ofrecen centros de atención de necesidades básicas</a:t>
            </a:r>
            <a:r>
              <a:rPr lang="es-CO" sz="1100" i="1" kern="100" dirty="0">
                <a:effectLst/>
                <a:latin typeface="Calibri" panose="020F0502020204030204" pitchFamily="34" charset="0"/>
                <a:ea typeface="Calibri" panose="020F0502020204030204" pitchFamily="34" charset="0"/>
                <a:cs typeface="Calibri" panose="020F0502020204030204" pitchFamily="34" charset="0"/>
              </a:rPr>
              <a:t> </a:t>
            </a:r>
            <a:r>
              <a:rPr lang="es-CO" sz="1100" kern="100" dirty="0">
                <a:effectLst/>
                <a:latin typeface="Calibri" panose="020F0502020204030204" pitchFamily="34" charset="0"/>
                <a:ea typeface="Calibri" panose="020F0502020204030204" pitchFamily="34" charset="0"/>
                <a:cs typeface="Calibri" panose="020F0502020204030204" pitchFamily="34" charset="0"/>
              </a:rPr>
              <a:t>que proporcionan despensas de alimentos, vales de comida u otros tipos de asistencia alimentaria, así como otros servicios de administración de casos y vínculos con recursos de vivienda para abordar las necesidades básicas de los estudiantes.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Noto Sans" panose="020B0502040504020204" pitchFamily="34" charset="0"/>
              <a:buChar char="∙"/>
            </a:pPr>
            <a:r>
              <a:rPr lang="es-CO" sz="1100" kern="100" dirty="0">
                <a:effectLst/>
                <a:latin typeface="Calibri" panose="020F0502020204030204" pitchFamily="34" charset="0"/>
                <a:ea typeface="Calibri" panose="020F0502020204030204" pitchFamily="34" charset="0"/>
                <a:cs typeface="Calibri" panose="020F0502020204030204" pitchFamily="34" charset="0"/>
              </a:rPr>
              <a:t>Todos los campus ofrecen servicios de apoyo académico como </a:t>
            </a:r>
            <a:r>
              <a:rPr lang="es-CO" sz="1100" b="1" i="1" kern="100" dirty="0">
                <a:effectLst/>
                <a:latin typeface="Calibri" panose="020F0502020204030204" pitchFamily="34" charset="0"/>
                <a:ea typeface="Calibri" panose="020F0502020204030204" pitchFamily="34" charset="0"/>
                <a:cs typeface="Calibri" panose="020F0502020204030204" pitchFamily="34" charset="0"/>
              </a:rPr>
              <a:t>tutoría y talleres de habilidades de estudio</a:t>
            </a:r>
            <a:r>
              <a:rPr lang="es-CO" sz="1100" kern="100" dirty="0">
                <a:effectLst/>
                <a:latin typeface="Calibri" panose="020F0502020204030204" pitchFamily="34" charset="0"/>
                <a:ea typeface="Calibri" panose="020F0502020204030204" pitchFamily="34" charset="0"/>
                <a:cs typeface="Calibri" panose="020F0502020204030204" pitchFamily="34" charset="0"/>
              </a:rPr>
              <a:t>. Los estudiantes a menudo pueden tener acceso a tutoría individual o de grupo gratuita. Los programas como </a:t>
            </a:r>
            <a:r>
              <a:rPr lang="es-CO" sz="1100" kern="100" dirty="0" err="1">
                <a:effectLst/>
                <a:latin typeface="Calibri" panose="020F0502020204030204" pitchFamily="34" charset="0"/>
                <a:ea typeface="Calibri" panose="020F0502020204030204" pitchFamily="34" charset="0"/>
                <a:cs typeface="Calibri" panose="020F0502020204030204" pitchFamily="34" charset="0"/>
              </a:rPr>
              <a:t>NextUp</a:t>
            </a:r>
            <a:r>
              <a:rPr lang="es-CO" sz="1100" kern="100" dirty="0">
                <a:effectLst/>
                <a:latin typeface="Calibri" panose="020F0502020204030204" pitchFamily="34" charset="0"/>
                <a:ea typeface="Calibri" panose="020F0502020204030204" pitchFamily="34" charset="0"/>
                <a:cs typeface="Calibri" panose="020F0502020204030204" pitchFamily="34" charset="0"/>
              </a:rPr>
              <a:t>, </a:t>
            </a:r>
            <a:r>
              <a:rPr lang="es-CO" sz="1100" kern="100" dirty="0" err="1">
                <a:effectLst/>
                <a:latin typeface="Calibri" panose="020F0502020204030204" pitchFamily="34" charset="0"/>
                <a:ea typeface="Calibri" panose="020F0502020204030204" pitchFamily="34" charset="0"/>
                <a:cs typeface="Calibri" panose="020F0502020204030204" pitchFamily="34" charset="0"/>
              </a:rPr>
              <a:t>EOP</a:t>
            </a:r>
            <a:r>
              <a:rPr lang="es-CO" sz="1100" kern="100" dirty="0">
                <a:effectLst/>
                <a:latin typeface="Calibri" panose="020F0502020204030204" pitchFamily="34" charset="0"/>
                <a:ea typeface="Calibri" panose="020F0502020204030204" pitchFamily="34" charset="0"/>
                <a:cs typeface="Calibri" panose="020F0502020204030204" pitchFamily="34" charset="0"/>
              </a:rPr>
              <a:t>/</a:t>
            </a:r>
            <a:r>
              <a:rPr lang="es-CO" sz="1100" kern="100" dirty="0" err="1">
                <a:effectLst/>
                <a:latin typeface="Calibri" panose="020F0502020204030204" pitchFamily="34" charset="0"/>
                <a:ea typeface="Calibri" panose="020F0502020204030204" pitchFamily="34" charset="0"/>
                <a:cs typeface="Calibri" panose="020F0502020204030204" pitchFamily="34" charset="0"/>
              </a:rPr>
              <a:t>EOPS</a:t>
            </a:r>
            <a:r>
              <a:rPr lang="es-CO" sz="1100" kern="100" dirty="0">
                <a:effectLst/>
                <a:latin typeface="Calibri" panose="020F0502020204030204" pitchFamily="34" charset="0"/>
                <a:ea typeface="Calibri" panose="020F0502020204030204" pitchFamily="34" charset="0"/>
                <a:cs typeface="Calibri" panose="020F0502020204030204" pitchFamily="34" charset="0"/>
              </a:rPr>
              <a:t> o Guardian </a:t>
            </a:r>
            <a:r>
              <a:rPr lang="es-CO" sz="1100" kern="100" dirty="0" err="1">
                <a:effectLst/>
                <a:latin typeface="Calibri" panose="020F0502020204030204" pitchFamily="34" charset="0"/>
                <a:ea typeface="Calibri" panose="020F0502020204030204" pitchFamily="34" charset="0"/>
                <a:cs typeface="Calibri" panose="020F0502020204030204" pitchFamily="34" charset="0"/>
              </a:rPr>
              <a:t>Scholars</a:t>
            </a:r>
            <a:r>
              <a:rPr lang="es-CO" sz="1100" kern="100" dirty="0">
                <a:effectLst/>
                <a:latin typeface="Calibri" panose="020F0502020204030204" pitchFamily="34" charset="0"/>
                <a:ea typeface="Calibri" panose="020F0502020204030204" pitchFamily="34" charset="0"/>
                <a:cs typeface="Calibri" panose="020F0502020204030204" pitchFamily="34" charset="0"/>
              </a:rPr>
              <a:t> también pueden ofrecer servicios de tutoría.</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Noto Sans" panose="020B0502040504020204" pitchFamily="34" charset="0"/>
              <a:buChar char="∙"/>
            </a:pPr>
            <a:r>
              <a:rPr lang="es-CO" sz="1100" kern="100" dirty="0">
                <a:effectLst/>
                <a:latin typeface="Calibri" panose="020F0502020204030204" pitchFamily="34" charset="0"/>
                <a:ea typeface="Calibri" panose="020F0502020204030204" pitchFamily="34" charset="0"/>
                <a:cs typeface="Calibri" panose="020F0502020204030204" pitchFamily="34" charset="0"/>
              </a:rPr>
              <a:t>La mayoría de los colegios y universidades también ofrecen programación cultural y clubes estudiantiles. Un ejemplo es </a:t>
            </a:r>
            <a:r>
              <a:rPr lang="es-CO" sz="1100" kern="100" dirty="0" err="1">
                <a:effectLst/>
                <a:latin typeface="Calibri" panose="020F0502020204030204" pitchFamily="34" charset="0"/>
                <a:ea typeface="Calibri" panose="020F0502020204030204" pitchFamily="34" charset="0"/>
                <a:cs typeface="Calibri" panose="020F0502020204030204" pitchFamily="34" charset="0"/>
              </a:rPr>
              <a:t>Umoja</a:t>
            </a:r>
            <a:r>
              <a:rPr lang="es-CO" sz="1100" kern="100" dirty="0">
                <a:effectLst/>
                <a:latin typeface="Calibri" panose="020F0502020204030204" pitchFamily="34" charset="0"/>
                <a:ea typeface="Calibri" panose="020F0502020204030204" pitchFamily="34" charset="0"/>
                <a:cs typeface="Calibri" panose="020F0502020204030204" pitchFamily="34" charset="0"/>
              </a:rPr>
              <a:t>, una comunidad dedicada a apoyar las experiencias culturales y educativas de los estudiantes afroamericanos. Estos grupos y clubes pueden proporcionar una comunidad positiva y apoyo para los estudiantes fuera de su identidad de crianza temporal.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Noto Sans" panose="020B0502040504020204" pitchFamily="34" charset="0"/>
              <a:buChar char="∙"/>
            </a:pPr>
            <a:r>
              <a:rPr lang="es-CO" sz="1100" b="1" kern="100" dirty="0">
                <a:effectLst/>
                <a:latin typeface="Calibri" panose="020F0502020204030204" pitchFamily="34" charset="0"/>
                <a:ea typeface="Calibri" panose="020F0502020204030204" pitchFamily="34" charset="0"/>
                <a:cs typeface="Calibri" panose="020F0502020204030204" pitchFamily="34" charset="0"/>
              </a:rPr>
              <a:t>“</a:t>
            </a:r>
            <a:r>
              <a:rPr lang="es-CO" sz="1100" b="1" kern="100" dirty="0" err="1">
                <a:effectLst/>
                <a:latin typeface="Calibri" panose="020F0502020204030204" pitchFamily="34" charset="0"/>
                <a:ea typeface="Calibri" panose="020F0502020204030204" pitchFamily="34" charset="0"/>
                <a:cs typeface="Calibri" panose="020F0502020204030204" pitchFamily="34" charset="0"/>
              </a:rPr>
              <a:t>Rising</a:t>
            </a:r>
            <a:r>
              <a:rPr lang="es-CO" sz="1100" b="1" kern="100" dirty="0">
                <a:effectLst/>
                <a:latin typeface="Calibri" panose="020F0502020204030204" pitchFamily="34" charset="0"/>
                <a:ea typeface="Calibri" panose="020F0502020204030204" pitchFamily="34" charset="0"/>
                <a:cs typeface="Calibri" panose="020F0502020204030204" pitchFamily="34" charset="0"/>
              </a:rPr>
              <a:t> </a:t>
            </a:r>
            <a:r>
              <a:rPr lang="es-CO" sz="1100" b="1" kern="100" dirty="0" err="1">
                <a:effectLst/>
                <a:latin typeface="Calibri" panose="020F0502020204030204" pitchFamily="34" charset="0"/>
                <a:ea typeface="Calibri" panose="020F0502020204030204" pitchFamily="34" charset="0"/>
                <a:cs typeface="Calibri" panose="020F0502020204030204" pitchFamily="34" charset="0"/>
              </a:rPr>
              <a:t>Scholars</a:t>
            </a:r>
            <a:r>
              <a:rPr lang="es-CO" sz="1100" b="1" kern="100" dirty="0">
                <a:effectLst/>
                <a:latin typeface="Calibri" panose="020F0502020204030204" pitchFamily="34" charset="0"/>
                <a:ea typeface="Calibri" panose="020F0502020204030204" pitchFamily="34" charset="0"/>
                <a:cs typeface="Calibri" panose="020F0502020204030204" pitchFamily="34" charset="0"/>
              </a:rPr>
              <a:t>”</a:t>
            </a:r>
            <a:r>
              <a:rPr lang="es-CO" sz="1100" b="1" i="1" kern="100" dirty="0">
                <a:effectLst/>
                <a:latin typeface="Calibri" panose="020F0502020204030204" pitchFamily="34" charset="0"/>
                <a:ea typeface="Calibri" panose="020F0502020204030204" pitchFamily="34" charset="0"/>
                <a:cs typeface="Calibri" panose="020F0502020204030204" pitchFamily="34" charset="0"/>
              </a:rPr>
              <a:t> </a:t>
            </a:r>
            <a:r>
              <a:rPr lang="es-CO" sz="1100" kern="100" dirty="0">
                <a:effectLst/>
                <a:latin typeface="Calibri" panose="020F0502020204030204" pitchFamily="34" charset="0"/>
                <a:ea typeface="Calibri" panose="020F0502020204030204" pitchFamily="34" charset="0"/>
                <a:cs typeface="Calibri" panose="020F0502020204030204" pitchFamily="34" charset="0"/>
              </a:rPr>
              <a:t>es un nuevo programa ofrecido en muchas universidades a estudiantes que han estado dentro del sistema de la justicia penal.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Noto Sans" panose="020B0502040504020204" pitchFamily="34" charset="0"/>
              <a:buChar char="∙"/>
            </a:pPr>
            <a:r>
              <a:rPr lang="es-CO" sz="1100" b="1" kern="100" dirty="0">
                <a:effectLst/>
                <a:latin typeface="Calibri" panose="020F0502020204030204" pitchFamily="34" charset="0"/>
                <a:ea typeface="Calibri" panose="020F0502020204030204" pitchFamily="34" charset="0"/>
                <a:cs typeface="Calibri" panose="020F0502020204030204" pitchFamily="34" charset="0"/>
              </a:rPr>
              <a:t>Los “</a:t>
            </a:r>
            <a:r>
              <a:rPr lang="es-CO" sz="1100" b="1" kern="100" dirty="0" err="1">
                <a:effectLst/>
                <a:latin typeface="Calibri" panose="020F0502020204030204" pitchFamily="34" charset="0"/>
                <a:ea typeface="Calibri" panose="020F0502020204030204" pitchFamily="34" charset="0"/>
                <a:cs typeface="Calibri" panose="020F0502020204030204" pitchFamily="34" charset="0"/>
              </a:rPr>
              <a:t>Dream</a:t>
            </a:r>
            <a:r>
              <a:rPr lang="es-CO" sz="1100" b="1" kern="100" dirty="0">
                <a:effectLst/>
                <a:latin typeface="Calibri" panose="020F0502020204030204" pitchFamily="34" charset="0"/>
                <a:ea typeface="Calibri" panose="020F0502020204030204" pitchFamily="34" charset="0"/>
                <a:cs typeface="Calibri" panose="020F0502020204030204" pitchFamily="34" charset="0"/>
              </a:rPr>
              <a:t> Centers”</a:t>
            </a:r>
            <a:r>
              <a:rPr lang="es-CO" sz="1100" kern="100" dirty="0">
                <a:effectLst/>
                <a:latin typeface="Calibri" panose="020F0502020204030204" pitchFamily="34" charset="0"/>
                <a:ea typeface="Calibri" panose="020F0502020204030204" pitchFamily="34" charset="0"/>
                <a:cs typeface="Calibri" panose="020F0502020204030204" pitchFamily="34" charset="0"/>
              </a:rPr>
              <a:t> son para estudiantes indocumentados y pueden crear un sentido de comunidad y apoyo. </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Noto Sans" panose="020B0502040504020204" pitchFamily="34" charset="0"/>
              <a:buChar char="∙"/>
            </a:pPr>
            <a:r>
              <a:rPr lang="es-CO" sz="1100" kern="100" dirty="0">
                <a:effectLst/>
                <a:latin typeface="Calibri" panose="020F0502020204030204" pitchFamily="34" charset="0"/>
                <a:ea typeface="Calibri" panose="020F0502020204030204" pitchFamily="34" charset="0"/>
                <a:cs typeface="Calibri" panose="020F0502020204030204" pitchFamily="34" charset="0"/>
              </a:rPr>
              <a:t>Por último, muchos colegios comunitarios quizá tengan programas </a:t>
            </a:r>
            <a:r>
              <a:rPr lang="es-CO" sz="1100" b="1" kern="100" dirty="0">
                <a:effectLst/>
                <a:latin typeface="Calibri" panose="020F0502020204030204" pitchFamily="34" charset="0"/>
                <a:ea typeface="Calibri" panose="020F0502020204030204" pitchFamily="34" charset="0"/>
                <a:cs typeface="Calibri" panose="020F0502020204030204" pitchFamily="34" charset="0"/>
              </a:rPr>
              <a:t>“</a:t>
            </a:r>
            <a:r>
              <a:rPr lang="es-CO" sz="1100" b="1" kern="100" dirty="0" err="1">
                <a:effectLst/>
                <a:latin typeface="Calibri" panose="020F0502020204030204" pitchFamily="34" charset="0"/>
                <a:ea typeface="Calibri" panose="020F0502020204030204" pitchFamily="34" charset="0"/>
                <a:cs typeface="Calibri" panose="020F0502020204030204" pitchFamily="34" charset="0"/>
              </a:rPr>
              <a:t>College</a:t>
            </a:r>
            <a:r>
              <a:rPr lang="es-CO" sz="1100" b="1" kern="100" dirty="0">
                <a:effectLst/>
                <a:latin typeface="Calibri" panose="020F0502020204030204" pitchFamily="34" charset="0"/>
                <a:ea typeface="Calibri" panose="020F0502020204030204" pitchFamily="34" charset="0"/>
                <a:cs typeface="Calibri" panose="020F0502020204030204" pitchFamily="34" charset="0"/>
              </a:rPr>
              <a:t> </a:t>
            </a:r>
            <a:r>
              <a:rPr lang="es-CO" sz="1100" b="1" kern="100" dirty="0" err="1">
                <a:effectLst/>
                <a:latin typeface="Calibri" panose="020F0502020204030204" pitchFamily="34" charset="0"/>
                <a:ea typeface="Calibri" panose="020F0502020204030204" pitchFamily="34" charset="0"/>
                <a:cs typeface="Calibri" panose="020F0502020204030204" pitchFamily="34" charset="0"/>
              </a:rPr>
              <a:t>Promise</a:t>
            </a:r>
            <a:r>
              <a:rPr lang="es-CO" sz="1100" b="1" kern="100" dirty="0">
                <a:effectLst/>
                <a:latin typeface="Calibri" panose="020F0502020204030204" pitchFamily="34" charset="0"/>
                <a:ea typeface="Calibri" panose="020F0502020204030204" pitchFamily="34" charset="0"/>
                <a:cs typeface="Calibri" panose="020F0502020204030204" pitchFamily="34" charset="0"/>
              </a:rPr>
              <a:t>”</a:t>
            </a:r>
            <a:r>
              <a:rPr lang="es-CO" sz="1100" b="1" i="1" kern="100" dirty="0">
                <a:effectLst/>
                <a:latin typeface="Calibri" panose="020F0502020204030204" pitchFamily="34" charset="0"/>
                <a:ea typeface="Calibri" panose="020F0502020204030204" pitchFamily="34" charset="0"/>
                <a:cs typeface="Calibri" panose="020F0502020204030204" pitchFamily="34" charset="0"/>
              </a:rPr>
              <a:t> </a:t>
            </a:r>
            <a:r>
              <a:rPr lang="es-CO" sz="1100" kern="100" dirty="0">
                <a:effectLst/>
                <a:latin typeface="Calibri" panose="020F0502020204030204" pitchFamily="34" charset="0"/>
                <a:ea typeface="Calibri" panose="020F0502020204030204" pitchFamily="34" charset="0"/>
                <a:cs typeface="Calibri" panose="020F0502020204030204" pitchFamily="34" charset="0"/>
              </a:rPr>
              <a:t>(lo cual no debe confundirse con el subsidio “</a:t>
            </a:r>
            <a:r>
              <a:rPr lang="es-CO" sz="1100" kern="100" dirty="0" err="1">
                <a:effectLst/>
                <a:latin typeface="Calibri" panose="020F0502020204030204" pitchFamily="34" charset="0"/>
                <a:ea typeface="Calibri" panose="020F0502020204030204" pitchFamily="34" charset="0"/>
                <a:cs typeface="Calibri" panose="020F0502020204030204" pitchFamily="34" charset="0"/>
              </a:rPr>
              <a:t>Promise</a:t>
            </a:r>
            <a:r>
              <a:rPr lang="es-CO" sz="1100" kern="100" dirty="0">
                <a:effectLst/>
                <a:latin typeface="Calibri" panose="020F0502020204030204" pitchFamily="34" charset="0"/>
                <a:ea typeface="Calibri" panose="020F0502020204030204" pitchFamily="34" charset="0"/>
                <a:cs typeface="Calibri" panose="020F0502020204030204" pitchFamily="34" charset="0"/>
              </a:rPr>
              <a:t>” de California). Cada programa de “</a:t>
            </a:r>
            <a:r>
              <a:rPr lang="es-CO" sz="1100" kern="100" dirty="0" err="1">
                <a:effectLst/>
                <a:latin typeface="Calibri" panose="020F0502020204030204" pitchFamily="34" charset="0"/>
                <a:ea typeface="Calibri" panose="020F0502020204030204" pitchFamily="34" charset="0"/>
                <a:cs typeface="Calibri" panose="020F0502020204030204" pitchFamily="34" charset="0"/>
              </a:rPr>
              <a:t>College</a:t>
            </a:r>
            <a:r>
              <a:rPr lang="es-CO" sz="1100" kern="100" dirty="0">
                <a:effectLst/>
                <a:latin typeface="Calibri" panose="020F0502020204030204" pitchFamily="34" charset="0"/>
                <a:ea typeface="Calibri" panose="020F0502020204030204" pitchFamily="34" charset="0"/>
                <a:cs typeface="Calibri" panose="020F0502020204030204" pitchFamily="34" charset="0"/>
              </a:rPr>
              <a:t> </a:t>
            </a:r>
            <a:r>
              <a:rPr lang="es-CO" sz="1100" kern="100" dirty="0" err="1">
                <a:effectLst/>
                <a:latin typeface="Calibri" panose="020F0502020204030204" pitchFamily="34" charset="0"/>
                <a:ea typeface="Calibri" panose="020F0502020204030204" pitchFamily="34" charset="0"/>
                <a:cs typeface="Calibri" panose="020F0502020204030204" pitchFamily="34" charset="0"/>
              </a:rPr>
              <a:t>Promise</a:t>
            </a:r>
            <a:r>
              <a:rPr lang="es-CO" sz="1100" kern="100" dirty="0">
                <a:effectLst/>
                <a:latin typeface="Calibri" panose="020F0502020204030204" pitchFamily="34" charset="0"/>
                <a:ea typeface="Calibri" panose="020F0502020204030204" pitchFamily="34" charset="0"/>
                <a:cs typeface="Calibri" panose="020F0502020204030204" pitchFamily="34" charset="0"/>
              </a:rPr>
              <a:t>” es diferente en términos de elegibilidad y programación, pero comúnmente proporciona matrícula gratuita e inscripción de prioridad, así como otros servicios y beneficios de apoyo. Los estudiantes deben investigar su programa “</a:t>
            </a:r>
            <a:r>
              <a:rPr lang="es-CO" sz="1100" kern="100" dirty="0" err="1">
                <a:effectLst/>
                <a:latin typeface="Calibri" panose="020F0502020204030204" pitchFamily="34" charset="0"/>
                <a:ea typeface="Calibri" panose="020F0502020204030204" pitchFamily="34" charset="0"/>
                <a:cs typeface="Calibri" panose="020F0502020204030204" pitchFamily="34" charset="0"/>
              </a:rPr>
              <a:t>Promise</a:t>
            </a:r>
            <a:r>
              <a:rPr lang="es-CO" sz="1100" kern="100" dirty="0">
                <a:effectLst/>
                <a:latin typeface="Calibri" panose="020F0502020204030204" pitchFamily="34" charset="0"/>
                <a:ea typeface="Calibri" panose="020F0502020204030204" pitchFamily="34" charset="0"/>
                <a:cs typeface="Calibri" panose="020F0502020204030204" pitchFamily="34" charset="0"/>
              </a:rPr>
              <a:t>” para ver si es una buena opción para sus necesidades y metas.</a:t>
            </a:r>
            <a:endParaRPr lang="en-US" sz="1100" kern="100" dirty="0">
              <a:effectLst/>
              <a:latin typeface="Calibri" panose="020F0502020204030204" pitchFamily="34" charset="0"/>
              <a:ea typeface="Calibri" panose="020F0502020204030204" pitchFamily="34" charset="0"/>
              <a:cs typeface="Times New Roman" panose="02020603050405020304" pitchFamily="18" charset="0"/>
            </a:endParaRPr>
          </a:p>
          <a:p>
            <a:pPr marL="353221" lvl="0" indent="-353221" algn="l" rtl="0">
              <a:lnSpc>
                <a:spcPct val="100000"/>
              </a:lnSpc>
              <a:spcBef>
                <a:spcPts val="0"/>
              </a:spcBef>
              <a:spcAft>
                <a:spcPts val="0"/>
              </a:spcAft>
              <a:buClr>
                <a:schemeClr val="dk1"/>
              </a:buClr>
              <a:buSzPts val="1100"/>
              <a:buFont typeface="Noto Sans Symbols"/>
              <a:buChar char="●"/>
            </a:pPr>
            <a:endParaRPr sz="1100" dirty="0">
              <a:latin typeface="Times New Roman"/>
              <a:ea typeface="Times New Roman"/>
              <a:cs typeface="Times New Roman"/>
              <a:sym typeface="Times New Roman"/>
            </a:endParaRPr>
          </a:p>
        </p:txBody>
      </p:sp>
      <p:sp>
        <p:nvSpPr>
          <p:cNvPr id="1176" name="Google Shape;1176;p65: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74</a:t>
            </a:fld>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a:extLst>
            <a:ext uri="{FF2B5EF4-FFF2-40B4-BE49-F238E27FC236}">
              <a16:creationId xmlns:a16="http://schemas.microsoft.com/office/drawing/2014/main" id="{F7856027-6F94-6D49-63E1-28253F52B784}"/>
            </a:ext>
          </a:extLst>
        </p:cNvPr>
        <p:cNvGrpSpPr/>
        <p:nvPr/>
      </p:nvGrpSpPr>
      <p:grpSpPr>
        <a:xfrm>
          <a:off x="0" y="0"/>
          <a:ext cx="0" cy="0"/>
          <a:chOff x="0" y="0"/>
          <a:chExt cx="0" cy="0"/>
        </a:xfrm>
      </p:grpSpPr>
      <p:sp>
        <p:nvSpPr>
          <p:cNvPr id="376" name="Google Shape;376;p9:notes">
            <a:extLst>
              <a:ext uri="{FF2B5EF4-FFF2-40B4-BE49-F238E27FC236}">
                <a16:creationId xmlns:a16="http://schemas.microsoft.com/office/drawing/2014/main" id="{B536E7BC-FC7E-7DEA-9591-D377C708DAE7}"/>
              </a:ext>
            </a:extLst>
          </p:cNvPr>
          <p:cNvSpPr>
            <a:spLocks noGrp="1" noRot="1" noChangeAspect="1"/>
          </p:cNvSpPr>
          <p:nvPr>
            <p:ph type="sldImg" idx="2"/>
          </p:nvPr>
        </p:nvSpPr>
        <p:spPr>
          <a:xfrm>
            <a:off x="733425" y="646113"/>
            <a:ext cx="5632450" cy="31686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7" name="Google Shape;377;p9:notes">
            <a:extLst>
              <a:ext uri="{FF2B5EF4-FFF2-40B4-BE49-F238E27FC236}">
                <a16:creationId xmlns:a16="http://schemas.microsoft.com/office/drawing/2014/main" id="{ACBDADC0-3944-3383-3128-124F714A7483}"/>
              </a:ext>
            </a:extLst>
          </p:cNvPr>
          <p:cNvSpPr txBox="1">
            <a:spLocks noGrp="1"/>
          </p:cNvSpPr>
          <p:nvPr>
            <p:ph type="body" idx="1"/>
          </p:nvPr>
        </p:nvSpPr>
        <p:spPr>
          <a:xfrm>
            <a:off x="197203" y="3988753"/>
            <a:ext cx="6704894" cy="10714884"/>
          </a:xfrm>
          <a:prstGeom prst="rect">
            <a:avLst/>
          </a:prstGeom>
          <a:noFill/>
          <a:ln>
            <a:noFill/>
          </a:ln>
        </p:spPr>
        <p:txBody>
          <a:bodyPr spcFirstLastPara="1" wrap="square" lIns="94175" tIns="47075" rIns="94175" bIns="47075" anchor="t" anchorCtr="0">
            <a:noAutofit/>
          </a:bodyPr>
          <a:lstStyle/>
          <a:p>
            <a:pPr marL="0" marR="0">
              <a:lnSpc>
                <a:spcPct val="107000"/>
              </a:lnSpc>
              <a:spcBef>
                <a:spcPts val="0"/>
              </a:spcBef>
              <a:spcAft>
                <a:spcPts val="0"/>
              </a:spcAft>
            </a:pPr>
            <a:r>
              <a:rPr lang="es-CO" sz="1800" kern="100" dirty="0">
                <a:effectLst/>
                <a:latin typeface="Calibri" panose="020F0502020204030204" pitchFamily="34" charset="0"/>
                <a:ea typeface="Calibri" panose="020F0502020204030204" pitchFamily="34" charset="0"/>
                <a:cs typeface="Calibri" panose="020F0502020204030204" pitchFamily="34" charset="0"/>
              </a:rPr>
              <a:t>Acabamos de oír una gran variedad de tipos de apoyo que las instituciones ofrecen a jóvenes en crianza temporal. Oigamos ahora de nuestros jóvenes cómo esos recursos cambiaron su experiencia universitaria.</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b="1" kern="100" dirty="0">
                <a:effectLst/>
                <a:latin typeface="Calibri" panose="020F0502020204030204" pitchFamily="34" charset="0"/>
                <a:ea typeface="Calibri" panose="020F0502020204030204" pitchFamily="34" charset="0"/>
                <a:cs typeface="Calibri" panose="020F0502020204030204" pitchFamily="34" charset="0"/>
              </a:rPr>
              <a:t>Nota para el facilitador: </a:t>
            </a:r>
            <a:r>
              <a:rPr lang="es-CO" sz="1800" kern="100" dirty="0">
                <a:effectLst/>
                <a:latin typeface="Calibri" panose="020F0502020204030204" pitchFamily="34" charset="0"/>
                <a:ea typeface="Calibri" panose="020F0502020204030204" pitchFamily="34" charset="0"/>
                <a:cs typeface="Calibri" panose="020F0502020204030204" pitchFamily="34" charset="0"/>
              </a:rPr>
              <a:t>Haga “clic” en el cuadro de texto para tener acceso al enlace del video. NOTA: Muchos videos en YouTube tienen publicidad que aparece antes del programa. Remítase a la Guía del Facilitador para familiarizarse con maneras de acomodar esos videos en la presentación.</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78" name="Google Shape;378;p9:notes">
            <a:extLst>
              <a:ext uri="{FF2B5EF4-FFF2-40B4-BE49-F238E27FC236}">
                <a16:creationId xmlns:a16="http://schemas.microsoft.com/office/drawing/2014/main" id="{7D752B67-2508-9ECC-03FB-087E02DE06B7}"/>
              </a:ext>
            </a:extLst>
          </p:cNvPr>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75</a:t>
            </a:fld>
            <a:endParaRPr/>
          </a:p>
        </p:txBody>
      </p:sp>
    </p:spTree>
    <p:extLst>
      <p:ext uri="{BB962C8B-B14F-4D97-AF65-F5344CB8AC3E}">
        <p14:creationId xmlns:p14="http://schemas.microsoft.com/office/powerpoint/2010/main" val="1903810342"/>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0"/>
        <p:cNvGrpSpPr/>
        <p:nvPr/>
      </p:nvGrpSpPr>
      <p:grpSpPr>
        <a:xfrm>
          <a:off x="0" y="0"/>
          <a:ext cx="0" cy="0"/>
          <a:chOff x="0" y="0"/>
          <a:chExt cx="0" cy="0"/>
        </a:xfrm>
      </p:grpSpPr>
      <p:sp>
        <p:nvSpPr>
          <p:cNvPr id="1201" name="Google Shape;1201;p67: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2" name="Google Shape;1202;p67: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342900" marR="0" lvl="0" indent="-342900">
              <a:lnSpc>
                <a:spcPct val="107000"/>
              </a:lnSpc>
              <a:spcBef>
                <a:spcPts val="0"/>
              </a:spcBef>
              <a:spcAft>
                <a:spcPts val="800"/>
              </a:spcAft>
              <a:buFont typeface="Arial" panose="020B0604020202020204" pitchFamily="34" charset="0"/>
              <a:buChar char="•"/>
              <a:tabLst>
                <a:tab pos="457200" algn="l"/>
              </a:tabLst>
            </a:pPr>
            <a:r>
              <a:rPr lang="es-CO" sz="1800" b="0" kern="100" dirty="0">
                <a:effectLst/>
                <a:latin typeface="Calibri" panose="020F0502020204030204" pitchFamily="34" charset="0"/>
                <a:ea typeface="Calibri" panose="020F0502020204030204" pitchFamily="34" charset="0"/>
                <a:cs typeface="Calibri" panose="020F0502020204030204" pitchFamily="34" charset="0"/>
              </a:rPr>
              <a:t>Sé que planificar y prepararse para la universidad puede ser complicado, incluso para la familia más organizada. </a:t>
            </a: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s-CO" sz="1800" b="0" dirty="0">
                <a:effectLst/>
                <a:latin typeface="Calibri" panose="020F0502020204030204" pitchFamily="34" charset="0"/>
                <a:ea typeface="Calibri" panose="020F0502020204030204" pitchFamily="34" charset="0"/>
              </a:rPr>
              <a:t>Lo positivo es que hay una variedad de recursos y apoyos para ayudar a los proveedores de cuidados y a los jóvenes a lo largo de este proceso, disponibles tanto en los distritos escolares como en el equipo de bienestar del menor.</a:t>
            </a:r>
            <a:endParaRPr sz="1300" b="0" i="0" u="none" strike="noStrike" dirty="0">
              <a:solidFill>
                <a:srgbClr val="000000"/>
              </a:solidFill>
              <a:latin typeface="Arial" panose="020B0604020202020204" pitchFamily="34" charset="0"/>
              <a:cs typeface="Arial" panose="020B0604020202020204" pitchFamily="34" charset="0"/>
            </a:endParaRPr>
          </a:p>
        </p:txBody>
      </p:sp>
      <p:sp>
        <p:nvSpPr>
          <p:cNvPr id="1203" name="Google Shape;1203;p67: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t>76</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6"/>
        <p:cNvGrpSpPr/>
        <p:nvPr/>
      </p:nvGrpSpPr>
      <p:grpSpPr>
        <a:xfrm>
          <a:off x="0" y="0"/>
          <a:ext cx="0" cy="0"/>
          <a:chOff x="0" y="0"/>
          <a:chExt cx="0" cy="0"/>
        </a:xfrm>
      </p:grpSpPr>
      <p:sp>
        <p:nvSpPr>
          <p:cNvPr id="1167" name="Google Shape;1167;p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8" name="Google Shape;1168;p6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Estos son algunos recursos disponibles en los distritos del kínder hasta el 12vo grado. </a:t>
            </a:r>
            <a:br>
              <a:rPr lang="es-CO"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El </a:t>
            </a:r>
            <a:r>
              <a:rPr lang="es-CO" sz="1800" b="1" kern="100" dirty="0">
                <a:effectLst/>
                <a:latin typeface="Calibri" panose="020F0502020204030204" pitchFamily="34" charset="0"/>
                <a:ea typeface="Calibri" panose="020F0502020204030204" pitchFamily="34" charset="0"/>
                <a:cs typeface="Times New Roman" panose="02020603050405020304" pitchFamily="18" charset="0"/>
              </a:rPr>
              <a:t>consejero académico</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puede ayudar a asegurarse de que el estudiante esté tomando los cursos debidos para alcanzar sus metas y esté en camino de graduarse. También pueden ayudar a un joven en crianza temporal a obtener una exención de tarifas para las pruebas para determinar el nivel académico y conectar a los jóvenes con otros recursos, como programas de enriquecimiento académico o tutoría, disponibles a través del distrito.</a:t>
            </a:r>
            <a:br>
              <a:rPr lang="es-CO"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El recurso de</a:t>
            </a:r>
            <a:r>
              <a:rPr lang="es-CO" sz="1800" b="1" kern="100" dirty="0">
                <a:effectLst/>
                <a:latin typeface="Calibri" panose="020F0502020204030204" pitchFamily="34" charset="0"/>
                <a:ea typeface="Calibri" panose="020F0502020204030204" pitchFamily="34" charset="0"/>
                <a:cs typeface="Times New Roman" panose="02020603050405020304" pitchFamily="18" charset="0"/>
              </a:rPr>
              <a:t> intermediarios del distrito para jóvenes en crianza temporal (también conocido como el AB 490 Liaison)</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se puede encontrar en cada distrito. Pueden ayudar a recopilar transcripciones de diferentes escuelas, ayudar a los estudiantes a obtener créditos parciales para mantenerse en camino a la graduación, identificar recursos de tutoría en el distrito y en la comunidad, y ayudar con las determinaciones para AB 167/216 (requisitos de excepción de graduación para jóvenes en crianza temporal).  La información del intermediario de su distrito se puede encontrar en: https://www.cde.ca.gov/ls/pf/fy/ab490contacts.asp.  </a:t>
            </a:r>
            <a:br>
              <a:rPr lang="es-CO" sz="1800" kern="100" dirty="0">
                <a:effectLst/>
                <a:latin typeface="Calibri" panose="020F0502020204030204" pitchFamily="34" charset="0"/>
                <a:ea typeface="Calibri" panose="020F0502020204030204" pitchFamily="34" charset="0"/>
                <a:cs typeface="Times New Roman" panose="02020603050405020304" pitchFamily="18" charset="0"/>
              </a:rPr>
            </a:b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Por último, otro gran recurso es el </a:t>
            </a:r>
            <a:r>
              <a:rPr lang="es-CO" sz="1800" b="1" kern="100" dirty="0">
                <a:effectLst/>
                <a:latin typeface="Calibri" panose="020F0502020204030204" pitchFamily="34" charset="0"/>
                <a:ea typeface="Calibri" panose="020F0502020204030204" pitchFamily="34" charset="0"/>
                <a:cs typeface="Calibri" panose="020F0502020204030204" pitchFamily="34" charset="0"/>
              </a:rPr>
              <a:t>programa de coordinación de servicios para jóvenes en crianza temporal de la Oficina de Educación del Condado (</a:t>
            </a:r>
            <a:r>
              <a:rPr lang="es-CO" sz="1800" b="1" kern="100" dirty="0" err="1">
                <a:effectLst/>
                <a:latin typeface="Calibri" panose="020F0502020204030204" pitchFamily="34" charset="0"/>
                <a:ea typeface="Calibri" panose="020F0502020204030204" pitchFamily="34" charset="0"/>
                <a:cs typeface="Calibri" panose="020F0502020204030204" pitchFamily="34" charset="0"/>
              </a:rPr>
              <a:t>FYSCP</a:t>
            </a:r>
            <a:r>
              <a:rPr lang="es-CO" sz="1800" kern="100" dirty="0">
                <a:effectLst/>
                <a:latin typeface="Calibri" panose="020F0502020204030204" pitchFamily="34" charset="0"/>
                <a:ea typeface="Calibri" panose="020F0502020204030204" pitchFamily="34" charset="0"/>
                <a:cs typeface="Calibri" panose="020F0502020204030204" pitchFamily="34" charset="0"/>
              </a:rPr>
              <a:t>). El enlace para obtener información sobre el programa de su condado se puede encontrar en la diapositiva, la cual también incluye la información de contacto. Algunos de los servicios incluyen asistencia técnica a los distritos, capacitación para el desarrollo profesional para los distritos escolares, bienestar del menor, libertad condicional, proveedores de cuidados, tutoría, administración de casos educacionales y transición a servicios universitarios y vocacionales. </a:t>
            </a:r>
            <a:r>
              <a:rPr lang="es-CO" sz="1800" dirty="0">
                <a:effectLst/>
                <a:latin typeface="Calibri" panose="020F0502020204030204" pitchFamily="34" charset="0"/>
                <a:ea typeface="Calibri" panose="020F0502020204030204" pitchFamily="34" charset="0"/>
              </a:rPr>
              <a:t>La información de contacto de cada condado se puede encontrar en: </a:t>
            </a:r>
            <a:r>
              <a:rPr lang="es-CO" sz="1800" b="1" dirty="0">
                <a:effectLst/>
                <a:latin typeface="Calibri" panose="020F0502020204030204" pitchFamily="34" charset="0"/>
                <a:ea typeface="Calibri" panose="020F0502020204030204" pitchFamily="34" charset="0"/>
              </a:rPr>
              <a:t>https://www.cde.ca.gov/ls/pf/fy/</a:t>
            </a:r>
            <a:br>
              <a:rPr lang="es-CO" sz="1800" kern="100" dirty="0">
                <a:effectLst/>
                <a:latin typeface="Calibri" panose="020F0502020204030204" pitchFamily="34" charset="0"/>
                <a:ea typeface="Calibri" panose="020F0502020204030204" pitchFamily="34" charset="0"/>
                <a:cs typeface="Calibri" panose="020F0502020204030204" pitchFamily="34" charset="0"/>
              </a:rPr>
            </a:br>
            <a:endParaRPr lang="es-CO" sz="1800" kern="1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7000"/>
              </a:lnSpc>
              <a:spcBef>
                <a:spcPts val="0"/>
              </a:spcBef>
              <a:spcAft>
                <a:spcPts val="0"/>
              </a:spcAft>
              <a:buFont typeface="Arial" panose="020B0604020202020204" pitchFamily="34" charset="0"/>
              <a:buNone/>
              <a:tabLst>
                <a:tab pos="457200" algn="l"/>
              </a:tabLst>
            </a:pPr>
            <a:r>
              <a:rPr lang="es-CO" sz="1800" b="1" kern="100" dirty="0">
                <a:effectLst/>
                <a:latin typeface="Calibri" panose="020F0502020204030204" pitchFamily="34" charset="0"/>
                <a:ea typeface="Calibri" panose="020F0502020204030204" pitchFamily="34" charset="0"/>
                <a:cs typeface="Calibri" panose="020F0502020204030204" pitchFamily="34" charset="0"/>
              </a:rPr>
              <a:t>Notas para el facilitador: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Se puede encontrar más información sobre AB 167/216 en http://cfyetf.org/publications_36_3026627512.pdf</a:t>
            </a: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Esta diapositiva debe actualizarse con el nombre, el sitio web y la información de contacto correctos para su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FYSCP</a:t>
            </a:r>
            <a:r>
              <a:rPr lang="es-CO" sz="1800" kern="100" dirty="0">
                <a:effectLst/>
                <a:latin typeface="Calibri" panose="020F0502020204030204" pitchFamily="34" charset="0"/>
                <a:ea typeface="Calibri" panose="020F0502020204030204" pitchFamily="34" charset="0"/>
                <a:cs typeface="Calibri" panose="020F0502020204030204" pitchFamily="34" charset="0"/>
              </a:rPr>
              <a:t> local del COE. Si bien todos los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FYSCP</a:t>
            </a:r>
            <a:r>
              <a:rPr lang="es-CO" sz="1800" kern="100" dirty="0">
                <a:effectLst/>
                <a:latin typeface="Calibri" panose="020F0502020204030204" pitchFamily="34" charset="0"/>
                <a:ea typeface="Calibri" panose="020F0502020204030204" pitchFamily="34" charset="0"/>
                <a:cs typeface="Calibri" panose="020F0502020204030204" pitchFamily="34" charset="0"/>
              </a:rPr>
              <a:t> del COE proporcionan los mismos servicios generales, existe diversidad en los servicios y la estructura a nivel regional. Por lo tanto, se recomienda que se ponga en contacto con su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FYSCP</a:t>
            </a:r>
            <a:r>
              <a:rPr lang="es-CO" sz="1800" kern="100" dirty="0">
                <a:effectLst/>
                <a:latin typeface="Calibri" panose="020F0502020204030204" pitchFamily="34" charset="0"/>
                <a:ea typeface="Calibri" panose="020F0502020204030204" pitchFamily="34" charset="0"/>
                <a:cs typeface="Calibri" panose="020F0502020204030204" pitchFamily="34" charset="0"/>
              </a:rPr>
              <a:t> local del COE para determinar qué es lo que se debe incluir en esta diapositiva. La información de contacto de cada condado se puede encontrar en: </a:t>
            </a:r>
            <a:r>
              <a:rPr lang="es-CO" sz="1800" b="1" kern="100" dirty="0">
                <a:effectLst/>
                <a:latin typeface="Calibri" panose="020F0502020204030204" pitchFamily="34" charset="0"/>
                <a:ea typeface="Calibri" panose="020F0502020204030204" pitchFamily="34" charset="0"/>
                <a:cs typeface="Calibri" panose="020F0502020204030204" pitchFamily="34" charset="0"/>
              </a:rPr>
              <a:t>www.cde.ca.gov/ls/pf/fy/​</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Además, se insta a los facilitadores a incluir su propio material suplementario regional de programas y recursos locales. Una muestra de lo que este recurso podría incluir está disponible en el material de recursos de planificación universitaria del Condado de Los Ángeles que se encuentra en el sitio web de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JBAY</a:t>
            </a:r>
            <a:r>
              <a:rPr lang="es-CO" sz="1800" kern="100" dirty="0">
                <a:effectLst/>
                <a:latin typeface="Calibri" panose="020F0502020204030204" pitchFamily="34" charset="0"/>
                <a:ea typeface="Calibri" panose="020F0502020204030204" pitchFamily="34" charset="0"/>
                <a:cs typeface="Calibri" panose="020F0502020204030204" pitchFamily="34" charset="0"/>
              </a:rPr>
              <a:t> en https://jbayorg.wpengine.com/wp-content/uploads/2021/07/LA-County-resources-2.pdf​</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s-CO" sz="1800" kern="100"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7000"/>
              </a:lnSpc>
              <a:spcBef>
                <a:spcPts val="0"/>
              </a:spcBef>
              <a:spcAft>
                <a:spcPts val="0"/>
              </a:spcAft>
              <a:buFont typeface="Arial" panose="020B0604020202020204" pitchFamily="34" charset="0"/>
              <a:buNone/>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kern="100" dirty="0">
                <a:effectLst/>
                <a:latin typeface="Calibri" panose="020F0502020204030204" pitchFamily="34" charset="0"/>
                <a:ea typeface="Calibri" panose="020F0502020204030204" pitchFamily="34" charset="0"/>
                <a:cs typeface="Calibri" panose="020F0502020204030204" pitchFamily="34" charset="0"/>
              </a:rPr>
              <a:t>**Los capacitadores del Condado de Los Ángeles quizá querrán facilitar información para lo siguiente: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171450" algn="l" rtl="0">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Programa de coordinación de apoyo a jóvenes en crianza temporal de la Oficina de Educación del Condado de Los Ángeles: </a:t>
            </a:r>
            <a:r>
              <a:rPr lang="en-US" sz="1800" dirty="0"/>
              <a:t>https://www.lacoe.edu/services/student-support/foster-youth-services</a:t>
            </a:r>
          </a:p>
          <a:p>
            <a:pPr marL="171450" lvl="0" indent="-171450" algn="l" rtl="0">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División de servicios de apoyo estudiantil del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LAUSD</a:t>
            </a:r>
            <a:r>
              <a:rPr lang="es-CO" sz="1800" kern="100" dirty="0">
                <a:effectLst/>
                <a:latin typeface="Calibri" panose="020F0502020204030204" pitchFamily="34" charset="0"/>
                <a:ea typeface="Calibri" panose="020F0502020204030204" pitchFamily="34" charset="0"/>
                <a:cs typeface="Calibri" panose="020F0502020204030204" pitchFamily="34" charset="0"/>
              </a:rPr>
              <a:t>: </a:t>
            </a:r>
            <a:r>
              <a:rPr lang="en-US" sz="1800" dirty="0"/>
              <a:t>https://achieve.lausd.net/studentsupportprograms</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kern="100" dirty="0">
                <a:effectLst/>
                <a:latin typeface="Calibri" panose="020F0502020204030204" pitchFamily="34" charset="0"/>
                <a:ea typeface="Calibri" panose="020F0502020204030204" pitchFamily="34" charset="0"/>
                <a:cs typeface="Calibri" panose="020F0502020204030204" pitchFamily="34" charset="0"/>
              </a:rPr>
              <a:t>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171450" lvl="0" indent="-95250" algn="l" rtl="0">
              <a:lnSpc>
                <a:spcPct val="100000"/>
              </a:lnSpc>
              <a:spcBef>
                <a:spcPts val="0"/>
              </a:spcBef>
              <a:spcAft>
                <a:spcPts val="0"/>
              </a:spcAft>
              <a:buClr>
                <a:schemeClr val="dk1"/>
              </a:buClr>
              <a:buSzPts val="1200"/>
              <a:buFont typeface="Arial"/>
              <a:buNone/>
            </a:pPr>
            <a:endParaRPr sz="1200" b="1" dirty="0">
              <a:latin typeface="Arial"/>
              <a:ea typeface="Arial"/>
              <a:cs typeface="Arial"/>
              <a:sym typeface="Arial"/>
            </a:endParaRPr>
          </a:p>
          <a:p>
            <a:pPr marL="171450" lvl="0" indent="-95250" algn="l" rtl="0">
              <a:lnSpc>
                <a:spcPct val="100000"/>
              </a:lnSpc>
              <a:spcBef>
                <a:spcPts val="0"/>
              </a:spcBef>
              <a:spcAft>
                <a:spcPts val="0"/>
              </a:spcAft>
              <a:buClr>
                <a:schemeClr val="dk1"/>
              </a:buClr>
              <a:buSzPts val="1200"/>
              <a:buFont typeface="Arial"/>
              <a:buNone/>
            </a:pPr>
            <a:endParaRPr sz="1200" dirty="0">
              <a:latin typeface="Arial"/>
              <a:ea typeface="Arial"/>
              <a:cs typeface="Arial"/>
              <a:sym typeface="Arial"/>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1169" name="Google Shape;1169;p6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77</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9"/>
        <p:cNvGrpSpPr/>
        <p:nvPr/>
      </p:nvGrpSpPr>
      <p:grpSpPr>
        <a:xfrm>
          <a:off x="0" y="0"/>
          <a:ext cx="0" cy="0"/>
          <a:chOff x="0" y="0"/>
          <a:chExt cx="0" cy="0"/>
        </a:xfrm>
      </p:grpSpPr>
      <p:sp>
        <p:nvSpPr>
          <p:cNvPr id="1180" name="Google Shape;1180;p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81" name="Google Shape;1181;p6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El Programa de vida independiente (a menudo llamado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ILP</a:t>
            </a:r>
            <a:r>
              <a:rPr lang="es-CO" sz="1800" kern="100" dirty="0">
                <a:effectLst/>
                <a:latin typeface="Calibri" panose="020F0502020204030204" pitchFamily="34" charset="0"/>
                <a:ea typeface="Calibri" panose="020F0502020204030204" pitchFamily="34" charset="0"/>
                <a:cs typeface="Calibri" panose="020F0502020204030204" pitchFamily="34" charset="0"/>
              </a:rPr>
              <a:t>) es un programa voluntario ofrecido a través del Departamento de Bienestar del Menor y Libertad Condicional. Proporciona servicios y fondos para ayudar a los jóvenes a adquirir las destrezas necesarias para vivir de manera independiente.​</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Los jóvenes que fueron asignados adecuadamente en crianza temporal o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Kin</a:t>
            </a:r>
            <a:r>
              <a:rPr lang="es-CO" sz="1800" kern="100" dirty="0">
                <a:effectLst/>
                <a:latin typeface="Calibri" panose="020F0502020204030204" pitchFamily="34" charset="0"/>
                <a:ea typeface="Calibri" panose="020F0502020204030204" pitchFamily="34" charset="0"/>
                <a:cs typeface="Calibri" panose="020F0502020204030204" pitchFamily="34" charset="0"/>
              </a:rPr>
              <a:t>-Gap en cualquier momento entre las edades de 16 y 18 pueden solicitar la intervención de un coordinador de transición de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ILP</a:t>
            </a:r>
            <a:r>
              <a:rPr lang="es-CO" sz="1800" kern="100" dirty="0">
                <a:effectLst/>
                <a:latin typeface="Calibri" panose="020F0502020204030204" pitchFamily="34" charset="0"/>
                <a:ea typeface="Calibri" panose="020F0502020204030204" pitchFamily="34" charset="0"/>
                <a:cs typeface="Calibri" panose="020F0502020204030204" pitchFamily="34" charset="0"/>
              </a:rPr>
              <a:t> para ayudarlos hasta que cumplan los 21 años. Determinar la elegibilidad para este programa a veces puede ser complejo, así que por favor refiera cualquier pregunta de elegibilidad a su coordinador de transición de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ILP</a:t>
            </a:r>
            <a:r>
              <a:rPr lang="es-CO" sz="1800" kern="100" dirty="0">
                <a:effectLst/>
                <a:latin typeface="Calibri" panose="020F0502020204030204" pitchFamily="34" charset="0"/>
                <a:ea typeface="Calibri" panose="020F0502020204030204" pitchFamily="34" charset="0"/>
                <a:cs typeface="Calibri" panose="020F0502020204030204" pitchFamily="34"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Si no puede encontrar la información de contacto en el sitio web del condado, pida ayuda a su trabajador social o al oficial de libertad condicional.​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Cada condado ofrece una variedad de servicios.  Consulte a su coordinador de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ILP</a:t>
            </a:r>
            <a:r>
              <a:rPr lang="es-CO" sz="1800" kern="100" dirty="0">
                <a:effectLst/>
                <a:latin typeface="Calibri" panose="020F0502020204030204" pitchFamily="34" charset="0"/>
                <a:ea typeface="Calibri" panose="020F0502020204030204" pitchFamily="34" charset="0"/>
                <a:cs typeface="Calibri" panose="020F0502020204030204" pitchFamily="34" charset="0"/>
              </a:rPr>
              <a:t> para obtener más información sobre qué servicios están disponibles para los jóvenes en su condado.​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Por último, el coordinador del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ILP</a:t>
            </a:r>
            <a:r>
              <a:rPr lang="es-CO" sz="1800" kern="100" dirty="0">
                <a:effectLst/>
                <a:latin typeface="Calibri" panose="020F0502020204030204" pitchFamily="34" charset="0"/>
                <a:ea typeface="Calibri" panose="020F0502020204030204" pitchFamily="34" charset="0"/>
                <a:cs typeface="Calibri" panose="020F0502020204030204" pitchFamily="34" charset="0"/>
              </a:rPr>
              <a:t> puede servir como un adulto de apoyo para ayudar a los jóvenes en su camino hacia la autosuficiencia.​</a:t>
            </a:r>
          </a:p>
          <a:p>
            <a:pPr marL="342900" marR="0" lvl="0" indent="-342900">
              <a:lnSpc>
                <a:spcPct val="107000"/>
              </a:lnSpc>
              <a:spcBef>
                <a:spcPts val="0"/>
              </a:spcBef>
              <a:spcAft>
                <a:spcPts val="0"/>
              </a:spcAft>
              <a:buFont typeface="Arial" panose="020B0604020202020204" pitchFamily="34" charset="0"/>
              <a:buChar char="•"/>
              <a:tabLst>
                <a:tab pos="457200" algn="l"/>
              </a:tabLs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es-CO" sz="1800" b="1" kern="100" dirty="0">
                <a:effectLst/>
                <a:latin typeface="Calibri" panose="020F0502020204030204" pitchFamily="34" charset="0"/>
                <a:ea typeface="Calibri" panose="020F0502020204030204" pitchFamily="34" charset="0"/>
                <a:cs typeface="Calibri" panose="020F0502020204030204" pitchFamily="34" charset="0"/>
              </a:rPr>
              <a:t>Nota para el facilitador</a:t>
            </a:r>
            <a:r>
              <a:rPr lang="es-CO" sz="1800" kern="100" dirty="0">
                <a:effectLst/>
                <a:latin typeface="Calibri" panose="020F0502020204030204" pitchFamily="34" charset="0"/>
                <a:ea typeface="Calibri" panose="020F0502020204030204" pitchFamily="34" charset="0"/>
                <a:cs typeface="Calibri" panose="020F0502020204030204" pitchFamily="34" charset="0"/>
              </a:rPr>
              <a:t>: </a:t>
            </a:r>
          </a:p>
          <a:p>
            <a:pPr marL="285750" marR="0" indent="-285750">
              <a:lnSpc>
                <a:spcPct val="107000"/>
              </a:lnSpc>
              <a:spcBef>
                <a:spcPts val="0"/>
              </a:spcBef>
              <a:spcAft>
                <a:spcPts val="0"/>
              </a:spcAft>
              <a:buFont typeface="Arial" panose="020B0604020202020204" pitchFamily="34" charset="0"/>
              <a:buChar char="•"/>
            </a:pPr>
            <a:endParaRPr lang="es-CO" sz="1800" kern="100" dirty="0">
              <a:effectLst/>
              <a:latin typeface="Calibri" panose="020F0502020204030204" pitchFamily="34" charset="0"/>
              <a:ea typeface="Calibri" panose="020F0502020204030204" pitchFamily="34" charset="0"/>
              <a:cs typeface="Calibri" panose="020F0502020204030204" pitchFamily="34" charset="0"/>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Determinar la elegibilidad de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ILP</a:t>
            </a:r>
            <a:r>
              <a:rPr lang="es-CO" sz="1800" kern="100" dirty="0">
                <a:effectLst/>
                <a:latin typeface="Calibri" panose="020F0502020204030204" pitchFamily="34" charset="0"/>
                <a:ea typeface="Calibri" panose="020F0502020204030204" pitchFamily="34" charset="0"/>
                <a:cs typeface="Calibri" panose="020F0502020204030204" pitchFamily="34" charset="0"/>
              </a:rPr>
              <a:t> a veces puede ser complejo. Por favor, refiera cualquier pregunta de elegibilidad directamente al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ILP</a:t>
            </a:r>
            <a:r>
              <a:rPr lang="es-CO" sz="1800" kern="100" dirty="0">
                <a:effectLst/>
                <a:latin typeface="Calibri" panose="020F0502020204030204" pitchFamily="34" charset="0"/>
                <a:ea typeface="Calibri" panose="020F0502020204030204" pitchFamily="34" charset="0"/>
                <a:cs typeface="Calibri" panose="020F0502020204030204" pitchFamily="34" charset="0"/>
              </a:rPr>
              <a:t>.</a:t>
            </a:r>
          </a:p>
          <a:p>
            <a:pPr marL="285750" marR="0" indent="-285750">
              <a:lnSpc>
                <a:spcPct val="107000"/>
              </a:lnSpc>
              <a:spcBef>
                <a:spcPts val="0"/>
              </a:spcBef>
              <a:spcAft>
                <a:spcPts val="0"/>
              </a:spcAft>
              <a:buFont typeface="Arial" panose="020B0604020202020204" pitchFamily="34" charset="0"/>
              <a:buChar char="•"/>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0"/>
              </a:spcAft>
              <a:buFont typeface="Arial" panose="020B0604020202020204" pitchFamily="34" charset="0"/>
              <a:buChar char="•"/>
            </a:pPr>
            <a:r>
              <a:rPr lang="es-CO" sz="1800" kern="100" dirty="0">
                <a:effectLst/>
                <a:latin typeface="Calibri" panose="020F0502020204030204" pitchFamily="34" charset="0"/>
                <a:ea typeface="Calibri" panose="020F0502020204030204" pitchFamily="34" charset="0"/>
                <a:cs typeface="Calibri" panose="020F0502020204030204" pitchFamily="34" charset="0"/>
              </a:rPr>
              <a:t>Esta diapositiva se puede actualizar con la información de contacto correcta para su programa de vida independiente local. Si bien todos los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ILP</a:t>
            </a:r>
            <a:r>
              <a:rPr lang="es-CO" sz="1800" kern="100" dirty="0">
                <a:effectLst/>
                <a:latin typeface="Calibri" panose="020F0502020204030204" pitchFamily="34" charset="0"/>
                <a:ea typeface="Calibri" panose="020F0502020204030204" pitchFamily="34" charset="0"/>
                <a:cs typeface="Calibri" panose="020F0502020204030204" pitchFamily="34" charset="0"/>
              </a:rPr>
              <a:t> proporcionan los mismos servicios generales y tienen los mismos criterios de elegibilidad, existe una diversidad regional en los servicios y la estructura. Por lo tanto, se recomienda que se ponga en contacto con su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ILP</a:t>
            </a:r>
            <a:r>
              <a:rPr lang="es-CO" sz="1800" kern="100" dirty="0">
                <a:effectLst/>
                <a:latin typeface="Calibri" panose="020F0502020204030204" pitchFamily="34" charset="0"/>
                <a:ea typeface="Calibri" panose="020F0502020204030204" pitchFamily="34" charset="0"/>
                <a:cs typeface="Calibri" panose="020F0502020204030204" pitchFamily="34" charset="0"/>
              </a:rPr>
              <a:t> local para determinar qué es lo que se debe incluir en esta diapositiva.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JBAY</a:t>
            </a:r>
            <a:r>
              <a:rPr lang="es-CO" sz="1800" kern="100" dirty="0">
                <a:effectLst/>
                <a:latin typeface="Calibri" panose="020F0502020204030204" pitchFamily="34" charset="0"/>
                <a:ea typeface="Calibri" panose="020F0502020204030204" pitchFamily="34" charset="0"/>
                <a:cs typeface="Calibri" panose="020F0502020204030204" pitchFamily="34" charset="0"/>
              </a:rPr>
              <a:t> lleva una lista de coordinadores de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ILP</a:t>
            </a:r>
            <a:r>
              <a:rPr lang="es-CO" sz="1800" kern="100" dirty="0">
                <a:effectLst/>
                <a:latin typeface="Calibri" panose="020F0502020204030204" pitchFamily="34" charset="0"/>
                <a:ea typeface="Calibri" panose="020F0502020204030204" pitchFamily="34" charset="0"/>
                <a:cs typeface="Calibri" panose="020F0502020204030204" pitchFamily="34" charset="0"/>
              </a:rPr>
              <a:t> para cada condado que se puede encontrar en: https://jbay.org/resources/ilp-roster/​</a:t>
            </a:r>
          </a:p>
          <a:p>
            <a:pPr marL="22860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228600" marR="0">
              <a:lnSpc>
                <a:spcPct val="107000"/>
              </a:lnSpc>
              <a:spcBef>
                <a:spcPts val="0"/>
              </a:spcBef>
              <a:spcAft>
                <a:spcPts val="0"/>
              </a:spcAft>
            </a:pPr>
            <a:r>
              <a:rPr lang="es-CO" sz="1800" b="1" kern="100" dirty="0">
                <a:effectLst/>
                <a:latin typeface="Calibri" panose="020F0502020204030204" pitchFamily="34" charset="0"/>
                <a:ea typeface="Calibri" panose="020F0502020204030204" pitchFamily="34" charset="0"/>
                <a:cs typeface="Calibri" panose="020F0502020204030204" pitchFamily="34" charset="0"/>
              </a:rPr>
              <a:t>**Facilitadores de LA:</a:t>
            </a:r>
            <a:r>
              <a:rPr lang="es-CO" sz="1800" kern="100" dirty="0">
                <a:effectLst/>
                <a:latin typeface="Calibri" panose="020F0502020204030204" pitchFamily="34" charset="0"/>
                <a:ea typeface="Calibri" panose="020F0502020204030204" pitchFamily="34" charset="0"/>
                <a:cs typeface="Calibri" panose="020F0502020204030204" pitchFamily="34" charset="0"/>
              </a:rPr>
              <a:t> Comparta ILPonline.org con los miembros del grupo para obtener más información sobre los beneficios disponibles para los jóvenes en crianza temporal elegibles para el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ILP</a:t>
            </a:r>
            <a:r>
              <a:rPr lang="es-CO" sz="1800" kern="100" dirty="0">
                <a:effectLst/>
                <a:latin typeface="Calibri" panose="020F0502020204030204" pitchFamily="34" charset="0"/>
                <a:ea typeface="Calibri" panose="020F0502020204030204" pitchFamily="34" charset="0"/>
                <a:cs typeface="Calibri" panose="020F0502020204030204" pitchFamily="34" charset="0"/>
              </a:rPr>
              <a:t> en el condado de Los Ángeles.​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Clr>
                <a:schemeClr val="dk1"/>
              </a:buClr>
              <a:buSzPts val="1200"/>
              <a:buFont typeface="Arial"/>
              <a:buNone/>
            </a:pPr>
            <a:endParaRPr sz="1200" b="1" dirty="0">
              <a:latin typeface="Arial"/>
              <a:ea typeface="Arial"/>
              <a:cs typeface="Arial"/>
              <a:sym typeface="Arial"/>
            </a:endParaRPr>
          </a:p>
        </p:txBody>
      </p:sp>
      <p:sp>
        <p:nvSpPr>
          <p:cNvPr id="1182" name="Google Shape;1182;p6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78</a:t>
            </a:fld>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p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99" name="Google Shape;1199;p6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Si bien esta capacitación está diseñada para equipar a los proveedores de cuidados para apoyar a los jóvenes en su hacia la </a:t>
            </a:r>
            <a:r>
              <a:rPr lang="es-CO" sz="1800" kern="100" dirty="0" err="1">
                <a:effectLst/>
                <a:latin typeface="Calibri" panose="020F0502020204030204" pitchFamily="34" charset="0"/>
                <a:ea typeface="Calibri" panose="020F0502020204030204" pitchFamily="34" charset="0"/>
                <a:cs typeface="Times New Roman" panose="02020603050405020304" pitchFamily="18" charset="0"/>
              </a:rPr>
              <a:t>la</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educación superior, también sabemos que se necesita una comunidad para criar a un niño, y que los proveedores de cuidados son parte de ella.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La reunión del equipo del menor y su familia (</a:t>
            </a:r>
            <a:r>
              <a:rPr lang="es-CO" sz="1800" kern="100" dirty="0" err="1">
                <a:effectLst/>
                <a:latin typeface="Calibri" panose="020F0502020204030204" pitchFamily="34" charset="0"/>
                <a:ea typeface="Calibri" panose="020F0502020204030204" pitchFamily="34" charset="0"/>
                <a:cs typeface="Times New Roman" panose="02020603050405020304" pitchFamily="18" charset="0"/>
              </a:rPr>
              <a:t>CFTM</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se puede utilizar para crear un plan para apoyar a los jóvenes en crianza temporal a alcanzar sus metas universitarias y vocacionales y a conectarse con los apoyos y recursos apropiados.</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Las reuniones de </a:t>
            </a:r>
            <a:r>
              <a:rPr lang="es-CO" sz="1800" kern="100" dirty="0" err="1">
                <a:effectLst/>
                <a:latin typeface="Calibri" panose="020F0502020204030204" pitchFamily="34" charset="0"/>
                <a:ea typeface="Calibri" panose="020F0502020204030204" pitchFamily="34" charset="0"/>
                <a:cs typeface="Times New Roman" panose="02020603050405020304" pitchFamily="18" charset="0"/>
              </a:rPr>
              <a:t>CFT</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no siempre tienen que centrarse en una crisis o necesidad inmediata, sino que también se les puede utilizar para tratar de manera proactiva el rendimiento académico de los jóvenes, así como su progreso hacia sus objetivos de largo plazo y su bienestar general.</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Esas reuniones ofrecen una buena oportunidad para hablar sobre los intereses, las metas y los hitos clave de la planificación educacional de los jóvenes entre el 6to y el 10mo grado.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Calibri" panose="020F0502020204030204" pitchFamily="34" charset="0"/>
                <a:ea typeface="Calibri" panose="020F0502020204030204" pitchFamily="34" charset="0"/>
                <a:cs typeface="Calibri" panose="020F0502020204030204" pitchFamily="34" charset="0"/>
              </a:rPr>
              <a:t>Además, se aconseja invitar a otras personas interesadas en la educación del joven para que asistan a las reuniones, las cuales se pueden llevar a cabo en un salón de la escuela para dar cabida al personal de la escuela si el joven está de acuerdo.</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1200" name="Google Shape;1200;p6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79</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71450" lvl="0" indent="-171450" algn="l" rtl="0">
              <a:lnSpc>
                <a:spcPct val="100000"/>
              </a:lnSpc>
              <a:spcBef>
                <a:spcPts val="0"/>
              </a:spcBef>
              <a:spcAft>
                <a:spcPts val="0"/>
              </a:spcAft>
              <a:buSzPts val="1400"/>
              <a:buFont typeface="Arial"/>
              <a:buChar char="•"/>
            </a:pPr>
            <a:r>
              <a:rPr lang="es-CO" sz="1800" dirty="0">
                <a:effectLst/>
                <a:latin typeface="Arial" panose="020B0604020202020204" pitchFamily="34" charset="0"/>
                <a:ea typeface="Calibri" panose="020F0502020204030204" pitchFamily="34" charset="0"/>
                <a:cs typeface="Arial" panose="020B0604020202020204" pitchFamily="34" charset="0"/>
              </a:rPr>
              <a:t>En pocas palabras, la inversión que hace para obtener un título universitario vale la pena en lo que respecta a ingresos futuros. Como puede ver, el salario anual promedio de alguien con solo un diploma de la preparatoria es de aproximadamente $ 44.000 en comparación con aproximadamente $74.000 para alguien con un título de 4 años o licenciatura. Cuando se suma a lo largo de la vida, ¡la diferencia en los ingresos puede equivaler a un millón de dólares más!</a:t>
            </a:r>
          </a:p>
          <a:p>
            <a:pPr marL="171450" lvl="0" indent="-171450" algn="l" rtl="0">
              <a:lnSpc>
                <a:spcPct val="100000"/>
              </a:lnSpc>
              <a:spcBef>
                <a:spcPts val="0"/>
              </a:spcBef>
              <a:spcAft>
                <a:spcPts val="0"/>
              </a:spcAft>
              <a:buSzPts val="1400"/>
              <a:buFont typeface="Arial"/>
              <a:buChar char="•"/>
            </a:pPr>
            <a:endParaRPr sz="1200" dirty="0">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s-CO" sz="1800" b="1" dirty="0">
                <a:solidFill>
                  <a:srgbClr val="000000"/>
                </a:solidFill>
                <a:effectLst/>
                <a:latin typeface="Arial" panose="020B0604020202020204" pitchFamily="34" charset="0"/>
                <a:ea typeface="Calibri" panose="020F0502020204030204" pitchFamily="34" charset="0"/>
                <a:cs typeface="Arial" panose="020B0604020202020204" pitchFamily="34" charset="0"/>
              </a:rPr>
              <a:t>Fuente</a:t>
            </a:r>
            <a:r>
              <a:rPr lang="es-CO" sz="1800" dirty="0">
                <a:solidFill>
                  <a:srgbClr val="000000"/>
                </a:solidFill>
                <a:effectLst/>
                <a:latin typeface="Arial" panose="020B0604020202020204" pitchFamily="34" charset="0"/>
                <a:ea typeface="Calibri" panose="020F0502020204030204" pitchFamily="34" charset="0"/>
                <a:cs typeface="Arial" panose="020B0604020202020204" pitchFamily="34" charset="0"/>
              </a:rPr>
              <a:t>: </a:t>
            </a:r>
            <a:r>
              <a:rPr lang="es-CO" sz="1800" dirty="0">
                <a:effectLst/>
                <a:latin typeface="Arial" panose="020B0604020202020204" pitchFamily="34" charset="0"/>
                <a:ea typeface="Calibri" panose="020F0502020204030204" pitchFamily="34" charset="0"/>
                <a:cs typeface="Arial" panose="020B0604020202020204" pitchFamily="34" charset="0"/>
              </a:rPr>
              <a:t>https://research.collegeboard.org/trends/education-pays</a:t>
            </a:r>
            <a:endParaRPr dirty="0">
              <a:latin typeface="Arial"/>
              <a:ea typeface="Arial"/>
              <a:cs typeface="Arial"/>
              <a:sym typeface="Arial"/>
            </a:endParaRPr>
          </a:p>
        </p:txBody>
      </p:sp>
      <p:sp>
        <p:nvSpPr>
          <p:cNvPr id="366" name="Google Shape;366;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a:t>
            </a:fld>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5"/>
        <p:cNvGrpSpPr/>
        <p:nvPr/>
      </p:nvGrpSpPr>
      <p:grpSpPr>
        <a:xfrm>
          <a:off x="0" y="0"/>
          <a:ext cx="0" cy="0"/>
          <a:chOff x="0" y="0"/>
          <a:chExt cx="0" cy="0"/>
        </a:xfrm>
      </p:grpSpPr>
      <p:sp>
        <p:nvSpPr>
          <p:cNvPr id="1126" name="Google Shape;1126;p61:notes"/>
          <p:cNvSpPr>
            <a:spLocks noGrp="1" noRot="1" noChangeAspect="1"/>
          </p:cNvSpPr>
          <p:nvPr>
            <p:ph type="sldImg" idx="2"/>
          </p:nvPr>
        </p:nvSpPr>
        <p:spPr>
          <a:xfrm>
            <a:off x="735013" y="1173163"/>
            <a:ext cx="5629275" cy="3167062"/>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27" name="Google Shape;1127;p61:notes"/>
          <p:cNvSpPr txBox="1">
            <a:spLocks noGrp="1"/>
          </p:cNvSpPr>
          <p:nvPr>
            <p:ph type="body" idx="1"/>
          </p:nvPr>
        </p:nvSpPr>
        <p:spPr>
          <a:xfrm>
            <a:off x="709930" y="4516676"/>
            <a:ext cx="5679440" cy="3695462"/>
          </a:xfrm>
          <a:prstGeom prst="rect">
            <a:avLst/>
          </a:prstGeom>
          <a:noFill/>
          <a:ln>
            <a:noFill/>
          </a:ln>
        </p:spPr>
        <p:txBody>
          <a:bodyPr spcFirstLastPara="1" wrap="square" lIns="94175" tIns="47075" rIns="94175" bIns="47075" anchor="t" anchorCtr="0">
            <a:noAutofit/>
          </a:bodyPr>
          <a:lstStyle/>
          <a:p>
            <a:pPr marL="0" marR="0">
              <a:lnSpc>
                <a:spcPct val="107000"/>
              </a:lnSpc>
              <a:spcBef>
                <a:spcPts val="0"/>
              </a:spcBef>
              <a:spcAft>
                <a:spcPts val="0"/>
              </a:spcAft>
            </a:pPr>
            <a:r>
              <a:rPr lang="es-CO" sz="1800" b="1" kern="100" dirty="0">
                <a:effectLst/>
                <a:latin typeface="Calibri" panose="020F0502020204030204" pitchFamily="34" charset="0"/>
                <a:ea typeface="Calibri" panose="020F0502020204030204" pitchFamily="34" charset="0"/>
                <a:cs typeface="Calibri" panose="020F0502020204030204" pitchFamily="34" charset="0"/>
              </a:rPr>
              <a:t>**Nota para el facilitador - Actividad de interacción (5 minutos):</a:t>
            </a:r>
            <a:br>
              <a:rPr lang="es-CO" sz="1800" b="1" kern="100" dirty="0">
                <a:effectLst/>
                <a:latin typeface="Calibri" panose="020F0502020204030204" pitchFamily="34" charset="0"/>
                <a:ea typeface="Calibri" panose="020F0502020204030204" pitchFamily="34" charset="0"/>
                <a:cs typeface="Calibri" panose="020F0502020204030204" pitchFamily="34" charset="0"/>
              </a:rPr>
            </a:br>
            <a:r>
              <a:rPr lang="es-CO" sz="1800" kern="100" dirty="0">
                <a:effectLst/>
                <a:latin typeface="Calibri" panose="020F0502020204030204" pitchFamily="34" charset="0"/>
                <a:ea typeface="Calibri" panose="020F0502020204030204" pitchFamily="34" charset="0"/>
                <a:cs typeface="Calibri" panose="020F0502020204030204" pitchFamily="34" charset="0"/>
              </a:rPr>
              <a:t>Use esta diapositiva como una oportunidad para crear otra prueba competitiva para determinar el conocimiento de los participantes y ayudar a reforzar los conceptos clave de la sección "Preparar a los jóvenes en crianza temporal para el éxito" y de la "Ayuda disponible para los proveedores de cuidados". Para esta actividad se recomiendan plataformas como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Kahoots</a:t>
            </a:r>
            <a:r>
              <a:rPr lang="es-CO" sz="1800" kern="100" dirty="0">
                <a:effectLst/>
                <a:latin typeface="Calibri" panose="020F0502020204030204" pitchFamily="34" charset="0"/>
                <a:ea typeface="Calibri" panose="020F0502020204030204" pitchFamily="34" charset="0"/>
                <a:cs typeface="Calibri" panose="020F0502020204030204" pitchFamily="34" charset="0"/>
              </a:rPr>
              <a:t> o </a:t>
            </a:r>
            <a:r>
              <a:rPr lang="es-CO" sz="1800" kern="100" dirty="0" err="1">
                <a:effectLst/>
                <a:latin typeface="Calibri" panose="020F0502020204030204" pitchFamily="34" charset="0"/>
                <a:ea typeface="Calibri" panose="020F0502020204030204" pitchFamily="34" charset="0"/>
                <a:cs typeface="Calibri" panose="020F0502020204030204" pitchFamily="34" charset="0"/>
              </a:rPr>
              <a:t>Mentimeter</a:t>
            </a:r>
            <a:r>
              <a:rPr lang="es-CO" sz="1800" kern="100" dirty="0">
                <a:effectLst/>
                <a:latin typeface="Calibri" panose="020F0502020204030204" pitchFamily="34" charset="0"/>
                <a:ea typeface="Calibri" panose="020F0502020204030204" pitchFamily="34" charset="0"/>
                <a:cs typeface="Calibri" panose="020F0502020204030204" pitchFamily="34" charset="0"/>
              </a:rPr>
              <a:t> las que se pueden utilizar en los teléfonos inteligentes o navegadores para capacitaciones en persona y por Zoom. Si es posible, trate de dar un premio para el ganador de cada prueba. Esto puede incluir un botín universitario gratuito donado por su universidad local o tarjetas obsequio electrónicas que se pueden enviar por email. ¡Piense en forma creativa! Las preguntas creadas de antemano para utilizar en una prueba se pueden encontrar en la Guía del facilitador.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28" name="Google Shape;1128;p61:notes"/>
          <p:cNvSpPr txBox="1">
            <a:spLocks noGrp="1"/>
          </p:cNvSpPr>
          <p:nvPr>
            <p:ph type="sldNum" idx="12"/>
          </p:nvPr>
        </p:nvSpPr>
        <p:spPr>
          <a:xfrm>
            <a:off x="4021294" y="8914407"/>
            <a:ext cx="3076363" cy="470894"/>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ea typeface="Calibri"/>
                <a:sym typeface="Calibri"/>
              </a:rPr>
              <a:t>80</a:t>
            </a:fld>
            <a:endParaRPr dirty="0">
              <a:solidFill>
                <a:srgbClr val="000000"/>
              </a:solidFill>
              <a:ea typeface="Calibri"/>
              <a:sym typeface="Calibri"/>
            </a:endParaRPr>
          </a:p>
        </p:txBody>
      </p:sp>
    </p:spTree>
    <p:extLst>
      <p:ext uri="{BB962C8B-B14F-4D97-AF65-F5344CB8AC3E}">
        <p14:creationId xmlns:p14="http://schemas.microsoft.com/office/powerpoint/2010/main" val="347591081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2"/>
        <p:cNvGrpSpPr/>
        <p:nvPr/>
      </p:nvGrpSpPr>
      <p:grpSpPr>
        <a:xfrm>
          <a:off x="0" y="0"/>
          <a:ext cx="0" cy="0"/>
          <a:chOff x="0" y="0"/>
          <a:chExt cx="0" cy="0"/>
        </a:xfrm>
      </p:grpSpPr>
      <p:sp>
        <p:nvSpPr>
          <p:cNvPr id="1263" name="Google Shape;1263;p72:notes"/>
          <p:cNvSpPr>
            <a:spLocks noGrp="1" noRot="1" noChangeAspect="1"/>
          </p:cNvSpPr>
          <p:nvPr>
            <p:ph type="sldImg" idx="2"/>
          </p:nvPr>
        </p:nvSpPr>
        <p:spPr>
          <a:xfrm>
            <a:off x="396875" y="1274763"/>
            <a:ext cx="6110288" cy="3436937"/>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4" name="Google Shape;1264;p72:notes"/>
          <p:cNvSpPr txBox="1">
            <a:spLocks noGrp="1"/>
          </p:cNvSpPr>
          <p:nvPr>
            <p:ph type="body" idx="1"/>
          </p:nvPr>
        </p:nvSpPr>
        <p:spPr>
          <a:xfrm>
            <a:off x="690376" y="4903259"/>
            <a:ext cx="5522991" cy="4011758"/>
          </a:xfrm>
          <a:prstGeom prst="rect">
            <a:avLst/>
          </a:prstGeom>
          <a:noFill/>
          <a:ln>
            <a:noFill/>
          </a:ln>
        </p:spPr>
        <p:txBody>
          <a:bodyPr spcFirstLastPara="1" wrap="square" lIns="94175" tIns="47075" rIns="94175" bIns="47075" anchor="t" anchorCtr="0">
            <a:noAutofit/>
          </a:bodyPr>
          <a:lstStyle/>
          <a:p>
            <a:pPr marL="0" marR="0">
              <a:lnSpc>
                <a:spcPct val="107000"/>
              </a:lnSpc>
              <a:spcBef>
                <a:spcPts val="0"/>
              </a:spcBef>
              <a:spcAft>
                <a:spcPts val="0"/>
              </a:spcAft>
            </a:pPr>
            <a:r>
              <a:rPr lang="es-CO" sz="1800" b="0" kern="100" dirty="0">
                <a:effectLst/>
                <a:latin typeface="Calibri" panose="020F0502020204030204" pitchFamily="34" charset="0"/>
                <a:ea typeface="Calibri" panose="020F0502020204030204" pitchFamily="34" charset="0"/>
                <a:cs typeface="Calibri" panose="020F0502020204030204" pitchFamily="34" charset="0"/>
              </a:rPr>
              <a:t>• Guía de Planificación de Educación </a:t>
            </a:r>
            <a:r>
              <a:rPr lang="es-CO" sz="1800" b="0" kern="100" dirty="0" err="1">
                <a:effectLst/>
                <a:latin typeface="Calibri" panose="020F0502020204030204" pitchFamily="34" charset="0"/>
                <a:ea typeface="Calibri" panose="020F0502020204030204" pitchFamily="34" charset="0"/>
                <a:cs typeface="Calibri" panose="020F0502020204030204" pitchFamily="34" charset="0"/>
              </a:rPr>
              <a:t>Pos</a:t>
            </a:r>
            <a:r>
              <a:rPr lang="es-CO" sz="1800" b="0" kern="100" dirty="0">
                <a:effectLst/>
                <a:latin typeface="Calibri" panose="020F0502020204030204" pitchFamily="34" charset="0"/>
                <a:ea typeface="Calibri" panose="020F0502020204030204" pitchFamily="34" charset="0"/>
                <a:cs typeface="Calibri" panose="020F0502020204030204" pitchFamily="34" charset="0"/>
              </a:rPr>
              <a:t> preparatoria para Adultos que Apoyan a Jóvenes en Crianza Temporal en California.</a:t>
            </a: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b="0" kern="100" dirty="0">
                <a:effectLst/>
                <a:latin typeface="Calibri" panose="020F0502020204030204" pitchFamily="34" charset="0"/>
                <a:ea typeface="Calibri" panose="020F0502020204030204" pitchFamily="34" charset="0"/>
                <a:cs typeface="Calibri" panose="020F0502020204030204" pitchFamily="34" charset="0"/>
              </a:rPr>
              <a:t>• Guía de ayuda financiera para jóvenes en crianza​ temporal indigentes y sin compañía adulta en California.</a:t>
            </a: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b="0" kern="100" dirty="0">
                <a:effectLst/>
                <a:latin typeface="Calibri" panose="020F0502020204030204" pitchFamily="34" charset="0"/>
                <a:ea typeface="Calibri" panose="020F0502020204030204" pitchFamily="34" charset="0"/>
                <a:cs typeface="Calibri" panose="020F0502020204030204" pitchFamily="34" charset="0"/>
              </a:rPr>
              <a:t>• Gráfica de elegibilidad de beneficios para jóvenes en crianza temporal.</a:t>
            </a: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b="0" kern="100" dirty="0">
                <a:effectLst/>
                <a:latin typeface="Calibri" panose="020F0502020204030204" pitchFamily="34" charset="0"/>
                <a:ea typeface="Calibri" panose="020F0502020204030204" pitchFamily="34" charset="0"/>
                <a:cs typeface="Calibri" panose="020F0502020204030204" pitchFamily="34" charset="0"/>
              </a:rPr>
              <a:t>• Guía “</a:t>
            </a:r>
            <a:r>
              <a:rPr lang="es-CO" sz="1800" b="0" kern="100" dirty="0" err="1">
                <a:effectLst/>
                <a:latin typeface="Calibri" panose="020F0502020204030204" pitchFamily="34" charset="0"/>
                <a:ea typeface="Calibri" panose="020F0502020204030204" pitchFamily="34" charset="0"/>
                <a:cs typeface="Calibri" panose="020F0502020204030204" pitchFamily="34" charset="0"/>
              </a:rPr>
              <a:t>L.A</a:t>
            </a:r>
            <a:r>
              <a:rPr lang="es-CO" sz="1800" b="0" kern="100" dirty="0">
                <a:effectLst/>
                <a:latin typeface="Calibri" panose="020F0502020204030204" pitchFamily="34" charset="0"/>
                <a:ea typeface="Calibri" panose="020F0502020204030204" pitchFamily="34" charset="0"/>
                <a:cs typeface="Calibri" panose="020F0502020204030204" pitchFamily="34" charset="0"/>
              </a:rPr>
              <a:t>. </a:t>
            </a:r>
            <a:r>
              <a:rPr lang="es-CO" sz="1800" b="0" kern="100" dirty="0" err="1">
                <a:effectLst/>
                <a:latin typeface="Calibri" panose="020F0502020204030204" pitchFamily="34" charset="0"/>
                <a:ea typeface="Calibri" panose="020F0502020204030204" pitchFamily="34" charset="0"/>
                <a:cs typeface="Calibri" panose="020F0502020204030204" pitchFamily="34" charset="0"/>
              </a:rPr>
              <a:t>OYC</a:t>
            </a:r>
            <a:r>
              <a:rPr lang="es-CO" sz="1800" b="0" kern="100" dirty="0">
                <a:effectLst/>
                <a:latin typeface="Calibri" panose="020F0502020204030204" pitchFamily="34" charset="0"/>
                <a:ea typeface="Calibri" panose="020F0502020204030204" pitchFamily="34" charset="0"/>
                <a:cs typeface="Calibri" panose="020F0502020204030204" pitchFamily="34" charset="0"/>
              </a:rPr>
              <a:t>” para adultos que ofrecen apoyo a jóvenes que se preparan para la educación vocacional.</a:t>
            </a: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b="0" kern="100" dirty="0">
                <a:effectLst/>
                <a:latin typeface="Calibri" panose="020F0502020204030204" pitchFamily="34" charset="0"/>
                <a:ea typeface="Calibri" panose="020F0502020204030204" pitchFamily="34" charset="0"/>
                <a:cs typeface="Calibri" panose="020F0502020204030204" pitchFamily="34" charset="0"/>
              </a:rPr>
              <a:t>• Guía vocacional para jóvenes “</a:t>
            </a:r>
            <a:r>
              <a:rPr lang="es-CO" sz="1800" b="0" kern="100" dirty="0" err="1">
                <a:effectLst/>
                <a:latin typeface="Calibri" panose="020F0502020204030204" pitchFamily="34" charset="0"/>
                <a:ea typeface="Calibri" panose="020F0502020204030204" pitchFamily="34" charset="0"/>
                <a:cs typeface="Calibri" panose="020F0502020204030204" pitchFamily="34" charset="0"/>
              </a:rPr>
              <a:t>L.A</a:t>
            </a:r>
            <a:r>
              <a:rPr lang="es-CO" sz="1800" b="0" kern="100" dirty="0">
                <a:effectLst/>
                <a:latin typeface="Calibri" panose="020F0502020204030204" pitchFamily="34" charset="0"/>
                <a:ea typeface="Calibri" panose="020F0502020204030204" pitchFamily="34" charset="0"/>
                <a:cs typeface="Calibri" panose="020F0502020204030204" pitchFamily="34" charset="0"/>
              </a:rPr>
              <a:t>. </a:t>
            </a:r>
            <a:r>
              <a:rPr lang="es-CO" sz="1800" b="0" kern="100" dirty="0" err="1">
                <a:effectLst/>
                <a:latin typeface="Calibri" panose="020F0502020204030204" pitchFamily="34" charset="0"/>
                <a:ea typeface="Calibri" panose="020F0502020204030204" pitchFamily="34" charset="0"/>
                <a:cs typeface="Calibri" panose="020F0502020204030204" pitchFamily="34" charset="0"/>
              </a:rPr>
              <a:t>OYC</a:t>
            </a:r>
            <a:r>
              <a:rPr lang="es-CO" sz="1800" b="0" kern="100" dirty="0">
                <a:effectLst/>
                <a:latin typeface="Calibri" panose="020F0502020204030204" pitchFamily="34" charset="0"/>
                <a:ea typeface="Calibri" panose="020F0502020204030204" pitchFamily="34" charset="0"/>
                <a:cs typeface="Calibri" panose="020F0502020204030204" pitchFamily="34" charset="0"/>
              </a:rPr>
              <a:t>”.</a:t>
            </a: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b="0" kern="100" dirty="0">
                <a:effectLst/>
                <a:latin typeface="Calibri" panose="020F0502020204030204" pitchFamily="34" charset="0"/>
                <a:ea typeface="Calibri" panose="020F0502020204030204" pitchFamily="34" charset="0"/>
                <a:cs typeface="Calibri" panose="020F0502020204030204" pitchFamily="34" charset="0"/>
              </a:rPr>
              <a:t>• Fichas técnicas “</a:t>
            </a:r>
            <a:r>
              <a:rPr lang="es-CO" sz="1800" b="0" kern="100" dirty="0" err="1">
                <a:effectLst/>
                <a:latin typeface="Calibri" panose="020F0502020204030204" pitchFamily="34" charset="0"/>
                <a:ea typeface="Calibri" panose="020F0502020204030204" pitchFamily="34" charset="0"/>
                <a:cs typeface="Calibri" panose="020F0502020204030204" pitchFamily="34" charset="0"/>
              </a:rPr>
              <a:t>CFYETF</a:t>
            </a:r>
            <a:r>
              <a:rPr lang="es-CO" sz="1800" b="0" kern="100" dirty="0">
                <a:effectLst/>
                <a:latin typeface="Calibri" panose="020F0502020204030204" pitchFamily="34" charset="0"/>
                <a:ea typeface="Calibri" panose="020F0502020204030204" pitchFamily="34" charset="0"/>
                <a:cs typeface="Calibri" panose="020F0502020204030204" pitchFamily="34" charset="0"/>
              </a:rPr>
              <a:t>” sobre leyes educacionales para jóvenes en crianza temporal.</a:t>
            </a: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b="0" kern="100" dirty="0">
                <a:effectLst/>
                <a:latin typeface="Calibri" panose="020F0502020204030204" pitchFamily="34" charset="0"/>
                <a:ea typeface="Calibri" panose="020F0502020204030204" pitchFamily="34" charset="0"/>
                <a:cs typeface="Calibri" panose="020F0502020204030204" pitchFamily="34" charset="0"/>
              </a:rPr>
              <a:t>A lo largo de esta capacitación hemos compartido muchos recursos. Una vez más, todos estos materiales suplementarios se pueden hallar en el enlace indicado en la diapositiva.</a:t>
            </a: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b="0" kern="100" dirty="0">
                <a:effectLst/>
                <a:latin typeface="Calibri" panose="020F0502020204030204" pitchFamily="34" charset="0"/>
                <a:ea typeface="Calibri" panose="020F0502020204030204" pitchFamily="34" charset="0"/>
                <a:cs typeface="Calibri" panose="020F0502020204030204" pitchFamily="34" charset="0"/>
              </a:rPr>
              <a:t>• Recursos de </a:t>
            </a:r>
            <a:r>
              <a:rPr lang="es-CO" sz="1800" b="0" kern="100" dirty="0" err="1">
                <a:effectLst/>
                <a:latin typeface="Calibri" panose="020F0502020204030204" pitchFamily="34" charset="0"/>
                <a:ea typeface="Calibri" panose="020F0502020204030204" pitchFamily="34" charset="0"/>
                <a:cs typeface="Calibri" panose="020F0502020204030204" pitchFamily="34" charset="0"/>
              </a:rPr>
              <a:t>JBAY</a:t>
            </a: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b="0" kern="100" dirty="0">
                <a:effectLst/>
                <a:latin typeface="Calibri" panose="020F0502020204030204" pitchFamily="34" charset="0"/>
                <a:ea typeface="Calibri" panose="020F0502020204030204" pitchFamily="34" charset="0"/>
                <a:cs typeface="Calibri" panose="020F0502020204030204" pitchFamily="34" charset="0"/>
              </a:rPr>
              <a:t>La Guía de Planificación de Educación incluye:</a:t>
            </a: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s-CO" sz="1800" b="0" kern="100" dirty="0">
                <a:effectLst/>
                <a:latin typeface="Calibri" panose="020F0502020204030204" pitchFamily="34" charset="0"/>
                <a:ea typeface="Calibri" panose="020F0502020204030204" pitchFamily="34" charset="0"/>
                <a:cs typeface="Calibri" panose="020F0502020204030204" pitchFamily="34" charset="0"/>
              </a:rPr>
              <a:t>• Opciones educacionales</a:t>
            </a: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s-CO" sz="1800" b="0" kern="100" dirty="0">
                <a:effectLst/>
                <a:latin typeface="Calibri" panose="020F0502020204030204" pitchFamily="34" charset="0"/>
                <a:ea typeface="Calibri" panose="020F0502020204030204" pitchFamily="34" charset="0"/>
                <a:cs typeface="Calibri" panose="020F0502020204030204" pitchFamily="34" charset="0"/>
              </a:rPr>
              <a:t>• Diferencias entre la preparatoria y la educación superior</a:t>
            </a: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s-CO" sz="1800" b="0" kern="100" dirty="0">
                <a:effectLst/>
                <a:latin typeface="Calibri" panose="020F0502020204030204" pitchFamily="34" charset="0"/>
                <a:ea typeface="Calibri" panose="020F0502020204030204" pitchFamily="34" charset="0"/>
                <a:cs typeface="Calibri" panose="020F0502020204030204" pitchFamily="34" charset="0"/>
              </a:rPr>
              <a:t>• Herramientas en línea de preparación para la universidad y programas vocacionales</a:t>
            </a: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s-CO" sz="1800" b="0" kern="100" dirty="0">
                <a:effectLst/>
                <a:latin typeface="Calibri" panose="020F0502020204030204" pitchFamily="34" charset="0"/>
                <a:ea typeface="Calibri" panose="020F0502020204030204" pitchFamily="34" charset="0"/>
                <a:cs typeface="Calibri" panose="020F0502020204030204" pitchFamily="34" charset="0"/>
              </a:rPr>
              <a:t>• Apoyos y recursos para la planificación educacional</a:t>
            </a: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s-CO" sz="1800" b="0" kern="100" dirty="0">
                <a:effectLst/>
                <a:latin typeface="Calibri" panose="020F0502020204030204" pitchFamily="34" charset="0"/>
                <a:ea typeface="Calibri" panose="020F0502020204030204" pitchFamily="34" charset="0"/>
                <a:cs typeface="Calibri" panose="020F0502020204030204" pitchFamily="34" charset="0"/>
              </a:rPr>
              <a:t>• Hitos y listas de verificación para grados específicos</a:t>
            </a: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s-CO" sz="1800" b="0" kern="100" dirty="0">
                <a:effectLst/>
                <a:latin typeface="Calibri" panose="020F0502020204030204" pitchFamily="34" charset="0"/>
                <a:ea typeface="Calibri" panose="020F0502020204030204" pitchFamily="34" charset="0"/>
                <a:cs typeface="Calibri" panose="020F0502020204030204" pitchFamily="34" charset="0"/>
              </a:rPr>
              <a:t>• Guía de ayuda financiera para jóvenes de California en crianza temporal (+ enlace para otros materiales): </a:t>
            </a:r>
            <a:r>
              <a:rPr lang="es-CO" sz="1800" b="0" u="sng" kern="100" dirty="0">
                <a:solidFill>
                  <a:srgbClr val="0563C1"/>
                </a:solidFill>
                <a:effectLst/>
                <a:latin typeface="Calibri" panose="020F0502020204030204" pitchFamily="34" charset="0"/>
                <a:ea typeface="Calibri" panose="020F0502020204030204" pitchFamily="34" charset="0"/>
                <a:cs typeface="Calibri" panose="020F0502020204030204" pitchFamily="34" charset="0"/>
                <a:hlinkClick r:id="rId3"/>
              </a:rPr>
              <a:t>https://jbay.org/resources/financial-aid-guide/</a:t>
            </a: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457200" marR="0">
              <a:lnSpc>
                <a:spcPct val="107000"/>
              </a:lnSpc>
              <a:spcBef>
                <a:spcPts val="0"/>
              </a:spcBef>
              <a:spcAft>
                <a:spcPts val="0"/>
              </a:spcAft>
            </a:pPr>
            <a:r>
              <a:rPr lang="es-CO" sz="1800" b="0" kern="100" dirty="0">
                <a:effectLst/>
                <a:latin typeface="Calibri" panose="020F0502020204030204" pitchFamily="34" charset="0"/>
                <a:ea typeface="Calibri" panose="020F0502020204030204" pitchFamily="34" charset="0"/>
                <a:cs typeface="Calibri" panose="020F0502020204030204" pitchFamily="34" charset="0"/>
              </a:rPr>
              <a:t>• Gráfica de elegibilidad de beneficios para jóvenes en crianza temporal: Esta gráfica ofrece un resumen de los distintos recursos específicos para jóvenes en crianza temporal mencionados hoy y otros para los cuales los jóvenes quizá también reúnan los requisitos dependiendo del tiempo que hayan estado en el sistema de crianza temporal. Esto incluye beneficios como vivienda de prioridad, subsidio </a:t>
            </a:r>
            <a:r>
              <a:rPr lang="es-CO" sz="1800" b="0" kern="100" dirty="0" err="1">
                <a:effectLst/>
                <a:latin typeface="Calibri" panose="020F0502020204030204" pitchFamily="34" charset="0"/>
                <a:ea typeface="Calibri" panose="020F0502020204030204" pitchFamily="34" charset="0"/>
                <a:cs typeface="Calibri" panose="020F0502020204030204" pitchFamily="34" charset="0"/>
              </a:rPr>
              <a:t>Chafee</a:t>
            </a:r>
            <a:r>
              <a:rPr lang="es-CO" sz="1800" b="0" kern="100" dirty="0">
                <a:effectLst/>
                <a:latin typeface="Calibri" panose="020F0502020204030204" pitchFamily="34" charset="0"/>
                <a:ea typeface="Calibri" panose="020F0502020204030204" pitchFamily="34" charset="0"/>
                <a:cs typeface="Calibri" panose="020F0502020204030204" pitchFamily="34" charset="0"/>
              </a:rPr>
              <a:t>, </a:t>
            </a:r>
            <a:r>
              <a:rPr lang="es-CO" sz="1800" b="0" kern="100" dirty="0" err="1">
                <a:effectLst/>
                <a:latin typeface="Calibri" panose="020F0502020204030204" pitchFamily="34" charset="0"/>
                <a:ea typeface="Calibri" panose="020F0502020204030204" pitchFamily="34" charset="0"/>
                <a:cs typeface="Calibri" panose="020F0502020204030204" pitchFamily="34" charset="0"/>
              </a:rPr>
              <a:t>ILP</a:t>
            </a:r>
            <a:r>
              <a:rPr lang="es-CO" sz="1800" b="0" kern="100" dirty="0">
                <a:effectLst/>
                <a:latin typeface="Calibri" panose="020F0502020204030204" pitchFamily="34" charset="0"/>
                <a:ea typeface="Calibri" panose="020F0502020204030204" pitchFamily="34" charset="0"/>
                <a:cs typeface="Calibri" panose="020F0502020204030204" pitchFamily="34" charset="0"/>
              </a:rPr>
              <a:t>, y más.</a:t>
            </a: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s-CO" sz="1800" b="0" kern="100" dirty="0">
                <a:effectLst/>
                <a:latin typeface="Calibri" panose="020F0502020204030204" pitchFamily="34" charset="0"/>
                <a:ea typeface="Calibri" panose="020F0502020204030204" pitchFamily="34" charset="0"/>
                <a:cs typeface="Calibri" panose="020F0502020204030204" pitchFamily="34" charset="0"/>
              </a:rPr>
              <a:t>Oportunidades Colaborativas para Jóvenes y la Alianza de la Educación para Jóvenes en Crianza Temporal:</a:t>
            </a: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lvl="1">
              <a:lnSpc>
                <a:spcPct val="107000"/>
              </a:lnSpc>
              <a:spcBef>
                <a:spcPts val="0"/>
              </a:spcBef>
              <a:spcAft>
                <a:spcPts val="0"/>
              </a:spcAft>
            </a:pPr>
            <a:r>
              <a:rPr lang="es-CO" sz="1800" b="0" kern="100" dirty="0">
                <a:effectLst/>
                <a:latin typeface="Calibri" panose="020F0502020204030204" pitchFamily="34" charset="0"/>
                <a:ea typeface="Calibri" panose="020F0502020204030204" pitchFamily="34" charset="0"/>
                <a:cs typeface="Calibri" panose="020F0502020204030204" pitchFamily="34" charset="0"/>
              </a:rPr>
              <a:t>• Guía de preparación para la educación vocacional para adultos de apoyo (</a:t>
            </a:r>
            <a:r>
              <a:rPr lang="es-CO" sz="1800" b="0" kern="100" dirty="0" err="1">
                <a:effectLst/>
                <a:latin typeface="Calibri" panose="020F0502020204030204" pitchFamily="34" charset="0"/>
                <a:ea typeface="Calibri" panose="020F0502020204030204" pitchFamily="34" charset="0"/>
                <a:cs typeface="Calibri" panose="020F0502020204030204" pitchFamily="34" charset="0"/>
              </a:rPr>
              <a:t>OYC</a:t>
            </a:r>
            <a:r>
              <a:rPr lang="es-CO" sz="1800" b="0" kern="100" dirty="0">
                <a:effectLst/>
                <a:latin typeface="Calibri" panose="020F0502020204030204" pitchFamily="34" charset="0"/>
                <a:ea typeface="Calibri" panose="020F0502020204030204" pitchFamily="34" charset="0"/>
                <a:cs typeface="Calibri" panose="020F0502020204030204" pitchFamily="34" charset="0"/>
              </a:rPr>
              <a:t>)</a:t>
            </a: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lvl="1">
              <a:lnSpc>
                <a:spcPct val="107000"/>
              </a:lnSpc>
              <a:spcBef>
                <a:spcPts val="0"/>
              </a:spcBef>
              <a:spcAft>
                <a:spcPts val="0"/>
              </a:spcAft>
            </a:pPr>
            <a:r>
              <a:rPr lang="es-CO" sz="1800" b="0" kern="100" dirty="0">
                <a:effectLst/>
                <a:latin typeface="Calibri" panose="020F0502020204030204" pitchFamily="34" charset="0"/>
                <a:ea typeface="Calibri" panose="020F0502020204030204" pitchFamily="34" charset="0"/>
                <a:cs typeface="Calibri" panose="020F0502020204030204" pitchFamily="34" charset="0"/>
              </a:rPr>
              <a:t>• Guía vocacional para jóvenes (</a:t>
            </a:r>
            <a:r>
              <a:rPr lang="es-CO" sz="1800" b="0" kern="100" dirty="0" err="1">
                <a:effectLst/>
                <a:latin typeface="Calibri" panose="020F0502020204030204" pitchFamily="34" charset="0"/>
                <a:ea typeface="Calibri" panose="020F0502020204030204" pitchFamily="34" charset="0"/>
                <a:cs typeface="Calibri" panose="020F0502020204030204" pitchFamily="34" charset="0"/>
              </a:rPr>
              <a:t>OYC</a:t>
            </a:r>
            <a:r>
              <a:rPr lang="es-CO" sz="1800" b="0" kern="100" dirty="0">
                <a:effectLst/>
                <a:latin typeface="Calibri" panose="020F0502020204030204" pitchFamily="34" charset="0"/>
                <a:ea typeface="Calibri" panose="020F0502020204030204" pitchFamily="34" charset="0"/>
                <a:cs typeface="Calibri" panose="020F0502020204030204" pitchFamily="34" charset="0"/>
              </a:rPr>
              <a:t>)</a:t>
            </a: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914400" marR="0" lvl="1">
              <a:lnSpc>
                <a:spcPct val="107000"/>
              </a:lnSpc>
              <a:spcBef>
                <a:spcPts val="0"/>
              </a:spcBef>
              <a:spcAft>
                <a:spcPts val="0"/>
              </a:spcAft>
            </a:pPr>
            <a:r>
              <a:rPr lang="es-CO" sz="1800" b="0" kern="100" dirty="0">
                <a:effectLst/>
                <a:latin typeface="Calibri" panose="020F0502020204030204" pitchFamily="34" charset="0"/>
                <a:ea typeface="Calibri" panose="020F0502020204030204" pitchFamily="34" charset="0"/>
                <a:cs typeface="Calibri" panose="020F0502020204030204" pitchFamily="34" charset="0"/>
              </a:rPr>
              <a:t>• Fichas técnicas sobre leyes educacionales para jóvenes en crianza temporal (Alianza educacional de jóvenes en crianza temporal en California)</a:t>
            </a:r>
            <a:endParaRPr lang="en-US" sz="1800" b="0" kern="100" dirty="0">
              <a:effectLst/>
              <a:latin typeface="Calibri" panose="020F0502020204030204" pitchFamily="34" charset="0"/>
              <a:ea typeface="Calibri" panose="020F0502020204030204" pitchFamily="34" charset="0"/>
              <a:cs typeface="Times New Roman" panose="02020603050405020304" pitchFamily="18" charset="0"/>
            </a:endParaRPr>
          </a:p>
          <a:p>
            <a:pPr marL="176611" lvl="0" indent="-157561" algn="l" rtl="0">
              <a:lnSpc>
                <a:spcPct val="100000"/>
              </a:lnSpc>
              <a:spcBef>
                <a:spcPts val="0"/>
              </a:spcBef>
              <a:spcAft>
                <a:spcPts val="0"/>
              </a:spcAft>
              <a:buClr>
                <a:schemeClr val="dk1"/>
              </a:buClr>
              <a:buSzPts val="300"/>
              <a:buFont typeface="Arial"/>
              <a:buNone/>
            </a:pPr>
            <a:endParaRPr b="0" dirty="0">
              <a:solidFill>
                <a:schemeClr val="dk1"/>
              </a:solidFill>
              <a:latin typeface="Arial" panose="020B0604020202020204" pitchFamily="34" charset="0"/>
              <a:cs typeface="Arial" panose="020B0604020202020204" pitchFamily="34" charset="0"/>
              <a:sym typeface="Calibri"/>
            </a:endParaRPr>
          </a:p>
        </p:txBody>
      </p:sp>
      <p:sp>
        <p:nvSpPr>
          <p:cNvPr id="1265" name="Google Shape;1265;p72:notes"/>
          <p:cNvSpPr txBox="1">
            <a:spLocks noGrp="1"/>
          </p:cNvSpPr>
          <p:nvPr>
            <p:ph type="sldNum" idx="12"/>
          </p:nvPr>
        </p:nvSpPr>
        <p:spPr>
          <a:xfrm>
            <a:off x="3910522" y="9677393"/>
            <a:ext cx="2991620" cy="511197"/>
          </a:xfrm>
          <a:prstGeom prst="rect">
            <a:avLst/>
          </a:prstGeom>
          <a:noFill/>
          <a:ln>
            <a:noFill/>
          </a:ln>
        </p:spPr>
        <p:txBody>
          <a:bodyPr spcFirstLastPara="1" wrap="square" lIns="94175" tIns="47075" rIns="94175" bIns="47075" anchor="b" anchorCtr="0">
            <a:noAutofit/>
          </a:bodyPr>
          <a:lstStyle/>
          <a:p>
            <a:pPr marL="0" lvl="0" indent="0" algn="r" rtl="0">
              <a:lnSpc>
                <a:spcPct val="100000"/>
              </a:lnSpc>
              <a:spcBef>
                <a:spcPts val="0"/>
              </a:spcBef>
              <a:spcAft>
                <a:spcPts val="0"/>
              </a:spcAft>
              <a:buSzPts val="1400"/>
              <a:buNone/>
            </a:pPr>
            <a:fld id="{00000000-1234-1234-1234-123412341234}" type="slidenum">
              <a:rPr lang="en-US">
                <a:solidFill>
                  <a:srgbClr val="000000"/>
                </a:solidFill>
                <a:ea typeface="Calibri"/>
                <a:sym typeface="Calibri"/>
              </a:rPr>
              <a:t>81</a:t>
            </a:fld>
            <a:endParaRPr dirty="0">
              <a:solidFill>
                <a:srgbClr val="000000"/>
              </a:solidFill>
              <a:ea typeface="Calibri"/>
              <a:sym typeface="Calibri"/>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0"/>
        <p:cNvGrpSpPr/>
        <p:nvPr/>
      </p:nvGrpSpPr>
      <p:grpSpPr>
        <a:xfrm>
          <a:off x="0" y="0"/>
          <a:ext cx="0" cy="0"/>
          <a:chOff x="0" y="0"/>
          <a:chExt cx="0" cy="0"/>
        </a:xfrm>
      </p:grpSpPr>
      <p:sp>
        <p:nvSpPr>
          <p:cNvPr id="1351" name="Google Shape;1351;p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52" name="Google Shape;1352;p7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0"/>
              </a:spcAft>
            </a:pPr>
            <a:r>
              <a:rPr lang="es-CO" sz="1800" kern="100" dirty="0">
                <a:effectLst/>
                <a:latin typeface="Calibri" panose="020F0502020204030204" pitchFamily="34" charset="0"/>
                <a:ea typeface="Calibri" panose="020F0502020204030204" pitchFamily="34" charset="0"/>
                <a:cs typeface="Calibri" panose="020F0502020204030204" pitchFamily="34" charset="0"/>
              </a:rPr>
              <a:t>Hemos cubierto mucha información en este curso. Ahora tendremos la oportunidad de aplicar esos conocimientos a dos situaciones diferentes.</a:t>
            </a:r>
          </a:p>
          <a:p>
            <a:pPr marL="0" marR="0">
              <a:lnSpc>
                <a:spcPct val="107000"/>
              </a:lnSpc>
              <a:spcBef>
                <a:spcPts val="0"/>
              </a:spcBef>
              <a:spcAft>
                <a:spcPts val="0"/>
              </a:spcAft>
            </a:pP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b="1" kern="100" dirty="0">
                <a:effectLst/>
                <a:latin typeface="Calibri" panose="020F0502020204030204" pitchFamily="34" charset="0"/>
                <a:ea typeface="Calibri" panose="020F0502020204030204" pitchFamily="34" charset="0"/>
                <a:cs typeface="Calibri" panose="020F0502020204030204" pitchFamily="34" charset="0"/>
              </a:rPr>
              <a:t>**Nota para el facilitador - Oportunidad interactiva (15 minutos):</a:t>
            </a:r>
            <a:r>
              <a:rPr lang="es-CO" sz="1800" kern="100" dirty="0">
                <a:effectLst/>
                <a:latin typeface="Calibri" panose="020F0502020204030204" pitchFamily="34" charset="0"/>
                <a:ea typeface="Calibri" panose="020F0502020204030204" pitchFamily="34" charset="0"/>
                <a:cs typeface="Calibri" panose="020F0502020204030204" pitchFamily="34" charset="0"/>
              </a:rPr>
              <a:t> Dependiendo del número de personas que asistan, divida a los participantes en dos o más grupos y proporcione los dos casos que se incluyen en los materiales del proveedor de cuidados. Esto se puede hacer en persona o en grupos pequeños por Zoom. Dependiendo del tiempo disponible y del tamaño del grupo general, cada grupo puede centrarse en un solo caso. Elija una persona para representar a cada grupo. Como facilitador, esté preparado para proporcionar respuestas adicionales si no se mencionan las estrategias principales. En la guía del facilitador se pueden encontrar los puntos clave que deben ser destacados.</a:t>
            </a:r>
            <a:br>
              <a:rPr lang="es-CO" sz="1800" kern="100" dirty="0">
                <a:effectLst/>
                <a:latin typeface="Calibri" panose="020F0502020204030204" pitchFamily="34" charset="0"/>
                <a:ea typeface="Calibri" panose="020F0502020204030204" pitchFamily="34" charset="0"/>
                <a:cs typeface="Calibri" panose="020F0502020204030204" pitchFamily="34" charset="0"/>
              </a:rPr>
            </a:b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53" name="Google Shape;1353;p7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82</a:t>
            </a:fld>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5"/>
        <p:cNvGrpSpPr/>
        <p:nvPr/>
      </p:nvGrpSpPr>
      <p:grpSpPr>
        <a:xfrm>
          <a:off x="0" y="0"/>
          <a:ext cx="0" cy="0"/>
          <a:chOff x="0" y="0"/>
          <a:chExt cx="0" cy="0"/>
        </a:xfrm>
      </p:grpSpPr>
      <p:sp>
        <p:nvSpPr>
          <p:cNvPr id="1376" name="Google Shape;1376;p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77" name="Google Shape;1377;p7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a:lnSpc>
                <a:spcPct val="107000"/>
              </a:lnSpc>
              <a:spcBef>
                <a:spcPts val="0"/>
              </a:spcBef>
              <a:spcAft>
                <a:spcPts val="0"/>
              </a:spcAft>
            </a:pPr>
            <a:r>
              <a:rPr lang="es-CO" sz="1800" kern="100" dirty="0">
                <a:effectLst/>
                <a:latin typeface="Calibri" panose="020F0502020204030204" pitchFamily="34" charset="0"/>
                <a:ea typeface="Calibri" panose="020F0502020204030204" pitchFamily="34" charset="0"/>
                <a:cs typeface="Calibri" panose="020F0502020204030204" pitchFamily="34" charset="0"/>
              </a:rPr>
              <a:t>Como hemos hablado a lo largo de la capacitación, los proveedores de cuidados pueden desempeñar un papel activo al apoyar a sus jóvenes en su camino a la universidad. Pueden ayudarlo a determinar qué universidad y cuál opción vocacional es la que mejor se ajusta a ellos, a crear una cultura universitaria en el hogar, y apoyarlos para que completen los hitos de planificación educacional necesarios para tener éxito en la universidad.​</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kern="100" dirty="0">
                <a:effectLst/>
                <a:latin typeface="Calibri" panose="020F0502020204030204" pitchFamily="34" charset="0"/>
                <a:ea typeface="Calibri" panose="020F0502020204030204" pitchFamily="34" charset="0"/>
                <a:cs typeface="Calibri" panose="020F0502020204030204" pitchFamily="34" charset="0"/>
              </a:rPr>
              <a:t>Basados en lo que aprendieron en la capacitación de hoy, ¿qué cosa harán de un modo diferente con sus jóvenes dentro de los próximos 30 días para apoyarlos en el logro de una educación superior?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b="1" kern="100" dirty="0">
                <a:effectLst/>
                <a:latin typeface="Calibri" panose="020F0502020204030204" pitchFamily="34" charset="0"/>
                <a:ea typeface="Calibri" panose="020F0502020204030204" pitchFamily="34" charset="0"/>
                <a:cs typeface="Calibri" panose="020F0502020204030204" pitchFamily="34" charset="0"/>
              </a:rPr>
              <a:t>**Nota para el facilitador - Oportunidad de interacción (8 minutos):</a:t>
            </a:r>
            <a:r>
              <a:rPr lang="es-CO" sz="1800" kern="100" dirty="0">
                <a:effectLst/>
                <a:latin typeface="Calibri" panose="020F0502020204030204" pitchFamily="34" charset="0"/>
                <a:ea typeface="Calibri" panose="020F0502020204030204" pitchFamily="34" charset="0"/>
                <a:cs typeface="Calibri" panose="020F0502020204030204" pitchFamily="34" charset="0"/>
              </a:rPr>
              <a:t> Dependiendo del tamaño de su grupo, hay distintas maneras de facilitar esta conversación.</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s-CO" sz="1800" u="sng"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u="sng" kern="100" dirty="0">
                <a:effectLst/>
                <a:latin typeface="Calibri" panose="020F0502020204030204" pitchFamily="34" charset="0"/>
                <a:ea typeface="Calibri" panose="020F0502020204030204" pitchFamily="34" charset="0"/>
                <a:cs typeface="Times New Roman" panose="02020603050405020304" pitchFamily="18" charset="0"/>
              </a:rPr>
              <a:t>En persona:</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b="1" i="1" kern="100" dirty="0">
                <a:effectLst/>
                <a:latin typeface="Calibri" panose="020F0502020204030204" pitchFamily="34" charset="0"/>
                <a:ea typeface="Calibri" panose="020F0502020204030204" pitchFamily="34" charset="0"/>
                <a:cs typeface="Times New Roman" panose="02020603050405020304" pitchFamily="18" charset="0"/>
              </a:rPr>
              <a:t>Compartir en pareja</a:t>
            </a:r>
            <a:r>
              <a:rPr lang="es-CO" sz="1800" b="1" kern="100" dirty="0">
                <a:effectLst/>
                <a:latin typeface="Calibri" panose="020F0502020204030204" pitchFamily="34" charset="0"/>
                <a:ea typeface="Calibri" panose="020F0502020204030204" pitchFamily="34" charset="0"/>
                <a:cs typeface="Times New Roman" panose="02020603050405020304" pitchFamily="18" charset="0"/>
              </a:rPr>
              <a:t>:</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Pida a los participantes que se presenten a una persona sentada a su lado. Como pareja, ellos responderán a la pregunta de la diapositiva. Una vez que el facilitador vuelve a reunir a los participantes en el grupo general, el facilitador seleccionará algunos voluntarios para compartir las respuestas que trataron como pareja.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b="1" i="1" kern="100" dirty="0">
                <a:effectLst/>
                <a:latin typeface="Calibri" panose="020F0502020204030204" pitchFamily="34" charset="0"/>
                <a:ea typeface="Calibri" panose="020F0502020204030204" pitchFamily="34" charset="0"/>
                <a:cs typeface="Times New Roman" panose="02020603050405020304" pitchFamily="18" charset="0"/>
              </a:rPr>
              <a:t>Compartir en grupo</a:t>
            </a:r>
            <a:r>
              <a:rPr lang="es-CO" sz="1800" b="1" kern="100" dirty="0">
                <a:effectLst/>
                <a:latin typeface="Calibri" panose="020F0502020204030204" pitchFamily="34" charset="0"/>
                <a:ea typeface="Calibri" panose="020F0502020204030204" pitchFamily="34" charset="0"/>
                <a:cs typeface="Times New Roman" panose="02020603050405020304" pitchFamily="18" charset="0"/>
              </a:rPr>
              <a:t>:</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Si se trata de un grupo pequeño, pida a cada participante que vaya alrededor de la sala y comparta su respuesta.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b="1" i="1" kern="100" dirty="0">
                <a:effectLst/>
                <a:latin typeface="Calibri" panose="020F0502020204030204" pitchFamily="34" charset="0"/>
                <a:ea typeface="Calibri" panose="020F0502020204030204" pitchFamily="34" charset="0"/>
                <a:cs typeface="Calibri" panose="020F0502020204030204" pitchFamily="34" charset="0"/>
              </a:rPr>
              <a:t>Collage de notas “</a:t>
            </a:r>
            <a:r>
              <a:rPr lang="es-CO" sz="1800" b="1" i="1" kern="100" dirty="0" err="1">
                <a:effectLst/>
                <a:latin typeface="Calibri" panose="020F0502020204030204" pitchFamily="34" charset="0"/>
                <a:ea typeface="Calibri" panose="020F0502020204030204" pitchFamily="34" charset="0"/>
                <a:cs typeface="Calibri" panose="020F0502020204030204" pitchFamily="34" charset="0"/>
              </a:rPr>
              <a:t>post-it</a:t>
            </a:r>
            <a:r>
              <a:rPr lang="es-CO" sz="1800" b="1" i="1" kern="100" dirty="0">
                <a:effectLst/>
                <a:latin typeface="Calibri" panose="020F0502020204030204" pitchFamily="34" charset="0"/>
                <a:ea typeface="Calibri" panose="020F0502020204030204" pitchFamily="34" charset="0"/>
                <a:cs typeface="Calibri" panose="020F0502020204030204" pitchFamily="34" charset="0"/>
              </a:rPr>
              <a:t>”</a:t>
            </a:r>
            <a:r>
              <a:rPr lang="es-CO" sz="1800" b="1" kern="100" dirty="0">
                <a:effectLst/>
                <a:latin typeface="Calibri" panose="020F0502020204030204" pitchFamily="34" charset="0"/>
                <a:ea typeface="Calibri" panose="020F0502020204030204" pitchFamily="34" charset="0"/>
                <a:cs typeface="Calibri" panose="020F0502020204030204" pitchFamily="34" charset="0"/>
              </a:rPr>
              <a:t>:</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Antes de la presentación, el facilitador puede colocar pequeñas notas en el escritorio de cada persona. Pida a los participantes que escriban en la nota al menos una cosa que harán de manera diferente con sus jóvenes dentro de los próximos 30 días y luego la peguen en la pared. Si tienen más de una idea, pídales que escriban cada una en una nota separada. Como facilitador, lea en voz alta algunas de las respuestas y destaque cualquier tema en particular.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endParaRPr lang="es-CO" sz="1800" u="sng"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0"/>
              </a:spcAft>
            </a:pPr>
            <a:r>
              <a:rPr lang="es-CO" sz="1800" u="sng" kern="100" dirty="0">
                <a:effectLst/>
                <a:latin typeface="Calibri" panose="020F0502020204030204" pitchFamily="34" charset="0"/>
                <a:ea typeface="Calibri" panose="020F0502020204030204" pitchFamily="34" charset="0"/>
                <a:cs typeface="Times New Roman" panose="02020603050405020304" pitchFamily="18" charset="0"/>
              </a:rPr>
              <a:t>Vía Zoom: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b="1" i="1" kern="100" dirty="0">
                <a:effectLst/>
                <a:latin typeface="Calibri" panose="020F0502020204030204" pitchFamily="34" charset="0"/>
                <a:ea typeface="Calibri" panose="020F0502020204030204" pitchFamily="34" charset="0"/>
                <a:cs typeface="Times New Roman" panose="02020603050405020304" pitchFamily="18" charset="0"/>
              </a:rPr>
              <a:t>Compartir en pareja</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Use una función de sala de trabajo para dividir a los participantes en grupos pequeños o en parejas para responder a la siguiente pregunta utilizando la oportunidad de interacción "compartir en pareja" mencionada anteriormente. </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b="1" i="1" kern="100" dirty="0">
                <a:effectLst/>
                <a:latin typeface="Calibri" panose="020F0502020204030204" pitchFamily="34" charset="0"/>
                <a:ea typeface="Calibri" panose="020F0502020204030204" pitchFamily="34" charset="0"/>
                <a:cs typeface="Times New Roman" panose="02020603050405020304" pitchFamily="18" charset="0"/>
              </a:rPr>
              <a:t>Compartir en grupo</a:t>
            </a:r>
            <a:r>
              <a:rPr lang="es-CO" sz="1800" kern="100" dirty="0">
                <a:effectLst/>
                <a:latin typeface="Calibri" panose="020F0502020204030204" pitchFamily="34" charset="0"/>
                <a:ea typeface="Calibri" panose="020F0502020204030204" pitchFamily="34" charset="0"/>
                <a:cs typeface="Times New Roman" panose="02020603050405020304" pitchFamily="18" charset="0"/>
              </a:rPr>
              <a:t>: Si se trata de un grupo pequeño, pida a cada participante que reactive su micrófono y comparta su respuesta. Si se trata de un grupo grande, pida a cada persona que escriba sus respuestas en el chat. Como facilitador, lea en voz alta a algunas de las respuestas y destaque cualquier tema en particular.</a:t>
            </a:r>
            <a:endParaRPr lang="en-US"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s-CO" sz="1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s-CO" sz="1800" u="sng" kern="100" dirty="0">
                <a:effectLst/>
                <a:latin typeface="Calibri" panose="020F0502020204030204" pitchFamily="34" charset="0"/>
                <a:ea typeface="Calibri" panose="020F0502020204030204" pitchFamily="34" charset="0"/>
                <a:cs typeface="Times New Roman" panose="02020603050405020304" pitchFamily="18" charset="0"/>
              </a:rPr>
              <a:t>Vía </a:t>
            </a:r>
            <a:r>
              <a:rPr lang="es-CO" sz="1800" u="sng" kern="100" dirty="0" err="1">
                <a:effectLst/>
                <a:latin typeface="Calibri" panose="020F0502020204030204" pitchFamily="34" charset="0"/>
                <a:ea typeface="Calibri" panose="020F0502020204030204" pitchFamily="34" charset="0"/>
                <a:cs typeface="Times New Roman" panose="02020603050405020304" pitchFamily="18" charset="0"/>
              </a:rPr>
              <a:t>Mentimeter</a:t>
            </a:r>
            <a:r>
              <a:rPr lang="es-CO" sz="1800" u="sng" kern="100" dirty="0">
                <a:effectLst/>
                <a:latin typeface="Calibri" panose="020F0502020204030204" pitchFamily="34" charset="0"/>
                <a:ea typeface="Calibri" panose="020F0502020204030204" pitchFamily="34" charset="0"/>
                <a:cs typeface="Times New Roman" panose="02020603050405020304" pitchFamily="18" charset="0"/>
              </a:rPr>
              <a:t>:</a:t>
            </a:r>
            <a:endParaRPr lang="en-US" sz="1800" u="sng" kern="100" dirty="0">
              <a:effectLst/>
              <a:latin typeface="Calibri" panose="020F0502020204030204" pitchFamily="34" charset="0"/>
              <a:ea typeface="Calibri" panose="020F0502020204030204" pitchFamily="34" charset="0"/>
              <a:cs typeface="Times New Roman" panose="02020603050405020304" pitchFamily="18" charset="0"/>
            </a:endParaRPr>
          </a:p>
          <a:p>
            <a:pPr marL="514350" indent="-285750">
              <a:buFont typeface="Arial" panose="020B0604020202020204" pitchFamily="34" charset="0"/>
              <a:buChar char="•"/>
            </a:pPr>
            <a:r>
              <a:rPr lang="es-CO" sz="1800" dirty="0">
                <a:effectLst/>
                <a:latin typeface="Calibri" panose="020F0502020204030204" pitchFamily="34" charset="0"/>
                <a:ea typeface="Calibri" panose="020F0502020204030204" pitchFamily="34" charset="0"/>
                <a:cs typeface="Times New Roman" panose="02020603050405020304" pitchFamily="18" charset="0"/>
              </a:rPr>
              <a:t>Para grupos más grandes en línea, </a:t>
            </a:r>
            <a:r>
              <a:rPr lang="es-CO" sz="1800" dirty="0" err="1">
                <a:effectLst/>
                <a:latin typeface="Calibri" panose="020F0502020204030204" pitchFamily="34" charset="0"/>
                <a:ea typeface="Calibri" panose="020F0502020204030204" pitchFamily="34" charset="0"/>
                <a:cs typeface="Times New Roman" panose="02020603050405020304" pitchFamily="18" charset="0"/>
              </a:rPr>
              <a:t>Mentimeter</a:t>
            </a:r>
            <a:r>
              <a:rPr lang="es-CO" sz="1800" dirty="0">
                <a:effectLst/>
                <a:latin typeface="Calibri" panose="020F0502020204030204" pitchFamily="34" charset="0"/>
                <a:ea typeface="Calibri" panose="020F0502020204030204" pitchFamily="34" charset="0"/>
                <a:cs typeface="Times New Roman" panose="02020603050405020304" pitchFamily="18" charset="0"/>
              </a:rPr>
              <a:t> puede ser una excelente manera de sondear a su grupo y de dar participación a los participantes en un intercambio de ideas. La función "Nube de palabras" se puede utilizar para que las personas respondan las preguntas 1 y 2. La nube de palabras hará que las respuestas comunes se muestren en un tamaño de letra más grande. El facilitador puede reaccionar a las respuestas destacando cualquier tema o patrón común.</a:t>
            </a:r>
          </a:p>
          <a:p>
            <a:pPr marL="514350" indent="-285750">
              <a:buFont typeface="Arial" panose="020B0604020202020204" pitchFamily="34" charset="0"/>
              <a:buChar char="•"/>
            </a:pPr>
            <a:endParaRPr lang="es-CO"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78" name="Google Shape;1378;p7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83</a:t>
            </a:fld>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7"/>
        <p:cNvGrpSpPr/>
        <p:nvPr/>
      </p:nvGrpSpPr>
      <p:grpSpPr>
        <a:xfrm>
          <a:off x="0" y="0"/>
          <a:ext cx="0" cy="0"/>
          <a:chOff x="0" y="0"/>
          <a:chExt cx="0" cy="0"/>
        </a:xfrm>
      </p:grpSpPr>
      <p:sp>
        <p:nvSpPr>
          <p:cNvPr id="1388" name="Google Shape;1388;p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9" name="Google Shape;1389;p7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28600" indent="0">
              <a:buFont typeface="Arial" panose="020B0604020202020204" pitchFamily="34" charset="0"/>
              <a:buNone/>
            </a:pPr>
            <a:r>
              <a:rPr lang="es-ES" sz="1200" dirty="0">
                <a:effectLst/>
                <a:latin typeface="Calibri" panose="020F0502020204030204" pitchFamily="34" charset="0"/>
                <a:ea typeface="Calibri" panose="020F0502020204030204" pitchFamily="34" charset="0"/>
              </a:rPr>
              <a:t> ​</a:t>
            </a:r>
            <a:r>
              <a:rPr lang="es-ES" sz="1200" b="1" dirty="0">
                <a:effectLst/>
                <a:latin typeface="Calibri" panose="020F0502020204030204" pitchFamily="34" charset="0"/>
                <a:ea typeface="Calibri" panose="020F0502020204030204" pitchFamily="34" charset="0"/>
              </a:rPr>
              <a:t>Nota para el facilitador:</a:t>
            </a:r>
            <a:r>
              <a:rPr lang="es-ES" sz="1200" dirty="0">
                <a:effectLst/>
                <a:latin typeface="Calibri" panose="020F0502020204030204" pitchFamily="34" charset="0"/>
                <a:ea typeface="Calibri" panose="020F0502020204030204" pitchFamily="34" charset="0"/>
              </a:rPr>
              <a:t> Distribuya su información de contacto en esta diapositiva. Se han reservado diez minutos para preguntas y respuestas. Este tiempo se puede entrelazar a lo largo del curso o se le puede guardar para el final.</a:t>
            </a:r>
            <a:endParaRPr lang="es-ES" dirty="0">
              <a:latin typeface="Arial"/>
              <a:ea typeface="Arial"/>
              <a:cs typeface="Arial"/>
              <a:sym typeface="Arial"/>
            </a:endParaRPr>
          </a:p>
        </p:txBody>
      </p:sp>
      <p:sp>
        <p:nvSpPr>
          <p:cNvPr id="1390" name="Google Shape;1390;p7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84</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8" name="Google Shape;38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300"/>
              <a:buFont typeface="Arial"/>
              <a:buNone/>
            </a:pPr>
            <a:r>
              <a:rPr lang="en-US" b="1" dirty="0">
                <a:latin typeface="Quattrocento Sans"/>
                <a:ea typeface="Quattrocento Sans"/>
                <a:cs typeface="Quattrocento Sans"/>
                <a:sym typeface="Quattrocento Sans"/>
              </a:rPr>
              <a:t>Tener </a:t>
            </a:r>
            <a:r>
              <a:rPr lang="en-US" b="1" dirty="0" err="1">
                <a:latin typeface="Quattrocento Sans"/>
                <a:ea typeface="Quattrocento Sans"/>
                <a:cs typeface="Quattrocento Sans"/>
                <a:sym typeface="Quattrocento Sans"/>
              </a:rPr>
              <a:t>una</a:t>
            </a:r>
            <a:r>
              <a:rPr lang="en-US" b="1" dirty="0">
                <a:latin typeface="Quattrocento Sans"/>
                <a:ea typeface="Quattrocento Sans"/>
                <a:cs typeface="Quattrocento Sans"/>
                <a:sym typeface="Quattrocento Sans"/>
              </a:rPr>
              <a:t> </a:t>
            </a:r>
            <a:r>
              <a:rPr lang="en-US" b="1" dirty="0" err="1">
                <a:latin typeface="Quattrocento Sans"/>
                <a:ea typeface="Quattrocento Sans"/>
                <a:cs typeface="Quattrocento Sans"/>
                <a:sym typeface="Quattrocento Sans"/>
              </a:rPr>
              <a:t>educación</a:t>
            </a:r>
            <a:r>
              <a:rPr lang="en-US" b="1" dirty="0">
                <a:latin typeface="Quattrocento Sans"/>
                <a:ea typeface="Quattrocento Sans"/>
                <a:cs typeface="Quattrocento Sans"/>
                <a:sym typeface="Quattrocento Sans"/>
              </a:rPr>
              <a:t> superior </a:t>
            </a:r>
            <a:r>
              <a:rPr lang="en-US" b="1" dirty="0" err="1">
                <a:latin typeface="Quattrocento Sans"/>
                <a:ea typeface="Quattrocento Sans"/>
                <a:cs typeface="Quattrocento Sans"/>
                <a:sym typeface="Quattrocento Sans"/>
              </a:rPr>
              <a:t>también</a:t>
            </a:r>
            <a:r>
              <a:rPr lang="en-US" b="1" dirty="0">
                <a:latin typeface="Quattrocento Sans"/>
                <a:ea typeface="Quattrocento Sans"/>
                <a:cs typeface="Quattrocento Sans"/>
                <a:sym typeface="Quattrocento Sans"/>
              </a:rPr>
              <a:t> vale la </a:t>
            </a:r>
            <a:r>
              <a:rPr lang="en-US" b="1" dirty="0" err="1">
                <a:latin typeface="Quattrocento Sans"/>
                <a:ea typeface="Quattrocento Sans"/>
                <a:cs typeface="Quattrocento Sans"/>
                <a:sym typeface="Quattrocento Sans"/>
              </a:rPr>
              <a:t>pena</a:t>
            </a:r>
            <a:r>
              <a:rPr lang="en-US" b="1" dirty="0">
                <a:latin typeface="Quattrocento Sans"/>
                <a:ea typeface="Quattrocento Sans"/>
                <a:cs typeface="Quattrocento Sans"/>
                <a:sym typeface="Quattrocento Sans"/>
              </a:rPr>
              <a:t> de </a:t>
            </a:r>
            <a:r>
              <a:rPr lang="en-US" b="1" dirty="0" err="1">
                <a:latin typeface="Quattrocento Sans"/>
                <a:ea typeface="Quattrocento Sans"/>
                <a:cs typeface="Quattrocento Sans"/>
                <a:sym typeface="Quattrocento Sans"/>
              </a:rPr>
              <a:t>otras</a:t>
            </a:r>
            <a:r>
              <a:rPr lang="en-US" b="1" dirty="0">
                <a:latin typeface="Quattrocento Sans"/>
                <a:ea typeface="Quattrocento Sans"/>
                <a:cs typeface="Quattrocento Sans"/>
                <a:sym typeface="Quattrocento Sans"/>
              </a:rPr>
              <a:t> </a:t>
            </a:r>
            <a:r>
              <a:rPr lang="en-US" b="1" dirty="0" err="1">
                <a:latin typeface="Quattrocento Sans"/>
                <a:ea typeface="Quattrocento Sans"/>
                <a:cs typeface="Quattrocento Sans"/>
                <a:sym typeface="Quattrocento Sans"/>
              </a:rPr>
              <a:t>maneras</a:t>
            </a:r>
            <a:r>
              <a:rPr lang="en-US" b="1" dirty="0">
                <a:latin typeface="Quattrocento Sans"/>
                <a:ea typeface="Quattrocento Sans"/>
                <a:cs typeface="Quattrocento Sans"/>
                <a:sym typeface="Quattrocento Sans"/>
              </a:rPr>
              <a:t>. </a:t>
            </a:r>
            <a:endParaRPr dirty="0">
              <a:latin typeface="Arial" panose="020B0604020202020204" pitchFamily="34" charset="0"/>
              <a:cs typeface="Arial" panose="020B0604020202020204" pitchFamily="34" charset="0"/>
            </a:endParaRPr>
          </a:p>
          <a:p>
            <a:pPr marL="342900" marR="0" lvl="0" indent="-342900">
              <a:lnSpc>
                <a:spcPct val="107000"/>
              </a:lnSpc>
              <a:spcBef>
                <a:spcPts val="0"/>
              </a:spcBef>
              <a:spcAft>
                <a:spcPts val="0"/>
              </a:spcAft>
              <a:buFont typeface="Arial" panose="020B0604020202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No solo que los graduados de la universidad ganan más como promedio, sino que también tienen una mayor estabilidad laboral y tasas más bajas de desempleo. </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La universidad es la clave para garantizar la seguridad económica. A nivel nacional, el 70% de los trabajos requiere educación </a:t>
            </a:r>
            <a:r>
              <a:rPr lang="es-CO" sz="1800" kern="100" dirty="0" err="1">
                <a:effectLst/>
                <a:latin typeface="Arial" panose="020B0604020202020204" pitchFamily="34" charset="0"/>
                <a:ea typeface="Calibri" panose="020F0502020204030204" pitchFamily="34" charset="0"/>
                <a:cs typeface="Arial" panose="020B0604020202020204" pitchFamily="34" charset="0"/>
              </a:rPr>
              <a:t>pos</a:t>
            </a:r>
            <a:r>
              <a:rPr lang="es-CO" sz="1800" kern="100" dirty="0">
                <a:effectLst/>
                <a:latin typeface="Arial" panose="020B0604020202020204" pitchFamily="34" charset="0"/>
                <a:ea typeface="Calibri" panose="020F0502020204030204" pitchFamily="34" charset="0"/>
                <a:cs typeface="Arial" panose="020B0604020202020204" pitchFamily="34" charset="0"/>
              </a:rPr>
              <a:t> preparatoria. </a:t>
            </a:r>
            <a:endParaRPr lang="en-US" sz="1800" kern="100" dirty="0">
              <a:effectLst/>
              <a:latin typeface="Arial" panose="020B060402020202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s-CO" sz="1800" dirty="0">
                <a:effectLst/>
                <a:latin typeface="Arial" panose="020B0604020202020204" pitchFamily="34" charset="0"/>
                <a:ea typeface="Calibri" panose="020F0502020204030204" pitchFamily="34" charset="0"/>
                <a:cs typeface="Arial" panose="020B0604020202020204" pitchFamily="34" charset="0"/>
              </a:rPr>
              <a:t>Por otro lado, ahora hay menos opciones para aquellos que no tienen un título universitario, y hay más competencia por trabajos que pagan menos y ofrecen menos seguridad. Invertir en un título universitario crea más posibilidades y usted cuenta con más opciones mejor remuneradas.</a:t>
            </a:r>
          </a:p>
          <a:p>
            <a:pPr marL="342900" marR="0" lvl="0" indent="-342900">
              <a:lnSpc>
                <a:spcPct val="107000"/>
              </a:lnSpc>
              <a:spcBef>
                <a:spcPts val="0"/>
              </a:spcBef>
              <a:spcAft>
                <a:spcPts val="800"/>
              </a:spcAft>
              <a:buFont typeface="Arial" panose="020B0604020202020204" pitchFamily="34" charset="0"/>
              <a:buChar char="•"/>
              <a:tabLst>
                <a:tab pos="457200" algn="l"/>
              </a:tabLst>
            </a:pPr>
            <a:endParaRPr lang="es-CO" sz="1800" b="1" i="0" u="none" strike="noStrike" cap="none" dirty="0">
              <a:solidFill>
                <a:schemeClr val="dk1"/>
              </a:solidFill>
              <a:effectLst/>
              <a:latin typeface="Arial" panose="020B0604020202020204" pitchFamily="34" charset="0"/>
              <a:ea typeface="Arial"/>
              <a:cs typeface="Arial"/>
              <a:sym typeface="Arial"/>
            </a:endParaRP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s-CO" sz="1800" kern="100" dirty="0">
                <a:effectLst/>
                <a:latin typeface="Arial" panose="020B0604020202020204" pitchFamily="34" charset="0"/>
                <a:ea typeface="Calibri" panose="020F0502020204030204" pitchFamily="34" charset="0"/>
                <a:cs typeface="Arial" panose="020B0604020202020204" pitchFamily="34" charset="0"/>
              </a:rPr>
              <a:t>Un título universitario también se relaciona con otros resultados positivos en la vida, como una mejor salud, mayor voluntariado, mayor grado de votación en elecciones, y tasas más bajas de encarcelamiento, y una mayor probabilidad de que los hijos asistan a la universidad.</a:t>
            </a:r>
          </a:p>
          <a:p>
            <a:pPr marL="342900" marR="0" lvl="0" indent="-342900">
              <a:lnSpc>
                <a:spcPct val="107000"/>
              </a:lnSpc>
              <a:spcBef>
                <a:spcPts val="0"/>
              </a:spcBef>
              <a:spcAft>
                <a:spcPts val="800"/>
              </a:spcAft>
              <a:buFont typeface="Arial" panose="020B0604020202020204" pitchFamily="34" charset="0"/>
              <a:buChar char="•"/>
              <a:tabLst>
                <a:tab pos="457200" algn="l"/>
              </a:tabLst>
            </a:pPr>
            <a:r>
              <a:rPr lang="es-CO" sz="1800" dirty="0">
                <a:effectLst/>
                <a:latin typeface="Arial" panose="020B0604020202020204" pitchFamily="34" charset="0"/>
                <a:ea typeface="Calibri" panose="020F0502020204030204" pitchFamily="34" charset="0"/>
                <a:cs typeface="Arial" panose="020B0604020202020204" pitchFamily="34" charset="0"/>
              </a:rPr>
              <a:t>El objetivo no es solo conseguirles un empleo a los jóvenes en crianza temporal, sino ayudarlos a emprender carreras significativas y convertirse en adultos autorrealizados. Significa pensar más allá de la autosuficiencia y reconocer que la educación superior es una parte clave del logro del bienestar.</a:t>
            </a:r>
            <a:endParaRPr sz="1200" b="1" i="0" u="none" strike="noStrike" cap="none" dirty="0">
              <a:solidFill>
                <a:schemeClr val="dk1"/>
              </a:solidFill>
              <a:latin typeface="Arial"/>
              <a:ea typeface="Arial"/>
              <a:cs typeface="Arial"/>
              <a:sym typeface="Arial"/>
            </a:endParaRPr>
          </a:p>
          <a:p>
            <a:pPr marL="171450" marR="0" lvl="0" indent="-152400" algn="l" rtl="0">
              <a:lnSpc>
                <a:spcPct val="100000"/>
              </a:lnSpc>
              <a:spcBef>
                <a:spcPts val="0"/>
              </a:spcBef>
              <a:spcAft>
                <a:spcPts val="0"/>
              </a:spcAft>
              <a:buClr>
                <a:schemeClr val="dk1"/>
              </a:buClr>
              <a:buSzPts val="300"/>
              <a:buFont typeface="Arial"/>
              <a:buNone/>
            </a:pPr>
            <a:endParaRPr sz="1200" b="1" i="0" u="none" strike="noStrike" cap="none" dirty="0">
              <a:solidFill>
                <a:schemeClr val="dk1"/>
              </a:solidFill>
              <a:latin typeface="Arial"/>
              <a:ea typeface="Arial"/>
              <a:cs typeface="Arial"/>
              <a:sym typeface="Arial"/>
            </a:endParaRPr>
          </a:p>
          <a:p>
            <a:pPr marL="0" marR="0" lvl="0" indent="0" algn="l" rtl="0">
              <a:lnSpc>
                <a:spcPct val="100000"/>
              </a:lnSpc>
              <a:spcBef>
                <a:spcPts val="0"/>
              </a:spcBef>
              <a:spcAft>
                <a:spcPts val="0"/>
              </a:spcAft>
              <a:buClr>
                <a:schemeClr val="dk1"/>
              </a:buClr>
              <a:buSzPts val="300"/>
              <a:buFont typeface="Arial"/>
              <a:buNone/>
            </a:pPr>
            <a:r>
              <a:rPr lang="en-US" sz="1200" b="1" i="0" u="none" strike="noStrike" cap="none" dirty="0">
                <a:solidFill>
                  <a:schemeClr val="dk1"/>
                </a:solidFill>
                <a:latin typeface="Arial"/>
                <a:ea typeface="Arial"/>
                <a:cs typeface="Arial"/>
                <a:sym typeface="Arial"/>
              </a:rPr>
              <a:t>Fuentes: </a:t>
            </a:r>
            <a:endParaRPr dirty="0">
              <a:latin typeface="Arial"/>
              <a:ea typeface="Arial"/>
              <a:cs typeface="Arial"/>
              <a:sym typeface="Arial"/>
            </a:endParaRPr>
          </a:p>
          <a:p>
            <a:pPr marL="0" marR="0" lvl="0" indent="0" algn="l" rtl="0">
              <a:spcBef>
                <a:spcPts val="0"/>
              </a:spcBef>
              <a:spcAft>
                <a:spcPts val="0"/>
              </a:spcAft>
              <a:buClr>
                <a:schemeClr val="dk1"/>
              </a:buClr>
              <a:buSzPts val="300"/>
              <a:buFont typeface="Calibri"/>
              <a:buNone/>
            </a:pPr>
            <a:r>
              <a:rPr lang="en-US" dirty="0">
                <a:latin typeface="Arial" panose="020B0604020202020204" pitchFamily="34" charset="0"/>
                <a:cs typeface="Arial" panose="020B0604020202020204" pitchFamily="34" charset="0"/>
              </a:rPr>
              <a:t>https://research.collegeboard.org/trends/education-pays</a:t>
            </a:r>
          </a:p>
          <a:p>
            <a:pPr marL="0" marR="0" lvl="0" indent="0" algn="l" rtl="0">
              <a:spcBef>
                <a:spcPts val="0"/>
              </a:spcBef>
              <a:spcAft>
                <a:spcPts val="0"/>
              </a:spcAft>
              <a:buClr>
                <a:schemeClr val="dk1"/>
              </a:buClr>
              <a:buSzPts val="300"/>
              <a:buFont typeface="Calibri"/>
              <a:buNone/>
            </a:pPr>
            <a:r>
              <a:rPr lang="en-US" sz="1200" dirty="0">
                <a:solidFill>
                  <a:schemeClr val="dk1"/>
                </a:solidFill>
                <a:latin typeface="Arial" panose="020B0604020202020204" pitchFamily="34" charset="0"/>
                <a:cs typeface="Arial" panose="020B0604020202020204" pitchFamily="34" charset="0"/>
                <a:sym typeface="Calibri"/>
              </a:rPr>
              <a:t>https://cew.georgetown.edu/wp-content/uploads/2014/11/Recovery2020.SR_.Web_.pdf</a:t>
            </a:r>
            <a:endParaRPr lang="en-US" dirty="0">
              <a:latin typeface="Arial" panose="020B0604020202020204" pitchFamily="34" charset="0"/>
              <a:cs typeface="Arial" panose="020B0604020202020204" pitchFamily="34" charset="0"/>
            </a:endParaRPr>
          </a:p>
          <a:p>
            <a:pPr marL="0" marR="0" lvl="0" indent="0" algn="l" rtl="0">
              <a:spcBef>
                <a:spcPts val="0"/>
              </a:spcBef>
              <a:spcAft>
                <a:spcPts val="0"/>
              </a:spcAft>
              <a:buClr>
                <a:schemeClr val="dk1"/>
              </a:buClr>
              <a:buSzPts val="300"/>
              <a:buFont typeface="Calibri"/>
              <a:buNone/>
            </a:pPr>
            <a:r>
              <a:rPr lang="en-US" sz="1200" dirty="0">
                <a:solidFill>
                  <a:schemeClr val="dk1"/>
                </a:solidFill>
                <a:latin typeface="Arial" panose="020B0604020202020204" pitchFamily="34" charset="0"/>
                <a:cs typeface="Arial" panose="020B0604020202020204" pitchFamily="34" charset="0"/>
                <a:sym typeface="Calibri"/>
              </a:rPr>
              <a:t>https://research.collegeboard.org/pdf/education-pays-2004-full-report.pdf</a:t>
            </a:r>
          </a:p>
          <a:p>
            <a:pPr marL="0" lvl="0" indent="0" algn="l" rtl="0">
              <a:lnSpc>
                <a:spcPct val="100000"/>
              </a:lnSpc>
              <a:spcBef>
                <a:spcPts val="0"/>
              </a:spcBef>
              <a:spcAft>
                <a:spcPts val="0"/>
              </a:spcAft>
              <a:buSzPts val="1400"/>
              <a:buNone/>
            </a:pPr>
            <a:endParaRPr dirty="0">
              <a:latin typeface="Arial"/>
              <a:ea typeface="Arial"/>
              <a:cs typeface="Arial"/>
              <a:sym typeface="Arial"/>
            </a:endParaRPr>
          </a:p>
        </p:txBody>
      </p:sp>
      <p:sp>
        <p:nvSpPr>
          <p:cNvPr id="389" name="Google Shape;389;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7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7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7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9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atin typeface="Arial" panose="020B0604020202020204" pitchFamily="34" charset="0"/>
                <a:cs typeface="Arial"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74" name="Google Shape;74;p91"/>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atin typeface="Arial" panose="020B0604020202020204" pitchFamily="34" charset="0"/>
                <a:cs typeface="Arial" panose="020B0604020202020204" pitchFamily="34" charset="0"/>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75" name="Google Shape;75;p9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9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9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92"/>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atin typeface="Arial" panose="020B0604020202020204" pitchFamily="34" charset="0"/>
                <a:cs typeface="Arial"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80" name="Google Shape;80;p92"/>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atin typeface="Arial" panose="020B0604020202020204" pitchFamily="34" charset="0"/>
                <a:cs typeface="Arial" panose="020B0604020202020204" pitchFamily="34" charset="0"/>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81" name="Google Shape;81;p9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9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9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7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atin typeface="Arial" panose="020B0604020202020204" pitchFamily="34" charset="0"/>
                <a:cs typeface="Arial"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1" name="Google Shape;21;p78"/>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lnSpc>
                <a:spcPct val="100000"/>
              </a:lnSpc>
              <a:spcBef>
                <a:spcPts val="360"/>
              </a:spcBef>
              <a:spcAft>
                <a:spcPts val="0"/>
              </a:spcAft>
              <a:buClr>
                <a:schemeClr val="dk1"/>
              </a:buClr>
              <a:buSzPts val="1800"/>
              <a:buChar char="•"/>
              <a:defRPr>
                <a:latin typeface="Arial" panose="020B0604020202020204" pitchFamily="34" charset="0"/>
                <a:cs typeface="Arial" panose="020B0604020202020204" pitchFamily="34" charset="0"/>
              </a:defRPr>
            </a:lvl1pPr>
            <a:lvl2pPr marL="914400" lvl="1" indent="-342900" algn="l">
              <a:lnSpc>
                <a:spcPct val="100000"/>
              </a:lnSpc>
              <a:spcBef>
                <a:spcPts val="360"/>
              </a:spcBef>
              <a:spcAft>
                <a:spcPts val="0"/>
              </a:spcAft>
              <a:buClr>
                <a:schemeClr val="dk1"/>
              </a:buClr>
              <a:buSzPts val="1800"/>
              <a:buChar char="–"/>
              <a:defRPr/>
            </a:lvl2pPr>
            <a:lvl3pPr marL="1371600" lvl="2" indent="-342900" algn="l">
              <a:lnSpc>
                <a:spcPct val="100000"/>
              </a:lnSpc>
              <a:spcBef>
                <a:spcPts val="360"/>
              </a:spcBef>
              <a:spcAft>
                <a:spcPts val="0"/>
              </a:spcAft>
              <a:buClr>
                <a:schemeClr val="dk1"/>
              </a:buClr>
              <a:buSzPts val="1800"/>
              <a:buChar char="•"/>
              <a:defRPr/>
            </a:lvl3pPr>
            <a:lvl4pPr marL="1828800" lvl="3" indent="-342900" algn="l">
              <a:lnSpc>
                <a:spcPct val="100000"/>
              </a:lnSpc>
              <a:spcBef>
                <a:spcPts val="360"/>
              </a:spcBef>
              <a:spcAft>
                <a:spcPts val="0"/>
              </a:spcAft>
              <a:buClr>
                <a:schemeClr val="dk1"/>
              </a:buClr>
              <a:buSzPts val="1800"/>
              <a:buChar char="–"/>
              <a:defRPr/>
            </a:lvl4pPr>
            <a:lvl5pPr marL="2286000" lvl="4" indent="-342900" algn="l">
              <a:lnSpc>
                <a:spcPct val="100000"/>
              </a:lnSpc>
              <a:spcBef>
                <a:spcPts val="360"/>
              </a:spcBef>
              <a:spcAft>
                <a:spcPts val="0"/>
              </a:spcAft>
              <a:buClr>
                <a:schemeClr val="dk1"/>
              </a:buClr>
              <a:buSzPts val="1800"/>
              <a:buChar char="»"/>
              <a:defRPr/>
            </a:lvl5pPr>
            <a:lvl6pPr marL="2743200" lvl="5" indent="-342900" algn="l">
              <a:lnSpc>
                <a:spcPct val="100000"/>
              </a:lnSpc>
              <a:spcBef>
                <a:spcPts val="360"/>
              </a:spcBef>
              <a:spcAft>
                <a:spcPts val="0"/>
              </a:spcAft>
              <a:buClr>
                <a:schemeClr val="dk1"/>
              </a:buClr>
              <a:buSzPts val="1800"/>
              <a:buChar char="•"/>
              <a:defRPr/>
            </a:lvl6pPr>
            <a:lvl7pPr marL="3200400" lvl="6" indent="-342900" algn="l">
              <a:lnSpc>
                <a:spcPct val="100000"/>
              </a:lnSpc>
              <a:spcBef>
                <a:spcPts val="360"/>
              </a:spcBef>
              <a:spcAft>
                <a:spcPts val="0"/>
              </a:spcAft>
              <a:buClr>
                <a:schemeClr val="dk1"/>
              </a:buClr>
              <a:buSzPts val="1800"/>
              <a:buChar char="•"/>
              <a:defRPr/>
            </a:lvl7pPr>
            <a:lvl8pPr marL="3657600" lvl="7" indent="-342900" algn="l">
              <a:lnSpc>
                <a:spcPct val="100000"/>
              </a:lnSpc>
              <a:spcBef>
                <a:spcPts val="360"/>
              </a:spcBef>
              <a:spcAft>
                <a:spcPts val="0"/>
              </a:spcAft>
              <a:buClr>
                <a:schemeClr val="dk1"/>
              </a:buClr>
              <a:buSzPts val="1800"/>
              <a:buChar char="•"/>
              <a:defRPr/>
            </a:lvl8pPr>
            <a:lvl9pPr marL="4114800" lvl="8" indent="-342900" algn="l">
              <a:lnSpc>
                <a:spcPct val="100000"/>
              </a:lnSpc>
              <a:spcBef>
                <a:spcPts val="360"/>
              </a:spcBef>
              <a:spcAft>
                <a:spcPts val="0"/>
              </a:spcAft>
              <a:buClr>
                <a:schemeClr val="dk1"/>
              </a:buClr>
              <a:buSzPts val="1800"/>
              <a:buChar char="•"/>
              <a:defRPr/>
            </a:lvl9pPr>
          </a:lstStyle>
          <a:p>
            <a:endParaRPr dirty="0"/>
          </a:p>
        </p:txBody>
      </p:sp>
      <p:sp>
        <p:nvSpPr>
          <p:cNvPr id="22" name="Google Shape;22;p7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7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7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84"/>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atin typeface="Arial" panose="020B0604020202020204" pitchFamily="34" charset="0"/>
                <a:cs typeface="Arial"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7" name="Google Shape;27;p84"/>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lnSpc>
                <a:spcPct val="100000"/>
              </a:lnSpc>
              <a:spcBef>
                <a:spcPts val="640"/>
              </a:spcBef>
              <a:spcAft>
                <a:spcPts val="0"/>
              </a:spcAft>
              <a:buClr>
                <a:srgbClr val="888888"/>
              </a:buClr>
              <a:buSzPts val="3200"/>
              <a:buNone/>
              <a:defRPr>
                <a:solidFill>
                  <a:srgbClr val="888888"/>
                </a:solidFill>
                <a:latin typeface="Arial" panose="020B0604020202020204" pitchFamily="34" charset="0"/>
                <a:cs typeface="Arial" panose="020B0604020202020204" pitchFamily="34" charset="0"/>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a:endParaRPr dirty="0"/>
          </a:p>
        </p:txBody>
      </p:sp>
      <p:sp>
        <p:nvSpPr>
          <p:cNvPr id="28" name="Google Shape;28;p8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8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8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85"/>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lnSpc>
                <a:spcPct val="100000"/>
              </a:lnSpc>
              <a:spcBef>
                <a:spcPts val="0"/>
              </a:spcBef>
              <a:spcAft>
                <a:spcPts val="0"/>
              </a:spcAft>
              <a:buClr>
                <a:schemeClr val="dk1"/>
              </a:buClr>
              <a:buSzPts val="4000"/>
              <a:buFont typeface="Calibri"/>
              <a:buNone/>
              <a:defRPr sz="4000" b="1" cap="none">
                <a:latin typeface="Arial" panose="020B0604020202020204" pitchFamily="34" charset="0"/>
                <a:cs typeface="Arial"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3" name="Google Shape;33;p85"/>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00"/>
              </a:spcBef>
              <a:spcAft>
                <a:spcPts val="0"/>
              </a:spcAft>
              <a:buClr>
                <a:srgbClr val="888888"/>
              </a:buClr>
              <a:buSzPts val="2000"/>
              <a:buNone/>
              <a:defRPr sz="2000">
                <a:solidFill>
                  <a:srgbClr val="888888"/>
                </a:solidFill>
                <a:latin typeface="Arial" panose="020B0604020202020204" pitchFamily="34" charset="0"/>
                <a:cs typeface="Arial" panose="020B0604020202020204" pitchFamily="34" charset="0"/>
              </a:defRPr>
            </a:lvl1pPr>
            <a:lvl2pPr marL="914400" lvl="1" indent="-228600" algn="l">
              <a:lnSpc>
                <a:spcPct val="100000"/>
              </a:lnSpc>
              <a:spcBef>
                <a:spcPts val="360"/>
              </a:spcBef>
              <a:spcAft>
                <a:spcPts val="0"/>
              </a:spcAft>
              <a:buClr>
                <a:srgbClr val="888888"/>
              </a:buClr>
              <a:buSzPts val="1800"/>
              <a:buNone/>
              <a:defRPr sz="1800">
                <a:solidFill>
                  <a:srgbClr val="888888"/>
                </a:solidFill>
              </a:defRPr>
            </a:lvl2pPr>
            <a:lvl3pPr marL="1371600" lvl="2" indent="-228600" algn="l">
              <a:lnSpc>
                <a:spcPct val="100000"/>
              </a:lnSpc>
              <a:spcBef>
                <a:spcPts val="320"/>
              </a:spcBef>
              <a:spcAft>
                <a:spcPts val="0"/>
              </a:spcAft>
              <a:buClr>
                <a:srgbClr val="888888"/>
              </a:buClr>
              <a:buSzPts val="1600"/>
              <a:buNone/>
              <a:defRPr sz="1600">
                <a:solidFill>
                  <a:srgbClr val="888888"/>
                </a:solidFill>
              </a:defRPr>
            </a:lvl3pPr>
            <a:lvl4pPr marL="1828800" lvl="3" indent="-228600" algn="l">
              <a:lnSpc>
                <a:spcPct val="100000"/>
              </a:lnSpc>
              <a:spcBef>
                <a:spcPts val="280"/>
              </a:spcBef>
              <a:spcAft>
                <a:spcPts val="0"/>
              </a:spcAft>
              <a:buClr>
                <a:srgbClr val="888888"/>
              </a:buClr>
              <a:buSzPts val="1400"/>
              <a:buNone/>
              <a:defRPr sz="1400">
                <a:solidFill>
                  <a:srgbClr val="888888"/>
                </a:solidFill>
              </a:defRPr>
            </a:lvl4pPr>
            <a:lvl5pPr marL="2286000" lvl="4" indent="-228600" algn="l">
              <a:lnSpc>
                <a:spcPct val="100000"/>
              </a:lnSpc>
              <a:spcBef>
                <a:spcPts val="280"/>
              </a:spcBef>
              <a:spcAft>
                <a:spcPts val="0"/>
              </a:spcAft>
              <a:buClr>
                <a:srgbClr val="888888"/>
              </a:buClr>
              <a:buSzPts val="1400"/>
              <a:buNone/>
              <a:defRPr sz="1400">
                <a:solidFill>
                  <a:srgbClr val="888888"/>
                </a:solidFill>
              </a:defRPr>
            </a:lvl5pPr>
            <a:lvl6pPr marL="2743200" lvl="5" indent="-228600" algn="l">
              <a:lnSpc>
                <a:spcPct val="100000"/>
              </a:lnSpc>
              <a:spcBef>
                <a:spcPts val="280"/>
              </a:spcBef>
              <a:spcAft>
                <a:spcPts val="0"/>
              </a:spcAft>
              <a:buClr>
                <a:srgbClr val="888888"/>
              </a:buClr>
              <a:buSzPts val="1400"/>
              <a:buNone/>
              <a:defRPr sz="1400">
                <a:solidFill>
                  <a:srgbClr val="888888"/>
                </a:solidFill>
              </a:defRPr>
            </a:lvl6pPr>
            <a:lvl7pPr marL="3200400" lvl="6" indent="-228600" algn="l">
              <a:lnSpc>
                <a:spcPct val="100000"/>
              </a:lnSpc>
              <a:spcBef>
                <a:spcPts val="280"/>
              </a:spcBef>
              <a:spcAft>
                <a:spcPts val="0"/>
              </a:spcAft>
              <a:buClr>
                <a:srgbClr val="888888"/>
              </a:buClr>
              <a:buSzPts val="1400"/>
              <a:buNone/>
              <a:defRPr sz="1400">
                <a:solidFill>
                  <a:srgbClr val="888888"/>
                </a:solidFill>
              </a:defRPr>
            </a:lvl7pPr>
            <a:lvl8pPr marL="3657600" lvl="7" indent="-228600" algn="l">
              <a:lnSpc>
                <a:spcPct val="100000"/>
              </a:lnSpc>
              <a:spcBef>
                <a:spcPts val="280"/>
              </a:spcBef>
              <a:spcAft>
                <a:spcPts val="0"/>
              </a:spcAft>
              <a:buClr>
                <a:srgbClr val="888888"/>
              </a:buClr>
              <a:buSzPts val="1400"/>
              <a:buNone/>
              <a:defRPr sz="1400">
                <a:solidFill>
                  <a:srgbClr val="888888"/>
                </a:solidFill>
              </a:defRPr>
            </a:lvl8pPr>
            <a:lvl9pPr marL="4114800" lvl="8" indent="-228600" algn="l">
              <a:lnSpc>
                <a:spcPct val="100000"/>
              </a:lnSpc>
              <a:spcBef>
                <a:spcPts val="280"/>
              </a:spcBef>
              <a:spcAft>
                <a:spcPts val="0"/>
              </a:spcAft>
              <a:buClr>
                <a:srgbClr val="888888"/>
              </a:buClr>
              <a:buSzPts val="1400"/>
              <a:buNone/>
              <a:defRPr sz="1400">
                <a:solidFill>
                  <a:srgbClr val="888888"/>
                </a:solidFill>
              </a:defRPr>
            </a:lvl9pPr>
          </a:lstStyle>
          <a:p>
            <a:endParaRPr dirty="0"/>
          </a:p>
        </p:txBody>
      </p:sp>
      <p:sp>
        <p:nvSpPr>
          <p:cNvPr id="34" name="Google Shape;34;p8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8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8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8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atin typeface="Arial" panose="020B0604020202020204" pitchFamily="34" charset="0"/>
                <a:cs typeface="Arial"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39" name="Google Shape;39;p86"/>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atin typeface="Arial" panose="020B0604020202020204" pitchFamily="34" charset="0"/>
                <a:cs typeface="Arial" panose="020B0604020202020204" pitchFamily="34" charset="0"/>
              </a:defRPr>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dirty="0"/>
          </a:p>
        </p:txBody>
      </p:sp>
      <p:sp>
        <p:nvSpPr>
          <p:cNvPr id="40" name="Google Shape;40;p86"/>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lnSpc>
                <a:spcPct val="100000"/>
              </a:lnSpc>
              <a:spcBef>
                <a:spcPts val="560"/>
              </a:spcBef>
              <a:spcAft>
                <a:spcPts val="0"/>
              </a:spcAft>
              <a:buClr>
                <a:schemeClr val="dk1"/>
              </a:buClr>
              <a:buSzPts val="2800"/>
              <a:buChar char="•"/>
              <a:defRPr sz="2800">
                <a:latin typeface="Arial" panose="020B0604020202020204" pitchFamily="34" charset="0"/>
                <a:cs typeface="Arial" panose="020B0604020202020204" pitchFamily="34" charset="0"/>
              </a:defRPr>
            </a:lvl1pPr>
            <a:lvl2pPr marL="914400" lvl="1" indent="-381000" algn="l">
              <a:lnSpc>
                <a:spcPct val="100000"/>
              </a:lnSpc>
              <a:spcBef>
                <a:spcPts val="480"/>
              </a:spcBef>
              <a:spcAft>
                <a:spcPts val="0"/>
              </a:spcAft>
              <a:buClr>
                <a:schemeClr val="dk1"/>
              </a:buClr>
              <a:buSzPts val="2400"/>
              <a:buChar char="–"/>
              <a:defRPr sz="2400"/>
            </a:lvl2pPr>
            <a:lvl3pPr marL="1371600" lvl="2" indent="-355600" algn="l">
              <a:lnSpc>
                <a:spcPct val="100000"/>
              </a:lnSpc>
              <a:spcBef>
                <a:spcPts val="400"/>
              </a:spcBef>
              <a:spcAft>
                <a:spcPts val="0"/>
              </a:spcAft>
              <a:buClr>
                <a:schemeClr val="dk1"/>
              </a:buClr>
              <a:buSzPts val="2000"/>
              <a:buChar char="•"/>
              <a:defRPr sz="2000"/>
            </a:lvl3pPr>
            <a:lvl4pPr marL="1828800" lvl="3" indent="-342900" algn="l">
              <a:lnSpc>
                <a:spcPct val="100000"/>
              </a:lnSpc>
              <a:spcBef>
                <a:spcPts val="360"/>
              </a:spcBef>
              <a:spcAft>
                <a:spcPts val="0"/>
              </a:spcAft>
              <a:buClr>
                <a:schemeClr val="dk1"/>
              </a:buClr>
              <a:buSzPts val="1800"/>
              <a:buChar char="–"/>
              <a:defRPr sz="1800"/>
            </a:lvl4pPr>
            <a:lvl5pPr marL="2286000" lvl="4" indent="-342900" algn="l">
              <a:lnSpc>
                <a:spcPct val="100000"/>
              </a:lnSpc>
              <a:spcBef>
                <a:spcPts val="360"/>
              </a:spcBef>
              <a:spcAft>
                <a:spcPts val="0"/>
              </a:spcAft>
              <a:buClr>
                <a:schemeClr val="dk1"/>
              </a:buClr>
              <a:buSzPts val="1800"/>
              <a:buChar char="»"/>
              <a:defRPr sz="1800"/>
            </a:lvl5pPr>
            <a:lvl6pPr marL="2743200" lvl="5" indent="-342900" algn="l">
              <a:lnSpc>
                <a:spcPct val="100000"/>
              </a:lnSpc>
              <a:spcBef>
                <a:spcPts val="360"/>
              </a:spcBef>
              <a:spcAft>
                <a:spcPts val="0"/>
              </a:spcAft>
              <a:buClr>
                <a:schemeClr val="dk1"/>
              </a:buClr>
              <a:buSzPts val="1800"/>
              <a:buChar char="•"/>
              <a:defRPr sz="1800"/>
            </a:lvl6pPr>
            <a:lvl7pPr marL="3200400" lvl="6" indent="-342900" algn="l">
              <a:lnSpc>
                <a:spcPct val="100000"/>
              </a:lnSpc>
              <a:spcBef>
                <a:spcPts val="360"/>
              </a:spcBef>
              <a:spcAft>
                <a:spcPts val="0"/>
              </a:spcAft>
              <a:buClr>
                <a:schemeClr val="dk1"/>
              </a:buClr>
              <a:buSzPts val="1800"/>
              <a:buChar char="•"/>
              <a:defRPr sz="1800"/>
            </a:lvl7pPr>
            <a:lvl8pPr marL="3657600" lvl="7" indent="-342900" algn="l">
              <a:lnSpc>
                <a:spcPct val="100000"/>
              </a:lnSpc>
              <a:spcBef>
                <a:spcPts val="360"/>
              </a:spcBef>
              <a:spcAft>
                <a:spcPts val="0"/>
              </a:spcAft>
              <a:buClr>
                <a:schemeClr val="dk1"/>
              </a:buClr>
              <a:buSzPts val="1800"/>
              <a:buChar char="•"/>
              <a:defRPr sz="1800"/>
            </a:lvl8pPr>
            <a:lvl9pPr marL="4114800" lvl="8" indent="-342900" algn="l">
              <a:lnSpc>
                <a:spcPct val="100000"/>
              </a:lnSpc>
              <a:spcBef>
                <a:spcPts val="360"/>
              </a:spcBef>
              <a:spcAft>
                <a:spcPts val="0"/>
              </a:spcAft>
              <a:buClr>
                <a:schemeClr val="dk1"/>
              </a:buClr>
              <a:buSzPts val="1800"/>
              <a:buChar char="•"/>
              <a:defRPr sz="1800"/>
            </a:lvl9pPr>
          </a:lstStyle>
          <a:p>
            <a:endParaRPr dirty="0"/>
          </a:p>
        </p:txBody>
      </p:sp>
      <p:sp>
        <p:nvSpPr>
          <p:cNvPr id="41" name="Google Shape;41;p8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8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8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8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4400"/>
              <a:buFont typeface="Calibri"/>
              <a:buNone/>
              <a:defRPr>
                <a:latin typeface="Arial" panose="020B0604020202020204" pitchFamily="34" charset="0"/>
                <a:cs typeface="Arial"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46" name="Google Shape;46;p8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atin typeface="Arial" panose="020B0604020202020204" pitchFamily="34" charset="0"/>
                <a:cs typeface="Arial" panose="020B0604020202020204" pitchFamily="34" charset="0"/>
              </a:defRPr>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dirty="0"/>
          </a:p>
        </p:txBody>
      </p:sp>
      <p:sp>
        <p:nvSpPr>
          <p:cNvPr id="47" name="Google Shape;47;p87"/>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atin typeface="Arial" panose="020B0604020202020204" pitchFamily="34" charset="0"/>
                <a:cs typeface="Arial" panose="020B0604020202020204" pitchFamily="34" charset="0"/>
              </a:defRPr>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dirty="0"/>
          </a:p>
        </p:txBody>
      </p:sp>
      <p:sp>
        <p:nvSpPr>
          <p:cNvPr id="48" name="Google Shape;48;p87"/>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lnSpc>
                <a:spcPct val="100000"/>
              </a:lnSpc>
              <a:spcBef>
                <a:spcPts val="480"/>
              </a:spcBef>
              <a:spcAft>
                <a:spcPts val="0"/>
              </a:spcAft>
              <a:buClr>
                <a:schemeClr val="dk1"/>
              </a:buClr>
              <a:buSzPts val="2400"/>
              <a:buNone/>
              <a:defRPr sz="2400" b="1">
                <a:latin typeface="Arial" panose="020B0604020202020204" pitchFamily="34" charset="0"/>
                <a:cs typeface="Arial" panose="020B0604020202020204" pitchFamily="34" charset="0"/>
              </a:defRPr>
            </a:lvl1pPr>
            <a:lvl2pPr marL="914400" lvl="1" indent="-228600" algn="l">
              <a:lnSpc>
                <a:spcPct val="100000"/>
              </a:lnSpc>
              <a:spcBef>
                <a:spcPts val="400"/>
              </a:spcBef>
              <a:spcAft>
                <a:spcPts val="0"/>
              </a:spcAft>
              <a:buClr>
                <a:schemeClr val="dk1"/>
              </a:buClr>
              <a:buSzPts val="2000"/>
              <a:buNone/>
              <a:defRPr sz="2000" b="1"/>
            </a:lvl2pPr>
            <a:lvl3pPr marL="1371600" lvl="2" indent="-228600" algn="l">
              <a:lnSpc>
                <a:spcPct val="100000"/>
              </a:lnSpc>
              <a:spcBef>
                <a:spcPts val="360"/>
              </a:spcBef>
              <a:spcAft>
                <a:spcPts val="0"/>
              </a:spcAft>
              <a:buClr>
                <a:schemeClr val="dk1"/>
              </a:buClr>
              <a:buSzPts val="1800"/>
              <a:buNone/>
              <a:defRPr sz="1800" b="1"/>
            </a:lvl3pPr>
            <a:lvl4pPr marL="1828800" lvl="3" indent="-228600" algn="l">
              <a:lnSpc>
                <a:spcPct val="100000"/>
              </a:lnSpc>
              <a:spcBef>
                <a:spcPts val="320"/>
              </a:spcBef>
              <a:spcAft>
                <a:spcPts val="0"/>
              </a:spcAft>
              <a:buClr>
                <a:schemeClr val="dk1"/>
              </a:buClr>
              <a:buSzPts val="1600"/>
              <a:buNone/>
              <a:defRPr sz="1600" b="1"/>
            </a:lvl4pPr>
            <a:lvl5pPr marL="2286000" lvl="4" indent="-228600" algn="l">
              <a:lnSpc>
                <a:spcPct val="100000"/>
              </a:lnSpc>
              <a:spcBef>
                <a:spcPts val="320"/>
              </a:spcBef>
              <a:spcAft>
                <a:spcPts val="0"/>
              </a:spcAft>
              <a:buClr>
                <a:schemeClr val="dk1"/>
              </a:buClr>
              <a:buSzPts val="1600"/>
              <a:buNone/>
              <a:defRPr sz="1600" b="1"/>
            </a:lvl5pPr>
            <a:lvl6pPr marL="2743200" lvl="5" indent="-228600" algn="l">
              <a:lnSpc>
                <a:spcPct val="100000"/>
              </a:lnSpc>
              <a:spcBef>
                <a:spcPts val="320"/>
              </a:spcBef>
              <a:spcAft>
                <a:spcPts val="0"/>
              </a:spcAft>
              <a:buClr>
                <a:schemeClr val="dk1"/>
              </a:buClr>
              <a:buSzPts val="1600"/>
              <a:buNone/>
              <a:defRPr sz="1600" b="1"/>
            </a:lvl6pPr>
            <a:lvl7pPr marL="3200400" lvl="6" indent="-228600" algn="l">
              <a:lnSpc>
                <a:spcPct val="100000"/>
              </a:lnSpc>
              <a:spcBef>
                <a:spcPts val="320"/>
              </a:spcBef>
              <a:spcAft>
                <a:spcPts val="0"/>
              </a:spcAft>
              <a:buClr>
                <a:schemeClr val="dk1"/>
              </a:buClr>
              <a:buSzPts val="1600"/>
              <a:buNone/>
              <a:defRPr sz="1600" b="1"/>
            </a:lvl7pPr>
            <a:lvl8pPr marL="3657600" lvl="7" indent="-228600" algn="l">
              <a:lnSpc>
                <a:spcPct val="100000"/>
              </a:lnSpc>
              <a:spcBef>
                <a:spcPts val="320"/>
              </a:spcBef>
              <a:spcAft>
                <a:spcPts val="0"/>
              </a:spcAft>
              <a:buClr>
                <a:schemeClr val="dk1"/>
              </a:buClr>
              <a:buSzPts val="1600"/>
              <a:buNone/>
              <a:defRPr sz="1600" b="1"/>
            </a:lvl8pPr>
            <a:lvl9pPr marL="4114800" lvl="8" indent="-228600" algn="l">
              <a:lnSpc>
                <a:spcPct val="100000"/>
              </a:lnSpc>
              <a:spcBef>
                <a:spcPts val="320"/>
              </a:spcBef>
              <a:spcAft>
                <a:spcPts val="0"/>
              </a:spcAft>
              <a:buClr>
                <a:schemeClr val="dk1"/>
              </a:buClr>
              <a:buSzPts val="1600"/>
              <a:buNone/>
              <a:defRPr sz="1600" b="1"/>
            </a:lvl9pPr>
          </a:lstStyle>
          <a:p>
            <a:endParaRPr dirty="0"/>
          </a:p>
        </p:txBody>
      </p:sp>
      <p:sp>
        <p:nvSpPr>
          <p:cNvPr id="49" name="Google Shape;49;p87"/>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lnSpc>
                <a:spcPct val="100000"/>
              </a:lnSpc>
              <a:spcBef>
                <a:spcPts val="480"/>
              </a:spcBef>
              <a:spcAft>
                <a:spcPts val="0"/>
              </a:spcAft>
              <a:buClr>
                <a:schemeClr val="dk1"/>
              </a:buClr>
              <a:buSzPts val="2400"/>
              <a:buChar char="•"/>
              <a:defRPr sz="2400">
                <a:latin typeface="Arial" panose="020B0604020202020204" pitchFamily="34" charset="0"/>
                <a:cs typeface="Arial" panose="020B0604020202020204" pitchFamily="34" charset="0"/>
              </a:defRPr>
            </a:lvl1pPr>
            <a:lvl2pPr marL="914400" lvl="1" indent="-355600" algn="l">
              <a:lnSpc>
                <a:spcPct val="100000"/>
              </a:lnSpc>
              <a:spcBef>
                <a:spcPts val="400"/>
              </a:spcBef>
              <a:spcAft>
                <a:spcPts val="0"/>
              </a:spcAft>
              <a:buClr>
                <a:schemeClr val="dk1"/>
              </a:buClr>
              <a:buSzPts val="2000"/>
              <a:buChar char="–"/>
              <a:defRPr sz="2000"/>
            </a:lvl2pPr>
            <a:lvl3pPr marL="1371600" lvl="2" indent="-342900" algn="l">
              <a:lnSpc>
                <a:spcPct val="100000"/>
              </a:lnSpc>
              <a:spcBef>
                <a:spcPts val="360"/>
              </a:spcBef>
              <a:spcAft>
                <a:spcPts val="0"/>
              </a:spcAft>
              <a:buClr>
                <a:schemeClr val="dk1"/>
              </a:buClr>
              <a:buSzPts val="1800"/>
              <a:buChar char="•"/>
              <a:defRPr sz="1800"/>
            </a:lvl3pPr>
            <a:lvl4pPr marL="1828800" lvl="3" indent="-330200" algn="l">
              <a:lnSpc>
                <a:spcPct val="100000"/>
              </a:lnSpc>
              <a:spcBef>
                <a:spcPts val="320"/>
              </a:spcBef>
              <a:spcAft>
                <a:spcPts val="0"/>
              </a:spcAft>
              <a:buClr>
                <a:schemeClr val="dk1"/>
              </a:buClr>
              <a:buSzPts val="1600"/>
              <a:buChar char="–"/>
              <a:defRPr sz="1600"/>
            </a:lvl4pPr>
            <a:lvl5pPr marL="2286000" lvl="4" indent="-330200" algn="l">
              <a:lnSpc>
                <a:spcPct val="100000"/>
              </a:lnSpc>
              <a:spcBef>
                <a:spcPts val="320"/>
              </a:spcBef>
              <a:spcAft>
                <a:spcPts val="0"/>
              </a:spcAft>
              <a:buClr>
                <a:schemeClr val="dk1"/>
              </a:buClr>
              <a:buSzPts val="1600"/>
              <a:buChar char="»"/>
              <a:defRPr sz="1600"/>
            </a:lvl5pPr>
            <a:lvl6pPr marL="2743200" lvl="5" indent="-330200" algn="l">
              <a:lnSpc>
                <a:spcPct val="100000"/>
              </a:lnSpc>
              <a:spcBef>
                <a:spcPts val="320"/>
              </a:spcBef>
              <a:spcAft>
                <a:spcPts val="0"/>
              </a:spcAft>
              <a:buClr>
                <a:schemeClr val="dk1"/>
              </a:buClr>
              <a:buSzPts val="1600"/>
              <a:buChar char="•"/>
              <a:defRPr sz="1600"/>
            </a:lvl6pPr>
            <a:lvl7pPr marL="3200400" lvl="6" indent="-330200" algn="l">
              <a:lnSpc>
                <a:spcPct val="100000"/>
              </a:lnSpc>
              <a:spcBef>
                <a:spcPts val="320"/>
              </a:spcBef>
              <a:spcAft>
                <a:spcPts val="0"/>
              </a:spcAft>
              <a:buClr>
                <a:schemeClr val="dk1"/>
              </a:buClr>
              <a:buSzPts val="1600"/>
              <a:buChar char="•"/>
              <a:defRPr sz="1600"/>
            </a:lvl7pPr>
            <a:lvl8pPr marL="3657600" lvl="7" indent="-330200" algn="l">
              <a:lnSpc>
                <a:spcPct val="100000"/>
              </a:lnSpc>
              <a:spcBef>
                <a:spcPts val="320"/>
              </a:spcBef>
              <a:spcAft>
                <a:spcPts val="0"/>
              </a:spcAft>
              <a:buClr>
                <a:schemeClr val="dk1"/>
              </a:buClr>
              <a:buSzPts val="1600"/>
              <a:buChar char="•"/>
              <a:defRPr sz="1600"/>
            </a:lvl8pPr>
            <a:lvl9pPr marL="4114800" lvl="8" indent="-330200" algn="l">
              <a:lnSpc>
                <a:spcPct val="100000"/>
              </a:lnSpc>
              <a:spcBef>
                <a:spcPts val="320"/>
              </a:spcBef>
              <a:spcAft>
                <a:spcPts val="0"/>
              </a:spcAft>
              <a:buClr>
                <a:schemeClr val="dk1"/>
              </a:buClr>
              <a:buSzPts val="1600"/>
              <a:buChar char="•"/>
              <a:defRPr sz="1600"/>
            </a:lvl9pPr>
          </a:lstStyle>
          <a:p>
            <a:endParaRPr dirty="0"/>
          </a:p>
        </p:txBody>
      </p:sp>
      <p:sp>
        <p:nvSpPr>
          <p:cNvPr id="50" name="Google Shape;50;p8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8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8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8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atin typeface="Arial" panose="020B0604020202020204" pitchFamily="34" charset="0"/>
                <a:cs typeface="Arial"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55" name="Google Shape;55;p8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8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8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89"/>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atin typeface="Arial" panose="020B0604020202020204" pitchFamily="34" charset="0"/>
                <a:cs typeface="Arial"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0" name="Google Shape;60;p89"/>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lnSpc>
                <a:spcPct val="100000"/>
              </a:lnSpc>
              <a:spcBef>
                <a:spcPts val="640"/>
              </a:spcBef>
              <a:spcAft>
                <a:spcPts val="0"/>
              </a:spcAft>
              <a:buClr>
                <a:schemeClr val="dk1"/>
              </a:buClr>
              <a:buSzPts val="3200"/>
              <a:buChar char="•"/>
              <a:defRPr sz="3200">
                <a:latin typeface="Arial" panose="020B0604020202020204" pitchFamily="34" charset="0"/>
                <a:cs typeface="Arial" panose="020B0604020202020204" pitchFamily="34" charset="0"/>
              </a:defRPr>
            </a:lvl1pPr>
            <a:lvl2pPr marL="914400" lvl="1" indent="-406400" algn="l">
              <a:lnSpc>
                <a:spcPct val="100000"/>
              </a:lnSpc>
              <a:spcBef>
                <a:spcPts val="560"/>
              </a:spcBef>
              <a:spcAft>
                <a:spcPts val="0"/>
              </a:spcAft>
              <a:buClr>
                <a:schemeClr val="dk1"/>
              </a:buClr>
              <a:buSzPts val="2800"/>
              <a:buChar char="–"/>
              <a:defRPr sz="2800"/>
            </a:lvl2pPr>
            <a:lvl3pPr marL="1371600" lvl="2" indent="-381000" algn="l">
              <a:lnSpc>
                <a:spcPct val="100000"/>
              </a:lnSpc>
              <a:spcBef>
                <a:spcPts val="480"/>
              </a:spcBef>
              <a:spcAft>
                <a:spcPts val="0"/>
              </a:spcAft>
              <a:buClr>
                <a:schemeClr val="dk1"/>
              </a:buClr>
              <a:buSzPts val="2400"/>
              <a:buChar char="•"/>
              <a:defRPr sz="2400"/>
            </a:lvl3pPr>
            <a:lvl4pPr marL="1828800" lvl="3" indent="-355600" algn="l">
              <a:lnSpc>
                <a:spcPct val="100000"/>
              </a:lnSpc>
              <a:spcBef>
                <a:spcPts val="400"/>
              </a:spcBef>
              <a:spcAft>
                <a:spcPts val="0"/>
              </a:spcAft>
              <a:buClr>
                <a:schemeClr val="dk1"/>
              </a:buClr>
              <a:buSzPts val="2000"/>
              <a:buChar char="–"/>
              <a:defRPr sz="2000"/>
            </a:lvl4pPr>
            <a:lvl5pPr marL="2286000" lvl="4" indent="-355600" algn="l">
              <a:lnSpc>
                <a:spcPct val="100000"/>
              </a:lnSpc>
              <a:spcBef>
                <a:spcPts val="400"/>
              </a:spcBef>
              <a:spcAft>
                <a:spcPts val="0"/>
              </a:spcAft>
              <a:buClr>
                <a:schemeClr val="dk1"/>
              </a:buClr>
              <a:buSzPts val="2000"/>
              <a:buChar char="»"/>
              <a:defRPr sz="2000"/>
            </a:lvl5pPr>
            <a:lvl6pPr marL="2743200" lvl="5" indent="-355600" algn="l">
              <a:lnSpc>
                <a:spcPct val="100000"/>
              </a:lnSpc>
              <a:spcBef>
                <a:spcPts val="400"/>
              </a:spcBef>
              <a:spcAft>
                <a:spcPts val="0"/>
              </a:spcAft>
              <a:buClr>
                <a:schemeClr val="dk1"/>
              </a:buClr>
              <a:buSzPts val="2000"/>
              <a:buChar char="•"/>
              <a:defRPr sz="2000"/>
            </a:lvl6pPr>
            <a:lvl7pPr marL="3200400" lvl="6" indent="-355600" algn="l">
              <a:lnSpc>
                <a:spcPct val="100000"/>
              </a:lnSpc>
              <a:spcBef>
                <a:spcPts val="400"/>
              </a:spcBef>
              <a:spcAft>
                <a:spcPts val="0"/>
              </a:spcAft>
              <a:buClr>
                <a:schemeClr val="dk1"/>
              </a:buClr>
              <a:buSzPts val="2000"/>
              <a:buChar char="•"/>
              <a:defRPr sz="2000"/>
            </a:lvl7pPr>
            <a:lvl8pPr marL="3657600" lvl="7" indent="-355600" algn="l">
              <a:lnSpc>
                <a:spcPct val="100000"/>
              </a:lnSpc>
              <a:spcBef>
                <a:spcPts val="400"/>
              </a:spcBef>
              <a:spcAft>
                <a:spcPts val="0"/>
              </a:spcAft>
              <a:buClr>
                <a:schemeClr val="dk1"/>
              </a:buClr>
              <a:buSzPts val="2000"/>
              <a:buChar char="•"/>
              <a:defRPr sz="2000"/>
            </a:lvl8pPr>
            <a:lvl9pPr marL="4114800" lvl="8" indent="-355600" algn="l">
              <a:lnSpc>
                <a:spcPct val="100000"/>
              </a:lnSpc>
              <a:spcBef>
                <a:spcPts val="400"/>
              </a:spcBef>
              <a:spcAft>
                <a:spcPts val="0"/>
              </a:spcAft>
              <a:buClr>
                <a:schemeClr val="dk1"/>
              </a:buClr>
              <a:buSzPts val="2000"/>
              <a:buChar char="•"/>
              <a:defRPr sz="2000"/>
            </a:lvl9pPr>
          </a:lstStyle>
          <a:p>
            <a:endParaRPr dirty="0"/>
          </a:p>
        </p:txBody>
      </p:sp>
      <p:sp>
        <p:nvSpPr>
          <p:cNvPr id="61" name="Google Shape;61;p89"/>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atin typeface="Arial" panose="020B0604020202020204" pitchFamily="34" charset="0"/>
                <a:cs typeface="Arial" panose="020B0604020202020204" pitchFamily="34" charset="0"/>
              </a:defRPr>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dirty="0"/>
          </a:p>
        </p:txBody>
      </p:sp>
      <p:sp>
        <p:nvSpPr>
          <p:cNvPr id="62" name="Google Shape;62;p8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8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8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90"/>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lnSpc>
                <a:spcPct val="100000"/>
              </a:lnSpc>
              <a:spcBef>
                <a:spcPts val="0"/>
              </a:spcBef>
              <a:spcAft>
                <a:spcPts val="0"/>
              </a:spcAft>
              <a:buClr>
                <a:schemeClr val="dk1"/>
              </a:buClr>
              <a:buSzPts val="2000"/>
              <a:buFont typeface="Calibri"/>
              <a:buNone/>
              <a:defRPr sz="2000" b="1">
                <a:latin typeface="Arial" panose="020B0604020202020204" pitchFamily="34" charset="0"/>
                <a:cs typeface="Arial" panose="020B0604020202020204" pitchFamily="34" charset="0"/>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67" name="Google Shape;67;p90"/>
          <p:cNvSpPr>
            <a:spLocks noGrp="1"/>
          </p:cNvSpPr>
          <p:nvPr>
            <p:ph type="pic" idx="2"/>
          </p:nvPr>
        </p:nvSpPr>
        <p:spPr>
          <a:xfrm>
            <a:off x="1792288" y="612775"/>
            <a:ext cx="5486400" cy="4114800"/>
          </a:xfrm>
          <a:prstGeom prst="rect">
            <a:avLst/>
          </a:prstGeom>
          <a:noFill/>
          <a:ln>
            <a:noFill/>
          </a:ln>
        </p:spPr>
      </p:sp>
      <p:sp>
        <p:nvSpPr>
          <p:cNvPr id="68" name="Google Shape;68;p90"/>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lnSpc>
                <a:spcPct val="100000"/>
              </a:lnSpc>
              <a:spcBef>
                <a:spcPts val="280"/>
              </a:spcBef>
              <a:spcAft>
                <a:spcPts val="0"/>
              </a:spcAft>
              <a:buClr>
                <a:schemeClr val="dk1"/>
              </a:buClr>
              <a:buSzPts val="1400"/>
              <a:buNone/>
              <a:defRPr sz="1400">
                <a:latin typeface="Arial" panose="020B0604020202020204" pitchFamily="34" charset="0"/>
                <a:cs typeface="Arial" panose="020B0604020202020204" pitchFamily="34" charset="0"/>
              </a:defRPr>
            </a:lvl1pPr>
            <a:lvl2pPr marL="914400" lvl="1" indent="-228600" algn="l">
              <a:lnSpc>
                <a:spcPct val="100000"/>
              </a:lnSpc>
              <a:spcBef>
                <a:spcPts val="240"/>
              </a:spcBef>
              <a:spcAft>
                <a:spcPts val="0"/>
              </a:spcAft>
              <a:buClr>
                <a:schemeClr val="dk1"/>
              </a:buClr>
              <a:buSzPts val="1200"/>
              <a:buNone/>
              <a:defRPr sz="1200"/>
            </a:lvl2pPr>
            <a:lvl3pPr marL="1371600" lvl="2" indent="-228600" algn="l">
              <a:lnSpc>
                <a:spcPct val="100000"/>
              </a:lnSpc>
              <a:spcBef>
                <a:spcPts val="200"/>
              </a:spcBef>
              <a:spcAft>
                <a:spcPts val="0"/>
              </a:spcAft>
              <a:buClr>
                <a:schemeClr val="dk1"/>
              </a:buClr>
              <a:buSzPts val="1000"/>
              <a:buNone/>
              <a:defRPr sz="1000"/>
            </a:lvl3pPr>
            <a:lvl4pPr marL="1828800" lvl="3" indent="-228600" algn="l">
              <a:lnSpc>
                <a:spcPct val="100000"/>
              </a:lnSpc>
              <a:spcBef>
                <a:spcPts val="180"/>
              </a:spcBef>
              <a:spcAft>
                <a:spcPts val="0"/>
              </a:spcAft>
              <a:buClr>
                <a:schemeClr val="dk1"/>
              </a:buClr>
              <a:buSzPts val="900"/>
              <a:buNone/>
              <a:defRPr sz="900"/>
            </a:lvl4pPr>
            <a:lvl5pPr marL="2286000" lvl="4" indent="-228600" algn="l">
              <a:lnSpc>
                <a:spcPct val="100000"/>
              </a:lnSpc>
              <a:spcBef>
                <a:spcPts val="180"/>
              </a:spcBef>
              <a:spcAft>
                <a:spcPts val="0"/>
              </a:spcAft>
              <a:buClr>
                <a:schemeClr val="dk1"/>
              </a:buClr>
              <a:buSzPts val="900"/>
              <a:buNone/>
              <a:defRPr sz="900"/>
            </a:lvl5pPr>
            <a:lvl6pPr marL="2743200" lvl="5" indent="-228600" algn="l">
              <a:lnSpc>
                <a:spcPct val="100000"/>
              </a:lnSpc>
              <a:spcBef>
                <a:spcPts val="180"/>
              </a:spcBef>
              <a:spcAft>
                <a:spcPts val="0"/>
              </a:spcAft>
              <a:buClr>
                <a:schemeClr val="dk1"/>
              </a:buClr>
              <a:buSzPts val="900"/>
              <a:buNone/>
              <a:defRPr sz="900"/>
            </a:lvl6pPr>
            <a:lvl7pPr marL="3200400" lvl="6" indent="-228600" algn="l">
              <a:lnSpc>
                <a:spcPct val="100000"/>
              </a:lnSpc>
              <a:spcBef>
                <a:spcPts val="180"/>
              </a:spcBef>
              <a:spcAft>
                <a:spcPts val="0"/>
              </a:spcAft>
              <a:buClr>
                <a:schemeClr val="dk1"/>
              </a:buClr>
              <a:buSzPts val="900"/>
              <a:buNone/>
              <a:defRPr sz="900"/>
            </a:lvl7pPr>
            <a:lvl8pPr marL="3657600" lvl="7" indent="-228600" algn="l">
              <a:lnSpc>
                <a:spcPct val="100000"/>
              </a:lnSpc>
              <a:spcBef>
                <a:spcPts val="180"/>
              </a:spcBef>
              <a:spcAft>
                <a:spcPts val="0"/>
              </a:spcAft>
              <a:buClr>
                <a:schemeClr val="dk1"/>
              </a:buClr>
              <a:buSzPts val="900"/>
              <a:buNone/>
              <a:defRPr sz="900"/>
            </a:lvl8pPr>
            <a:lvl9pPr marL="4114800" lvl="8" indent="-228600" algn="l">
              <a:lnSpc>
                <a:spcPct val="100000"/>
              </a:lnSpc>
              <a:spcBef>
                <a:spcPts val="180"/>
              </a:spcBef>
              <a:spcAft>
                <a:spcPts val="0"/>
              </a:spcAft>
              <a:buClr>
                <a:schemeClr val="dk1"/>
              </a:buClr>
              <a:buSzPts val="900"/>
              <a:buNone/>
              <a:defRPr sz="900"/>
            </a:lvl9pPr>
          </a:lstStyle>
          <a:p>
            <a:endParaRPr dirty="0"/>
          </a:p>
        </p:txBody>
      </p:sp>
      <p:sp>
        <p:nvSpPr>
          <p:cNvPr id="69" name="Google Shape;69;p9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9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9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7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dirty="0"/>
          </a:p>
        </p:txBody>
      </p:sp>
      <p:sp>
        <p:nvSpPr>
          <p:cNvPr id="11" name="Google Shape;11;p7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100000"/>
              </a:lnSpc>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lnSpc>
                <a:spcPct val="100000"/>
              </a:lnSpc>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dirty="0"/>
          </a:p>
        </p:txBody>
      </p:sp>
      <p:sp>
        <p:nvSpPr>
          <p:cNvPr id="12" name="Google Shape;12;p7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en-US" dirty="0"/>
          </a:p>
        </p:txBody>
      </p:sp>
      <p:sp>
        <p:nvSpPr>
          <p:cNvPr id="13" name="Google Shape;13;p7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lang="en-US" dirty="0"/>
          </a:p>
        </p:txBody>
      </p:sp>
      <p:sp>
        <p:nvSpPr>
          <p:cNvPr id="14" name="Google Shape;14;p7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Arial" panose="020B0604020202020204" pitchFamily="34" charset="0"/>
                <a:ea typeface="Arial" panose="020B0604020202020204" pitchFamily="34" charset="0"/>
                <a:cs typeface="Arial" panose="020B0604020202020204" pitchFamily="34" charset="0"/>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dirty="0"/>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panose="020B0604020202020204" pitchFamily="34" charset="0"/>
          <a:ea typeface="Arial" panose="020B0604020202020204" pitchFamily="34" charset="0"/>
          <a:cs typeface="Arial" panose="020B0604020202020204" pitchFamily="34" charset="0"/>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KaoPvGbTIyc" TargetMode="External"/><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hyperlink" Target="https://www.youtube.com/watch?v=S3AexRPSSY0" TargetMode="External"/><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6.jpg"/><Relationship Id="rId5" Type="http://schemas.openxmlformats.org/officeDocument/2006/relationships/image" Target="../media/image5.jp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g"/><Relationship Id="rId7" Type="http://schemas.openxmlformats.org/officeDocument/2006/relationships/image" Target="../media/image31.svg"/><Relationship Id="rId2" Type="http://schemas.openxmlformats.org/officeDocument/2006/relationships/notesSlide" Target="../notesSlides/notesSlide32.xml"/><Relationship Id="rId1" Type="http://schemas.openxmlformats.org/officeDocument/2006/relationships/slideLayout" Target="../slideLayouts/slideLayout1.xml"/><Relationship Id="rId6" Type="http://schemas.openxmlformats.org/officeDocument/2006/relationships/image" Target="../media/image30.png"/><Relationship Id="rId11" Type="http://schemas.openxmlformats.org/officeDocument/2006/relationships/image" Target="../media/image35.svg"/><Relationship Id="rId5" Type="http://schemas.openxmlformats.org/officeDocument/2006/relationships/image" Target="../media/image29.svg"/><Relationship Id="rId10" Type="http://schemas.openxmlformats.org/officeDocument/2006/relationships/image" Target="../media/image34.png"/><Relationship Id="rId4" Type="http://schemas.openxmlformats.org/officeDocument/2006/relationships/image" Target="../media/image28.png"/><Relationship Id="rId9" Type="http://schemas.openxmlformats.org/officeDocument/2006/relationships/image" Target="../media/image33.svg"/></Relationships>
</file>

<file path=ppt/slides/_rels/slide3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hyperlink" Target="https://www.youtube.com/watch?v=rrPFcQvekpo" TargetMode="External"/><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hyperlink" Target="http://www.calstate.edu/apply" TargetMode="External"/><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hyperlink" Target="https://admission.universityofcalifornia.edu/" TargetMode="External"/></Relationships>
</file>

<file path=ppt/slides/_rels/slide48.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3" Type="http://schemas.openxmlformats.org/officeDocument/2006/relationships/hyperlink" Target="http://www.cccapply.org/" TargetMode="External"/><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hyperlink" Target="https://www.youtube.com/watch?v=PiidwC9snOc" TargetMode="External"/><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57.xml"/><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hyperlink" Target="http://www.fafsa.gov/" TargetMode="External"/><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hyperlink" Target="https://dream.csac.ca.gov/landing" TargetMode="Externa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hyperlink" Target="https://chafee.csac.ca.gov/" TargetMode="External"/></Relationships>
</file>

<file path=ppt/slides/_rels/slide6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47.png"/><Relationship Id="rId4" Type="http://schemas.openxmlformats.org/officeDocument/2006/relationships/image" Target="../media/image46.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microsoft.com/office/2018/10/relationships/comments" Target="../comments/modernComment_16A_DF33D23B.xml"/><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hyperlink" Target="https://www.youtube.com/watch?v=aYWqOBBEqj8" TargetMode="External"/><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hyperlink" Target="https://www.cde.ca.gov/ls/pf/fy/ab490contacts.asp." TargetMode="External"/><Relationship Id="rId2" Type="http://schemas.openxmlformats.org/officeDocument/2006/relationships/notesSlide" Target="../notesSlides/notesSlide77.xml"/><Relationship Id="rId1" Type="http://schemas.openxmlformats.org/officeDocument/2006/relationships/slideLayout" Target="../slideLayouts/slideLayout1.xml"/><Relationship Id="rId5" Type="http://schemas.openxmlformats.org/officeDocument/2006/relationships/image" Target="../media/image50.jpg"/><Relationship Id="rId4" Type="http://schemas.openxmlformats.org/officeDocument/2006/relationships/hyperlink" Target="https://www.cde.ca.gov/ls/pf/fy/" TargetMode="Externa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79.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246"/>
        <p:cNvGrpSpPr/>
        <p:nvPr/>
      </p:nvGrpSpPr>
      <p:grpSpPr>
        <a:xfrm>
          <a:off x="0" y="0"/>
          <a:ext cx="0" cy="0"/>
          <a:chOff x="0" y="0"/>
          <a:chExt cx="0" cy="0"/>
        </a:xfrm>
      </p:grpSpPr>
      <p:pic>
        <p:nvPicPr>
          <p:cNvPr id="247" name="Google Shape;247;p1"/>
          <p:cNvPicPr preferRelativeResize="0"/>
          <p:nvPr/>
        </p:nvPicPr>
        <p:blipFill rotWithShape="1">
          <a:blip r:embed="rId3">
            <a:alphaModFix/>
          </a:blip>
          <a:srcRect/>
          <a:stretch/>
        </p:blipFill>
        <p:spPr>
          <a:xfrm rot="-300477">
            <a:off x="-372856" y="-956056"/>
            <a:ext cx="8948161" cy="13420739"/>
          </a:xfrm>
          <a:prstGeom prst="rect">
            <a:avLst/>
          </a:prstGeom>
          <a:noFill/>
          <a:ln>
            <a:noFill/>
          </a:ln>
        </p:spPr>
      </p:pic>
      <p:sp>
        <p:nvSpPr>
          <p:cNvPr id="248" name="Google Shape;248;p1"/>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249" name="Google Shape;249;p1"/>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0A1F41"/>
          </a:solidFill>
          <a:ln>
            <a:noFill/>
          </a:ln>
        </p:spPr>
        <p:txBody>
          <a:bodyPr/>
          <a:lstStyle/>
          <a:p>
            <a:endParaRPr lang="en-US"/>
          </a:p>
        </p:txBody>
      </p:sp>
      <p:sp>
        <p:nvSpPr>
          <p:cNvPr id="250" name="Google Shape;250;p1"/>
          <p:cNvSpPr/>
          <p:nvPr/>
        </p:nvSpPr>
        <p:spPr>
          <a:xfrm>
            <a:off x="9829801" y="2926834"/>
            <a:ext cx="6065230" cy="2827480"/>
          </a:xfrm>
          <a:custGeom>
            <a:avLst/>
            <a:gdLst/>
            <a:ahLst/>
            <a:cxnLst/>
            <a:rect l="l" t="t" r="r" b="b"/>
            <a:pathLst>
              <a:path w="1485966" h="837787" extrusionOk="0">
                <a:moveTo>
                  <a:pt x="0" y="0"/>
                </a:moveTo>
                <a:lnTo>
                  <a:pt x="1485966" y="0"/>
                </a:lnTo>
                <a:lnTo>
                  <a:pt x="1485966" y="837787"/>
                </a:lnTo>
                <a:lnTo>
                  <a:pt x="0" y="837787"/>
                </a:lnTo>
                <a:close/>
              </a:path>
            </a:pathLst>
          </a:custGeom>
          <a:solidFill>
            <a:srgbClr val="0A1F41"/>
          </a:solidFill>
          <a:ln>
            <a:noFill/>
          </a:ln>
        </p:spPr>
        <p:txBody>
          <a:bodyPr/>
          <a:lstStyle/>
          <a:p>
            <a:endParaRPr lang="en-US"/>
          </a:p>
        </p:txBody>
      </p:sp>
      <p:sp>
        <p:nvSpPr>
          <p:cNvPr id="251" name="Google Shape;251;p1"/>
          <p:cNvSpPr/>
          <p:nvPr/>
        </p:nvSpPr>
        <p:spPr>
          <a:xfrm>
            <a:off x="9829800" y="419100"/>
            <a:ext cx="8001000" cy="4004513"/>
          </a:xfrm>
          <a:custGeom>
            <a:avLst/>
            <a:gdLst/>
            <a:ahLst/>
            <a:cxnLst/>
            <a:rect l="l" t="t" r="r" b="b"/>
            <a:pathLst>
              <a:path w="1673102" h="593026" extrusionOk="0">
                <a:moveTo>
                  <a:pt x="0" y="0"/>
                </a:moveTo>
                <a:lnTo>
                  <a:pt x="1673102" y="0"/>
                </a:lnTo>
                <a:lnTo>
                  <a:pt x="1673102" y="593026"/>
                </a:lnTo>
                <a:lnTo>
                  <a:pt x="0" y="593026"/>
                </a:lnTo>
                <a:close/>
              </a:path>
            </a:pathLst>
          </a:custGeom>
          <a:solidFill>
            <a:srgbClr val="0A1F41"/>
          </a:solidFill>
          <a:ln>
            <a:noFill/>
          </a:ln>
        </p:spPr>
        <p:txBody>
          <a:bodyPr/>
          <a:lstStyle/>
          <a:p>
            <a:endParaRPr lang="en-US"/>
          </a:p>
        </p:txBody>
      </p:sp>
      <p:sp>
        <p:nvSpPr>
          <p:cNvPr id="252" name="Google Shape;252;p1"/>
          <p:cNvSpPr txBox="1"/>
          <p:nvPr/>
        </p:nvSpPr>
        <p:spPr>
          <a:xfrm>
            <a:off x="10155158" y="1026203"/>
            <a:ext cx="7949100" cy="474783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8570"/>
              <a:buFont typeface="Arial"/>
              <a:buNone/>
            </a:pPr>
            <a:r>
              <a:rPr lang="en-US" sz="8570" b="1" i="0" u="none" strike="noStrike" cap="none">
                <a:solidFill>
                  <a:srgbClr val="FFFFFF"/>
                </a:solidFill>
                <a:latin typeface="Poppins"/>
                <a:ea typeface="Poppins"/>
                <a:cs typeface="Poppins"/>
                <a:sym typeface="Poppins"/>
              </a:rPr>
              <a:t>Convertir Sueños en T</a:t>
            </a:r>
            <a:r>
              <a:rPr lang="en-US" sz="8570" b="1" i="0" u="none" strike="noStrike" cap="none">
                <a:solidFill>
                  <a:srgbClr val="FFFFFF"/>
                </a:solidFill>
                <a:latin typeface="Poppins ExtraBold"/>
                <a:ea typeface="Poppins ExtraBold"/>
                <a:cs typeface="Poppins ExtraBold"/>
                <a:sym typeface="Poppins ExtraBold"/>
              </a:rPr>
              <a:t>í</a:t>
            </a:r>
            <a:r>
              <a:rPr lang="en-US" sz="8570" b="1" i="0" u="none" strike="noStrike" cap="none">
                <a:solidFill>
                  <a:srgbClr val="FFFFFF"/>
                </a:solidFill>
                <a:latin typeface="Poppins"/>
                <a:ea typeface="Poppins"/>
                <a:cs typeface="Poppins"/>
                <a:sym typeface="Poppins"/>
              </a:rPr>
              <a:t>tulos</a:t>
            </a:r>
            <a:endParaRPr sz="1400" b="0" i="0" u="none" strike="noStrike" cap="none">
              <a:solidFill>
                <a:srgbClr val="000000"/>
              </a:solidFill>
              <a:latin typeface="Arial"/>
              <a:ea typeface="Arial"/>
              <a:cs typeface="Arial"/>
              <a:sym typeface="Arial"/>
            </a:endParaRPr>
          </a:p>
        </p:txBody>
      </p:sp>
      <p:sp>
        <p:nvSpPr>
          <p:cNvPr id="253" name="Google Shape;253;p1"/>
          <p:cNvSpPr txBox="1"/>
          <p:nvPr/>
        </p:nvSpPr>
        <p:spPr>
          <a:xfrm>
            <a:off x="9829800" y="5868600"/>
            <a:ext cx="8274600" cy="2585323"/>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4000"/>
              <a:buFont typeface="Arial"/>
              <a:buNone/>
            </a:pPr>
            <a:r>
              <a:rPr lang="en-US" sz="4000" b="0" i="0" u="none" strike="noStrike" cap="none" dirty="0" err="1">
                <a:solidFill>
                  <a:srgbClr val="FFFFFF"/>
                </a:solidFill>
                <a:latin typeface="Arial"/>
                <a:ea typeface="Arial"/>
                <a:cs typeface="Arial"/>
                <a:sym typeface="Arial"/>
              </a:rPr>
              <a:t>Curso</a:t>
            </a:r>
            <a:r>
              <a:rPr lang="en-US" sz="4000" b="0" i="0" u="none" strike="noStrike" cap="none" dirty="0">
                <a:solidFill>
                  <a:srgbClr val="FFFFFF"/>
                </a:solidFill>
                <a:latin typeface="Arial"/>
                <a:ea typeface="Arial"/>
                <a:cs typeface="Arial"/>
                <a:sym typeface="Arial"/>
              </a:rPr>
              <a:t> </a:t>
            </a:r>
            <a:r>
              <a:rPr lang="en-US" sz="4000" b="0" i="0" u="none" strike="noStrike" cap="none" dirty="0" err="1">
                <a:solidFill>
                  <a:srgbClr val="FFFFFF"/>
                </a:solidFill>
                <a:latin typeface="Arial"/>
                <a:ea typeface="Arial"/>
                <a:cs typeface="Arial"/>
                <a:sym typeface="Arial"/>
              </a:rPr>
              <a:t>Educativo</a:t>
            </a:r>
            <a:r>
              <a:rPr lang="en-US" sz="4000" b="0" i="0" u="none" strike="noStrike" cap="none" dirty="0">
                <a:solidFill>
                  <a:srgbClr val="FFFFFF"/>
                </a:solidFill>
                <a:latin typeface="Arial"/>
                <a:ea typeface="Arial"/>
                <a:cs typeface="Arial"/>
                <a:sym typeface="Arial"/>
              </a:rPr>
              <a:t> 2:</a:t>
            </a:r>
            <a:endParaRPr sz="1400" b="0" i="0" u="none" strike="noStrike" cap="none" dirty="0">
              <a:solidFill>
                <a:srgbClr val="000000"/>
              </a:solidFill>
              <a:latin typeface="Arial"/>
              <a:ea typeface="Arial"/>
              <a:cs typeface="Arial"/>
              <a:sym typeface="Arial"/>
            </a:endParaRPr>
          </a:p>
          <a:p>
            <a:pPr marL="0" marR="0" lvl="0" indent="0" algn="l" rtl="0">
              <a:lnSpc>
                <a:spcPct val="140000"/>
              </a:lnSpc>
              <a:spcBef>
                <a:spcPts val="0"/>
              </a:spcBef>
              <a:spcAft>
                <a:spcPts val="0"/>
              </a:spcAft>
              <a:buClr>
                <a:srgbClr val="000000"/>
              </a:buClr>
              <a:buSzPts val="4000"/>
              <a:buFont typeface="Arial"/>
              <a:buNone/>
            </a:pPr>
            <a:r>
              <a:rPr lang="en-US" sz="4000" b="0" i="0" u="none" strike="noStrike" cap="none" dirty="0" err="1">
                <a:solidFill>
                  <a:srgbClr val="FFFFFF"/>
                </a:solidFill>
                <a:latin typeface="Arial"/>
                <a:ea typeface="Arial"/>
                <a:cs typeface="Arial"/>
                <a:sym typeface="Arial"/>
              </a:rPr>
              <a:t>Apoyar</a:t>
            </a:r>
            <a:r>
              <a:rPr lang="en-US" sz="4000" b="0" i="0" u="none" strike="noStrike" cap="none" dirty="0">
                <a:solidFill>
                  <a:srgbClr val="FFFFFF"/>
                </a:solidFill>
                <a:latin typeface="Arial"/>
                <a:ea typeface="Arial"/>
                <a:cs typeface="Arial"/>
                <a:sym typeface="Arial"/>
              </a:rPr>
              <a:t> las </a:t>
            </a:r>
            <a:r>
              <a:rPr lang="en-US" sz="4000" b="0" i="0" u="none" strike="noStrike" cap="none" dirty="0" err="1">
                <a:solidFill>
                  <a:srgbClr val="FFFFFF"/>
                </a:solidFill>
                <a:latin typeface="Arial"/>
                <a:ea typeface="Arial"/>
                <a:cs typeface="Arial"/>
                <a:sym typeface="Arial"/>
              </a:rPr>
              <a:t>Transiciones</a:t>
            </a:r>
            <a:r>
              <a:rPr lang="en-US" sz="4000" b="0" i="0" u="none" strike="noStrike" cap="none" dirty="0">
                <a:solidFill>
                  <a:srgbClr val="FFFFFF"/>
                </a:solidFill>
                <a:latin typeface="Arial"/>
                <a:ea typeface="Arial"/>
                <a:cs typeface="Arial"/>
                <a:sym typeface="Arial"/>
              </a:rPr>
              <a:t> </a:t>
            </a:r>
            <a:r>
              <a:rPr lang="en-US" sz="4000" b="0" i="0" u="none" strike="noStrike" cap="none" dirty="0" err="1">
                <a:solidFill>
                  <a:srgbClr val="FFFFFF"/>
                </a:solidFill>
                <a:latin typeface="Arial"/>
                <a:ea typeface="Arial"/>
                <a:cs typeface="Arial"/>
                <a:sym typeface="Arial"/>
              </a:rPr>
              <a:t>Saludables</a:t>
            </a:r>
            <a:r>
              <a:rPr lang="en-US" sz="4000" b="0" i="0" u="none" strike="noStrike" cap="none" dirty="0">
                <a:solidFill>
                  <a:srgbClr val="FFFFFF"/>
                </a:solidFill>
                <a:latin typeface="Arial"/>
                <a:ea typeface="Arial"/>
                <a:cs typeface="Arial"/>
                <a:sym typeface="Arial"/>
              </a:rPr>
              <a:t> de la </a:t>
            </a:r>
            <a:r>
              <a:rPr lang="en-US" sz="4000" b="0" i="0" u="none" strike="noStrike" cap="none" dirty="0" err="1">
                <a:solidFill>
                  <a:srgbClr val="FFFFFF"/>
                </a:solidFill>
                <a:latin typeface="Arial"/>
                <a:ea typeface="Arial"/>
                <a:cs typeface="Arial"/>
                <a:sym typeface="Arial"/>
              </a:rPr>
              <a:t>Preparatoria</a:t>
            </a:r>
            <a:r>
              <a:rPr lang="en-US" sz="4000" b="0" i="0" u="none" strike="noStrike" cap="none" dirty="0">
                <a:solidFill>
                  <a:srgbClr val="FFFFFF"/>
                </a:solidFill>
                <a:latin typeface="Arial"/>
                <a:ea typeface="Arial"/>
                <a:cs typeface="Arial"/>
                <a:sym typeface="Arial"/>
              </a:rPr>
              <a:t> a la Universidad</a:t>
            </a:r>
            <a:endParaRPr sz="1400" b="0" i="0" u="none" strike="noStrike" cap="none" dirty="0">
              <a:solidFill>
                <a:srgbClr val="000000"/>
              </a:solidFill>
              <a:latin typeface="Arial"/>
              <a:ea typeface="Arial"/>
              <a:cs typeface="Arial"/>
              <a:sym typeface="Arial"/>
            </a:endParaRPr>
          </a:p>
        </p:txBody>
      </p:sp>
      <p:sp>
        <p:nvSpPr>
          <p:cNvPr id="254" name="Google Shape;254;p1"/>
          <p:cNvSpPr txBox="1"/>
          <p:nvPr/>
        </p:nvSpPr>
        <p:spPr>
          <a:xfrm>
            <a:off x="10557376" y="9334992"/>
            <a:ext cx="6416100" cy="443198"/>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Clr>
                <a:srgbClr val="000000"/>
              </a:buClr>
              <a:buSzPts val="3000"/>
              <a:buFont typeface="Arial"/>
              <a:buNone/>
            </a:pPr>
            <a:r>
              <a:rPr lang="en-US" sz="2400" b="1" dirty="0">
                <a:solidFill>
                  <a:schemeClr val="dk1"/>
                </a:solidFill>
              </a:rPr>
              <a:t>Abril de 2024</a:t>
            </a:r>
            <a:endParaRPr sz="2400" b="1" i="0" u="none" strike="noStrike" cap="none" dirty="0">
              <a:solidFill>
                <a:srgbClr val="000000"/>
              </a:solidFill>
              <a:latin typeface="Arial"/>
              <a:ea typeface="Arial"/>
              <a:cs typeface="Arial"/>
              <a:sym typeface="Aria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Shape 428"/>
        <p:cNvGrpSpPr/>
        <p:nvPr/>
      </p:nvGrpSpPr>
      <p:grpSpPr>
        <a:xfrm>
          <a:off x="0" y="0"/>
          <a:ext cx="0" cy="0"/>
          <a:chOff x="0" y="0"/>
          <a:chExt cx="0" cy="0"/>
        </a:xfrm>
      </p:grpSpPr>
      <p:sp>
        <p:nvSpPr>
          <p:cNvPr id="429" name="Google Shape;429;p12"/>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txBody>
          <a:bodyPr/>
          <a:lstStyle/>
          <a:p>
            <a:endParaRPr lang="en-US"/>
          </a:p>
        </p:txBody>
      </p:sp>
      <p:sp>
        <p:nvSpPr>
          <p:cNvPr id="431" name="Google Shape;431;p12"/>
          <p:cNvSpPr txBox="1"/>
          <p:nvPr/>
        </p:nvSpPr>
        <p:spPr>
          <a:xfrm rot="-22754">
            <a:off x="1402220" y="1612805"/>
            <a:ext cx="13914605" cy="221599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0" i="0" u="none" strike="noStrike" cap="none">
                <a:solidFill>
                  <a:srgbClr val="25D1FD"/>
                </a:solidFill>
                <a:latin typeface="Arial"/>
                <a:ea typeface="Arial"/>
                <a:cs typeface="Arial"/>
                <a:sym typeface="Arial"/>
              </a:rPr>
              <a:t>¿Qué porcentaje de jóvenes de crianza en California… </a:t>
            </a:r>
            <a:endParaRPr sz="1400" b="0" i="0" u="none" strike="noStrike" cap="none">
              <a:solidFill>
                <a:srgbClr val="000000"/>
              </a:solidFill>
              <a:latin typeface="Arial"/>
              <a:ea typeface="Arial"/>
              <a:cs typeface="Arial"/>
              <a:sym typeface="Arial"/>
            </a:endParaRPr>
          </a:p>
        </p:txBody>
      </p:sp>
      <p:grpSp>
        <p:nvGrpSpPr>
          <p:cNvPr id="432" name="Google Shape;432;p12"/>
          <p:cNvGrpSpPr/>
          <p:nvPr/>
        </p:nvGrpSpPr>
        <p:grpSpPr>
          <a:xfrm>
            <a:off x="1408512" y="4438264"/>
            <a:ext cx="4380525" cy="1991835"/>
            <a:chOff x="0" y="-150308"/>
            <a:chExt cx="5840700" cy="2655780"/>
          </a:xfrm>
        </p:grpSpPr>
        <p:sp>
          <p:nvSpPr>
            <p:cNvPr id="433" name="Google Shape;433;p12"/>
            <p:cNvSpPr txBox="1"/>
            <p:nvPr/>
          </p:nvSpPr>
          <p:spPr>
            <a:xfrm>
              <a:off x="0" y="535372"/>
              <a:ext cx="5840700" cy="19701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a:solidFill>
                    <a:srgbClr val="FFFFFF"/>
                  </a:solidFill>
                  <a:latin typeface="Poppins Medium"/>
                  <a:ea typeface="Poppins Medium"/>
                  <a:cs typeface="Poppins Medium"/>
                  <a:sym typeface="Poppins Medium"/>
                </a:rPr>
                <a:t>Quieren ir a la universidad?</a:t>
              </a:r>
              <a:endParaRPr sz="1400" b="0" i="0" u="none" strike="noStrike" cap="none">
                <a:solidFill>
                  <a:srgbClr val="000000"/>
                </a:solidFill>
                <a:latin typeface="Poppins Medium"/>
                <a:ea typeface="Poppins Medium"/>
                <a:cs typeface="Poppins Medium"/>
                <a:sym typeface="Poppins Medium"/>
              </a:endParaRPr>
            </a:p>
          </p:txBody>
        </p:sp>
        <p:sp>
          <p:nvSpPr>
            <p:cNvPr id="434" name="Google Shape;434;p12"/>
            <p:cNvSpPr txBox="1"/>
            <p:nvPr/>
          </p:nvSpPr>
          <p:spPr>
            <a:xfrm>
              <a:off x="0" y="-150308"/>
              <a:ext cx="5840700" cy="689420"/>
            </a:xfrm>
            <a:prstGeom prst="rect">
              <a:avLst/>
            </a:prstGeom>
            <a:noFill/>
            <a:ln>
              <a:noFill/>
            </a:ln>
          </p:spPr>
          <p:txBody>
            <a:bodyPr spcFirstLastPara="1" wrap="square" lIns="0" tIns="0" rIns="0" bIns="0" anchor="t" anchorCtr="0">
              <a:spAutoFit/>
            </a:bodyPr>
            <a:lstStyle/>
            <a:p>
              <a:pPr marL="0" marR="0" lvl="0" indent="0" algn="l" rtl="0">
                <a:lnSpc>
                  <a:spcPct val="140000"/>
                </a:lnSpc>
                <a:spcBef>
                  <a:spcPts val="0"/>
                </a:spcBef>
                <a:spcAft>
                  <a:spcPts val="0"/>
                </a:spcAft>
                <a:buClr>
                  <a:srgbClr val="000000"/>
                </a:buClr>
                <a:buSzPts val="1800"/>
                <a:buFont typeface="Arial"/>
                <a:buNone/>
              </a:pPr>
              <a:r>
                <a:rPr lang="en-US" sz="2400" b="0" i="0" u="none" strike="noStrike" cap="none">
                  <a:solidFill>
                    <a:srgbClr val="FED531"/>
                  </a:solidFill>
                  <a:latin typeface="Arial"/>
                  <a:ea typeface="Arial"/>
                  <a:cs typeface="Arial"/>
                  <a:sym typeface="Arial"/>
                </a:rPr>
                <a:t>Pregunta 01</a:t>
              </a:r>
              <a:endParaRPr sz="2400" b="0" i="0" u="none" strike="noStrike" cap="none">
                <a:solidFill>
                  <a:srgbClr val="000000"/>
                </a:solidFill>
                <a:latin typeface="Arial"/>
                <a:ea typeface="Arial"/>
                <a:cs typeface="Arial"/>
                <a:sym typeface="Arial"/>
              </a:endParaRPr>
            </a:p>
          </p:txBody>
        </p:sp>
      </p:grpSp>
      <p:sp>
        <p:nvSpPr>
          <p:cNvPr id="435" name="Google Shape;435;p12"/>
          <p:cNvSpPr txBox="1"/>
          <p:nvPr/>
        </p:nvSpPr>
        <p:spPr>
          <a:xfrm>
            <a:off x="1395038" y="7252075"/>
            <a:ext cx="2469008" cy="424732"/>
          </a:xfrm>
          <a:prstGeom prst="rect">
            <a:avLst/>
          </a:prstGeom>
          <a:noFill/>
          <a:ln>
            <a:noFill/>
          </a:ln>
        </p:spPr>
        <p:txBody>
          <a:bodyPr spcFirstLastPara="1" wrap="square" lIns="0" tIns="0" rIns="0" bIns="0" anchor="t" anchorCtr="0">
            <a:spAutoFit/>
          </a:bodyPr>
          <a:lstStyle/>
          <a:p>
            <a:pPr marL="0" marR="0" lvl="1" indent="0" algn="l" rtl="0">
              <a:lnSpc>
                <a:spcPct val="120000"/>
              </a:lnSpc>
              <a:spcBef>
                <a:spcPts val="0"/>
              </a:spcBef>
              <a:spcAft>
                <a:spcPts val="0"/>
              </a:spcAft>
              <a:buClr>
                <a:srgbClr val="000000"/>
              </a:buClr>
              <a:buSzPts val="2100"/>
              <a:buFont typeface="Arial"/>
              <a:buNone/>
            </a:pPr>
            <a:r>
              <a:rPr lang="en-US" sz="2300" b="0" i="0" u="none" strike="noStrike" cap="none" dirty="0">
                <a:solidFill>
                  <a:srgbClr val="FED531"/>
                </a:solidFill>
                <a:latin typeface="Arial"/>
                <a:ea typeface="Arial"/>
                <a:cs typeface="Arial"/>
                <a:sym typeface="Arial"/>
              </a:rPr>
              <a:t>Respuesta 01</a:t>
            </a:r>
            <a:endParaRPr sz="2300" b="0" i="0" u="none" strike="noStrike" cap="none" dirty="0">
              <a:solidFill>
                <a:srgbClr val="000000"/>
              </a:solidFill>
              <a:latin typeface="Arial"/>
              <a:ea typeface="Arial"/>
              <a:cs typeface="Arial"/>
              <a:sym typeface="Arial"/>
            </a:endParaRPr>
          </a:p>
        </p:txBody>
      </p:sp>
      <p:sp>
        <p:nvSpPr>
          <p:cNvPr id="436" name="Google Shape;436;p12"/>
          <p:cNvSpPr txBox="1"/>
          <p:nvPr/>
        </p:nvSpPr>
        <p:spPr>
          <a:xfrm>
            <a:off x="6448522" y="8025428"/>
            <a:ext cx="4380566" cy="394339"/>
          </a:xfrm>
          <a:prstGeom prst="rect">
            <a:avLst/>
          </a:prstGeom>
          <a:noFill/>
          <a:ln>
            <a:noFill/>
          </a:ln>
        </p:spPr>
        <p:txBody>
          <a:bodyPr spcFirstLastPara="1" wrap="square" lIns="0" tIns="0" rIns="0" bIns="0" anchor="t" anchorCtr="0">
            <a:spAutoFit/>
          </a:bodyPr>
          <a:lstStyle/>
          <a:p>
            <a:pPr marL="0" marR="0" lvl="0" indent="0" algn="l" rtl="0">
              <a:lnSpc>
                <a:spcPct val="52499"/>
              </a:lnSpc>
              <a:spcBef>
                <a:spcPts val="0"/>
              </a:spcBef>
              <a:spcAft>
                <a:spcPts val="0"/>
              </a:spcAft>
              <a:buClr>
                <a:srgbClr val="000000"/>
              </a:buClr>
              <a:buSzPts val="4800"/>
              <a:buFont typeface="Arial"/>
              <a:buNone/>
            </a:pPr>
            <a:r>
              <a:rPr lang="en-US" sz="4800" dirty="0">
                <a:solidFill>
                  <a:srgbClr val="FFFFFF"/>
                </a:solidFill>
                <a:latin typeface="Poppins Medium"/>
                <a:ea typeface="Poppins Medium"/>
                <a:cs typeface="Poppins Medium"/>
                <a:sym typeface="Poppins Medium"/>
              </a:rPr>
              <a:t>52</a:t>
            </a:r>
            <a:r>
              <a:rPr lang="en-US" sz="4800" b="0" i="0" u="none" strike="noStrike" cap="none" dirty="0">
                <a:solidFill>
                  <a:srgbClr val="FFFFFF"/>
                </a:solidFill>
                <a:latin typeface="Poppins Medium"/>
                <a:ea typeface="Poppins Medium"/>
                <a:cs typeface="Poppins Medium"/>
                <a:sym typeface="Poppins Medium"/>
              </a:rPr>
              <a:t>%</a:t>
            </a:r>
            <a:endParaRPr sz="1400" b="0" i="0" u="none" strike="noStrike" cap="none" dirty="0">
              <a:solidFill>
                <a:srgbClr val="000000"/>
              </a:solidFill>
              <a:latin typeface="Poppins Medium"/>
              <a:ea typeface="Poppins Medium"/>
              <a:cs typeface="Poppins Medium"/>
              <a:sym typeface="Poppins Medium"/>
            </a:endParaRPr>
          </a:p>
        </p:txBody>
      </p:sp>
      <p:grpSp>
        <p:nvGrpSpPr>
          <p:cNvPr id="437" name="Google Shape;437;p12"/>
          <p:cNvGrpSpPr/>
          <p:nvPr/>
        </p:nvGrpSpPr>
        <p:grpSpPr>
          <a:xfrm>
            <a:off x="6406234" y="4569767"/>
            <a:ext cx="4854872" cy="2577161"/>
            <a:chOff x="-83644" y="-318995"/>
            <a:chExt cx="9602699" cy="6096412"/>
          </a:xfrm>
        </p:grpSpPr>
        <p:sp>
          <p:nvSpPr>
            <p:cNvPr id="438" name="Google Shape;438;p12"/>
            <p:cNvSpPr txBox="1"/>
            <p:nvPr/>
          </p:nvSpPr>
          <p:spPr>
            <a:xfrm>
              <a:off x="-83644" y="535372"/>
              <a:ext cx="9602699" cy="524204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300"/>
                <a:buFont typeface="Arial"/>
                <a:buNone/>
              </a:pPr>
              <a:r>
                <a:rPr lang="en-US" sz="4800" b="0" i="0" u="none" strike="noStrike" cap="none">
                  <a:solidFill>
                    <a:srgbClr val="FFFFFF"/>
                  </a:solidFill>
                  <a:latin typeface="Poppins Medium"/>
                  <a:ea typeface="Poppins Medium"/>
                  <a:cs typeface="Poppins Medium"/>
                  <a:sym typeface="Poppins Medium"/>
                </a:rPr>
                <a:t>Se matriculan en la universidad?</a:t>
              </a:r>
              <a:endParaRPr sz="4800" b="0" i="0" u="none" strike="noStrike" cap="none">
                <a:solidFill>
                  <a:srgbClr val="000000"/>
                </a:solidFill>
                <a:latin typeface="Poppins Medium"/>
                <a:ea typeface="Poppins Medium"/>
                <a:cs typeface="Poppins Medium"/>
                <a:sym typeface="Poppins Medium"/>
              </a:endParaRPr>
            </a:p>
          </p:txBody>
        </p:sp>
        <p:sp>
          <p:nvSpPr>
            <p:cNvPr id="439" name="Google Shape;439;p12"/>
            <p:cNvSpPr txBox="1"/>
            <p:nvPr/>
          </p:nvSpPr>
          <p:spPr>
            <a:xfrm>
              <a:off x="-83644" y="-318995"/>
              <a:ext cx="5840699" cy="1048408"/>
            </a:xfrm>
            <a:prstGeom prst="rect">
              <a:avLst/>
            </a:prstGeom>
            <a:noFill/>
            <a:ln>
              <a:noFill/>
            </a:ln>
          </p:spPr>
          <p:txBody>
            <a:bodyPr spcFirstLastPara="1" wrap="square" lIns="0" tIns="0" rIns="0" bIns="0" anchor="t" anchorCtr="0">
              <a:spAutoFit/>
            </a:bodyPr>
            <a:lstStyle/>
            <a:p>
              <a:pPr marL="0" marR="0" lvl="1" indent="0" algn="l" rtl="0">
                <a:lnSpc>
                  <a:spcPct val="120000"/>
                </a:lnSpc>
                <a:spcBef>
                  <a:spcPts val="0"/>
                </a:spcBef>
                <a:spcAft>
                  <a:spcPts val="0"/>
                </a:spcAft>
                <a:buClr>
                  <a:srgbClr val="000000"/>
                </a:buClr>
                <a:buSzPts val="2100"/>
                <a:buFont typeface="Arial"/>
                <a:buNone/>
              </a:pPr>
              <a:r>
                <a:rPr lang="en-US" sz="2400" b="0" i="0" u="none" strike="noStrike" cap="none">
                  <a:solidFill>
                    <a:srgbClr val="FED531"/>
                  </a:solidFill>
                  <a:latin typeface="Arial"/>
                  <a:ea typeface="Arial"/>
                  <a:cs typeface="Arial"/>
                  <a:sym typeface="Arial"/>
                </a:rPr>
                <a:t>Pregunta 02</a:t>
              </a:r>
              <a:endParaRPr sz="2400" b="0" i="0" u="none" strike="noStrike" cap="none">
                <a:solidFill>
                  <a:srgbClr val="000000"/>
                </a:solidFill>
                <a:latin typeface="Arial"/>
                <a:ea typeface="Arial"/>
                <a:cs typeface="Arial"/>
                <a:sym typeface="Arial"/>
              </a:endParaRPr>
            </a:p>
          </p:txBody>
        </p:sp>
      </p:grpSp>
      <p:sp>
        <p:nvSpPr>
          <p:cNvPr id="440" name="Google Shape;440;p12"/>
          <p:cNvSpPr txBox="1"/>
          <p:nvPr/>
        </p:nvSpPr>
        <p:spPr>
          <a:xfrm>
            <a:off x="6520776" y="7234209"/>
            <a:ext cx="2187900" cy="424732"/>
          </a:xfrm>
          <a:prstGeom prst="rect">
            <a:avLst/>
          </a:prstGeom>
          <a:noFill/>
          <a:ln>
            <a:noFill/>
          </a:ln>
        </p:spPr>
        <p:txBody>
          <a:bodyPr spcFirstLastPara="1" wrap="square" lIns="0" tIns="0" rIns="0" bIns="0" anchor="t" anchorCtr="0">
            <a:spAutoFit/>
          </a:bodyPr>
          <a:lstStyle/>
          <a:p>
            <a:pPr marL="0" marR="0" lvl="1" indent="0" algn="l" rtl="0">
              <a:lnSpc>
                <a:spcPct val="120000"/>
              </a:lnSpc>
              <a:spcBef>
                <a:spcPts val="0"/>
              </a:spcBef>
              <a:spcAft>
                <a:spcPts val="0"/>
              </a:spcAft>
              <a:buClr>
                <a:srgbClr val="000000"/>
              </a:buClr>
              <a:buSzPts val="2100"/>
              <a:buFont typeface="Arial"/>
              <a:buNone/>
            </a:pPr>
            <a:r>
              <a:rPr lang="en-US" sz="2300" b="0" i="0" u="none" strike="noStrike" cap="none">
                <a:solidFill>
                  <a:srgbClr val="FED531"/>
                </a:solidFill>
                <a:latin typeface="Arial"/>
                <a:ea typeface="Arial"/>
                <a:cs typeface="Arial"/>
                <a:sym typeface="Arial"/>
              </a:rPr>
              <a:t>Respuesta 02</a:t>
            </a:r>
            <a:endParaRPr sz="2300" b="0" i="0" u="none" strike="noStrike" cap="none">
              <a:solidFill>
                <a:srgbClr val="000000"/>
              </a:solidFill>
              <a:latin typeface="Arial"/>
              <a:ea typeface="Arial"/>
              <a:cs typeface="Arial"/>
              <a:sym typeface="Arial"/>
            </a:endParaRPr>
          </a:p>
        </p:txBody>
      </p:sp>
      <p:grpSp>
        <p:nvGrpSpPr>
          <p:cNvPr id="441" name="Google Shape;441;p12"/>
          <p:cNvGrpSpPr/>
          <p:nvPr/>
        </p:nvGrpSpPr>
        <p:grpSpPr>
          <a:xfrm>
            <a:off x="12173594" y="4550995"/>
            <a:ext cx="5668163" cy="1878857"/>
            <a:chOff x="0" y="0"/>
            <a:chExt cx="5840700" cy="2505143"/>
          </a:xfrm>
        </p:grpSpPr>
        <p:sp>
          <p:nvSpPr>
            <p:cNvPr id="442" name="Google Shape;442;p12"/>
            <p:cNvSpPr txBox="1"/>
            <p:nvPr/>
          </p:nvSpPr>
          <p:spPr>
            <a:xfrm>
              <a:off x="0" y="535372"/>
              <a:ext cx="5840700" cy="196977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dirty="0" err="1">
                  <a:solidFill>
                    <a:srgbClr val="FFFFFF"/>
                  </a:solidFill>
                  <a:latin typeface="Poppins Medium"/>
                  <a:ea typeface="Poppins Medium"/>
                  <a:cs typeface="Poppins Medium"/>
                  <a:sym typeface="Poppins Medium"/>
                </a:rPr>
                <a:t>Obtienen</a:t>
              </a:r>
              <a:r>
                <a:rPr lang="en-US" sz="4800" b="0" i="0" u="none" strike="noStrike" cap="none" dirty="0">
                  <a:solidFill>
                    <a:srgbClr val="FFFFFF"/>
                  </a:solidFill>
                  <a:latin typeface="Poppins Medium"/>
                  <a:ea typeface="Poppins Medium"/>
                  <a:cs typeface="Poppins Medium"/>
                  <a:sym typeface="Poppins Medium"/>
                </a:rPr>
                <a:t> un </a:t>
              </a:r>
              <a:r>
                <a:rPr lang="en-US" sz="4800" b="0" i="0" u="none" strike="noStrike" cap="none" dirty="0" err="1">
                  <a:solidFill>
                    <a:srgbClr val="FFFFFF"/>
                  </a:solidFill>
                  <a:latin typeface="Poppins Medium"/>
                  <a:ea typeface="Poppins Medium"/>
                  <a:cs typeface="Poppins Medium"/>
                  <a:sym typeface="Poppins Medium"/>
                </a:rPr>
                <a:t>título</a:t>
              </a:r>
              <a:r>
                <a:rPr lang="en-US" sz="4800" b="0" i="0" u="none" strike="noStrike" cap="none" dirty="0">
                  <a:solidFill>
                    <a:srgbClr val="FFFFFF"/>
                  </a:solidFill>
                  <a:latin typeface="Poppins Medium"/>
                  <a:ea typeface="Poppins Medium"/>
                  <a:cs typeface="Poppins Medium"/>
                  <a:sym typeface="Poppins Medium"/>
                </a:rPr>
                <a:t> de 2 o 4 </a:t>
              </a:r>
              <a:r>
                <a:rPr lang="en-US" sz="4800" b="0" i="0" u="none" strike="noStrike" cap="none" dirty="0" err="1">
                  <a:solidFill>
                    <a:srgbClr val="FFFFFF"/>
                  </a:solidFill>
                  <a:latin typeface="Poppins Medium"/>
                  <a:ea typeface="Poppins Medium"/>
                  <a:cs typeface="Poppins Medium"/>
                  <a:sym typeface="Poppins Medium"/>
                </a:rPr>
                <a:t>años</a:t>
              </a:r>
              <a:r>
                <a:rPr lang="en-US" sz="4800" b="0" i="0" u="none" strike="noStrike" cap="none" dirty="0">
                  <a:solidFill>
                    <a:srgbClr val="FFFFFF"/>
                  </a:solidFill>
                  <a:latin typeface="Poppins Medium"/>
                  <a:ea typeface="Poppins Medium"/>
                  <a:cs typeface="Poppins Medium"/>
                  <a:sym typeface="Poppins Medium"/>
                </a:rPr>
                <a:t>?</a:t>
              </a:r>
              <a:endParaRPr sz="1400" b="0" i="0" u="none" strike="noStrike" cap="none" dirty="0">
                <a:solidFill>
                  <a:srgbClr val="000000"/>
                </a:solidFill>
                <a:latin typeface="Poppins Medium"/>
                <a:ea typeface="Poppins Medium"/>
                <a:cs typeface="Poppins Medium"/>
                <a:sym typeface="Poppins Medium"/>
              </a:endParaRPr>
            </a:p>
          </p:txBody>
        </p:sp>
        <p:sp>
          <p:nvSpPr>
            <p:cNvPr id="443" name="Google Shape;443;p12"/>
            <p:cNvSpPr txBox="1"/>
            <p:nvPr/>
          </p:nvSpPr>
          <p:spPr>
            <a:xfrm>
              <a:off x="0" y="0"/>
              <a:ext cx="5840700" cy="590931"/>
            </a:xfrm>
            <a:prstGeom prst="rect">
              <a:avLst/>
            </a:prstGeom>
            <a:noFill/>
            <a:ln>
              <a:noFill/>
            </a:ln>
          </p:spPr>
          <p:txBody>
            <a:bodyPr spcFirstLastPara="1" wrap="square" lIns="0" tIns="0" rIns="0" bIns="0" anchor="t" anchorCtr="0">
              <a:spAutoFit/>
            </a:bodyPr>
            <a:lstStyle/>
            <a:p>
              <a:pPr marL="0" marR="0" lvl="1" indent="0" algn="l" rtl="0">
                <a:lnSpc>
                  <a:spcPct val="120000"/>
                </a:lnSpc>
                <a:spcBef>
                  <a:spcPts val="0"/>
                </a:spcBef>
                <a:spcAft>
                  <a:spcPts val="0"/>
                </a:spcAft>
                <a:buClr>
                  <a:srgbClr val="000000"/>
                </a:buClr>
                <a:buSzPts val="2100"/>
                <a:buFont typeface="Arial"/>
                <a:buNone/>
              </a:pPr>
              <a:r>
                <a:rPr lang="en-US" sz="2400" b="0" i="0" u="none" strike="noStrike" cap="none">
                  <a:solidFill>
                    <a:srgbClr val="FED531"/>
                  </a:solidFill>
                  <a:latin typeface="Arial"/>
                  <a:ea typeface="Arial"/>
                  <a:cs typeface="Arial"/>
                  <a:sym typeface="Arial"/>
                </a:rPr>
                <a:t>Pregunta 03</a:t>
              </a:r>
              <a:endParaRPr sz="2400" b="0" i="0" u="none" strike="noStrike" cap="none">
                <a:solidFill>
                  <a:srgbClr val="000000"/>
                </a:solidFill>
                <a:latin typeface="Arial"/>
                <a:ea typeface="Arial"/>
                <a:cs typeface="Arial"/>
                <a:sym typeface="Arial"/>
              </a:endParaRPr>
            </a:p>
          </p:txBody>
        </p:sp>
      </p:grpSp>
      <p:sp>
        <p:nvSpPr>
          <p:cNvPr id="444" name="Google Shape;444;p12"/>
          <p:cNvSpPr txBox="1"/>
          <p:nvPr/>
        </p:nvSpPr>
        <p:spPr>
          <a:xfrm>
            <a:off x="12192644" y="7260124"/>
            <a:ext cx="4380600" cy="424732"/>
          </a:xfrm>
          <a:prstGeom prst="rect">
            <a:avLst/>
          </a:prstGeom>
          <a:noFill/>
          <a:ln>
            <a:noFill/>
          </a:ln>
        </p:spPr>
        <p:txBody>
          <a:bodyPr spcFirstLastPara="1" wrap="square" lIns="0" tIns="0" rIns="0" bIns="0" anchor="t" anchorCtr="0">
            <a:spAutoFit/>
          </a:bodyPr>
          <a:lstStyle/>
          <a:p>
            <a:pPr marL="0" marR="0" lvl="1" indent="0" algn="l" rtl="0">
              <a:lnSpc>
                <a:spcPct val="120000"/>
              </a:lnSpc>
              <a:spcBef>
                <a:spcPts val="0"/>
              </a:spcBef>
              <a:spcAft>
                <a:spcPts val="0"/>
              </a:spcAft>
              <a:buClr>
                <a:srgbClr val="000000"/>
              </a:buClr>
              <a:buSzPts val="2100"/>
              <a:buFont typeface="Arial"/>
              <a:buNone/>
            </a:pPr>
            <a:r>
              <a:rPr lang="en-US" sz="2300" b="0" i="0" u="none" strike="noStrike" cap="none">
                <a:solidFill>
                  <a:srgbClr val="FED531"/>
                </a:solidFill>
                <a:latin typeface="Arial"/>
                <a:ea typeface="Arial"/>
                <a:cs typeface="Arial"/>
                <a:sym typeface="Arial"/>
              </a:rPr>
              <a:t>Respuesta 03</a:t>
            </a:r>
            <a:endParaRPr sz="2300" b="0" i="0" u="none" strike="noStrike" cap="none">
              <a:solidFill>
                <a:srgbClr val="000000"/>
              </a:solidFill>
              <a:latin typeface="Arial"/>
              <a:ea typeface="Arial"/>
              <a:cs typeface="Arial"/>
              <a:sym typeface="Arial"/>
            </a:endParaRPr>
          </a:p>
        </p:txBody>
      </p:sp>
      <p:sp>
        <p:nvSpPr>
          <p:cNvPr id="445" name="Google Shape;445;p12"/>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a:p>
        </p:txBody>
      </p:sp>
      <p:sp>
        <p:nvSpPr>
          <p:cNvPr id="446" name="Google Shape;446;p12"/>
          <p:cNvSpPr txBox="1"/>
          <p:nvPr/>
        </p:nvSpPr>
        <p:spPr>
          <a:xfrm>
            <a:off x="1408512" y="7968526"/>
            <a:ext cx="4380566" cy="394339"/>
          </a:xfrm>
          <a:prstGeom prst="rect">
            <a:avLst/>
          </a:prstGeom>
          <a:noFill/>
          <a:ln>
            <a:noFill/>
          </a:ln>
        </p:spPr>
        <p:txBody>
          <a:bodyPr spcFirstLastPara="1" wrap="square" lIns="0" tIns="0" rIns="0" bIns="0" anchor="t" anchorCtr="0">
            <a:spAutoFit/>
          </a:bodyPr>
          <a:lstStyle/>
          <a:p>
            <a:pPr marL="0" marR="0" lvl="0" indent="0" algn="l" rtl="0">
              <a:lnSpc>
                <a:spcPct val="52499"/>
              </a:lnSpc>
              <a:spcBef>
                <a:spcPts val="0"/>
              </a:spcBef>
              <a:spcAft>
                <a:spcPts val="0"/>
              </a:spcAft>
              <a:buClr>
                <a:srgbClr val="000000"/>
              </a:buClr>
              <a:buSzPts val="4800"/>
              <a:buFont typeface="Arial"/>
              <a:buNone/>
            </a:pPr>
            <a:r>
              <a:rPr lang="en-US" sz="4800" b="0" i="0" u="none" strike="noStrike" cap="none" dirty="0">
                <a:solidFill>
                  <a:srgbClr val="FFFFFF"/>
                </a:solidFill>
                <a:latin typeface="Poppins Medium"/>
                <a:ea typeface="Poppins Medium"/>
                <a:cs typeface="Poppins Medium"/>
                <a:sym typeface="Poppins Medium"/>
              </a:rPr>
              <a:t>93%</a:t>
            </a:r>
            <a:endParaRPr sz="1400" b="0" i="0" u="none" strike="noStrike" cap="none" dirty="0">
              <a:solidFill>
                <a:srgbClr val="000000"/>
              </a:solidFill>
              <a:latin typeface="Poppins Medium"/>
              <a:ea typeface="Poppins Medium"/>
              <a:cs typeface="Poppins Medium"/>
              <a:sym typeface="Poppins Medium"/>
            </a:endParaRPr>
          </a:p>
        </p:txBody>
      </p:sp>
      <p:sp>
        <p:nvSpPr>
          <p:cNvPr id="447" name="Google Shape;447;p12"/>
          <p:cNvSpPr txBox="1"/>
          <p:nvPr/>
        </p:nvSpPr>
        <p:spPr>
          <a:xfrm>
            <a:off x="12192678" y="8022396"/>
            <a:ext cx="4380566" cy="394339"/>
          </a:xfrm>
          <a:prstGeom prst="rect">
            <a:avLst/>
          </a:prstGeom>
          <a:noFill/>
          <a:ln>
            <a:noFill/>
          </a:ln>
        </p:spPr>
        <p:txBody>
          <a:bodyPr spcFirstLastPara="1" wrap="square" lIns="0" tIns="0" rIns="0" bIns="0" anchor="t" anchorCtr="0">
            <a:spAutoFit/>
          </a:bodyPr>
          <a:lstStyle/>
          <a:p>
            <a:pPr marL="0" marR="0" lvl="0" indent="0" algn="l" rtl="0">
              <a:lnSpc>
                <a:spcPct val="52499"/>
              </a:lnSpc>
              <a:spcBef>
                <a:spcPts val="0"/>
              </a:spcBef>
              <a:spcAft>
                <a:spcPts val="0"/>
              </a:spcAft>
              <a:buClr>
                <a:srgbClr val="000000"/>
              </a:buClr>
              <a:buSzPts val="4800"/>
              <a:buFont typeface="Arial"/>
              <a:buNone/>
            </a:pPr>
            <a:r>
              <a:rPr lang="en-US" sz="4800" b="0" i="0" u="none" strike="noStrike" cap="none" dirty="0">
                <a:solidFill>
                  <a:srgbClr val="FFFFFF"/>
                </a:solidFill>
                <a:latin typeface="Poppins Medium"/>
                <a:ea typeface="Poppins Medium"/>
                <a:cs typeface="Poppins Medium"/>
                <a:sym typeface="Poppins Medium"/>
              </a:rPr>
              <a:t>10%</a:t>
            </a:r>
            <a:endParaRPr sz="1400" b="0" i="0" u="none" strike="noStrike" cap="none" dirty="0">
              <a:solidFill>
                <a:srgbClr val="000000"/>
              </a:solidFill>
              <a:latin typeface="Poppins Medium"/>
              <a:ea typeface="Poppins Medium"/>
              <a:cs typeface="Poppins Medium"/>
              <a:sym typeface="Poppins Medium"/>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3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4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40"/>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4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4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Shape 379">
          <a:extLst>
            <a:ext uri="{FF2B5EF4-FFF2-40B4-BE49-F238E27FC236}">
              <a16:creationId xmlns:a16="http://schemas.microsoft.com/office/drawing/2014/main" id="{4755A6B4-00B7-F2EA-EA2F-8B1BBAA0F273}"/>
            </a:ext>
          </a:extLst>
        </p:cNvPr>
        <p:cNvGrpSpPr/>
        <p:nvPr/>
      </p:nvGrpSpPr>
      <p:grpSpPr>
        <a:xfrm>
          <a:off x="0" y="0"/>
          <a:ext cx="0" cy="0"/>
          <a:chOff x="0" y="0"/>
          <a:chExt cx="0" cy="0"/>
        </a:xfrm>
      </p:grpSpPr>
      <p:sp>
        <p:nvSpPr>
          <p:cNvPr id="380" name="Google Shape;380;p9">
            <a:extLst>
              <a:ext uri="{FF2B5EF4-FFF2-40B4-BE49-F238E27FC236}">
                <a16:creationId xmlns:a16="http://schemas.microsoft.com/office/drawing/2014/main" id="{16273582-FDD4-A75A-AF9D-29DA390BF98D}"/>
              </a:ext>
            </a:extLst>
          </p:cNvPr>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txBody>
          <a:bodyPr/>
          <a:lstStyle/>
          <a:p>
            <a:endParaRPr lang="en-US"/>
          </a:p>
        </p:txBody>
      </p:sp>
      <p:sp>
        <p:nvSpPr>
          <p:cNvPr id="395" name="Google Shape;395;p9">
            <a:extLst>
              <a:ext uri="{FF2B5EF4-FFF2-40B4-BE49-F238E27FC236}">
                <a16:creationId xmlns:a16="http://schemas.microsoft.com/office/drawing/2014/main" id="{2EE44D7B-B25F-5AE5-92BC-8182B3242F42}"/>
              </a:ext>
            </a:extLst>
          </p:cNvPr>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a:p>
        </p:txBody>
      </p:sp>
      <p:sp>
        <p:nvSpPr>
          <p:cNvPr id="3" name="TextBox 2">
            <a:extLst>
              <a:ext uri="{FF2B5EF4-FFF2-40B4-BE49-F238E27FC236}">
                <a16:creationId xmlns:a16="http://schemas.microsoft.com/office/drawing/2014/main" id="{F06F8273-6F79-0BDE-9627-B19B5206E759}"/>
              </a:ext>
            </a:extLst>
          </p:cNvPr>
          <p:cNvSpPr txBox="1"/>
          <p:nvPr/>
        </p:nvSpPr>
        <p:spPr>
          <a:xfrm>
            <a:off x="2417323" y="3489187"/>
            <a:ext cx="13769502" cy="230832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ts val="1200"/>
              <a:buFont typeface="Arial"/>
              <a:buNone/>
              <a:tabLst/>
              <a:defRPr/>
            </a:pPr>
            <a:r>
              <a:rPr lang="es-CO" sz="4800" b="1"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Oigamos a varios jóvenes que estuvieron en crianza temporal y que experimentaron la educación </a:t>
            </a:r>
            <a:r>
              <a:rPr lang="es-CO" sz="4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pos</a:t>
            </a:r>
            <a:r>
              <a:rPr lang="es-CO" sz="4800" b="1"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 preparatoria.</a:t>
            </a:r>
            <a:endParaRPr lang="en-US" sz="4800" dirty="0">
              <a:solidFill>
                <a:schemeClr val="bg1"/>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6427384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pic>
        <p:nvPicPr>
          <p:cNvPr id="338" name="Google Shape;338;p7"/>
          <p:cNvPicPr preferRelativeResize="0"/>
          <p:nvPr/>
        </p:nvPicPr>
        <p:blipFill rotWithShape="1">
          <a:blip r:embed="rId3">
            <a:alphaModFix/>
          </a:blip>
          <a:srcRect/>
          <a:stretch/>
        </p:blipFill>
        <p:spPr>
          <a:xfrm>
            <a:off x="0" y="-17906"/>
            <a:ext cx="18287971" cy="10286985"/>
          </a:xfrm>
          <a:prstGeom prst="rect">
            <a:avLst/>
          </a:prstGeom>
          <a:noFill/>
          <a:ln>
            <a:noFill/>
          </a:ln>
        </p:spPr>
      </p:pic>
      <p:sp>
        <p:nvSpPr>
          <p:cNvPr id="339" name="Google Shape;339;p7"/>
          <p:cNvSpPr txBox="1">
            <a:spLocks noGrp="1"/>
          </p:cNvSpPr>
          <p:nvPr>
            <p:ph type="title"/>
          </p:nvPr>
        </p:nvSpPr>
        <p:spPr>
          <a:xfrm>
            <a:off x="238897" y="1057418"/>
            <a:ext cx="17810175" cy="1428607"/>
          </a:xfrm>
          <a:prstGeom prst="rect">
            <a:avLst/>
          </a:prstGeom>
          <a:noFill/>
          <a:ln>
            <a:noFill/>
          </a:ln>
        </p:spPr>
        <p:txBody>
          <a:bodyPr spcFirstLastPara="1" wrap="square" lIns="137150" tIns="68575" rIns="137150" bIns="68575" anchor="ctr" anchorCtr="0">
            <a:noAutofit/>
          </a:bodyPr>
          <a:lstStyle/>
          <a:p>
            <a:pPr marL="0" lvl="0" indent="0" algn="ctr" rtl="0">
              <a:lnSpc>
                <a:spcPct val="90000"/>
              </a:lnSpc>
              <a:spcBef>
                <a:spcPts val="0"/>
              </a:spcBef>
              <a:spcAft>
                <a:spcPts val="0"/>
              </a:spcAft>
              <a:buClr>
                <a:schemeClr val="lt1"/>
              </a:buClr>
              <a:buSzPts val="6600"/>
              <a:buFont typeface="Arial"/>
              <a:buNone/>
            </a:pPr>
            <a:r>
              <a:rPr lang="es-ES" sz="4800" b="1" dirty="0">
                <a:solidFill>
                  <a:schemeClr val="bg1"/>
                </a:solidFill>
                <a:latin typeface="+mn-lt"/>
              </a:rPr>
              <a:t>¡A pesar de la barreras, los jóvenes en crianza temporal </a:t>
            </a:r>
            <a:br>
              <a:rPr lang="es-ES" sz="4800" b="1" dirty="0">
                <a:solidFill>
                  <a:schemeClr val="bg1"/>
                </a:solidFill>
                <a:latin typeface="+mn-lt"/>
              </a:rPr>
            </a:br>
            <a:r>
              <a:rPr lang="es-ES" sz="4800" b="1" dirty="0">
                <a:solidFill>
                  <a:schemeClr val="bg1"/>
                </a:solidFill>
                <a:latin typeface="+mn-lt"/>
              </a:rPr>
              <a:t>están asistiendo a la universidad y superando todas los pronósticos</a:t>
            </a:r>
            <a:r>
              <a:rPr lang="es-ES" sz="5400" b="1" dirty="0">
                <a:solidFill>
                  <a:schemeClr val="bg1"/>
                </a:solidFill>
                <a:latin typeface="+mn-lt"/>
              </a:rPr>
              <a:t>! </a:t>
            </a:r>
            <a:endParaRPr sz="5400" b="1" dirty="0">
              <a:solidFill>
                <a:schemeClr val="bg1"/>
              </a:solidFill>
              <a:latin typeface="+mn-lt"/>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B0F0"/>
        </a:solidFill>
        <a:effectLst/>
      </p:bgPr>
    </p:bg>
    <p:spTree>
      <p:nvGrpSpPr>
        <p:cNvPr id="1" name="Shape 733"/>
        <p:cNvGrpSpPr/>
        <p:nvPr/>
      </p:nvGrpSpPr>
      <p:grpSpPr>
        <a:xfrm>
          <a:off x="0" y="0"/>
          <a:ext cx="0" cy="0"/>
          <a:chOff x="0" y="0"/>
          <a:chExt cx="0" cy="0"/>
        </a:xfrm>
      </p:grpSpPr>
      <p:pic>
        <p:nvPicPr>
          <p:cNvPr id="734" name="Google Shape;734;p31" descr="A person and a child looking at a computer&#10;&#10;Description automatically generated with medium confidence"/>
          <p:cNvPicPr preferRelativeResize="0"/>
          <p:nvPr/>
        </p:nvPicPr>
        <p:blipFill rotWithShape="1">
          <a:blip r:embed="rId3">
            <a:alphaModFix/>
          </a:blip>
          <a:srcRect l="16971" t="-2551" r="16025" b="-1891"/>
          <a:stretch/>
        </p:blipFill>
        <p:spPr>
          <a:xfrm>
            <a:off x="9144000" y="-1333500"/>
            <a:ext cx="11029881" cy="11475617"/>
          </a:xfrm>
          <a:prstGeom prst="rect">
            <a:avLst/>
          </a:prstGeom>
          <a:noFill/>
          <a:ln>
            <a:noFill/>
          </a:ln>
        </p:spPr>
      </p:pic>
      <p:sp>
        <p:nvSpPr>
          <p:cNvPr id="735" name="Google Shape;735;p31"/>
          <p:cNvSpPr/>
          <p:nvPr/>
        </p:nvSpPr>
        <p:spPr>
          <a:xfrm rot="-196209">
            <a:off x="-1074403" y="8065520"/>
            <a:ext cx="19912381" cy="2916725"/>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736" name="Google Shape;736;p31"/>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sp>
        <p:nvSpPr>
          <p:cNvPr id="738" name="Google Shape;738;p31"/>
          <p:cNvSpPr txBox="1"/>
          <p:nvPr/>
        </p:nvSpPr>
        <p:spPr>
          <a:xfrm>
            <a:off x="1119634" y="2148593"/>
            <a:ext cx="6429153" cy="553997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0" i="0" u="none" strike="noStrike" cap="none">
                <a:solidFill>
                  <a:srgbClr val="4848D1"/>
                </a:solidFill>
                <a:latin typeface="Poppins ExtraBold"/>
                <a:ea typeface="Poppins ExtraBold"/>
                <a:cs typeface="Poppins ExtraBold"/>
                <a:sym typeface="Poppins ExtraBold"/>
              </a:rPr>
              <a:t>El factor más importante que influye en un resultado positivo para un joven es…</a:t>
            </a:r>
            <a:endParaRPr sz="1400" b="0" i="0" u="none" strike="noStrike" cap="none">
              <a:solidFill>
                <a:srgbClr val="000000"/>
              </a:solidFill>
              <a:latin typeface="Poppins ExtraBold"/>
              <a:ea typeface="Poppins ExtraBold"/>
              <a:cs typeface="Poppins ExtraBold"/>
              <a:sym typeface="Poppins ExtraBold"/>
            </a:endParaRPr>
          </a:p>
        </p:txBody>
      </p:sp>
      <p:sp>
        <p:nvSpPr>
          <p:cNvPr id="739" name="Google Shape;739;p31"/>
          <p:cNvSpPr txBox="1"/>
          <p:nvPr/>
        </p:nvSpPr>
        <p:spPr>
          <a:xfrm rot="-209317">
            <a:off x="2591006" y="8126078"/>
            <a:ext cx="15658116" cy="17542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5400"/>
              <a:buFont typeface="Arial"/>
              <a:buNone/>
            </a:pPr>
            <a:r>
              <a:rPr lang="en-US" sz="5400" b="1" i="0" u="sng" strike="noStrike" cap="none" dirty="0" err="1">
                <a:solidFill>
                  <a:srgbClr val="FED531"/>
                </a:solidFill>
                <a:latin typeface="Arial"/>
                <a:ea typeface="Arial"/>
                <a:cs typeface="Arial"/>
                <a:sym typeface="Arial"/>
              </a:rPr>
              <a:t>una</a:t>
            </a:r>
            <a:r>
              <a:rPr lang="en-US" sz="5400" b="1" i="0" u="sng" strike="noStrike" cap="none" dirty="0">
                <a:solidFill>
                  <a:srgbClr val="FED531"/>
                </a:solidFill>
                <a:latin typeface="Arial"/>
                <a:ea typeface="Arial"/>
                <a:cs typeface="Arial"/>
                <a:sym typeface="Arial"/>
              </a:rPr>
              <a:t> </a:t>
            </a:r>
            <a:r>
              <a:rPr lang="en-US" sz="5400" b="1" i="0" u="sng" strike="noStrike" cap="none" dirty="0" err="1">
                <a:solidFill>
                  <a:srgbClr val="FED531"/>
                </a:solidFill>
                <a:latin typeface="Arial"/>
                <a:ea typeface="Arial"/>
                <a:cs typeface="Arial"/>
                <a:sym typeface="Arial"/>
              </a:rPr>
              <a:t>relación</a:t>
            </a:r>
            <a:r>
              <a:rPr lang="en-US" sz="5400" b="1" i="0" u="sng" strike="noStrike" cap="none" dirty="0">
                <a:solidFill>
                  <a:srgbClr val="FED531"/>
                </a:solidFill>
                <a:latin typeface="Arial"/>
                <a:ea typeface="Arial"/>
                <a:cs typeface="Arial"/>
                <a:sym typeface="Arial"/>
              </a:rPr>
              <a:t> perdurable con un </a:t>
            </a:r>
            <a:r>
              <a:rPr lang="en-US" sz="5400" b="1" i="0" u="sng" strike="noStrike" cap="none" dirty="0" err="1">
                <a:solidFill>
                  <a:srgbClr val="FED531"/>
                </a:solidFill>
                <a:latin typeface="Arial"/>
                <a:ea typeface="Arial"/>
                <a:cs typeface="Arial"/>
                <a:sym typeface="Arial"/>
              </a:rPr>
              <a:t>adulto</a:t>
            </a:r>
            <a:r>
              <a:rPr lang="en-US" sz="5400" b="1" i="0" u="sng" strike="noStrike" cap="none" dirty="0">
                <a:solidFill>
                  <a:srgbClr val="FED531"/>
                </a:solidFill>
                <a:latin typeface="Arial"/>
                <a:ea typeface="Arial"/>
                <a:cs typeface="Arial"/>
                <a:sym typeface="Arial"/>
              </a:rPr>
              <a:t> que </a:t>
            </a:r>
            <a:r>
              <a:rPr lang="en-US" sz="5400" b="1" i="0" u="sng" strike="noStrike" cap="none" dirty="0" err="1">
                <a:solidFill>
                  <a:srgbClr val="FED531"/>
                </a:solidFill>
                <a:latin typeface="Arial"/>
                <a:ea typeface="Arial"/>
                <a:cs typeface="Arial"/>
                <a:sym typeface="Arial"/>
              </a:rPr>
              <a:t>tenga</a:t>
            </a:r>
            <a:r>
              <a:rPr lang="en-US" sz="5400" b="1" i="0" u="sng" strike="noStrike" cap="none" dirty="0">
                <a:solidFill>
                  <a:srgbClr val="FED531"/>
                </a:solidFill>
                <a:latin typeface="Arial"/>
                <a:ea typeface="Arial"/>
                <a:cs typeface="Arial"/>
                <a:sym typeface="Arial"/>
              </a:rPr>
              <a:t> inter</a:t>
            </a:r>
            <a:r>
              <a:rPr lang="es-CO" sz="5400" b="1" u="sng" dirty="0">
                <a:solidFill>
                  <a:srgbClr val="FFC000"/>
                </a:solidFill>
                <a:effectLst/>
                <a:latin typeface="+mj-lt"/>
                <a:ea typeface="Calibri" panose="020F0502020204030204" pitchFamily="34" charset="0"/>
              </a:rPr>
              <a:t>é</a:t>
            </a:r>
            <a:r>
              <a:rPr lang="en-US" sz="5400" b="1" i="0" u="sng" strike="noStrike" cap="none" dirty="0">
                <a:solidFill>
                  <a:srgbClr val="FED531"/>
                </a:solidFill>
                <a:latin typeface="Arial"/>
                <a:ea typeface="Arial"/>
                <a:cs typeface="Arial"/>
                <a:sym typeface="Arial"/>
              </a:rPr>
              <a:t>s y que se </a:t>
            </a:r>
            <a:r>
              <a:rPr lang="en-US" sz="5400" b="1" i="0" u="sng" strike="noStrike" cap="none" dirty="0" err="1">
                <a:solidFill>
                  <a:srgbClr val="FED531"/>
                </a:solidFill>
                <a:latin typeface="Arial"/>
                <a:ea typeface="Arial"/>
                <a:cs typeface="Arial"/>
                <a:sym typeface="Arial"/>
              </a:rPr>
              <a:t>comprometa</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Shape 745"/>
        <p:cNvGrpSpPr/>
        <p:nvPr/>
      </p:nvGrpSpPr>
      <p:grpSpPr>
        <a:xfrm>
          <a:off x="0" y="0"/>
          <a:ext cx="0" cy="0"/>
          <a:chOff x="0" y="0"/>
          <a:chExt cx="0" cy="0"/>
        </a:xfrm>
      </p:grpSpPr>
      <p:sp>
        <p:nvSpPr>
          <p:cNvPr id="746" name="Google Shape;746;p32"/>
          <p:cNvSpPr/>
          <p:nvPr/>
        </p:nvSpPr>
        <p:spPr>
          <a:xfrm>
            <a:off x="2381" y="1341"/>
            <a:ext cx="18283238" cy="1976801"/>
          </a:xfrm>
          <a:custGeom>
            <a:avLst/>
            <a:gdLst/>
            <a:ahLst/>
            <a:cxnLst/>
            <a:rect l="l" t="t" r="r" b="b"/>
            <a:pathLst>
              <a:path w="6186311" h="1954548" extrusionOk="0">
                <a:moveTo>
                  <a:pt x="0" y="0"/>
                </a:moveTo>
                <a:lnTo>
                  <a:pt x="6186311" y="0"/>
                </a:lnTo>
                <a:lnTo>
                  <a:pt x="6186311" y="1954548"/>
                </a:lnTo>
                <a:lnTo>
                  <a:pt x="0" y="1954548"/>
                </a:lnTo>
                <a:close/>
              </a:path>
            </a:pathLst>
          </a:custGeom>
          <a:solidFill>
            <a:srgbClr val="F4592F"/>
          </a:solidFill>
          <a:ln>
            <a:noFill/>
          </a:ln>
        </p:spPr>
        <p:txBody>
          <a:bodyPr/>
          <a:lstStyle/>
          <a:p>
            <a:endParaRPr lang="en-US"/>
          </a:p>
        </p:txBody>
      </p:sp>
      <p:sp>
        <p:nvSpPr>
          <p:cNvPr id="759" name="Google Shape;759;p32"/>
          <p:cNvSpPr txBox="1"/>
          <p:nvPr/>
        </p:nvSpPr>
        <p:spPr>
          <a:xfrm>
            <a:off x="609627" y="8384957"/>
            <a:ext cx="7080422" cy="1638910"/>
          </a:xfrm>
          <a:prstGeom prst="rect">
            <a:avLst/>
          </a:prstGeom>
          <a:noFill/>
          <a:ln>
            <a:noFill/>
          </a:ln>
        </p:spPr>
        <p:txBody>
          <a:bodyPr spcFirstLastPara="1" wrap="square" lIns="0" tIns="0" rIns="0" bIns="0" anchor="t" anchorCtr="0">
            <a:spAutoFit/>
          </a:bodyPr>
          <a:lstStyle/>
          <a:p>
            <a:pPr algn="ctr"/>
            <a:r>
              <a:rPr lang="en-US" sz="3550" dirty="0">
                <a:solidFill>
                  <a:srgbClr val="FFFF00"/>
                </a:solidFill>
              </a:rPr>
              <a:t>La Paciencia es </a:t>
            </a:r>
            <a:r>
              <a:rPr lang="en-US" sz="3550" dirty="0" err="1">
                <a:solidFill>
                  <a:srgbClr val="FFFF00"/>
                </a:solidFill>
              </a:rPr>
              <a:t>esencial</a:t>
            </a:r>
            <a:r>
              <a:rPr lang="en-US" sz="3550" dirty="0">
                <a:solidFill>
                  <a:srgbClr val="FFFF00"/>
                </a:solidFill>
              </a:rPr>
              <a:t> – </a:t>
            </a:r>
            <a:endParaRPr lang="en-US" dirty="0">
              <a:solidFill>
                <a:srgbClr val="FFFF00"/>
              </a:solidFill>
            </a:endParaRPr>
          </a:p>
          <a:p>
            <a:pPr algn="ctr"/>
            <a:r>
              <a:rPr lang="en-US" sz="3550" dirty="0">
                <a:solidFill>
                  <a:srgbClr val="FFFF00"/>
                </a:solidFill>
              </a:rPr>
              <a:t>Muchos </a:t>
            </a:r>
            <a:r>
              <a:rPr lang="en-US" sz="3550" dirty="0" err="1">
                <a:solidFill>
                  <a:srgbClr val="FFFF00"/>
                </a:solidFill>
              </a:rPr>
              <a:t>jóvenes</a:t>
            </a:r>
            <a:r>
              <a:rPr lang="en-US" sz="3550" dirty="0">
                <a:solidFill>
                  <a:srgbClr val="FFFF00"/>
                </a:solidFill>
              </a:rPr>
              <a:t> </a:t>
            </a:r>
            <a:r>
              <a:rPr lang="en-US" sz="3550" dirty="0" err="1">
                <a:solidFill>
                  <a:srgbClr val="FFFF00"/>
                </a:solidFill>
              </a:rPr>
              <a:t>están</a:t>
            </a:r>
            <a:r>
              <a:rPr lang="en-US" sz="3550" dirty="0">
                <a:solidFill>
                  <a:srgbClr val="FFFF00"/>
                </a:solidFill>
              </a:rPr>
              <a:t> </a:t>
            </a:r>
            <a:r>
              <a:rPr lang="en-US" sz="3550" dirty="0" err="1">
                <a:solidFill>
                  <a:srgbClr val="FFFF00"/>
                </a:solidFill>
              </a:rPr>
              <a:t>en</a:t>
            </a:r>
            <a:r>
              <a:rPr lang="en-US" sz="3550" dirty="0">
                <a:solidFill>
                  <a:srgbClr val="FFFF00"/>
                </a:solidFill>
              </a:rPr>
              <a:t> "modo de </a:t>
            </a:r>
            <a:r>
              <a:rPr lang="en-US" sz="3550" dirty="0" err="1">
                <a:solidFill>
                  <a:srgbClr val="FFFF00"/>
                </a:solidFill>
              </a:rPr>
              <a:t>supervivencia</a:t>
            </a:r>
            <a:r>
              <a:rPr lang="en-US" sz="3550" dirty="0">
                <a:solidFill>
                  <a:srgbClr val="FFFF00"/>
                </a:solidFill>
              </a:rPr>
              <a:t>"</a:t>
            </a:r>
            <a:endParaRPr lang="en-US" dirty="0">
              <a:solidFill>
                <a:srgbClr val="FFFF00"/>
              </a:solidFill>
            </a:endParaRPr>
          </a:p>
        </p:txBody>
      </p:sp>
      <p:sp>
        <p:nvSpPr>
          <p:cNvPr id="764" name="Google Shape;764;p32"/>
          <p:cNvSpPr txBox="1"/>
          <p:nvPr/>
        </p:nvSpPr>
        <p:spPr>
          <a:xfrm>
            <a:off x="1358354" y="886334"/>
            <a:ext cx="15228393" cy="915635"/>
          </a:xfrm>
          <a:prstGeom prst="rect">
            <a:avLst/>
          </a:prstGeom>
          <a:noFill/>
          <a:ln>
            <a:noFill/>
          </a:ln>
        </p:spPr>
        <p:txBody>
          <a:bodyPr spcFirstLastPara="1" wrap="square" lIns="0" tIns="0" rIns="0" bIns="0" anchor="t" anchorCtr="0">
            <a:spAutoFit/>
          </a:bodyPr>
          <a:lstStyle/>
          <a:p>
            <a:pPr algn="ctr"/>
            <a:r>
              <a:rPr lang="en-US" sz="5950" b="1" dirty="0" err="1">
                <a:solidFill>
                  <a:schemeClr val="bg1"/>
                </a:solidFill>
                <a:sym typeface="Poppins"/>
              </a:rPr>
              <a:t>Fomentar</a:t>
            </a:r>
            <a:r>
              <a:rPr lang="en-US" sz="5950" b="1" dirty="0">
                <a:solidFill>
                  <a:schemeClr val="bg1"/>
                </a:solidFill>
                <a:sym typeface="Poppins"/>
              </a:rPr>
              <a:t> </a:t>
            </a:r>
            <a:r>
              <a:rPr lang="en-US" sz="5950" b="1" dirty="0" err="1">
                <a:solidFill>
                  <a:schemeClr val="bg1"/>
                </a:solidFill>
                <a:sym typeface="Poppins"/>
              </a:rPr>
              <a:t>una</a:t>
            </a:r>
            <a:r>
              <a:rPr lang="en-US" sz="5950" b="1" dirty="0">
                <a:solidFill>
                  <a:schemeClr val="bg1"/>
                </a:solidFill>
                <a:sym typeface="Poppins"/>
              </a:rPr>
              <a:t> Mentalidad de </a:t>
            </a:r>
            <a:r>
              <a:rPr lang="en-US" sz="5950" b="1" dirty="0" err="1">
                <a:solidFill>
                  <a:schemeClr val="bg1"/>
                </a:solidFill>
                <a:sym typeface="Poppins"/>
              </a:rPr>
              <a:t>Crecimiento</a:t>
            </a:r>
            <a:endParaRPr lang="en-US" b="1" dirty="0" err="1">
              <a:solidFill>
                <a:schemeClr val="bg1"/>
              </a:solidFill>
            </a:endParaRPr>
          </a:p>
        </p:txBody>
      </p:sp>
      <p:graphicFrame>
        <p:nvGraphicFramePr>
          <p:cNvPr id="6" name="Table 6">
            <a:extLst>
              <a:ext uri="{FF2B5EF4-FFF2-40B4-BE49-F238E27FC236}">
                <a16:creationId xmlns:a16="http://schemas.microsoft.com/office/drawing/2014/main" id="{A020AD7D-9259-8591-FD81-E7B3B9E70F11}"/>
              </a:ext>
            </a:extLst>
          </p:cNvPr>
          <p:cNvGraphicFramePr>
            <a:graphicFrameLocks noGrp="1"/>
          </p:cNvGraphicFramePr>
          <p:nvPr/>
        </p:nvGraphicFramePr>
        <p:xfrm>
          <a:off x="7837714" y="2188028"/>
          <a:ext cx="10302973" cy="7805065"/>
        </p:xfrm>
        <a:graphic>
          <a:graphicData uri="http://schemas.openxmlformats.org/drawingml/2006/table">
            <a:tbl>
              <a:tblPr firstRow="1" bandRow="1">
                <a:tableStyleId>{7DF18680-E054-41AD-8BC1-D1AEF772440D}</a:tableStyleId>
              </a:tblPr>
              <a:tblGrid>
                <a:gridCol w="2446491">
                  <a:extLst>
                    <a:ext uri="{9D8B030D-6E8A-4147-A177-3AD203B41FA5}">
                      <a16:colId xmlns:a16="http://schemas.microsoft.com/office/drawing/2014/main" val="3495673850"/>
                    </a:ext>
                  </a:extLst>
                </a:gridCol>
                <a:gridCol w="7856482">
                  <a:extLst>
                    <a:ext uri="{9D8B030D-6E8A-4147-A177-3AD203B41FA5}">
                      <a16:colId xmlns:a16="http://schemas.microsoft.com/office/drawing/2014/main" val="2959057373"/>
                    </a:ext>
                  </a:extLst>
                </a:gridCol>
              </a:tblGrid>
              <a:tr h="1747424">
                <a:tc>
                  <a:txBody>
                    <a:bodyPr/>
                    <a:lstStyle/>
                    <a:p>
                      <a:pPr lvl="0" algn="l">
                        <a:lnSpc>
                          <a:spcPct val="100000"/>
                        </a:lnSpc>
                        <a:spcBef>
                          <a:spcPts val="0"/>
                        </a:spcBef>
                        <a:spcAft>
                          <a:spcPts val="0"/>
                        </a:spcAft>
                        <a:buNone/>
                      </a:pPr>
                      <a:r>
                        <a:rPr lang="en-US" sz="2800" b="1" i="0" u="none" strike="noStrike" cap="none" noProof="0" dirty="0">
                          <a:effectLst/>
                        </a:rPr>
                        <a:t>Si </a:t>
                      </a:r>
                      <a:r>
                        <a:rPr lang="en-US" sz="2800" b="1" i="0" u="none" strike="noStrike" cap="none" noProof="0" dirty="0" err="1">
                          <a:effectLst/>
                        </a:rPr>
                        <a:t>estás</a:t>
                      </a:r>
                      <a:r>
                        <a:rPr lang="en-US" sz="2800" b="1" i="0" u="none" strike="noStrike" cap="none" noProof="0" dirty="0">
                          <a:effectLst/>
                        </a:rPr>
                        <a:t> </a:t>
                      </a:r>
                      <a:r>
                        <a:rPr lang="en-US" sz="2800" b="1" i="0" u="none" strike="noStrike" cap="none" noProof="0" dirty="0" err="1">
                          <a:effectLst/>
                        </a:rPr>
                        <a:t>escuchando</a:t>
                      </a:r>
                      <a:r>
                        <a:rPr lang="en-US" sz="2800" b="1" i="0" u="none" strike="noStrike" cap="none" noProof="0" dirty="0">
                          <a:effectLst/>
                        </a:rPr>
                        <a:t> </a:t>
                      </a:r>
                      <a:r>
                        <a:rPr lang="en-US" sz="2800" b="1" i="0" u="none" strike="noStrike" cap="none" noProof="0" dirty="0" err="1">
                          <a:effectLst/>
                        </a:rPr>
                        <a:t>esto</a:t>
                      </a:r>
                      <a:r>
                        <a:rPr lang="en-US" sz="2800" b="1" i="0" u="none" strike="noStrike" cap="none" noProof="0" dirty="0">
                          <a:effectLst/>
                        </a:rPr>
                        <a:t> de un </a:t>
                      </a:r>
                      <a:r>
                        <a:rPr lang="en-US" sz="2800" b="1" i="0" u="none" strike="noStrike" cap="none" noProof="0" dirty="0" err="1">
                          <a:effectLst/>
                        </a:rPr>
                        <a:t>joven</a:t>
                      </a:r>
                      <a:r>
                        <a:rPr lang="en-US" sz="2800" b="1" i="0" u="none" strike="noStrike" cap="none" noProof="0" dirty="0">
                          <a:effectLst/>
                        </a:rPr>
                        <a:t>...</a:t>
                      </a:r>
                      <a:endParaRPr lang="en-US" b="1" dirty="0"/>
                    </a:p>
                  </a:txBody>
                  <a:tcPr marL="91416" marR="91416" marT="45708" marB="45708">
                    <a:lnB w="12700" cap="flat" cmpd="sng" algn="ctr">
                      <a:solidFill>
                        <a:schemeClr val="tx1"/>
                      </a:solidFill>
                      <a:prstDash val="solid"/>
                      <a:round/>
                      <a:headEnd type="none" w="med" len="med"/>
                      <a:tailEnd type="none" w="med" len="med"/>
                    </a:lnB>
                    <a:solidFill>
                      <a:srgbClr val="00B0F0"/>
                    </a:solidFill>
                  </a:tcPr>
                </a:tc>
                <a:tc>
                  <a:txBody>
                    <a:bodyPr/>
                    <a:lstStyle/>
                    <a:p>
                      <a:pPr lvl="0" algn="l">
                        <a:lnSpc>
                          <a:spcPct val="100000"/>
                        </a:lnSpc>
                        <a:spcBef>
                          <a:spcPts val="0"/>
                        </a:spcBef>
                        <a:spcAft>
                          <a:spcPts val="0"/>
                        </a:spcAft>
                        <a:buNone/>
                      </a:pPr>
                      <a:r>
                        <a:rPr lang="en-US" sz="2800" b="1" i="0" u="none" strike="noStrike" cap="none" noProof="0" dirty="0" err="1">
                          <a:effectLst/>
                        </a:rPr>
                        <a:t>Intenta</a:t>
                      </a:r>
                      <a:r>
                        <a:rPr lang="en-US" sz="2800" b="1" i="0" u="none" strike="noStrike" cap="none" noProof="0" dirty="0">
                          <a:effectLst/>
                        </a:rPr>
                        <a:t> </a:t>
                      </a:r>
                      <a:r>
                        <a:rPr lang="en-US" sz="2800" b="1" i="0" u="none" strike="noStrike" cap="none" noProof="0" dirty="0" err="1">
                          <a:effectLst/>
                        </a:rPr>
                        <a:t>una</a:t>
                      </a:r>
                      <a:r>
                        <a:rPr lang="en-US" sz="2800" b="1" i="0" u="none" strike="noStrike" cap="none" noProof="0" dirty="0">
                          <a:effectLst/>
                        </a:rPr>
                        <a:t> de las </a:t>
                      </a:r>
                      <a:r>
                        <a:rPr lang="en-US" sz="2800" b="1" i="0" u="none" strike="noStrike" cap="none" noProof="0" dirty="0" err="1">
                          <a:effectLst/>
                        </a:rPr>
                        <a:t>siguientes</a:t>
                      </a:r>
                      <a:r>
                        <a:rPr lang="en-US" sz="2800" b="1" i="0" u="none" strike="noStrike" cap="none" noProof="0" dirty="0">
                          <a:effectLst/>
                        </a:rPr>
                        <a:t> </a:t>
                      </a:r>
                      <a:r>
                        <a:rPr lang="en-US" sz="2800" b="1" i="0" u="none" strike="noStrike" cap="none" noProof="0" dirty="0" err="1">
                          <a:effectLst/>
                        </a:rPr>
                        <a:t>respuestas</a:t>
                      </a:r>
                      <a:r>
                        <a:rPr lang="en-US" sz="2800" b="1" i="0" u="none" strike="noStrike" cap="none" noProof="0" dirty="0">
                          <a:effectLst/>
                        </a:rPr>
                        <a:t> para </a:t>
                      </a:r>
                      <a:r>
                        <a:rPr lang="en-US" sz="2800" b="1" i="0" u="none" strike="noStrike" cap="none" noProof="0" dirty="0" err="1">
                          <a:effectLst/>
                        </a:rPr>
                        <a:t>ayudar</a:t>
                      </a:r>
                      <a:r>
                        <a:rPr lang="en-US" sz="2800" b="1" i="0" u="none" strike="noStrike" cap="none" noProof="0" dirty="0">
                          <a:effectLst/>
                        </a:rPr>
                        <a:t> </a:t>
                      </a:r>
                      <a:r>
                        <a:rPr lang="en-US" sz="2800" b="1" i="0" u="none" strike="noStrike" cap="none" noProof="0" dirty="0">
                          <a:effectLst/>
                          <a:sym typeface="Arial"/>
                        </a:rPr>
                        <a:t>a </a:t>
                      </a:r>
                      <a:r>
                        <a:rPr lang="en-US" sz="2800" b="1" i="0" u="none" strike="noStrike" cap="none" noProof="0" dirty="0" err="1">
                          <a:effectLst/>
                        </a:rPr>
                        <a:t>desarrollar</a:t>
                      </a:r>
                      <a:r>
                        <a:rPr lang="en-US" sz="2800" b="1" i="0" u="none" strike="noStrike" cap="none" noProof="0" dirty="0">
                          <a:effectLst/>
                        </a:rPr>
                        <a:t> y </a:t>
                      </a:r>
                      <a:r>
                        <a:rPr lang="en-US" sz="2800" b="1" i="0" u="none" strike="noStrike" cap="none" noProof="0" dirty="0" err="1">
                          <a:effectLst/>
                        </a:rPr>
                        <a:t>mantener</a:t>
                      </a:r>
                      <a:r>
                        <a:rPr lang="en-US" sz="2800" b="1" i="0" u="none" strike="noStrike" cap="none" noProof="0" dirty="0">
                          <a:effectLst/>
                        </a:rPr>
                        <a:t> </a:t>
                      </a:r>
                      <a:r>
                        <a:rPr lang="en-US" sz="2800" b="1" i="0" u="none" strike="noStrike" cap="none" noProof="0" dirty="0" err="1">
                          <a:effectLst/>
                        </a:rPr>
                        <a:t>una</a:t>
                      </a:r>
                      <a:r>
                        <a:rPr lang="en-US" sz="2800" b="1" i="0" u="none" strike="noStrike" cap="none" noProof="0" dirty="0">
                          <a:effectLst/>
                        </a:rPr>
                        <a:t> </a:t>
                      </a:r>
                      <a:r>
                        <a:rPr lang="en-US" sz="2800" b="1" i="0" u="none" strike="noStrike" cap="none" noProof="0" dirty="0" err="1">
                          <a:effectLst/>
                        </a:rPr>
                        <a:t>mentalidad</a:t>
                      </a:r>
                      <a:r>
                        <a:rPr lang="en-US" sz="2800" b="1" i="0" u="none" strike="noStrike" cap="none" noProof="0" dirty="0">
                          <a:effectLst/>
                        </a:rPr>
                        <a:t> de </a:t>
                      </a:r>
                      <a:r>
                        <a:rPr lang="en-US" sz="2800" b="1" i="0" u="none" strike="noStrike" cap="none" noProof="0" dirty="0" err="1">
                          <a:effectLst/>
                        </a:rPr>
                        <a:t>crecimiento</a:t>
                      </a:r>
                      <a:r>
                        <a:rPr lang="en-US" sz="2800" b="1" i="0" u="none" strike="noStrike" cap="none" noProof="0" dirty="0">
                          <a:effectLst/>
                          <a:sym typeface="Arial"/>
                        </a:rPr>
                        <a:t>.</a:t>
                      </a:r>
                      <a:endParaRPr lang="en-US" b="1" i="0" noProof="0"/>
                    </a:p>
                    <a:p>
                      <a:pPr lvl="0">
                        <a:buNone/>
                      </a:pPr>
                      <a:endParaRPr lang="en-US" sz="2800" b="1" u="none" strike="noStrike" cap="none" dirty="0">
                        <a:solidFill>
                          <a:schemeClr val="lt1"/>
                        </a:solidFill>
                        <a:effectLst/>
                      </a:endParaRPr>
                    </a:p>
                  </a:txBody>
                  <a:tcPr marL="91416" marR="91416" marT="45708" marB="45708">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3485202789"/>
                  </a:ext>
                </a:extLst>
              </a:tr>
              <a:tr h="1783828">
                <a:tc>
                  <a:txBody>
                    <a:bodyPr/>
                    <a:lstStyle/>
                    <a:p>
                      <a:pPr lvl="0">
                        <a:buNone/>
                      </a:pPr>
                      <a:r>
                        <a:rPr lang="en-US" sz="2200" b="0" i="1" u="none" strike="noStrike" cap="none" noProof="0" dirty="0">
                          <a:solidFill>
                            <a:srgbClr val="002060"/>
                          </a:solidFill>
                          <a:effectLst/>
                          <a:latin typeface="+mn-lt"/>
                          <a:ea typeface="+mn-ea"/>
                          <a:cs typeface="+mn-cs"/>
                          <a:sym typeface="Arial"/>
                        </a:rPr>
                        <a:t>No soy lo </a:t>
                      </a:r>
                      <a:r>
                        <a:rPr lang="en-US" sz="2200" b="0" i="1" u="none" strike="noStrike" cap="none" noProof="0" dirty="0" err="1">
                          <a:solidFill>
                            <a:srgbClr val="002060"/>
                          </a:solidFill>
                          <a:effectLst/>
                          <a:latin typeface="+mn-lt"/>
                          <a:ea typeface="+mn-ea"/>
                          <a:cs typeface="+mn-cs"/>
                          <a:sym typeface="Arial"/>
                        </a:rPr>
                        <a:t>suficientemente</a:t>
                      </a:r>
                      <a:r>
                        <a:rPr lang="en-US" sz="2200" b="0" i="1" u="none" strike="noStrike" cap="none" noProof="0" dirty="0">
                          <a:solidFill>
                            <a:srgbClr val="002060"/>
                          </a:solidFill>
                          <a:effectLst/>
                          <a:latin typeface="+mn-lt"/>
                          <a:ea typeface="+mn-ea"/>
                          <a:cs typeface="+mn-cs"/>
                          <a:sym typeface="Arial"/>
                        </a:rPr>
                        <a:t> </a:t>
                      </a:r>
                      <a:r>
                        <a:rPr lang="en-US" sz="2200" b="0" i="1" u="none" strike="noStrike" cap="none" noProof="0" dirty="0" err="1">
                          <a:solidFill>
                            <a:srgbClr val="002060"/>
                          </a:solidFill>
                          <a:effectLst/>
                          <a:latin typeface="+mn-lt"/>
                          <a:ea typeface="+mn-ea"/>
                          <a:cs typeface="+mn-cs"/>
                          <a:sym typeface="Arial"/>
                        </a:rPr>
                        <a:t>listo</a:t>
                      </a:r>
                      <a:r>
                        <a:rPr lang="en-US" sz="2200" b="0" i="1" u="none" strike="noStrike" cap="none" noProof="0" dirty="0">
                          <a:solidFill>
                            <a:srgbClr val="002060"/>
                          </a:solidFill>
                          <a:effectLst/>
                          <a:latin typeface="+mn-lt"/>
                          <a:ea typeface="+mn-ea"/>
                          <a:cs typeface="+mn-cs"/>
                          <a:sym typeface="Arial"/>
                        </a:rPr>
                        <a:t> </a:t>
                      </a:r>
                      <a:r>
                        <a:rPr lang="en-US" sz="2200" b="0" i="1" u="none" strike="noStrike" cap="none" noProof="0" dirty="0" err="1">
                          <a:solidFill>
                            <a:srgbClr val="002060"/>
                          </a:solidFill>
                          <a:effectLst/>
                          <a:latin typeface="+mn-lt"/>
                          <a:ea typeface="+mn-ea"/>
                          <a:cs typeface="+mn-cs"/>
                          <a:sym typeface="Arial"/>
                        </a:rPr>
                        <a:t>como</a:t>
                      </a:r>
                      <a:r>
                        <a:rPr lang="en-US" sz="2200" b="0" i="1" u="none" strike="noStrike" cap="none" noProof="0" dirty="0">
                          <a:solidFill>
                            <a:srgbClr val="002060"/>
                          </a:solidFill>
                          <a:effectLst/>
                          <a:latin typeface="+mn-lt"/>
                          <a:ea typeface="+mn-ea"/>
                          <a:cs typeface="+mn-cs"/>
                          <a:sym typeface="Arial"/>
                        </a:rPr>
                        <a:t> para </a:t>
                      </a:r>
                      <a:r>
                        <a:rPr lang="en-US" sz="2200" b="0" i="1" u="none" strike="noStrike" cap="none" noProof="0" dirty="0" err="1">
                          <a:solidFill>
                            <a:srgbClr val="002060"/>
                          </a:solidFill>
                          <a:effectLst/>
                          <a:latin typeface="+mn-lt"/>
                          <a:ea typeface="+mn-ea"/>
                          <a:cs typeface="+mn-cs"/>
                          <a:sym typeface="Arial"/>
                        </a:rPr>
                        <a:t>hacer</a:t>
                      </a:r>
                      <a:r>
                        <a:rPr lang="en-US" sz="2200" b="0" i="1" u="none" strike="noStrike" cap="none" noProof="0" dirty="0">
                          <a:solidFill>
                            <a:srgbClr val="002060"/>
                          </a:solidFill>
                          <a:effectLst/>
                          <a:latin typeface="+mn-lt"/>
                          <a:ea typeface="+mn-ea"/>
                          <a:cs typeface="+mn-cs"/>
                          <a:sym typeface="Arial"/>
                        </a:rPr>
                        <a:t> </a:t>
                      </a:r>
                      <a:r>
                        <a:rPr lang="en-US" sz="2200" b="0" i="1" u="none" strike="noStrike" cap="none" noProof="0" dirty="0" err="1">
                          <a:solidFill>
                            <a:srgbClr val="002060"/>
                          </a:solidFill>
                          <a:effectLst/>
                          <a:latin typeface="+mn-lt"/>
                          <a:ea typeface="+mn-ea"/>
                          <a:cs typeface="+mn-cs"/>
                          <a:sym typeface="Arial"/>
                        </a:rPr>
                        <a:t>esto</a:t>
                      </a:r>
                      <a:r>
                        <a:rPr lang="en-US" sz="2200" b="0" i="1" u="none" strike="noStrike" cap="none" noProof="0" dirty="0">
                          <a:solidFill>
                            <a:srgbClr val="002060"/>
                          </a:solidFill>
                          <a:effectLst/>
                          <a:sym typeface="Arial"/>
                        </a:rPr>
                        <a:t>.</a:t>
                      </a:r>
                      <a:endParaRPr lang="en-US" sz="2200" i="1" noProof="0" dirty="0">
                        <a:solidFill>
                          <a:srgbClr val="002060"/>
                        </a:solidFil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l">
                        <a:lnSpc>
                          <a:spcPct val="100000"/>
                        </a:lnSpc>
                        <a:spcBef>
                          <a:spcPts val="0"/>
                        </a:spcBef>
                        <a:spcAft>
                          <a:spcPts val="0"/>
                        </a:spcAft>
                        <a:buNone/>
                      </a:pPr>
                      <a:r>
                        <a:rPr lang="es-CO" sz="2000" b="0" i="0" u="none" strike="noStrike" cap="none" dirty="0">
                          <a:solidFill>
                            <a:schemeClr val="dk1"/>
                          </a:solidFill>
                          <a:effectLst/>
                          <a:latin typeface="+mn-lt"/>
                          <a:ea typeface="+mn-ea"/>
                          <a:cs typeface="+mn-cs"/>
                          <a:sym typeface="Arial"/>
                        </a:rPr>
                        <a:t>Ser inteligente no significa que el aprendizaje va a resultar fácil o que puedas hacer las cosas sin ayuda en todo momento. Ser inteligente significa que uno utiliza las herramientas y los recursos disponibles para aprender. Eso puede incluir pedir ayuda en algunos casos.</a:t>
                      </a:r>
                      <a:endParaRPr lang="en-US" sz="2000" b="0" i="0" noProof="0" dirty="0">
                        <a:latin typeface="+mn-lt"/>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543342358"/>
                  </a:ext>
                </a:extLst>
              </a:tr>
              <a:tr h="1528996">
                <a:tc>
                  <a:txBody>
                    <a:bodyPr/>
                    <a:lstStyle/>
                    <a:p>
                      <a:pPr lvl="0">
                        <a:buNone/>
                      </a:pPr>
                      <a:r>
                        <a:rPr lang="en-US" sz="2200" b="0" i="1" u="none" strike="noStrike" cap="none" noProof="0" dirty="0">
                          <a:effectLst/>
                        </a:rPr>
                        <a:t>Esto es </a:t>
                      </a:r>
                      <a:r>
                        <a:rPr lang="en-US" sz="2200" b="0" i="1" u="none" strike="noStrike" cap="none" noProof="0" dirty="0" err="1">
                          <a:effectLst/>
                        </a:rPr>
                        <a:t>demasiado</a:t>
                      </a:r>
                      <a:r>
                        <a:rPr lang="en-US" sz="2200" b="0" i="1" u="none" strike="noStrike" cap="none" noProof="0" dirty="0">
                          <a:effectLst/>
                        </a:rPr>
                        <a:t> </a:t>
                      </a:r>
                      <a:r>
                        <a:rPr lang="en-US" sz="2200" b="0" i="1" u="none" strike="noStrike" cap="none" noProof="0" dirty="0" err="1">
                          <a:effectLst/>
                        </a:rPr>
                        <a:t>difícil</a:t>
                      </a:r>
                      <a:r>
                        <a:rPr lang="en-US" sz="2200" b="0" i="1" u="none" strike="noStrike" cap="none" noProof="0" dirty="0">
                          <a:effectLst/>
                          <a:sym typeface="Arial"/>
                        </a:rPr>
                        <a:t>. </a:t>
                      </a:r>
                      <a:r>
                        <a:rPr lang="en-US" sz="2200" b="0" i="1" u="none" strike="noStrike" cap="none" noProof="0" dirty="0">
                          <a:effectLst/>
                        </a:rPr>
                        <a:t>No </a:t>
                      </a:r>
                      <a:r>
                        <a:rPr lang="en-US" sz="2200" b="0" i="1" u="none" strike="noStrike" cap="none" noProof="0" dirty="0" err="1">
                          <a:effectLst/>
                        </a:rPr>
                        <a:t>puedo</a:t>
                      </a:r>
                      <a:r>
                        <a:rPr lang="en-US" sz="2200" b="0" i="1" u="none" strike="noStrike" cap="none" noProof="0" dirty="0">
                          <a:effectLst/>
                        </a:rPr>
                        <a:t> </a:t>
                      </a:r>
                      <a:r>
                        <a:rPr lang="en-US" sz="2200" b="0" i="1" u="none" strike="noStrike" cap="none" noProof="0" dirty="0" err="1">
                          <a:effectLst/>
                        </a:rPr>
                        <a:t>hacerlo</a:t>
                      </a:r>
                      <a:endParaRPr lang="en-US" sz="2200" i="1" noProof="0" dirty="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l">
                        <a:lnSpc>
                          <a:spcPct val="100000"/>
                        </a:lnSpc>
                        <a:spcBef>
                          <a:spcPts val="0"/>
                        </a:spcBef>
                        <a:spcAft>
                          <a:spcPts val="0"/>
                        </a:spcAft>
                        <a:buNone/>
                      </a:pPr>
                      <a:r>
                        <a:rPr lang="en-US" sz="2000" b="0" i="0" u="none" strike="noStrike" cap="none" dirty="0" err="1">
                          <a:solidFill>
                            <a:schemeClr val="dk1"/>
                          </a:solidFill>
                          <a:effectLst/>
                          <a:latin typeface="+mn-lt"/>
                          <a:ea typeface="+mn-ea"/>
                          <a:cs typeface="+mn-cs"/>
                          <a:sym typeface="Arial"/>
                        </a:rPr>
                        <a:t>Cuando</a:t>
                      </a:r>
                      <a:r>
                        <a:rPr lang="en-US" sz="2000" b="0" i="0" u="none" strike="noStrike" cap="none" dirty="0">
                          <a:solidFill>
                            <a:schemeClr val="dk1"/>
                          </a:solidFill>
                          <a:effectLst/>
                          <a:latin typeface="+mn-lt"/>
                          <a:ea typeface="+mn-ea"/>
                          <a:cs typeface="+mn-cs"/>
                          <a:sym typeface="Arial"/>
                        </a:rPr>
                        <a:t> algo </a:t>
                      </a:r>
                      <a:r>
                        <a:rPr lang="en-US" sz="2000" b="0" i="0" u="none" strike="noStrike" cap="none" dirty="0" err="1">
                          <a:solidFill>
                            <a:schemeClr val="dk1"/>
                          </a:solidFill>
                          <a:effectLst/>
                          <a:latin typeface="+mn-lt"/>
                          <a:ea typeface="+mn-ea"/>
                          <a:cs typeface="+mn-cs"/>
                          <a:sym typeface="Arial"/>
                        </a:rPr>
                        <a:t>parece</a:t>
                      </a:r>
                      <a:r>
                        <a:rPr lang="en-US" sz="2000" b="0" i="0" u="none" strike="noStrike" cap="none" dirty="0">
                          <a:solidFill>
                            <a:schemeClr val="dk1"/>
                          </a:solidFill>
                          <a:effectLst/>
                          <a:latin typeface="+mn-lt"/>
                          <a:ea typeface="+mn-ea"/>
                          <a:cs typeface="+mn-cs"/>
                          <a:sym typeface="Arial"/>
                        </a:rPr>
                        <a:t> ser </a:t>
                      </a:r>
                      <a:r>
                        <a:rPr lang="en-US" sz="2000" b="0" i="0" u="none" strike="noStrike" cap="none" dirty="0" err="1">
                          <a:solidFill>
                            <a:schemeClr val="dk1"/>
                          </a:solidFill>
                          <a:effectLst/>
                          <a:latin typeface="+mn-lt"/>
                          <a:ea typeface="+mn-ea"/>
                          <a:cs typeface="+mn-cs"/>
                          <a:sym typeface="Arial"/>
                        </a:rPr>
                        <a:t>difícil</a:t>
                      </a:r>
                      <a:r>
                        <a:rPr lang="en-US" sz="2000" b="0" i="0" u="none" strike="noStrike" cap="none" dirty="0">
                          <a:solidFill>
                            <a:schemeClr val="dk1"/>
                          </a:solidFill>
                          <a:effectLst/>
                          <a:latin typeface="+mn-lt"/>
                          <a:ea typeface="+mn-ea"/>
                          <a:cs typeface="+mn-cs"/>
                          <a:sym typeface="Arial"/>
                        </a:rPr>
                        <a:t>, </a:t>
                      </a:r>
                      <a:r>
                        <a:rPr lang="en-US" sz="2000" b="0" i="0" u="none" strike="noStrike" cap="none" dirty="0" err="1">
                          <a:solidFill>
                            <a:schemeClr val="dk1"/>
                          </a:solidFill>
                          <a:effectLst/>
                          <a:latin typeface="+mn-lt"/>
                          <a:ea typeface="+mn-ea"/>
                          <a:cs typeface="+mn-cs"/>
                          <a:sym typeface="Arial"/>
                        </a:rPr>
                        <a:t>significa</a:t>
                      </a:r>
                      <a:r>
                        <a:rPr lang="en-US" sz="2000" b="0" i="0" u="none" strike="noStrike" cap="none" dirty="0">
                          <a:solidFill>
                            <a:schemeClr val="dk1"/>
                          </a:solidFill>
                          <a:effectLst/>
                          <a:latin typeface="+mn-lt"/>
                          <a:ea typeface="+mn-ea"/>
                          <a:cs typeface="+mn-cs"/>
                          <a:sym typeface="Arial"/>
                        </a:rPr>
                        <a:t> que </a:t>
                      </a:r>
                      <a:r>
                        <a:rPr lang="en-US" sz="2000" b="0" i="0" u="none" strike="noStrike" cap="none" dirty="0" err="1">
                          <a:solidFill>
                            <a:schemeClr val="dk1"/>
                          </a:solidFill>
                          <a:effectLst/>
                          <a:latin typeface="+mn-lt"/>
                          <a:ea typeface="+mn-ea"/>
                          <a:cs typeface="+mn-cs"/>
                          <a:sym typeface="Arial"/>
                        </a:rPr>
                        <a:t>nos</a:t>
                      </a:r>
                      <a:r>
                        <a:rPr lang="en-US" sz="2000" b="0" i="0" u="none" strike="noStrike" cap="none" dirty="0">
                          <a:solidFill>
                            <a:schemeClr val="dk1"/>
                          </a:solidFill>
                          <a:effectLst/>
                          <a:latin typeface="+mn-lt"/>
                          <a:ea typeface="+mn-ea"/>
                          <a:cs typeface="+mn-cs"/>
                          <a:sym typeface="Arial"/>
                        </a:rPr>
                        <a:t> </a:t>
                      </a:r>
                      <a:r>
                        <a:rPr lang="en-US" sz="2000" b="0" i="0" u="none" strike="noStrike" cap="none" dirty="0" err="1">
                          <a:solidFill>
                            <a:schemeClr val="dk1"/>
                          </a:solidFill>
                          <a:effectLst/>
                          <a:latin typeface="+mn-lt"/>
                          <a:ea typeface="+mn-ea"/>
                          <a:cs typeface="+mn-cs"/>
                          <a:sym typeface="Arial"/>
                        </a:rPr>
                        <a:t>estamos</a:t>
                      </a:r>
                      <a:r>
                        <a:rPr lang="en-US" sz="2000" b="0" i="0" u="none" strike="noStrike" cap="none" dirty="0">
                          <a:solidFill>
                            <a:schemeClr val="dk1"/>
                          </a:solidFill>
                          <a:effectLst/>
                          <a:latin typeface="+mn-lt"/>
                          <a:ea typeface="+mn-ea"/>
                          <a:cs typeface="+mn-cs"/>
                          <a:sym typeface="Arial"/>
                        </a:rPr>
                        <a:t> </a:t>
                      </a:r>
                      <a:r>
                        <a:rPr lang="en-US" sz="2000" b="0" i="0" u="none" strike="noStrike" cap="none" dirty="0" err="1">
                          <a:solidFill>
                            <a:schemeClr val="dk1"/>
                          </a:solidFill>
                          <a:effectLst/>
                          <a:latin typeface="+mn-lt"/>
                          <a:ea typeface="+mn-ea"/>
                          <a:cs typeface="+mn-cs"/>
                          <a:sym typeface="Arial"/>
                        </a:rPr>
                        <a:t>desafiando</a:t>
                      </a:r>
                      <a:r>
                        <a:rPr lang="en-US" sz="2000" b="0" i="0" u="none" strike="noStrike" cap="none" dirty="0">
                          <a:solidFill>
                            <a:schemeClr val="dk1"/>
                          </a:solidFill>
                          <a:effectLst/>
                          <a:latin typeface="+mn-lt"/>
                          <a:ea typeface="+mn-ea"/>
                          <a:cs typeface="+mn-cs"/>
                          <a:sym typeface="Arial"/>
                        </a:rPr>
                        <a:t> a </a:t>
                      </a:r>
                      <a:r>
                        <a:rPr lang="en-US" sz="2000" b="0" i="0" u="none" strike="noStrike" cap="none" dirty="0" err="1">
                          <a:solidFill>
                            <a:schemeClr val="dk1"/>
                          </a:solidFill>
                          <a:effectLst/>
                          <a:latin typeface="+mn-lt"/>
                          <a:ea typeface="+mn-ea"/>
                          <a:cs typeface="+mn-cs"/>
                          <a:sym typeface="Arial"/>
                        </a:rPr>
                        <a:t>nosotros</a:t>
                      </a:r>
                      <a:r>
                        <a:rPr lang="en-US" sz="2000" b="0" i="0" u="none" strike="noStrike" cap="none" dirty="0">
                          <a:solidFill>
                            <a:schemeClr val="dk1"/>
                          </a:solidFill>
                          <a:effectLst/>
                          <a:latin typeface="+mn-lt"/>
                          <a:ea typeface="+mn-ea"/>
                          <a:cs typeface="+mn-cs"/>
                          <a:sym typeface="Arial"/>
                        </a:rPr>
                        <a:t> </a:t>
                      </a:r>
                      <a:r>
                        <a:rPr lang="en-US" sz="2000" b="0" i="0" u="none" strike="noStrike" cap="none" dirty="0" err="1">
                          <a:solidFill>
                            <a:schemeClr val="dk1"/>
                          </a:solidFill>
                          <a:effectLst/>
                          <a:latin typeface="+mn-lt"/>
                          <a:ea typeface="+mn-ea"/>
                          <a:cs typeface="+mn-cs"/>
                          <a:sym typeface="Arial"/>
                        </a:rPr>
                        <a:t>mismos</a:t>
                      </a:r>
                      <a:r>
                        <a:rPr lang="en-US" sz="2000" b="0" i="0" u="none" strike="noStrike" cap="none" dirty="0">
                          <a:solidFill>
                            <a:schemeClr val="dk1"/>
                          </a:solidFill>
                          <a:effectLst/>
                          <a:latin typeface="+mn-lt"/>
                          <a:ea typeface="+mn-ea"/>
                          <a:cs typeface="+mn-cs"/>
                          <a:sym typeface="Arial"/>
                        </a:rPr>
                        <a:t> y a </a:t>
                      </a:r>
                      <a:r>
                        <a:rPr lang="en-US" sz="2000" b="0" i="0" u="none" strike="noStrike" cap="none" dirty="0" err="1">
                          <a:solidFill>
                            <a:schemeClr val="dk1"/>
                          </a:solidFill>
                          <a:effectLst/>
                          <a:latin typeface="+mn-lt"/>
                          <a:ea typeface="+mn-ea"/>
                          <a:cs typeface="+mn-cs"/>
                          <a:sym typeface="Arial"/>
                        </a:rPr>
                        <a:t>nuestro</a:t>
                      </a:r>
                      <a:r>
                        <a:rPr lang="en-US" sz="2000" b="0" i="0" u="none" strike="noStrike" cap="none" dirty="0">
                          <a:solidFill>
                            <a:schemeClr val="dk1"/>
                          </a:solidFill>
                          <a:effectLst/>
                          <a:latin typeface="+mn-lt"/>
                          <a:ea typeface="+mn-ea"/>
                          <a:cs typeface="+mn-cs"/>
                          <a:sym typeface="Arial"/>
                        </a:rPr>
                        <a:t> modo de </a:t>
                      </a:r>
                      <a:r>
                        <a:rPr lang="en-US" sz="2000" b="0" i="0" u="none" strike="noStrike" cap="none" dirty="0" err="1">
                          <a:solidFill>
                            <a:schemeClr val="dk1"/>
                          </a:solidFill>
                          <a:effectLst/>
                          <a:latin typeface="+mn-lt"/>
                          <a:ea typeface="+mn-ea"/>
                          <a:cs typeface="+mn-cs"/>
                          <a:sym typeface="Arial"/>
                        </a:rPr>
                        <a:t>razonar</a:t>
                      </a:r>
                      <a:r>
                        <a:rPr lang="en-US" sz="2000" b="0" i="0" u="none" strike="noStrike" cap="none" dirty="0">
                          <a:solidFill>
                            <a:schemeClr val="dk1"/>
                          </a:solidFill>
                          <a:effectLst/>
                          <a:latin typeface="+mn-lt"/>
                          <a:ea typeface="+mn-ea"/>
                          <a:cs typeface="+mn-cs"/>
                          <a:sym typeface="Arial"/>
                        </a:rPr>
                        <a:t> para </a:t>
                      </a:r>
                      <a:r>
                        <a:rPr lang="en-US" sz="2000" b="0" i="0" u="none" strike="noStrike" cap="none" dirty="0" err="1">
                          <a:solidFill>
                            <a:schemeClr val="dk1"/>
                          </a:solidFill>
                          <a:effectLst/>
                          <a:latin typeface="+mn-lt"/>
                          <a:ea typeface="+mn-ea"/>
                          <a:cs typeface="+mn-cs"/>
                          <a:sym typeface="Arial"/>
                        </a:rPr>
                        <a:t>crecer</a:t>
                      </a:r>
                      <a:r>
                        <a:rPr lang="en-US" sz="2000" b="0" i="0" u="none" strike="noStrike" cap="none" dirty="0">
                          <a:solidFill>
                            <a:schemeClr val="dk1"/>
                          </a:solidFill>
                          <a:effectLst/>
                          <a:latin typeface="+mn-lt"/>
                          <a:ea typeface="+mn-ea"/>
                          <a:cs typeface="+mn-cs"/>
                          <a:sym typeface="Arial"/>
                        </a:rPr>
                        <a:t> de </a:t>
                      </a:r>
                      <a:r>
                        <a:rPr lang="en-US" sz="2000" b="0" i="0" u="none" strike="noStrike" cap="none" dirty="0" err="1">
                          <a:solidFill>
                            <a:schemeClr val="dk1"/>
                          </a:solidFill>
                          <a:effectLst/>
                          <a:latin typeface="+mn-lt"/>
                          <a:ea typeface="+mn-ea"/>
                          <a:cs typeface="+mn-cs"/>
                          <a:sym typeface="Arial"/>
                        </a:rPr>
                        <a:t>nuevas</a:t>
                      </a:r>
                      <a:r>
                        <a:rPr lang="en-US" sz="2000" b="0" i="0" u="none" strike="noStrike" cap="none" dirty="0">
                          <a:solidFill>
                            <a:schemeClr val="dk1"/>
                          </a:solidFill>
                          <a:effectLst/>
                          <a:latin typeface="+mn-lt"/>
                          <a:ea typeface="+mn-ea"/>
                          <a:cs typeface="+mn-cs"/>
                          <a:sym typeface="Arial"/>
                        </a:rPr>
                        <a:t> </a:t>
                      </a:r>
                      <a:r>
                        <a:rPr lang="en-US" sz="2000" b="0" i="0" u="none" strike="noStrike" cap="none" dirty="0" err="1">
                          <a:solidFill>
                            <a:schemeClr val="dk1"/>
                          </a:solidFill>
                          <a:effectLst/>
                          <a:latin typeface="+mn-lt"/>
                          <a:ea typeface="+mn-ea"/>
                          <a:cs typeface="+mn-cs"/>
                          <a:sym typeface="Arial"/>
                        </a:rPr>
                        <a:t>maneras</a:t>
                      </a:r>
                      <a:r>
                        <a:rPr lang="en-US" sz="2000" b="0" i="0" u="none" strike="noStrike" cap="none" dirty="0">
                          <a:solidFill>
                            <a:schemeClr val="dk1"/>
                          </a:solidFill>
                          <a:effectLst/>
                          <a:latin typeface="+mn-lt"/>
                          <a:ea typeface="+mn-ea"/>
                          <a:cs typeface="+mn-cs"/>
                          <a:sym typeface="Arial"/>
                        </a:rPr>
                        <a:t>. </a:t>
                      </a:r>
                      <a:r>
                        <a:rPr lang="es-CO" sz="2000" b="0" i="0" u="none" strike="noStrike" cap="none" dirty="0">
                          <a:solidFill>
                            <a:schemeClr val="dk1"/>
                          </a:solidFill>
                          <a:effectLst/>
                          <a:latin typeface="+mn-lt"/>
                          <a:ea typeface="+mn-ea"/>
                          <a:cs typeface="+mn-cs"/>
                          <a:sym typeface="Arial"/>
                        </a:rPr>
                        <a:t>Sé que con el tiempo y la práctica tendrás éxito. ¿Cómo puedo ayudarte?</a:t>
                      </a:r>
                      <a:endParaRPr lang="en-US" sz="2000" b="0" i="0" noProof="0" dirty="0">
                        <a:latin typeface="+mn-lt"/>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127343254"/>
                  </a:ext>
                </a:extLst>
              </a:tr>
              <a:tr h="1164949">
                <a:tc>
                  <a:txBody>
                    <a:bodyPr/>
                    <a:lstStyle/>
                    <a:p>
                      <a:pPr lvl="0" algn="l">
                        <a:lnSpc>
                          <a:spcPct val="100000"/>
                        </a:lnSpc>
                        <a:spcBef>
                          <a:spcPts val="0"/>
                        </a:spcBef>
                        <a:spcAft>
                          <a:spcPts val="0"/>
                        </a:spcAft>
                        <a:buNone/>
                      </a:pPr>
                      <a:r>
                        <a:rPr lang="en-US" sz="2200" b="0" i="1" u="none" strike="noStrike" cap="none" noProof="0" dirty="0" err="1">
                          <a:effectLst/>
                        </a:rPr>
                        <a:t>Nunca</a:t>
                      </a:r>
                      <a:r>
                        <a:rPr lang="en-US" sz="2200" b="0" i="1" u="none" strike="noStrike" cap="none" noProof="0" dirty="0">
                          <a:effectLst/>
                        </a:rPr>
                        <a:t> </a:t>
                      </a:r>
                      <a:r>
                        <a:rPr lang="en-US" sz="2200" b="0" i="1" u="none" strike="noStrike" cap="none" noProof="0" dirty="0" err="1">
                          <a:effectLst/>
                        </a:rPr>
                        <a:t>podré</a:t>
                      </a:r>
                      <a:r>
                        <a:rPr lang="en-US" sz="2200" b="0" i="1" u="none" strike="noStrike" cap="none" noProof="0" dirty="0">
                          <a:effectLst/>
                        </a:rPr>
                        <a:t> </a:t>
                      </a:r>
                      <a:r>
                        <a:rPr lang="en-US" sz="2200" b="0" i="1" u="none" strike="noStrike" cap="none" noProof="0" dirty="0" err="1">
                          <a:effectLst/>
                        </a:rPr>
                        <a:t>entender</a:t>
                      </a:r>
                      <a:r>
                        <a:rPr lang="en-US" sz="2200" b="0" i="1" u="none" strike="noStrike" cap="none" noProof="0" dirty="0">
                          <a:effectLst/>
                        </a:rPr>
                        <a:t> </a:t>
                      </a:r>
                      <a:r>
                        <a:rPr lang="en-US" sz="2200" b="0" i="1" u="none" strike="noStrike" cap="none" noProof="0" dirty="0" err="1">
                          <a:effectLst/>
                        </a:rPr>
                        <a:t>esto</a:t>
                      </a:r>
                      <a:r>
                        <a:rPr lang="en-US" sz="2200" b="0" i="1" u="none" strike="noStrike" cap="none" noProof="0" dirty="0">
                          <a:effectLst/>
                          <a:sym typeface="Arial"/>
                        </a:rPr>
                        <a:t>.</a:t>
                      </a:r>
                      <a:endParaRPr lang="en-US" sz="2200" i="1" noProof="0" dirty="0"/>
                    </a:p>
                    <a:p>
                      <a:pPr lvl="0">
                        <a:buNone/>
                      </a:pPr>
                      <a:endParaRPr lang="en-US" sz="2200" b="0" i="1" u="none" strike="noStrike" cap="none" dirty="0">
                        <a:solidFill>
                          <a:srgbClr val="002060"/>
                        </a:solidFill>
                        <a:effectLst/>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nSpc>
                          <a:spcPct val="107000"/>
                        </a:lnSpc>
                        <a:spcBef>
                          <a:spcPts val="0"/>
                        </a:spcBef>
                        <a:spcAft>
                          <a:spcPts val="0"/>
                        </a:spcAft>
                      </a:pPr>
                      <a:r>
                        <a:rPr lang="es-CO" sz="2000" b="0" kern="100" dirty="0">
                          <a:effectLst/>
                          <a:latin typeface="+mn-lt"/>
                          <a:ea typeface="Calibri" panose="020F0502020204030204" pitchFamily="34" charset="0"/>
                          <a:cs typeface="Arial" panose="020B0604020202020204" pitchFamily="34" charset="0"/>
                        </a:rPr>
                        <a:t>Recuerda ser paciente contigo mismo. El hecho de que todavía no entiendas esto no significa que nunca lo entenderás. ¿A quién podemos pedir ayuda? </a:t>
                      </a:r>
                      <a:endParaRPr lang="en-US" sz="2000" b="0" kern="100" dirty="0">
                        <a:effectLst/>
                        <a:latin typeface="+mn-lt"/>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74986326"/>
                  </a:ext>
                </a:extLst>
              </a:tr>
              <a:tr h="1528996">
                <a:tc>
                  <a:txBody>
                    <a:bodyPr/>
                    <a:lstStyle/>
                    <a:p>
                      <a:pPr lvl="0">
                        <a:buNone/>
                      </a:pPr>
                      <a:r>
                        <a:rPr lang="es-CO" sz="2200" b="0" i="1" u="none" strike="noStrike" cap="none" dirty="0">
                          <a:solidFill>
                            <a:schemeClr val="dk1"/>
                          </a:solidFill>
                          <a:effectLst/>
                          <a:latin typeface="+mn-lt"/>
                          <a:ea typeface="+mn-ea"/>
                          <a:cs typeface="+mn-cs"/>
                          <a:sym typeface="Arial"/>
                        </a:rPr>
                        <a:t>Fracasé por completo. ¡Soy tan tonto!</a:t>
                      </a:r>
                      <a:endParaRPr lang="en-US" sz="2200" b="0" i="1" noProof="0" dirty="0"/>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lvl="0" algn="l">
                        <a:lnSpc>
                          <a:spcPct val="100000"/>
                        </a:lnSpc>
                        <a:spcBef>
                          <a:spcPts val="0"/>
                        </a:spcBef>
                        <a:spcAft>
                          <a:spcPts val="0"/>
                        </a:spcAft>
                        <a:buNone/>
                      </a:pPr>
                      <a:r>
                        <a:rPr lang="es-CO" sz="2000" b="0" i="0" u="none" strike="noStrike" cap="none" dirty="0">
                          <a:solidFill>
                            <a:schemeClr val="dk1"/>
                          </a:solidFill>
                          <a:effectLst/>
                          <a:latin typeface="+mn-lt"/>
                          <a:ea typeface="+mn-ea"/>
                          <a:cs typeface="+mn-cs"/>
                          <a:sym typeface="Arial"/>
                        </a:rPr>
                        <a:t>Aprender de nuestros errores puede llevar al éxito futuro. Veamos qué podemos aprender de esta experiencia que nos ayude a tener éxito la próxima vez.</a:t>
                      </a:r>
                      <a:endParaRPr lang="en-US" sz="2000" b="0" i="0" noProof="0" dirty="0">
                        <a:latin typeface="+mn-lt"/>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580093915"/>
                  </a:ext>
                </a:extLst>
              </a:tr>
            </a:tbl>
          </a:graphicData>
        </a:graphic>
      </p:graphicFrame>
      <p:sp>
        <p:nvSpPr>
          <p:cNvPr id="2" name="TextBox 1">
            <a:extLst>
              <a:ext uri="{FF2B5EF4-FFF2-40B4-BE49-F238E27FC236}">
                <a16:creationId xmlns:a16="http://schemas.microsoft.com/office/drawing/2014/main" id="{D948D3AE-7735-3FD6-7275-A73DC34C7F39}"/>
              </a:ext>
            </a:extLst>
          </p:cNvPr>
          <p:cNvSpPr txBox="1"/>
          <p:nvPr/>
        </p:nvSpPr>
        <p:spPr>
          <a:xfrm>
            <a:off x="421297" y="2635121"/>
            <a:ext cx="7080422" cy="5016758"/>
          </a:xfrm>
          <a:prstGeom prst="rect">
            <a:avLst/>
          </a:prstGeom>
          <a:noFill/>
        </p:spPr>
        <p:txBody>
          <a:bodyPr wrap="square" lIns="91440" tIns="45720" rIns="91440" bIns="45720" rtlCol="0" anchor="t">
            <a:spAutoFit/>
          </a:bodyPr>
          <a:lstStyle/>
          <a:p>
            <a:r>
              <a:rPr lang="es-CO" sz="3200" dirty="0">
                <a:solidFill>
                  <a:schemeClr val="bg1"/>
                </a:solidFill>
                <a:effectLst/>
                <a:latin typeface="+mn-lt"/>
                <a:ea typeface="Calibri" panose="020F0502020204030204" pitchFamily="34" charset="0"/>
              </a:rPr>
              <a:t>Ayudar a los jóvenes a reformular la forma como perciban sus habilidades académicas.</a:t>
            </a:r>
          </a:p>
          <a:p>
            <a:endParaRPr lang="en-US" sz="3200" dirty="0">
              <a:solidFill>
                <a:schemeClr val="bg1"/>
              </a:solidFill>
              <a:latin typeface="+mn-lt"/>
            </a:endParaRPr>
          </a:p>
          <a:p>
            <a:r>
              <a:rPr lang="es-CO" sz="3200" dirty="0">
                <a:solidFill>
                  <a:schemeClr val="bg1"/>
                </a:solidFill>
                <a:effectLst/>
                <a:latin typeface="+mn-lt"/>
                <a:ea typeface="Calibri" panose="020F0502020204030204" pitchFamily="34" charset="0"/>
              </a:rPr>
              <a:t>Fomentar la paciencia con el proceso de aprendizaje​.</a:t>
            </a:r>
          </a:p>
          <a:p>
            <a:endParaRPr lang="en-US" sz="3200" dirty="0">
              <a:solidFill>
                <a:schemeClr val="bg1"/>
              </a:solidFill>
              <a:latin typeface="+mn-lt"/>
            </a:endParaRPr>
          </a:p>
          <a:p>
            <a:r>
              <a:rPr lang="es-CO" sz="3200" dirty="0">
                <a:solidFill>
                  <a:schemeClr val="bg1"/>
                </a:solidFill>
                <a:effectLst/>
                <a:latin typeface="+mn-lt"/>
                <a:ea typeface="Calibri" panose="020F0502020204030204" pitchFamily="34" charset="0"/>
              </a:rPr>
              <a:t>Ayudar a los jóvenes a percibir sus fortalezas y los rasgos positivos que ustedes hayan observado en ellos.</a:t>
            </a:r>
            <a:endParaRPr lang="en-US" sz="3200" dirty="0">
              <a:solidFill>
                <a:schemeClr val="bg1"/>
              </a:solidFill>
              <a:latin typeface="+mn-lt"/>
            </a:endParaRPr>
          </a:p>
        </p:txBody>
      </p:sp>
    </p:spTree>
    <p:extLst>
      <p:ext uri="{BB962C8B-B14F-4D97-AF65-F5344CB8AC3E}">
        <p14:creationId xmlns:p14="http://schemas.microsoft.com/office/powerpoint/2010/main" val="342097078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419"/>
        <p:cNvGrpSpPr/>
        <p:nvPr/>
      </p:nvGrpSpPr>
      <p:grpSpPr>
        <a:xfrm>
          <a:off x="0" y="0"/>
          <a:ext cx="0" cy="0"/>
          <a:chOff x="0" y="0"/>
          <a:chExt cx="0" cy="0"/>
        </a:xfrm>
      </p:grpSpPr>
      <p:pic>
        <p:nvPicPr>
          <p:cNvPr id="420" name="Google Shape;420;p12" descr="A group of people sitting in chairs&#10;&#10;Description automatically generated with medium confidence"/>
          <p:cNvPicPr preferRelativeResize="0"/>
          <p:nvPr/>
        </p:nvPicPr>
        <p:blipFill rotWithShape="1">
          <a:blip r:embed="rId3">
            <a:alphaModFix/>
          </a:blip>
          <a:srcRect/>
          <a:stretch/>
        </p:blipFill>
        <p:spPr>
          <a:xfrm>
            <a:off x="9143999" y="0"/>
            <a:ext cx="13411201" cy="8939888"/>
          </a:xfrm>
          <a:prstGeom prst="rect">
            <a:avLst/>
          </a:prstGeom>
          <a:noFill/>
          <a:ln>
            <a:noFill/>
          </a:ln>
        </p:spPr>
      </p:pic>
      <p:sp>
        <p:nvSpPr>
          <p:cNvPr id="421" name="Google Shape;421;p12"/>
          <p:cNvSpPr/>
          <p:nvPr/>
        </p:nvSpPr>
        <p:spPr>
          <a:xfrm rot="-196209">
            <a:off x="-812191" y="8702625"/>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422" name="Google Shape;422;p12"/>
          <p:cNvSpPr/>
          <p:nvPr/>
        </p:nvSpPr>
        <p:spPr>
          <a:xfrm rot="-413588">
            <a:off x="-381473" y="-1288441"/>
            <a:ext cx="13259747" cy="2060516"/>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grpSp>
        <p:nvGrpSpPr>
          <p:cNvPr id="423" name="Google Shape;423;p12"/>
          <p:cNvGrpSpPr/>
          <p:nvPr/>
        </p:nvGrpSpPr>
        <p:grpSpPr>
          <a:xfrm>
            <a:off x="876293" y="1645825"/>
            <a:ext cx="8002235" cy="7464059"/>
            <a:chOff x="1208728" y="-556608"/>
            <a:chExt cx="6999900" cy="9952082"/>
          </a:xfrm>
        </p:grpSpPr>
        <p:sp>
          <p:nvSpPr>
            <p:cNvPr id="424" name="Google Shape;424;p12"/>
            <p:cNvSpPr txBox="1"/>
            <p:nvPr/>
          </p:nvSpPr>
          <p:spPr>
            <a:xfrm>
              <a:off x="1208728" y="367359"/>
              <a:ext cx="6999900" cy="9028115"/>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rgbClr val="000000"/>
                </a:buClr>
                <a:buSzPts val="4400"/>
                <a:buFont typeface="Arial"/>
                <a:buNone/>
              </a:pPr>
              <a:r>
                <a:rPr lang="en-US" sz="4400" b="0" i="0" u="none" strike="noStrike" cap="none" dirty="0">
                  <a:solidFill>
                    <a:srgbClr val="0A1F41"/>
                  </a:solidFill>
                  <a:latin typeface="Arial"/>
                  <a:ea typeface="Arial"/>
                  <a:cs typeface="Arial"/>
                  <a:sym typeface="Arial"/>
                </a:rPr>
                <a:t>¿</a:t>
              </a:r>
              <a:r>
                <a:rPr lang="en-US" sz="4400" b="0" i="0" u="none" strike="noStrike" cap="none" dirty="0" err="1">
                  <a:solidFill>
                    <a:srgbClr val="0A1F41"/>
                  </a:solidFill>
                  <a:latin typeface="Arial"/>
                  <a:ea typeface="Arial"/>
                  <a:cs typeface="Arial"/>
                  <a:sym typeface="Arial"/>
                </a:rPr>
                <a:t>Cuán</a:t>
              </a:r>
              <a:r>
                <a:rPr lang="en-US" sz="4400" b="0" i="0" u="none" strike="noStrike" cap="none" dirty="0">
                  <a:solidFill>
                    <a:srgbClr val="0A1F41"/>
                  </a:solidFill>
                  <a:latin typeface="Arial"/>
                  <a:ea typeface="Arial"/>
                  <a:cs typeface="Arial"/>
                  <a:sym typeface="Arial"/>
                </a:rPr>
                <a:t> a menudo </a:t>
              </a:r>
              <a:r>
                <a:rPr lang="en-US" sz="4400" b="0" i="0" u="none" strike="noStrike" cap="none" dirty="0" err="1">
                  <a:solidFill>
                    <a:srgbClr val="0A1F41"/>
                  </a:solidFill>
                  <a:latin typeface="Arial"/>
                  <a:ea typeface="Arial"/>
                  <a:cs typeface="Arial"/>
                  <a:sym typeface="Arial"/>
                </a:rPr>
                <a:t>hablan</a:t>
              </a:r>
              <a:r>
                <a:rPr lang="en-US" sz="4400" b="0" i="0" u="none" strike="noStrike" cap="none" dirty="0">
                  <a:solidFill>
                    <a:srgbClr val="0A1F41"/>
                  </a:solidFill>
                  <a:latin typeface="Arial"/>
                  <a:ea typeface="Arial"/>
                  <a:cs typeface="Arial"/>
                  <a:sym typeface="Arial"/>
                </a:rPr>
                <a:t> con </a:t>
              </a:r>
              <a:r>
                <a:rPr lang="en-US" sz="4400" b="0" i="0" u="none" strike="noStrike" cap="none" dirty="0" err="1">
                  <a:solidFill>
                    <a:srgbClr val="0A1F41"/>
                  </a:solidFill>
                  <a:latin typeface="Arial"/>
                  <a:ea typeface="Arial"/>
                  <a:cs typeface="Arial"/>
                  <a:sym typeface="Arial"/>
                </a:rPr>
                <a:t>los</a:t>
              </a:r>
              <a:r>
                <a:rPr lang="en-US" sz="4400" b="0" i="0" u="none" strike="noStrike" cap="none" dirty="0">
                  <a:solidFill>
                    <a:srgbClr val="0A1F41"/>
                  </a:solidFill>
                  <a:latin typeface="Arial"/>
                  <a:ea typeface="Arial"/>
                  <a:cs typeface="Arial"/>
                  <a:sym typeface="Arial"/>
                </a:rPr>
                <a:t> </a:t>
              </a:r>
              <a:r>
                <a:rPr lang="en-US" sz="4400" b="0" i="0" u="none" strike="noStrike" cap="none" dirty="0" err="1">
                  <a:solidFill>
                    <a:srgbClr val="0A1F41"/>
                  </a:solidFill>
                  <a:latin typeface="Arial"/>
                  <a:ea typeface="Arial"/>
                  <a:cs typeface="Arial"/>
                  <a:sym typeface="Arial"/>
                </a:rPr>
                <a:t>jóvenes</a:t>
              </a:r>
              <a:r>
                <a:rPr lang="en-US" sz="4400" b="0" i="0" u="none" strike="noStrike" cap="none" dirty="0">
                  <a:solidFill>
                    <a:srgbClr val="0A1F41"/>
                  </a:solidFill>
                  <a:latin typeface="Arial"/>
                  <a:ea typeface="Arial"/>
                  <a:cs typeface="Arial"/>
                  <a:sym typeface="Arial"/>
                </a:rPr>
                <a:t> a </a:t>
              </a:r>
              <a:r>
                <a:rPr lang="en-US" sz="4400" b="0" i="0" u="none" strike="noStrike" cap="none" dirty="0" err="1">
                  <a:solidFill>
                    <a:srgbClr val="0A1F41"/>
                  </a:solidFill>
                  <a:latin typeface="Arial"/>
                  <a:ea typeface="Arial"/>
                  <a:cs typeface="Arial"/>
                  <a:sym typeface="Arial"/>
                </a:rPr>
                <a:t>su</a:t>
              </a:r>
              <a:r>
                <a:rPr lang="en-US" sz="4400" b="0" i="0" u="none" strike="noStrike" cap="none" dirty="0">
                  <a:solidFill>
                    <a:srgbClr val="0A1F41"/>
                  </a:solidFill>
                  <a:latin typeface="Arial"/>
                  <a:ea typeface="Arial"/>
                  <a:cs typeface="Arial"/>
                  <a:sym typeface="Arial"/>
                </a:rPr>
                <a:t> </a:t>
              </a:r>
              <a:r>
                <a:rPr lang="en-US" sz="4400" b="0" i="0" u="none" strike="noStrike" cap="none" dirty="0" err="1">
                  <a:solidFill>
                    <a:srgbClr val="0A1F41"/>
                  </a:solidFill>
                  <a:latin typeface="Arial"/>
                  <a:ea typeface="Arial"/>
                  <a:cs typeface="Arial"/>
                  <a:sym typeface="Arial"/>
                </a:rPr>
                <a:t>cuidado</a:t>
              </a:r>
              <a:r>
                <a:rPr lang="en-US" sz="4400" b="0" i="0" u="none" strike="noStrike" cap="none" dirty="0">
                  <a:solidFill>
                    <a:srgbClr val="0A1F41"/>
                  </a:solidFill>
                  <a:latin typeface="Arial"/>
                  <a:ea typeface="Arial"/>
                  <a:cs typeface="Arial"/>
                  <a:sym typeface="Arial"/>
                </a:rPr>
                <a:t> </a:t>
              </a:r>
              <a:r>
                <a:rPr lang="en-US" sz="4400" b="0" i="0" u="none" strike="noStrike" cap="none" dirty="0" err="1">
                  <a:solidFill>
                    <a:srgbClr val="0A1F41"/>
                  </a:solidFill>
                  <a:latin typeface="Arial"/>
                  <a:ea typeface="Arial"/>
                  <a:cs typeface="Arial"/>
                  <a:sym typeface="Arial"/>
                </a:rPr>
                <a:t>acerca</a:t>
              </a:r>
              <a:r>
                <a:rPr lang="en-US" sz="4400" b="0" i="0" u="none" strike="noStrike" cap="none" dirty="0">
                  <a:solidFill>
                    <a:srgbClr val="0A1F41"/>
                  </a:solidFill>
                  <a:latin typeface="Arial"/>
                  <a:ea typeface="Arial"/>
                  <a:cs typeface="Arial"/>
                  <a:sym typeface="Arial"/>
                </a:rPr>
                <a:t> de la Universidad? </a:t>
              </a:r>
              <a:endParaRPr sz="1400" b="0" i="0" u="none" strike="noStrike" cap="none" dirty="0">
                <a:solidFill>
                  <a:srgbClr val="000000"/>
                </a:solidFill>
                <a:latin typeface="Arial"/>
                <a:ea typeface="Arial"/>
                <a:cs typeface="Arial"/>
                <a:sym typeface="Arial"/>
              </a:endParaRPr>
            </a:p>
            <a:p>
              <a:pPr marL="0" marR="0" lvl="1" indent="0" algn="l" rtl="0">
                <a:lnSpc>
                  <a:spcPct val="100000"/>
                </a:lnSpc>
                <a:spcBef>
                  <a:spcPts val="0"/>
                </a:spcBef>
                <a:spcAft>
                  <a:spcPts val="0"/>
                </a:spcAft>
                <a:buClr>
                  <a:srgbClr val="000000"/>
                </a:buClr>
                <a:buSzPts val="4400"/>
                <a:buFont typeface="Arial"/>
                <a:buNone/>
              </a:pPr>
              <a:endParaRPr sz="4400" b="0" i="0" u="none" strike="noStrike" cap="none" dirty="0">
                <a:solidFill>
                  <a:srgbClr val="0A1F41"/>
                </a:solidFill>
                <a:latin typeface="Arial"/>
                <a:ea typeface="Arial"/>
                <a:cs typeface="Arial"/>
                <a:sym typeface="Arial"/>
              </a:endParaRPr>
            </a:p>
            <a:p>
              <a:pPr marL="914400" marR="0" lvl="1" indent="-914400" algn="l" rtl="0">
                <a:lnSpc>
                  <a:spcPct val="100000"/>
                </a:lnSpc>
                <a:spcBef>
                  <a:spcPts val="0"/>
                </a:spcBef>
                <a:spcAft>
                  <a:spcPts val="0"/>
                </a:spcAft>
                <a:buClr>
                  <a:srgbClr val="0A1F41"/>
                </a:buClr>
                <a:buSzPts val="4400"/>
                <a:buFont typeface="Arial"/>
                <a:buAutoNum type="alphaLcPeriod"/>
              </a:pPr>
              <a:r>
                <a:rPr lang="en-US" sz="4400" b="0" i="0" u="none" strike="noStrike" cap="none" dirty="0">
                  <a:solidFill>
                    <a:srgbClr val="0A1F41"/>
                  </a:solidFill>
                  <a:latin typeface="Arial"/>
                  <a:ea typeface="Arial"/>
                  <a:cs typeface="Arial"/>
                  <a:sym typeface="Arial"/>
                </a:rPr>
                <a:t>A </a:t>
              </a:r>
              <a:r>
                <a:rPr lang="en-US" sz="4400" b="0" i="0" u="none" strike="noStrike" cap="none" dirty="0" err="1">
                  <a:solidFill>
                    <a:srgbClr val="0A1F41"/>
                  </a:solidFill>
                  <a:latin typeface="Arial"/>
                  <a:ea typeface="Arial"/>
                  <a:cs typeface="Arial"/>
                  <a:sym typeface="Arial"/>
                </a:rPr>
                <a:t>Diario</a:t>
              </a:r>
              <a:endParaRPr sz="4400" b="0" i="0" u="none" strike="noStrike" cap="none" dirty="0">
                <a:solidFill>
                  <a:srgbClr val="0A1F41"/>
                </a:solidFill>
                <a:latin typeface="Arial"/>
                <a:ea typeface="Arial"/>
                <a:cs typeface="Arial"/>
                <a:sym typeface="Arial"/>
              </a:endParaRPr>
            </a:p>
            <a:p>
              <a:pPr marL="914400" marR="0" lvl="1" indent="-914400" algn="l" rtl="0">
                <a:lnSpc>
                  <a:spcPct val="100000"/>
                </a:lnSpc>
                <a:spcBef>
                  <a:spcPts val="0"/>
                </a:spcBef>
                <a:spcAft>
                  <a:spcPts val="0"/>
                </a:spcAft>
                <a:buClr>
                  <a:srgbClr val="0A1F41"/>
                </a:buClr>
                <a:buSzPts val="4400"/>
                <a:buFont typeface="Arial"/>
                <a:buAutoNum type="alphaLcPeriod"/>
              </a:pPr>
              <a:r>
                <a:rPr lang="en-US" sz="4400" b="0" i="0" u="none" strike="noStrike" cap="none" dirty="0" err="1">
                  <a:solidFill>
                    <a:srgbClr val="0A1F41"/>
                  </a:solidFill>
                  <a:latin typeface="Arial"/>
                  <a:ea typeface="Arial"/>
                  <a:cs typeface="Arial"/>
                  <a:sym typeface="Arial"/>
                </a:rPr>
                <a:t>Todas</a:t>
              </a:r>
              <a:r>
                <a:rPr lang="en-US" sz="4400" b="0" i="0" u="none" strike="noStrike" cap="none" dirty="0">
                  <a:solidFill>
                    <a:srgbClr val="0A1F41"/>
                  </a:solidFill>
                  <a:latin typeface="Arial"/>
                  <a:ea typeface="Arial"/>
                  <a:cs typeface="Arial"/>
                  <a:sym typeface="Arial"/>
                </a:rPr>
                <a:t> las Semanas</a:t>
              </a:r>
              <a:endParaRPr sz="4400" b="0" i="0" u="none" strike="noStrike" cap="none" dirty="0">
                <a:solidFill>
                  <a:srgbClr val="0A1F41"/>
                </a:solidFill>
                <a:latin typeface="Arial"/>
                <a:ea typeface="Arial"/>
                <a:cs typeface="Arial"/>
                <a:sym typeface="Arial"/>
              </a:endParaRPr>
            </a:p>
            <a:p>
              <a:pPr marL="914400" marR="0" lvl="1" indent="-914400" algn="l" rtl="0">
                <a:lnSpc>
                  <a:spcPct val="100000"/>
                </a:lnSpc>
                <a:spcBef>
                  <a:spcPts val="0"/>
                </a:spcBef>
                <a:spcAft>
                  <a:spcPts val="0"/>
                </a:spcAft>
                <a:buClr>
                  <a:srgbClr val="0A1F41"/>
                </a:buClr>
                <a:buSzPts val="4400"/>
                <a:buFont typeface="Arial"/>
                <a:buAutoNum type="alphaLcPeriod"/>
              </a:pPr>
              <a:r>
                <a:rPr lang="en-US" sz="4400" b="0" i="0" u="none" strike="noStrike" cap="none" dirty="0" err="1">
                  <a:solidFill>
                    <a:srgbClr val="0A1F41"/>
                  </a:solidFill>
                  <a:latin typeface="Arial"/>
                  <a:ea typeface="Arial"/>
                  <a:cs typeface="Arial"/>
                  <a:sym typeface="Arial"/>
                </a:rPr>
                <a:t>Mensualmente</a:t>
              </a:r>
              <a:endParaRPr sz="4400" b="0" i="0" u="none" strike="noStrike" cap="none" dirty="0">
                <a:solidFill>
                  <a:srgbClr val="0A1F41"/>
                </a:solidFill>
                <a:latin typeface="Arial"/>
                <a:ea typeface="Arial"/>
                <a:cs typeface="Arial"/>
                <a:sym typeface="Arial"/>
              </a:endParaRPr>
            </a:p>
            <a:p>
              <a:pPr marL="914400" marR="0" lvl="1" indent="-914400" algn="l" rtl="0">
                <a:lnSpc>
                  <a:spcPct val="100000"/>
                </a:lnSpc>
                <a:spcBef>
                  <a:spcPts val="0"/>
                </a:spcBef>
                <a:spcAft>
                  <a:spcPts val="0"/>
                </a:spcAft>
                <a:buClr>
                  <a:srgbClr val="0A1F41"/>
                </a:buClr>
                <a:buSzPts val="4400"/>
                <a:buFont typeface="Arial"/>
                <a:buAutoNum type="alphaLcPeriod"/>
              </a:pPr>
              <a:r>
                <a:rPr lang="en-US" sz="4400" b="0" i="0" u="none" strike="noStrike" cap="none" dirty="0">
                  <a:solidFill>
                    <a:srgbClr val="0A1F41"/>
                  </a:solidFill>
                  <a:latin typeface="Arial"/>
                  <a:ea typeface="Arial"/>
                  <a:cs typeface="Arial"/>
                  <a:sym typeface="Arial"/>
                </a:rPr>
                <a:t>Una </a:t>
              </a:r>
              <a:r>
                <a:rPr lang="en-US" sz="4400" b="0" i="0" u="none" strike="noStrike" cap="none" dirty="0" err="1">
                  <a:solidFill>
                    <a:srgbClr val="0A1F41"/>
                  </a:solidFill>
                  <a:latin typeface="Arial"/>
                  <a:ea typeface="Arial"/>
                  <a:cs typeface="Arial"/>
                  <a:sym typeface="Arial"/>
                </a:rPr>
                <a:t>Vez</a:t>
              </a:r>
              <a:r>
                <a:rPr lang="en-US" sz="4400" b="0" i="0" u="none" strike="noStrike" cap="none" dirty="0">
                  <a:solidFill>
                    <a:srgbClr val="0A1F41"/>
                  </a:solidFill>
                  <a:latin typeface="Arial"/>
                  <a:ea typeface="Arial"/>
                  <a:cs typeface="Arial"/>
                  <a:sym typeface="Arial"/>
                </a:rPr>
                <a:t> al </a:t>
              </a:r>
              <a:r>
                <a:rPr lang="en-US" sz="4400" b="0" i="0" u="none" strike="noStrike" cap="none" dirty="0" err="1">
                  <a:solidFill>
                    <a:srgbClr val="0A1F41"/>
                  </a:solidFill>
                  <a:latin typeface="Arial"/>
                  <a:ea typeface="Arial"/>
                  <a:cs typeface="Arial"/>
                  <a:sym typeface="Arial"/>
                </a:rPr>
                <a:t>Año</a:t>
              </a:r>
              <a:endParaRPr sz="4400" b="0" i="0" u="none" strike="noStrike" cap="none" dirty="0">
                <a:solidFill>
                  <a:srgbClr val="0A1F41"/>
                </a:solidFill>
                <a:latin typeface="Arial"/>
                <a:ea typeface="Arial"/>
                <a:cs typeface="Arial"/>
                <a:sym typeface="Arial"/>
              </a:endParaRPr>
            </a:p>
            <a:p>
              <a:pPr marL="914400" marR="0" lvl="1" indent="-914400" algn="l" rtl="0">
                <a:lnSpc>
                  <a:spcPct val="100000"/>
                </a:lnSpc>
                <a:spcBef>
                  <a:spcPts val="0"/>
                </a:spcBef>
                <a:spcAft>
                  <a:spcPts val="0"/>
                </a:spcAft>
                <a:buClr>
                  <a:srgbClr val="0A1F41"/>
                </a:buClr>
                <a:buSzPts val="4400"/>
                <a:buFont typeface="Arial"/>
                <a:buAutoNum type="alphaLcPeriod"/>
              </a:pPr>
              <a:r>
                <a:rPr lang="en-US" sz="4400" b="0" i="0" u="none" strike="noStrike" cap="none" dirty="0" err="1">
                  <a:solidFill>
                    <a:srgbClr val="0A1F41"/>
                  </a:solidFill>
                  <a:latin typeface="Arial"/>
                  <a:ea typeface="Arial"/>
                  <a:cs typeface="Arial"/>
                  <a:sym typeface="Arial"/>
                </a:rPr>
                <a:t>Nunca</a:t>
              </a:r>
              <a:endParaRPr sz="1400" b="0" i="0" u="none" strike="noStrike" cap="none" dirty="0">
                <a:solidFill>
                  <a:srgbClr val="000000"/>
                </a:solidFill>
                <a:latin typeface="Arial"/>
                <a:ea typeface="Arial"/>
                <a:cs typeface="Arial"/>
                <a:sym typeface="Arial"/>
              </a:endParaRPr>
            </a:p>
          </p:txBody>
        </p:sp>
        <p:sp>
          <p:nvSpPr>
            <p:cNvPr id="425" name="Google Shape;425;p12"/>
            <p:cNvSpPr txBox="1"/>
            <p:nvPr/>
          </p:nvSpPr>
          <p:spPr>
            <a:xfrm>
              <a:off x="1208728" y="-556608"/>
              <a:ext cx="4892400" cy="689700"/>
            </a:xfrm>
            <a:prstGeom prst="rect">
              <a:avLst/>
            </a:prstGeom>
            <a:noFill/>
            <a:ln>
              <a:noFill/>
            </a:ln>
          </p:spPr>
          <p:txBody>
            <a:bodyPr spcFirstLastPara="1" wrap="square" lIns="0" tIns="0" rIns="0" bIns="0" anchor="t" anchorCtr="0">
              <a:spAutoFit/>
            </a:bodyPr>
            <a:lstStyle/>
            <a:p>
              <a:pPr marL="0" marR="0" lvl="0" indent="0" algn="l" rtl="0">
                <a:lnSpc>
                  <a:spcPct val="56000"/>
                </a:lnSpc>
                <a:spcBef>
                  <a:spcPts val="0"/>
                </a:spcBef>
                <a:spcAft>
                  <a:spcPts val="0"/>
                </a:spcAft>
                <a:buClr>
                  <a:srgbClr val="000000"/>
                </a:buClr>
                <a:buSzPts val="6000"/>
                <a:buFont typeface="Arial"/>
                <a:buNone/>
              </a:pPr>
              <a:r>
                <a:rPr lang="en-US" sz="6000" b="1" i="0" u="none" strike="noStrike" cap="none">
                  <a:solidFill>
                    <a:srgbClr val="4848D1"/>
                  </a:solidFill>
                  <a:latin typeface="Poppins"/>
                  <a:ea typeface="Poppins"/>
                  <a:cs typeface="Poppins"/>
                  <a:sym typeface="Poppins"/>
                </a:rPr>
                <a:t>Reflexión</a:t>
              </a:r>
              <a:endParaRPr sz="1400" b="0" i="0" u="none" strike="noStrike" cap="none">
                <a:solidFill>
                  <a:srgbClr val="000000"/>
                </a:solidFill>
                <a:latin typeface="Arial"/>
                <a:ea typeface="Arial"/>
                <a:cs typeface="Arial"/>
                <a:sym typeface="Arial"/>
              </a:endParaRPr>
            </a:p>
          </p:txBody>
        </p:sp>
      </p:gr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883"/>
        <p:cNvGrpSpPr/>
        <p:nvPr/>
      </p:nvGrpSpPr>
      <p:grpSpPr>
        <a:xfrm>
          <a:off x="0" y="0"/>
          <a:ext cx="0" cy="0"/>
          <a:chOff x="0" y="0"/>
          <a:chExt cx="0" cy="0"/>
        </a:xfrm>
      </p:grpSpPr>
      <p:sp>
        <p:nvSpPr>
          <p:cNvPr id="884" name="Google Shape;884;p41"/>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885" name="Google Shape;885;p41"/>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886" name="Google Shape;886;p41"/>
          <p:cNvSpPr/>
          <p:nvPr/>
        </p:nvSpPr>
        <p:spPr>
          <a:xfrm rot="-1782469">
            <a:off x="6957653" y="3797176"/>
            <a:ext cx="14502994" cy="10643857"/>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887" name="Google Shape;887;p41"/>
          <p:cNvSpPr txBox="1"/>
          <p:nvPr/>
        </p:nvSpPr>
        <p:spPr>
          <a:xfrm rot="-1797954">
            <a:off x="2123177" y="3657370"/>
            <a:ext cx="16890010" cy="1616533"/>
          </a:xfrm>
          <a:prstGeom prst="rect">
            <a:avLst/>
          </a:prstGeom>
          <a:noFill/>
          <a:ln>
            <a:noFill/>
          </a:ln>
        </p:spPr>
        <p:txBody>
          <a:bodyPr spcFirstLastPara="1" wrap="square" lIns="0" tIns="0" rIns="0" bIns="0" anchor="t" anchorCtr="0">
            <a:spAutoFit/>
          </a:bodyPr>
          <a:lstStyle/>
          <a:p>
            <a:pPr marL="0" marR="0" lvl="0" indent="0" algn="l" rtl="0">
              <a:lnSpc>
                <a:spcPct val="150000"/>
              </a:lnSpc>
              <a:spcBef>
                <a:spcPts val="0"/>
              </a:spcBef>
              <a:spcAft>
                <a:spcPts val="0"/>
              </a:spcAft>
              <a:buClr>
                <a:srgbClr val="000000"/>
              </a:buClr>
              <a:buSzPts val="7003"/>
              <a:buFont typeface="Arial"/>
              <a:buNone/>
            </a:pPr>
            <a:r>
              <a:rPr lang="en-US" sz="7003" b="0" i="0" u="none" strike="noStrike" cap="none" dirty="0" err="1">
                <a:solidFill>
                  <a:srgbClr val="FFFFFF"/>
                </a:solidFill>
                <a:latin typeface="Poppins ExtraBold"/>
                <a:ea typeface="Poppins ExtraBold"/>
                <a:cs typeface="Poppins ExtraBold"/>
                <a:sym typeface="Poppins ExtraBold"/>
              </a:rPr>
              <a:t>Opciones</a:t>
            </a:r>
            <a:r>
              <a:rPr lang="en-US" sz="7003" b="0" i="0" u="none" strike="noStrike" cap="none" dirty="0">
                <a:solidFill>
                  <a:srgbClr val="FFFFFF"/>
                </a:solidFill>
                <a:latin typeface="Poppins ExtraBold"/>
                <a:ea typeface="Poppins ExtraBold"/>
                <a:cs typeface="Poppins ExtraBold"/>
                <a:sym typeface="Poppins ExtraBold"/>
              </a:rPr>
              <a:t> </a:t>
            </a:r>
            <a:r>
              <a:rPr lang="en-US" sz="7003" b="0" i="0" u="none" strike="noStrike" cap="none" dirty="0" err="1">
                <a:solidFill>
                  <a:srgbClr val="FFFFFF"/>
                </a:solidFill>
                <a:latin typeface="Poppins ExtraBold"/>
                <a:ea typeface="Poppins ExtraBold"/>
                <a:cs typeface="Poppins ExtraBold"/>
                <a:sym typeface="Poppins ExtraBold"/>
              </a:rPr>
              <a:t>Universitarias</a:t>
            </a:r>
            <a:r>
              <a:rPr lang="en-US" sz="7003" b="0" i="0" u="none" strike="noStrike" cap="none" dirty="0">
                <a:solidFill>
                  <a:srgbClr val="FFFFFF"/>
                </a:solidFill>
                <a:latin typeface="Poppins ExtraBold"/>
                <a:ea typeface="Poppins ExtraBold"/>
                <a:cs typeface="Poppins ExtraBold"/>
                <a:sym typeface="Poppins ExtraBold"/>
              </a:rPr>
              <a:t> para </a:t>
            </a:r>
            <a:r>
              <a:rPr lang="en-US" sz="7003" b="0" i="0" u="none" strike="noStrike" cap="none" dirty="0" err="1">
                <a:solidFill>
                  <a:srgbClr val="FFFFFF"/>
                </a:solidFill>
                <a:latin typeface="Poppins ExtraBold"/>
                <a:ea typeface="Poppins ExtraBold"/>
                <a:cs typeface="Poppins ExtraBold"/>
                <a:sym typeface="Poppins ExtraBold"/>
              </a:rPr>
              <a:t>Todos</a:t>
            </a:r>
            <a:endParaRPr sz="7003" b="0" i="0" u="none" strike="noStrike" cap="none" dirty="0">
              <a:solidFill>
                <a:srgbClr val="FED531"/>
              </a:solidFill>
              <a:latin typeface="Poppins ExtraBold"/>
              <a:ea typeface="Poppins ExtraBold"/>
              <a:cs typeface="Poppins ExtraBold"/>
              <a:sym typeface="Poppins ExtraBold"/>
            </a:endParaRPr>
          </a:p>
        </p:txBody>
      </p:sp>
      <p:sp>
        <p:nvSpPr>
          <p:cNvPr id="889" name="Google Shape;889;p41"/>
          <p:cNvSpPr txBox="1"/>
          <p:nvPr/>
        </p:nvSpPr>
        <p:spPr>
          <a:xfrm rot="-1797950">
            <a:off x="4945965" y="3286626"/>
            <a:ext cx="15650968" cy="615688"/>
          </a:xfrm>
          <a:prstGeom prst="rect">
            <a:avLst/>
          </a:prstGeom>
          <a:noFill/>
          <a:ln>
            <a:noFill/>
          </a:ln>
        </p:spPr>
        <p:txBody>
          <a:bodyPr spcFirstLastPara="1" wrap="square" lIns="0" tIns="0" rIns="0" bIns="0" anchor="t" anchorCtr="0">
            <a:spAutoFit/>
          </a:bodyPr>
          <a:lstStyle/>
          <a:p>
            <a:pPr marL="0" marR="0" lvl="0" indent="0" algn="l" rtl="0">
              <a:lnSpc>
                <a:spcPct val="233416"/>
              </a:lnSpc>
              <a:spcBef>
                <a:spcPts val="0"/>
              </a:spcBef>
              <a:spcAft>
                <a:spcPts val="0"/>
              </a:spcAft>
              <a:buClr>
                <a:srgbClr val="000000"/>
              </a:buClr>
              <a:buSzPts val="3600"/>
              <a:buFont typeface="Arial"/>
              <a:buNone/>
            </a:pPr>
            <a:r>
              <a:rPr lang="en-US" sz="4000" b="0" i="0" u="none" strike="noStrike" cap="none">
                <a:solidFill>
                  <a:srgbClr val="FED531"/>
                </a:solidFill>
                <a:latin typeface="Arial"/>
                <a:ea typeface="Arial"/>
                <a:cs typeface="Arial"/>
                <a:sym typeface="Arial"/>
              </a:rPr>
              <a:t>Entender las opciones de educación superior disponibles </a:t>
            </a:r>
            <a:endParaRPr sz="4000" b="0" i="0" u="none" strike="noStrike" cap="non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Shape 895"/>
        <p:cNvGrpSpPr/>
        <p:nvPr/>
      </p:nvGrpSpPr>
      <p:grpSpPr>
        <a:xfrm>
          <a:off x="0" y="0"/>
          <a:ext cx="0" cy="0"/>
          <a:chOff x="0" y="0"/>
          <a:chExt cx="0" cy="0"/>
        </a:xfrm>
      </p:grpSpPr>
      <p:sp>
        <p:nvSpPr>
          <p:cNvPr id="896" name="Google Shape;896;p42"/>
          <p:cNvSpPr/>
          <p:nvPr/>
        </p:nvSpPr>
        <p:spPr>
          <a:xfrm>
            <a:off x="-4232404" y="9026870"/>
            <a:ext cx="22258936" cy="8543865"/>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F4592F"/>
          </a:solidFill>
          <a:ln>
            <a:noFill/>
          </a:ln>
        </p:spPr>
        <p:txBody>
          <a:bodyPr/>
          <a:lstStyle/>
          <a:p>
            <a:endParaRPr lang="en-US"/>
          </a:p>
        </p:txBody>
      </p:sp>
      <p:sp>
        <p:nvSpPr>
          <p:cNvPr id="897" name="Google Shape;897;p42"/>
          <p:cNvSpPr/>
          <p:nvPr/>
        </p:nvSpPr>
        <p:spPr>
          <a:xfrm rot="-1783284">
            <a:off x="8736878" y="3244847"/>
            <a:ext cx="12261656" cy="8543865"/>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4848D1"/>
          </a:solidFill>
          <a:ln>
            <a:noFill/>
          </a:ln>
        </p:spPr>
        <p:txBody>
          <a:bodyPr/>
          <a:lstStyle/>
          <a:p>
            <a:endParaRPr lang="en-US"/>
          </a:p>
        </p:txBody>
      </p:sp>
      <p:sp>
        <p:nvSpPr>
          <p:cNvPr id="898" name="Google Shape;898;p42"/>
          <p:cNvSpPr/>
          <p:nvPr/>
        </p:nvSpPr>
        <p:spPr>
          <a:xfrm rot="-1783284">
            <a:off x="-810139" y="3103057"/>
            <a:ext cx="9389027" cy="10368543"/>
          </a:xfrm>
          <a:custGeom>
            <a:avLst/>
            <a:gdLst/>
            <a:ahLst/>
            <a:cxnLst/>
            <a:rect l="l" t="t" r="r" b="b"/>
            <a:pathLst>
              <a:path w="3265209" h="3605854" extrusionOk="0">
                <a:moveTo>
                  <a:pt x="0" y="0"/>
                </a:moveTo>
                <a:lnTo>
                  <a:pt x="3265209" y="0"/>
                </a:lnTo>
                <a:lnTo>
                  <a:pt x="3265209" y="3605854"/>
                </a:lnTo>
                <a:lnTo>
                  <a:pt x="0" y="3605854"/>
                </a:lnTo>
                <a:close/>
              </a:path>
            </a:pathLst>
          </a:custGeom>
          <a:solidFill>
            <a:srgbClr val="4848D1"/>
          </a:solidFill>
          <a:ln>
            <a:noFill/>
          </a:ln>
        </p:spPr>
        <p:txBody>
          <a:bodyPr/>
          <a:lstStyle/>
          <a:p>
            <a:endParaRPr lang="en-US"/>
          </a:p>
        </p:txBody>
      </p:sp>
      <p:sp>
        <p:nvSpPr>
          <p:cNvPr id="899" name="Google Shape;899;p42"/>
          <p:cNvSpPr/>
          <p:nvPr/>
        </p:nvSpPr>
        <p:spPr>
          <a:xfrm rot="-1783284">
            <a:off x="131362" y="7733316"/>
            <a:ext cx="6674755" cy="5158712"/>
          </a:xfrm>
          <a:custGeom>
            <a:avLst/>
            <a:gdLst/>
            <a:ahLst/>
            <a:cxnLst/>
            <a:rect l="l" t="t" r="r" b="b"/>
            <a:pathLst>
              <a:path w="2321271" h="1794038" extrusionOk="0">
                <a:moveTo>
                  <a:pt x="0" y="0"/>
                </a:moveTo>
                <a:lnTo>
                  <a:pt x="2321271" y="0"/>
                </a:lnTo>
                <a:lnTo>
                  <a:pt x="2321271" y="1794038"/>
                </a:lnTo>
                <a:lnTo>
                  <a:pt x="0" y="1794038"/>
                </a:lnTo>
                <a:close/>
              </a:path>
            </a:pathLst>
          </a:custGeom>
          <a:solidFill>
            <a:srgbClr val="25D1FD"/>
          </a:solidFill>
          <a:ln>
            <a:noFill/>
          </a:ln>
        </p:spPr>
        <p:txBody>
          <a:bodyPr/>
          <a:lstStyle/>
          <a:p>
            <a:endParaRPr lang="en-US"/>
          </a:p>
        </p:txBody>
      </p:sp>
      <p:sp>
        <p:nvSpPr>
          <p:cNvPr id="900" name="Google Shape;900;p42"/>
          <p:cNvSpPr txBox="1">
            <a:spLocks noGrp="1"/>
          </p:cNvSpPr>
          <p:nvPr>
            <p:ph type="body" idx="1"/>
          </p:nvPr>
        </p:nvSpPr>
        <p:spPr>
          <a:xfrm>
            <a:off x="1257300" y="2738438"/>
            <a:ext cx="12611102" cy="652700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4200"/>
              <a:buNone/>
            </a:pPr>
            <a:r>
              <a:rPr lang="en-US" dirty="0"/>
              <a:t> </a:t>
            </a:r>
            <a:endParaRPr dirty="0"/>
          </a:p>
        </p:txBody>
      </p:sp>
      <p:sp>
        <p:nvSpPr>
          <p:cNvPr id="901" name="Google Shape;901;p42"/>
          <p:cNvSpPr txBox="1">
            <a:spLocks noGrp="1"/>
          </p:cNvSpPr>
          <p:nvPr>
            <p:ph type="title"/>
          </p:nvPr>
        </p:nvSpPr>
        <p:spPr>
          <a:xfrm>
            <a:off x="13884890" y="3501833"/>
            <a:ext cx="4475021" cy="1149929"/>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rgbClr val="FED531"/>
              </a:buClr>
              <a:buSzPts val="4800"/>
              <a:buFont typeface="Arial"/>
              <a:buNone/>
            </a:pPr>
            <a:r>
              <a:rPr lang="en-US" sz="5400" dirty="0" err="1">
                <a:solidFill>
                  <a:srgbClr val="FED531"/>
                </a:solidFill>
                <a:latin typeface="Poppins ExtraBold"/>
                <a:ea typeface="Poppins ExtraBold"/>
                <a:cs typeface="Poppins ExtraBold"/>
                <a:sym typeface="Poppins ExtraBold"/>
              </a:rPr>
              <a:t>Opciones</a:t>
            </a:r>
            <a:r>
              <a:rPr lang="en-US" sz="5400" dirty="0">
                <a:solidFill>
                  <a:srgbClr val="FED531"/>
                </a:solidFill>
                <a:latin typeface="Poppins ExtraBold"/>
                <a:ea typeface="Poppins ExtraBold"/>
                <a:cs typeface="Poppins ExtraBold"/>
                <a:sym typeface="Poppins ExtraBold"/>
              </a:rPr>
              <a:t> </a:t>
            </a:r>
            <a:br>
              <a:rPr lang="en-US" sz="5400" dirty="0">
                <a:solidFill>
                  <a:srgbClr val="FED531"/>
                </a:solidFill>
                <a:latin typeface="Poppins ExtraBold"/>
                <a:ea typeface="Poppins ExtraBold"/>
                <a:cs typeface="Poppins ExtraBold"/>
                <a:sym typeface="Poppins ExtraBold"/>
              </a:rPr>
            </a:br>
            <a:r>
              <a:rPr lang="en-US" sz="5400" dirty="0" err="1">
                <a:solidFill>
                  <a:srgbClr val="FED531"/>
                </a:solidFill>
                <a:latin typeface="Poppins ExtraBold"/>
                <a:ea typeface="Poppins ExtraBold"/>
                <a:cs typeface="Poppins ExtraBold"/>
                <a:sym typeface="Poppins ExtraBold"/>
              </a:rPr>
              <a:t>Educativos</a:t>
            </a:r>
            <a:br>
              <a:rPr lang="en-US" sz="5400" b="1" dirty="0">
                <a:solidFill>
                  <a:srgbClr val="FED531"/>
                </a:solidFill>
                <a:latin typeface="Poppins"/>
                <a:ea typeface="Poppins"/>
                <a:cs typeface="Poppins"/>
                <a:sym typeface="Poppins"/>
              </a:rPr>
            </a:br>
            <a:endParaRPr sz="5400" dirty="0">
              <a:solidFill>
                <a:srgbClr val="FED531"/>
              </a:solidFill>
            </a:endParaRPr>
          </a:p>
        </p:txBody>
      </p:sp>
      <p:pic>
        <p:nvPicPr>
          <p:cNvPr id="4" name="Picture 3" descr="A diagram of a company&#10;&#10;Description automatically generated">
            <a:extLst>
              <a:ext uri="{FF2B5EF4-FFF2-40B4-BE49-F238E27FC236}">
                <a16:creationId xmlns:a16="http://schemas.microsoft.com/office/drawing/2014/main" id="{77065C1B-9A77-9CD0-34BF-4D3B4F69C9C4}"/>
              </a:ext>
            </a:extLst>
          </p:cNvPr>
          <p:cNvPicPr>
            <a:picLocks noChangeAspect="1"/>
          </p:cNvPicPr>
          <p:nvPr/>
        </p:nvPicPr>
        <p:blipFill>
          <a:blip r:embed="rId3"/>
          <a:stretch>
            <a:fillRect/>
          </a:stretch>
        </p:blipFill>
        <p:spPr>
          <a:xfrm>
            <a:off x="1643013" y="767274"/>
            <a:ext cx="12005724" cy="9235172"/>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42"/>
          <p:cNvSpPr/>
          <p:nvPr/>
        </p:nvSpPr>
        <p:spPr>
          <a:xfrm>
            <a:off x="-2759732" y="-732907"/>
            <a:ext cx="22253140" cy="8541640"/>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F4592F"/>
          </a:solidFill>
          <a:ln>
            <a:noFill/>
          </a:ln>
        </p:spPr>
        <p:txBody>
          <a:bodyPr/>
          <a:lstStyle/>
          <a:p>
            <a:endParaRPr lang="en-US"/>
          </a:p>
        </p:txBody>
      </p:sp>
      <p:sp>
        <p:nvSpPr>
          <p:cNvPr id="897" name="Google Shape;897;p42"/>
          <p:cNvSpPr/>
          <p:nvPr/>
        </p:nvSpPr>
        <p:spPr>
          <a:xfrm rot="-1783284">
            <a:off x="8736984" y="3245343"/>
            <a:ext cx="12258463" cy="8541640"/>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4848D1"/>
          </a:solidFill>
          <a:ln>
            <a:noFill/>
          </a:ln>
        </p:spPr>
        <p:txBody>
          <a:bodyPr/>
          <a:lstStyle/>
          <a:p>
            <a:endParaRPr lang="en-US"/>
          </a:p>
        </p:txBody>
      </p:sp>
      <p:sp>
        <p:nvSpPr>
          <p:cNvPr id="898" name="Google Shape;898;p42"/>
          <p:cNvSpPr/>
          <p:nvPr/>
        </p:nvSpPr>
        <p:spPr>
          <a:xfrm rot="-1783284">
            <a:off x="-807546" y="3103589"/>
            <a:ext cx="9386582" cy="10365843"/>
          </a:xfrm>
          <a:custGeom>
            <a:avLst/>
            <a:gdLst/>
            <a:ahLst/>
            <a:cxnLst/>
            <a:rect l="l" t="t" r="r" b="b"/>
            <a:pathLst>
              <a:path w="3265209" h="3605854" extrusionOk="0">
                <a:moveTo>
                  <a:pt x="0" y="0"/>
                </a:moveTo>
                <a:lnTo>
                  <a:pt x="3265209" y="0"/>
                </a:lnTo>
                <a:lnTo>
                  <a:pt x="3265209" y="3605854"/>
                </a:lnTo>
                <a:lnTo>
                  <a:pt x="0" y="3605854"/>
                </a:lnTo>
                <a:close/>
              </a:path>
            </a:pathLst>
          </a:custGeom>
          <a:solidFill>
            <a:srgbClr val="FFC000"/>
          </a:solidFill>
          <a:ln>
            <a:noFill/>
          </a:ln>
        </p:spPr>
        <p:txBody>
          <a:bodyPr/>
          <a:lstStyle/>
          <a:p>
            <a:endParaRPr lang="en-US"/>
          </a:p>
        </p:txBody>
      </p:sp>
      <p:sp>
        <p:nvSpPr>
          <p:cNvPr id="899" name="Google Shape;899;p42"/>
          <p:cNvSpPr/>
          <p:nvPr/>
        </p:nvSpPr>
        <p:spPr>
          <a:xfrm rot="-1783284">
            <a:off x="133709" y="7732642"/>
            <a:ext cx="6673017" cy="5157368"/>
          </a:xfrm>
          <a:custGeom>
            <a:avLst/>
            <a:gdLst/>
            <a:ahLst/>
            <a:cxnLst/>
            <a:rect l="l" t="t" r="r" b="b"/>
            <a:pathLst>
              <a:path w="2321271" h="1794038" extrusionOk="0">
                <a:moveTo>
                  <a:pt x="0" y="0"/>
                </a:moveTo>
                <a:lnTo>
                  <a:pt x="2321271" y="0"/>
                </a:lnTo>
                <a:lnTo>
                  <a:pt x="2321271" y="1794038"/>
                </a:lnTo>
                <a:lnTo>
                  <a:pt x="0" y="1794038"/>
                </a:lnTo>
                <a:close/>
              </a:path>
            </a:pathLst>
          </a:custGeom>
          <a:solidFill>
            <a:srgbClr val="25D1FD"/>
          </a:solidFill>
          <a:ln>
            <a:noFill/>
          </a:ln>
        </p:spPr>
        <p:txBody>
          <a:bodyPr/>
          <a:lstStyle/>
          <a:p>
            <a:endParaRPr lang="en-US"/>
          </a:p>
        </p:txBody>
      </p:sp>
      <p:sp>
        <p:nvSpPr>
          <p:cNvPr id="900" name="Google Shape;900;p42"/>
          <p:cNvSpPr txBox="1">
            <a:spLocks noGrp="1"/>
          </p:cNvSpPr>
          <p:nvPr>
            <p:ph type="body" idx="1"/>
          </p:nvPr>
        </p:nvSpPr>
        <p:spPr>
          <a:xfrm>
            <a:off x="1259355" y="2739064"/>
            <a:ext cx="15769292" cy="6525308"/>
          </a:xfrm>
          <a:prstGeom prst="rect">
            <a:avLst/>
          </a:prstGeom>
          <a:noFill/>
          <a:ln>
            <a:noFill/>
          </a:ln>
        </p:spPr>
        <p:txBody>
          <a:bodyPr spcFirstLastPara="1" wrap="square" lIns="91401" tIns="45688" rIns="91401" bIns="45688" anchor="t" anchorCtr="0">
            <a:normAutofit/>
          </a:bodyPr>
          <a:lstStyle/>
          <a:p>
            <a:pPr marL="0" indent="0">
              <a:spcBef>
                <a:spcPts val="0"/>
              </a:spcBef>
              <a:buSzPts val="4200"/>
              <a:buNone/>
            </a:pPr>
            <a:r>
              <a:rPr lang="en-US" dirty="0"/>
              <a:t> </a:t>
            </a:r>
            <a:endParaRPr dirty="0"/>
          </a:p>
        </p:txBody>
      </p:sp>
      <p:sp>
        <p:nvSpPr>
          <p:cNvPr id="4" name="Title 3">
            <a:extLst>
              <a:ext uri="{FF2B5EF4-FFF2-40B4-BE49-F238E27FC236}">
                <a16:creationId xmlns:a16="http://schemas.microsoft.com/office/drawing/2014/main" id="{87B06AC0-BFCC-08C2-7210-E6E93C6825A6}"/>
              </a:ext>
            </a:extLst>
          </p:cNvPr>
          <p:cNvSpPr>
            <a:spLocks noGrp="1"/>
          </p:cNvSpPr>
          <p:nvPr>
            <p:ph type="title"/>
          </p:nvPr>
        </p:nvSpPr>
        <p:spPr>
          <a:xfrm>
            <a:off x="51975" y="133006"/>
            <a:ext cx="17483563" cy="851217"/>
          </a:xfrm>
        </p:spPr>
        <p:txBody>
          <a:bodyPr>
            <a:normAutofit/>
          </a:bodyPr>
          <a:lstStyle/>
          <a:p>
            <a:r>
              <a:rPr lang="es-ES" b="1" dirty="0">
                <a:solidFill>
                  <a:schemeClr val="bg1"/>
                </a:solidFill>
                <a:effectLst/>
                <a:latin typeface="Segoe UI Web (West European)"/>
              </a:rPr>
              <a:t>Diferencia Entre Colegios y Universidades</a:t>
            </a:r>
          </a:p>
        </p:txBody>
      </p:sp>
      <p:graphicFrame>
        <p:nvGraphicFramePr>
          <p:cNvPr id="2" name="Table 5">
            <a:extLst>
              <a:ext uri="{FF2B5EF4-FFF2-40B4-BE49-F238E27FC236}">
                <a16:creationId xmlns:a16="http://schemas.microsoft.com/office/drawing/2014/main" id="{E1F7D2C2-7CDC-7B0B-ABAD-953FF4959CD9}"/>
              </a:ext>
            </a:extLst>
          </p:cNvPr>
          <p:cNvGraphicFramePr>
            <a:graphicFrameLocks noGrp="1"/>
          </p:cNvGraphicFramePr>
          <p:nvPr/>
        </p:nvGraphicFramePr>
        <p:xfrm>
          <a:off x="51975" y="1086446"/>
          <a:ext cx="18320657" cy="6722287"/>
        </p:xfrm>
        <a:graphic>
          <a:graphicData uri="http://schemas.openxmlformats.org/drawingml/2006/table">
            <a:tbl>
              <a:tblPr firstRow="1" bandRow="1">
                <a:tableStyleId>{B301B821-A1FF-4177-AEE7-76D212191A09}</a:tableStyleId>
              </a:tblPr>
              <a:tblGrid>
                <a:gridCol w="2316699">
                  <a:extLst>
                    <a:ext uri="{9D8B030D-6E8A-4147-A177-3AD203B41FA5}">
                      <a16:colId xmlns:a16="http://schemas.microsoft.com/office/drawing/2014/main" val="863370076"/>
                    </a:ext>
                  </a:extLst>
                </a:gridCol>
                <a:gridCol w="3688431">
                  <a:extLst>
                    <a:ext uri="{9D8B030D-6E8A-4147-A177-3AD203B41FA5}">
                      <a16:colId xmlns:a16="http://schemas.microsoft.com/office/drawing/2014/main" val="3737306309"/>
                    </a:ext>
                  </a:extLst>
                </a:gridCol>
                <a:gridCol w="3721379">
                  <a:extLst>
                    <a:ext uri="{9D8B030D-6E8A-4147-A177-3AD203B41FA5}">
                      <a16:colId xmlns:a16="http://schemas.microsoft.com/office/drawing/2014/main" val="437413598"/>
                    </a:ext>
                  </a:extLst>
                </a:gridCol>
                <a:gridCol w="3929827">
                  <a:extLst>
                    <a:ext uri="{9D8B030D-6E8A-4147-A177-3AD203B41FA5}">
                      <a16:colId xmlns:a16="http://schemas.microsoft.com/office/drawing/2014/main" val="3892995596"/>
                    </a:ext>
                  </a:extLst>
                </a:gridCol>
                <a:gridCol w="4664321">
                  <a:extLst>
                    <a:ext uri="{9D8B030D-6E8A-4147-A177-3AD203B41FA5}">
                      <a16:colId xmlns:a16="http://schemas.microsoft.com/office/drawing/2014/main" val="3877016179"/>
                    </a:ext>
                  </a:extLst>
                </a:gridCol>
              </a:tblGrid>
              <a:tr h="2443880">
                <a:tc>
                  <a:txBody>
                    <a:bodyPr/>
                    <a:lstStyle/>
                    <a:p>
                      <a:pPr algn="ctr"/>
                      <a:endParaRPr lang="en-US" sz="6600" dirty="0"/>
                    </a:p>
                  </a:txBody>
                  <a:tcPr marL="91416" marR="91416" marT="45708" marB="45708" anchor="ct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dirty="0">
                          <a:latin typeface="Poppins" panose="00000500000000000000" pitchFamily="2" charset="0"/>
                          <a:cs typeface="Poppins" panose="00000500000000000000" pitchFamily="2" charset="0"/>
                        </a:rPr>
                        <a:t>Universidad de California (UC) o Universidad </a:t>
                      </a:r>
                      <a:r>
                        <a:rPr lang="en-US" sz="2800" dirty="0" err="1">
                          <a:latin typeface="Poppins" panose="00000500000000000000" pitchFamily="2" charset="0"/>
                          <a:cs typeface="Poppins" panose="00000500000000000000" pitchFamily="2" charset="0"/>
                        </a:rPr>
                        <a:t>Estatal</a:t>
                      </a:r>
                      <a:r>
                        <a:rPr lang="en-US" sz="2800" dirty="0">
                          <a:latin typeface="Poppins" panose="00000500000000000000" pitchFamily="2" charset="0"/>
                          <a:cs typeface="Poppins" panose="00000500000000000000" pitchFamily="2" charset="0"/>
                        </a:rPr>
                        <a:t> de California (CSU)</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pPr algn="ctr"/>
                      <a:r>
                        <a:rPr lang="es-ES" sz="2800" b="1" i="0" u="none" strike="noStrike" cap="none" dirty="0">
                          <a:solidFill>
                            <a:schemeClr val="lt1"/>
                          </a:solidFill>
                          <a:latin typeface="Poppins" panose="00000500000000000000" pitchFamily="2" charset="0"/>
                          <a:ea typeface="+mn-ea"/>
                          <a:cs typeface="Poppins" panose="00000500000000000000" pitchFamily="2" charset="0"/>
                          <a:sym typeface="Arial"/>
                        </a:rPr>
                        <a:t>Universidades Privadas</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pPr algn="ctr"/>
                      <a:r>
                        <a:rPr lang="es-ES" sz="2800" b="1" i="0" u="none" strike="noStrike" cap="none" dirty="0">
                          <a:solidFill>
                            <a:schemeClr val="lt1"/>
                          </a:solidFill>
                          <a:latin typeface="Poppins" panose="00000500000000000000" pitchFamily="2" charset="0"/>
                          <a:ea typeface="+mn-ea"/>
                          <a:cs typeface="Poppins" panose="00000500000000000000" pitchFamily="2" charset="0"/>
                          <a:sym typeface="Arial"/>
                        </a:rPr>
                        <a:t>Universidades fuera del estado</a:t>
                      </a:r>
                    </a:p>
                  </a:txBody>
                  <a:tcPr marL="91416" marR="91416" marT="45708" marB="45708"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pPr algn="ctr"/>
                      <a:r>
                        <a:rPr lang="en-US" sz="2800" dirty="0">
                          <a:latin typeface="Poppins" panose="00000500000000000000" pitchFamily="2" charset="0"/>
                          <a:cs typeface="Poppins" panose="00000500000000000000" pitchFamily="2" charset="0"/>
                        </a:rPr>
                        <a:t>Colegios </a:t>
                      </a:r>
                      <a:r>
                        <a:rPr lang="en-US" sz="2800" dirty="0" err="1">
                          <a:latin typeface="Poppins" panose="00000500000000000000" pitchFamily="2" charset="0"/>
                          <a:cs typeface="Poppins" panose="00000500000000000000" pitchFamily="2" charset="0"/>
                        </a:rPr>
                        <a:t>Comunitarios</a:t>
                      </a:r>
                      <a:r>
                        <a:rPr lang="en-US" sz="2800" dirty="0">
                          <a:latin typeface="Poppins" panose="00000500000000000000" pitchFamily="2" charset="0"/>
                          <a:cs typeface="Poppins" panose="00000500000000000000" pitchFamily="2" charset="0"/>
                        </a:rPr>
                        <a:t> de California (CCC)</a:t>
                      </a:r>
                    </a:p>
                  </a:txBody>
                  <a:tcPr marL="91416" marR="91416" marT="45708" marB="45708" anchor="ct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69272008"/>
                  </a:ext>
                </a:extLst>
              </a:tr>
              <a:tr h="4278407">
                <a:tc>
                  <a:txBody>
                    <a:bodyPr/>
                    <a:lstStyle/>
                    <a:p>
                      <a:r>
                        <a:rPr lang="es-ES" sz="2800" b="1" i="0" u="none" strike="noStrike" cap="none" dirty="0">
                          <a:solidFill>
                            <a:schemeClr val="tx1"/>
                          </a:solidFill>
                          <a:latin typeface="Arial" panose="020B0604020202020204" pitchFamily="34" charset="0"/>
                          <a:ea typeface="+mn-ea"/>
                          <a:cs typeface="Arial" panose="020B0604020202020204" pitchFamily="34" charset="0"/>
                          <a:sym typeface="Arial"/>
                        </a:rPr>
                        <a:t>Requisitos de admisión</a:t>
                      </a:r>
                      <a:endParaRPr lang="en-US" sz="2800" b="1" i="0" u="none" strike="noStrike" cap="none" dirty="0">
                        <a:solidFill>
                          <a:schemeClr val="tx1"/>
                        </a:solidFill>
                        <a:latin typeface="Arial" panose="020B0604020202020204" pitchFamily="34" charset="0"/>
                        <a:cs typeface="Arial" panose="020B0604020202020204" pitchFamily="34" charset="0"/>
                        <a:sym typeface="Arial"/>
                      </a:endParaRP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endParaRPr lang="en-US" sz="2800" b="1" i="0" u="none" strike="noStrike" cap="none" dirty="0">
                        <a:solidFill>
                          <a:schemeClr val="tx1"/>
                        </a:solidFill>
                        <a:latin typeface="Arial" panose="020B0604020202020204" pitchFamily="34" charset="0"/>
                        <a:cs typeface="Arial" panose="020B060402020202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endParaRPr lang="es-ES" sz="2800" b="1" i="0" u="none" strike="noStrike" cap="none" dirty="0">
                        <a:solidFill>
                          <a:schemeClr val="tx1"/>
                        </a:solidFill>
                        <a:latin typeface="Arial" panose="020B0604020202020204" pitchFamily="34" charset="0"/>
                        <a:ea typeface="+mn-ea"/>
                        <a:cs typeface="Arial" panose="020B060402020202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endParaRPr lang="es-ES" sz="2800" b="1" i="0" u="none" strike="noStrike" cap="none" dirty="0">
                        <a:solidFill>
                          <a:schemeClr val="tx1"/>
                        </a:solidFill>
                        <a:latin typeface="Arial" panose="020B0604020202020204" pitchFamily="34" charset="0"/>
                        <a:ea typeface="+mn-ea"/>
                        <a:cs typeface="Arial" panose="020B060402020202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s-ES" sz="2800" b="1" i="0" u="none" strike="noStrike" cap="none" dirty="0">
                        <a:solidFill>
                          <a:schemeClr val="tx1"/>
                        </a:solidFill>
                        <a:latin typeface="Arial" panose="020B0604020202020204" pitchFamily="34" charset="0"/>
                        <a:ea typeface="+mn-ea"/>
                        <a:cs typeface="Arial" panose="020B060402020202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9508136"/>
                  </a:ext>
                </a:extLst>
              </a:tr>
            </a:tbl>
          </a:graphicData>
        </a:graphic>
      </p:graphicFrame>
      <p:sp>
        <p:nvSpPr>
          <p:cNvPr id="3" name="TextBox 2">
            <a:extLst>
              <a:ext uri="{FF2B5EF4-FFF2-40B4-BE49-F238E27FC236}">
                <a16:creationId xmlns:a16="http://schemas.microsoft.com/office/drawing/2014/main" id="{0381FBCF-ED8C-9B0E-2C74-E4A2B60A92F3}"/>
              </a:ext>
            </a:extLst>
          </p:cNvPr>
          <p:cNvSpPr txBox="1"/>
          <p:nvPr/>
        </p:nvSpPr>
        <p:spPr>
          <a:xfrm>
            <a:off x="2406178" y="3608544"/>
            <a:ext cx="3316638" cy="2462213"/>
          </a:xfrm>
          <a:prstGeom prst="rect">
            <a:avLst/>
          </a:prstGeom>
          <a:noFill/>
        </p:spPr>
        <p:txBody>
          <a:bodyPr wrap="square" rtlCol="0">
            <a:spAutoFit/>
          </a:bodyPr>
          <a:lstStyle/>
          <a:p>
            <a:pPr marL="0" indent="0">
              <a:buFontTx/>
              <a:buNone/>
            </a:pPr>
            <a:r>
              <a:rPr lang="es-ES" sz="2200" b="1" dirty="0">
                <a:solidFill>
                  <a:schemeClr val="tx1"/>
                </a:solidFill>
                <a:latin typeface="Arial" panose="020B0604020202020204" pitchFamily="34" charset="0"/>
                <a:ea typeface="+mn-ea"/>
                <a:cs typeface="Arial" panose="020B0604020202020204" pitchFamily="34" charset="0"/>
              </a:rPr>
              <a:t>Admisiones selectivas: </a:t>
            </a:r>
          </a:p>
          <a:p>
            <a:pPr marL="457200" indent="-457200">
              <a:buFont typeface="Arial" panose="020B0604020202020204" pitchFamily="34" charset="0"/>
              <a:buChar char="•"/>
            </a:pPr>
            <a:r>
              <a:rPr lang="es-ES" sz="2200" b="1" dirty="0">
                <a:solidFill>
                  <a:schemeClr val="tx1"/>
                </a:solidFill>
                <a:latin typeface="Arial" panose="020B0604020202020204" pitchFamily="34" charset="0"/>
                <a:ea typeface="+mn-ea"/>
                <a:cs typeface="Arial" panose="020B0604020202020204" pitchFamily="34" charset="0"/>
              </a:rPr>
              <a:t>Requisitos A-G </a:t>
            </a:r>
          </a:p>
          <a:p>
            <a:pPr marL="457200" indent="-457200">
              <a:buFont typeface="Arial" panose="020B0604020202020204" pitchFamily="34" charset="0"/>
              <a:buChar char="•"/>
            </a:pPr>
            <a:r>
              <a:rPr lang="es-ES" sz="2200" b="1" dirty="0">
                <a:solidFill>
                  <a:schemeClr val="tx1"/>
                </a:solidFill>
                <a:latin typeface="Arial" panose="020B0604020202020204" pitchFamily="34" charset="0"/>
                <a:ea typeface="+mn-ea"/>
                <a:cs typeface="Arial" panose="020B0604020202020204" pitchFamily="34" charset="0"/>
              </a:rPr>
              <a:t>GPA académico </a:t>
            </a:r>
          </a:p>
          <a:p>
            <a:pPr marL="457200" indent="-457200">
              <a:buFont typeface="Arial" panose="020B0604020202020204" pitchFamily="34" charset="0"/>
              <a:buChar char="•"/>
            </a:pPr>
            <a:r>
              <a:rPr lang="es-ES" sz="2200" b="1" dirty="0">
                <a:solidFill>
                  <a:schemeClr val="tx1"/>
                </a:solidFill>
                <a:latin typeface="Arial" panose="020B0604020202020204" pitchFamily="34" charset="0"/>
                <a:ea typeface="+mn-ea"/>
                <a:cs typeface="Arial" panose="020B0604020202020204" pitchFamily="34" charset="0"/>
              </a:rPr>
              <a:t>Declaración personal (solo UC)</a:t>
            </a:r>
          </a:p>
          <a:p>
            <a:pPr marL="457200" indent="-457200">
              <a:buFont typeface="Arial" panose="020B0604020202020204" pitchFamily="34" charset="0"/>
              <a:buChar char="•"/>
            </a:pPr>
            <a:r>
              <a:rPr lang="es-ES" sz="2200" b="1" dirty="0">
                <a:solidFill>
                  <a:schemeClr val="tx1"/>
                </a:solidFill>
                <a:latin typeface="Arial" panose="020B0604020202020204" pitchFamily="34" charset="0"/>
                <a:ea typeface="+mn-ea"/>
                <a:cs typeface="Arial" panose="020B0604020202020204" pitchFamily="34" charset="0"/>
              </a:rPr>
              <a:t>SAT/ACT ya no es necesario </a:t>
            </a:r>
            <a:endParaRPr lang="en-US" sz="2200" b="1" dirty="0">
              <a:solidFill>
                <a:schemeClr val="tx1"/>
              </a:solidFill>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97A6D997-CE2B-A733-C8FA-FD885E35F857}"/>
              </a:ext>
            </a:extLst>
          </p:cNvPr>
          <p:cNvSpPr txBox="1"/>
          <p:nvPr/>
        </p:nvSpPr>
        <p:spPr>
          <a:xfrm>
            <a:off x="6200046" y="3584887"/>
            <a:ext cx="3411404" cy="3477875"/>
          </a:xfrm>
          <a:prstGeom prst="rect">
            <a:avLst/>
          </a:prstGeom>
          <a:noFill/>
        </p:spPr>
        <p:txBody>
          <a:bodyPr wrap="square" rtlCol="0">
            <a:spAutoFit/>
          </a:bodyPr>
          <a:lstStyle/>
          <a:p>
            <a:pPr marL="0" indent="0">
              <a:buFontTx/>
              <a:buNone/>
            </a:pPr>
            <a:r>
              <a:rPr lang="es-ES" sz="2200" b="1" dirty="0">
                <a:solidFill>
                  <a:schemeClr val="tx1"/>
                </a:solidFill>
                <a:latin typeface="Arial" panose="020B0604020202020204" pitchFamily="34" charset="0"/>
                <a:ea typeface="+mn-ea"/>
                <a:cs typeface="Arial" panose="020B0604020202020204" pitchFamily="34" charset="0"/>
              </a:rPr>
              <a:t>Admisiones selectivas: </a:t>
            </a:r>
          </a:p>
          <a:p>
            <a:pPr marL="342900" lvl="0" indent="-342900">
              <a:buFont typeface="Arial" panose="020B0604020202020204" pitchFamily="34" charset="0"/>
              <a:buChar char="•"/>
            </a:pPr>
            <a:r>
              <a:rPr lang="es-CO" sz="2200" b="1" dirty="0">
                <a:latin typeface="Arial" panose="020B0604020202020204" pitchFamily="34" charset="0"/>
                <a:cs typeface="Arial" panose="020B0604020202020204" pitchFamily="34" charset="0"/>
              </a:rPr>
              <a:t>Requisitos A-G ​</a:t>
            </a:r>
            <a:endParaRPr lang="en-US" sz="2200"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s-CO" sz="2200" b="1" dirty="0" err="1">
                <a:latin typeface="Arial" panose="020B0604020202020204" pitchFamily="34" charset="0"/>
                <a:cs typeface="Arial" panose="020B0604020202020204" pitchFamily="34" charset="0"/>
              </a:rPr>
              <a:t>GPA</a:t>
            </a:r>
            <a:r>
              <a:rPr lang="es-CO" sz="2200" b="1" dirty="0">
                <a:latin typeface="Arial" panose="020B0604020202020204" pitchFamily="34" charset="0"/>
                <a:cs typeface="Arial" panose="020B0604020202020204" pitchFamily="34" charset="0"/>
              </a:rPr>
              <a:t> académico ​</a:t>
            </a:r>
            <a:endParaRPr lang="en-US" sz="2200"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s-CO" sz="2200" b="1" dirty="0">
                <a:latin typeface="Arial" panose="020B0604020202020204" pitchFamily="34" charset="0"/>
                <a:cs typeface="Arial" panose="020B0604020202020204" pitchFamily="34" charset="0"/>
              </a:rPr>
              <a:t>Declaración personal​</a:t>
            </a:r>
            <a:endParaRPr lang="en-US" sz="2200"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s-CO" sz="2200" b="1" dirty="0">
                <a:latin typeface="Arial" panose="020B0604020202020204" pitchFamily="34" charset="0"/>
                <a:cs typeface="Arial" panose="020B0604020202020204" pitchFamily="34" charset="0"/>
              </a:rPr>
              <a:t>Quizá se requieran los exámenes SAT/ACT​</a:t>
            </a:r>
            <a:endParaRPr lang="en-US" sz="22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s-CO" sz="2200" b="1" dirty="0">
                <a:latin typeface="Arial" panose="020B0604020202020204" pitchFamily="34" charset="0"/>
                <a:cs typeface="Arial" panose="020B0604020202020204" pitchFamily="34" charset="0"/>
              </a:rPr>
              <a:t>Quizá se requieran cartas de recomendación​</a:t>
            </a:r>
            <a:endParaRPr lang="en-US" sz="220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A8F9B5C1-D9CA-9AFC-D4FD-265967DA2974}"/>
              </a:ext>
            </a:extLst>
          </p:cNvPr>
          <p:cNvSpPr txBox="1"/>
          <p:nvPr/>
        </p:nvSpPr>
        <p:spPr>
          <a:xfrm>
            <a:off x="9794115" y="3626474"/>
            <a:ext cx="3767860" cy="3139321"/>
          </a:xfrm>
          <a:prstGeom prst="rect">
            <a:avLst/>
          </a:prstGeom>
          <a:noFill/>
        </p:spPr>
        <p:txBody>
          <a:bodyPr wrap="square" rtlCol="0">
            <a:spAutoFit/>
          </a:bodyPr>
          <a:lstStyle/>
          <a:p>
            <a:r>
              <a:rPr lang="es-ES" sz="2200" b="1" dirty="0">
                <a:solidFill>
                  <a:schemeClr val="tx1"/>
                </a:solidFill>
                <a:latin typeface="Arial" panose="020B0604020202020204" pitchFamily="34" charset="0"/>
                <a:ea typeface="+mn-ea"/>
                <a:cs typeface="Arial" panose="020B0604020202020204" pitchFamily="34" charset="0"/>
              </a:rPr>
              <a:t>Admisiones selectivas: </a:t>
            </a:r>
          </a:p>
          <a:p>
            <a:pPr marL="457200" lvl="0" indent="-457200">
              <a:buFont typeface="Arial" panose="020B0604020202020204" pitchFamily="34" charset="0"/>
              <a:buChar char="•"/>
            </a:pPr>
            <a:r>
              <a:rPr lang="es-CO" sz="2200" b="1" dirty="0">
                <a:latin typeface="Arial" panose="020B0604020202020204" pitchFamily="34" charset="0"/>
                <a:cs typeface="Arial" panose="020B0604020202020204" pitchFamily="34" charset="0"/>
              </a:rPr>
              <a:t>Requisitos A-G ​</a:t>
            </a:r>
            <a:endParaRPr lang="en-US" sz="2200" dirty="0">
              <a:latin typeface="Arial" panose="020B0604020202020204" pitchFamily="34" charset="0"/>
              <a:cs typeface="Arial" panose="020B0604020202020204" pitchFamily="34" charset="0"/>
            </a:endParaRPr>
          </a:p>
          <a:p>
            <a:pPr marL="457200" lvl="0" indent="-457200">
              <a:buFont typeface="Arial" panose="020B0604020202020204" pitchFamily="34" charset="0"/>
              <a:buChar char="•"/>
            </a:pPr>
            <a:r>
              <a:rPr lang="es-CO" sz="2200" b="1" dirty="0" err="1">
                <a:latin typeface="Arial" panose="020B0604020202020204" pitchFamily="34" charset="0"/>
                <a:cs typeface="Arial" panose="020B0604020202020204" pitchFamily="34" charset="0"/>
              </a:rPr>
              <a:t>GPA</a:t>
            </a:r>
            <a:r>
              <a:rPr lang="es-CO" sz="2200" b="1" dirty="0">
                <a:latin typeface="Arial" panose="020B0604020202020204" pitchFamily="34" charset="0"/>
                <a:cs typeface="Arial" panose="020B0604020202020204" pitchFamily="34" charset="0"/>
              </a:rPr>
              <a:t> académico ​</a:t>
            </a:r>
            <a:endParaRPr lang="en-US" sz="2200" dirty="0">
              <a:latin typeface="Arial" panose="020B0604020202020204" pitchFamily="34" charset="0"/>
              <a:cs typeface="Arial" panose="020B0604020202020204" pitchFamily="34" charset="0"/>
            </a:endParaRPr>
          </a:p>
          <a:p>
            <a:pPr marL="457200" lvl="0" indent="-457200">
              <a:buFont typeface="Arial" panose="020B0604020202020204" pitchFamily="34" charset="0"/>
              <a:buChar char="•"/>
            </a:pPr>
            <a:r>
              <a:rPr lang="es-CO" sz="2200" b="1" dirty="0">
                <a:latin typeface="Arial" panose="020B0604020202020204" pitchFamily="34" charset="0"/>
                <a:cs typeface="Arial" panose="020B0604020202020204" pitchFamily="34" charset="0"/>
              </a:rPr>
              <a:t>Quizá se requiera declaración personal​</a:t>
            </a:r>
            <a:endParaRPr lang="en-US" sz="2200" dirty="0">
              <a:latin typeface="Arial" panose="020B0604020202020204" pitchFamily="34" charset="0"/>
              <a:cs typeface="Arial" panose="020B0604020202020204" pitchFamily="34" charset="0"/>
            </a:endParaRPr>
          </a:p>
          <a:p>
            <a:pPr marL="457200" lvl="0" indent="-457200">
              <a:buFont typeface="Arial" panose="020B0604020202020204" pitchFamily="34" charset="0"/>
              <a:buChar char="•"/>
            </a:pPr>
            <a:r>
              <a:rPr lang="es-CO" sz="2200" b="1" dirty="0">
                <a:latin typeface="Arial" panose="020B0604020202020204" pitchFamily="34" charset="0"/>
                <a:cs typeface="Arial" panose="020B0604020202020204" pitchFamily="34" charset="0"/>
              </a:rPr>
              <a:t>Quizá se requieran los exámenes SAT/ACT​</a:t>
            </a:r>
            <a:endParaRPr lang="en-US" sz="22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s-CO" sz="2200" b="1" dirty="0">
                <a:latin typeface="Arial" panose="020B0604020202020204" pitchFamily="34" charset="0"/>
                <a:cs typeface="Arial" panose="020B0604020202020204" pitchFamily="34" charset="0"/>
              </a:rPr>
              <a:t>Quizá solicite cartas de recomendación</a:t>
            </a:r>
            <a:endParaRPr lang="en-US" sz="2200"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E7B8A38F-5467-2518-687A-5B7C436738AC}"/>
              </a:ext>
            </a:extLst>
          </p:cNvPr>
          <p:cNvSpPr txBox="1"/>
          <p:nvPr/>
        </p:nvSpPr>
        <p:spPr>
          <a:xfrm>
            <a:off x="13747995" y="3636810"/>
            <a:ext cx="4320918" cy="2000548"/>
          </a:xfrm>
          <a:prstGeom prst="rect">
            <a:avLst/>
          </a:prstGeom>
          <a:noFill/>
        </p:spPr>
        <p:txBody>
          <a:bodyPr wrap="square" rtlCol="0">
            <a:spAutoFit/>
          </a:bodyPr>
          <a:lstStyle/>
          <a:p>
            <a:r>
              <a:rPr lang="es-ES" sz="2200" b="1" dirty="0">
                <a:solidFill>
                  <a:schemeClr val="tx1"/>
                </a:solidFill>
                <a:latin typeface="Arial" panose="020B0604020202020204" pitchFamily="34" charset="0"/>
                <a:ea typeface="+mn-ea"/>
                <a:cs typeface="Arial" panose="020B0604020202020204" pitchFamily="34" charset="0"/>
              </a:rPr>
              <a:t>Colegios de acceso abierto: </a:t>
            </a:r>
          </a:p>
          <a:p>
            <a:pPr marL="457200" indent="-457200">
              <a:buFont typeface="Arial" panose="020B0604020202020204" pitchFamily="34" charset="0"/>
              <a:buChar char="•"/>
            </a:pPr>
            <a:r>
              <a:rPr lang="es-ES" sz="2200" b="1" dirty="0">
                <a:solidFill>
                  <a:schemeClr val="tx1"/>
                </a:solidFill>
                <a:latin typeface="Arial" panose="020B0604020202020204" pitchFamily="34" charset="0"/>
                <a:ea typeface="+mn-ea"/>
                <a:cs typeface="Arial" panose="020B0604020202020204" pitchFamily="34" charset="0"/>
              </a:rPr>
              <a:t>No se requiere diploma HS </a:t>
            </a:r>
          </a:p>
          <a:p>
            <a:pPr marL="457200" indent="-457200">
              <a:buFont typeface="Arial" panose="020B0604020202020204" pitchFamily="34" charset="0"/>
              <a:buChar char="•"/>
            </a:pPr>
            <a:r>
              <a:rPr lang="es-ES" sz="2200" b="1" dirty="0">
                <a:solidFill>
                  <a:schemeClr val="tx1"/>
                </a:solidFill>
                <a:latin typeface="Arial" panose="020B0604020202020204" pitchFamily="34" charset="0"/>
                <a:ea typeface="+mn-ea"/>
                <a:cs typeface="Arial" panose="020B0604020202020204" pitchFamily="34" charset="0"/>
              </a:rPr>
              <a:t>Sin GPA mínimo </a:t>
            </a:r>
          </a:p>
          <a:p>
            <a:pPr marL="457200" indent="-457200">
              <a:buFont typeface="Arial" panose="020B0604020202020204" pitchFamily="34" charset="0"/>
              <a:buChar char="•"/>
            </a:pPr>
            <a:r>
              <a:rPr lang="es-ES" sz="2200" b="1" dirty="0">
                <a:solidFill>
                  <a:schemeClr val="tx1"/>
                </a:solidFill>
                <a:latin typeface="Arial" panose="020B0604020202020204" pitchFamily="34" charset="0"/>
                <a:ea typeface="+mn-ea"/>
                <a:cs typeface="Arial" panose="020B0604020202020204" pitchFamily="34" charset="0"/>
              </a:rPr>
              <a:t>Sin declaración personal </a:t>
            </a:r>
          </a:p>
          <a:p>
            <a:pPr marL="457200" indent="-457200">
              <a:buFont typeface="Arial" panose="020B0604020202020204" pitchFamily="34" charset="0"/>
              <a:buChar char="•"/>
            </a:pPr>
            <a:r>
              <a:rPr lang="es-ES" sz="2200" b="1" dirty="0">
                <a:solidFill>
                  <a:schemeClr val="tx1"/>
                </a:solidFill>
                <a:latin typeface="Arial" panose="020B0604020202020204" pitchFamily="34" charset="0"/>
                <a:ea typeface="+mn-ea"/>
                <a:cs typeface="Arial" panose="020B0604020202020204" pitchFamily="34" charset="0"/>
              </a:rPr>
              <a:t>No se requiere SAT / ACT</a:t>
            </a:r>
          </a:p>
          <a:p>
            <a:endParaRPr lang="en-US" dirty="0"/>
          </a:p>
        </p:txBody>
      </p:sp>
    </p:spTree>
    <p:extLst>
      <p:ext uri="{BB962C8B-B14F-4D97-AF65-F5344CB8AC3E}">
        <p14:creationId xmlns:p14="http://schemas.microsoft.com/office/powerpoint/2010/main" val="2834474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7" grpId="0"/>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42"/>
          <p:cNvSpPr/>
          <p:nvPr/>
        </p:nvSpPr>
        <p:spPr>
          <a:xfrm>
            <a:off x="-2759732" y="-732907"/>
            <a:ext cx="22253140" cy="8541640"/>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F4592F"/>
          </a:solidFill>
          <a:ln>
            <a:noFill/>
          </a:ln>
        </p:spPr>
        <p:txBody>
          <a:bodyPr/>
          <a:lstStyle/>
          <a:p>
            <a:endParaRPr lang="en-US"/>
          </a:p>
        </p:txBody>
      </p:sp>
      <p:sp>
        <p:nvSpPr>
          <p:cNvPr id="897" name="Google Shape;897;p42"/>
          <p:cNvSpPr/>
          <p:nvPr/>
        </p:nvSpPr>
        <p:spPr>
          <a:xfrm rot="-1783284">
            <a:off x="8736984" y="3245343"/>
            <a:ext cx="12258463" cy="8541640"/>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4848D1"/>
          </a:solidFill>
          <a:ln>
            <a:noFill/>
          </a:ln>
        </p:spPr>
        <p:txBody>
          <a:bodyPr/>
          <a:lstStyle/>
          <a:p>
            <a:endParaRPr lang="en-US"/>
          </a:p>
        </p:txBody>
      </p:sp>
      <p:sp>
        <p:nvSpPr>
          <p:cNvPr id="898" name="Google Shape;898;p42"/>
          <p:cNvSpPr/>
          <p:nvPr/>
        </p:nvSpPr>
        <p:spPr>
          <a:xfrm rot="-1783284">
            <a:off x="-807546" y="3103589"/>
            <a:ext cx="9386582" cy="10365843"/>
          </a:xfrm>
          <a:custGeom>
            <a:avLst/>
            <a:gdLst/>
            <a:ahLst/>
            <a:cxnLst/>
            <a:rect l="l" t="t" r="r" b="b"/>
            <a:pathLst>
              <a:path w="3265209" h="3605854" extrusionOk="0">
                <a:moveTo>
                  <a:pt x="0" y="0"/>
                </a:moveTo>
                <a:lnTo>
                  <a:pt x="3265209" y="0"/>
                </a:lnTo>
                <a:lnTo>
                  <a:pt x="3265209" y="3605854"/>
                </a:lnTo>
                <a:lnTo>
                  <a:pt x="0" y="3605854"/>
                </a:lnTo>
                <a:close/>
              </a:path>
            </a:pathLst>
          </a:custGeom>
          <a:solidFill>
            <a:srgbClr val="FFC000"/>
          </a:solidFill>
          <a:ln>
            <a:noFill/>
          </a:ln>
        </p:spPr>
        <p:txBody>
          <a:bodyPr/>
          <a:lstStyle/>
          <a:p>
            <a:endParaRPr lang="en-US"/>
          </a:p>
        </p:txBody>
      </p:sp>
      <p:sp>
        <p:nvSpPr>
          <p:cNvPr id="899" name="Google Shape;899;p42"/>
          <p:cNvSpPr/>
          <p:nvPr/>
        </p:nvSpPr>
        <p:spPr>
          <a:xfrm rot="-1783284">
            <a:off x="133709" y="7732642"/>
            <a:ext cx="6673017" cy="5157368"/>
          </a:xfrm>
          <a:custGeom>
            <a:avLst/>
            <a:gdLst/>
            <a:ahLst/>
            <a:cxnLst/>
            <a:rect l="l" t="t" r="r" b="b"/>
            <a:pathLst>
              <a:path w="2321271" h="1794038" extrusionOk="0">
                <a:moveTo>
                  <a:pt x="0" y="0"/>
                </a:moveTo>
                <a:lnTo>
                  <a:pt x="2321271" y="0"/>
                </a:lnTo>
                <a:lnTo>
                  <a:pt x="2321271" y="1794038"/>
                </a:lnTo>
                <a:lnTo>
                  <a:pt x="0" y="1794038"/>
                </a:lnTo>
                <a:close/>
              </a:path>
            </a:pathLst>
          </a:custGeom>
          <a:solidFill>
            <a:srgbClr val="25D1FD"/>
          </a:solidFill>
          <a:ln>
            <a:noFill/>
          </a:ln>
        </p:spPr>
        <p:txBody>
          <a:bodyPr/>
          <a:lstStyle/>
          <a:p>
            <a:endParaRPr lang="en-US"/>
          </a:p>
        </p:txBody>
      </p:sp>
      <p:sp>
        <p:nvSpPr>
          <p:cNvPr id="900" name="Google Shape;900;p42"/>
          <p:cNvSpPr txBox="1">
            <a:spLocks noGrp="1"/>
          </p:cNvSpPr>
          <p:nvPr>
            <p:ph type="body" idx="1"/>
          </p:nvPr>
        </p:nvSpPr>
        <p:spPr>
          <a:xfrm>
            <a:off x="1259355" y="2739064"/>
            <a:ext cx="15769292" cy="6525308"/>
          </a:xfrm>
          <a:prstGeom prst="rect">
            <a:avLst/>
          </a:prstGeom>
          <a:noFill/>
          <a:ln>
            <a:noFill/>
          </a:ln>
        </p:spPr>
        <p:txBody>
          <a:bodyPr spcFirstLastPara="1" wrap="square" lIns="91401" tIns="45688" rIns="91401" bIns="45688" anchor="t" anchorCtr="0">
            <a:normAutofit/>
          </a:bodyPr>
          <a:lstStyle/>
          <a:p>
            <a:pPr marL="0" indent="0">
              <a:spcBef>
                <a:spcPts val="0"/>
              </a:spcBef>
              <a:buSzPts val="4200"/>
              <a:buNone/>
            </a:pPr>
            <a:r>
              <a:rPr lang="en-US" dirty="0"/>
              <a:t> </a:t>
            </a:r>
            <a:endParaRPr dirty="0"/>
          </a:p>
        </p:txBody>
      </p:sp>
      <p:sp>
        <p:nvSpPr>
          <p:cNvPr id="4" name="Title 3">
            <a:extLst>
              <a:ext uri="{FF2B5EF4-FFF2-40B4-BE49-F238E27FC236}">
                <a16:creationId xmlns:a16="http://schemas.microsoft.com/office/drawing/2014/main" id="{87B06AC0-BFCC-08C2-7210-E6E93C6825A6}"/>
              </a:ext>
            </a:extLst>
          </p:cNvPr>
          <p:cNvSpPr>
            <a:spLocks noGrp="1"/>
          </p:cNvSpPr>
          <p:nvPr>
            <p:ph type="title"/>
          </p:nvPr>
        </p:nvSpPr>
        <p:spPr>
          <a:xfrm>
            <a:off x="0" y="95000"/>
            <a:ext cx="17483563" cy="865684"/>
          </a:xfrm>
        </p:spPr>
        <p:txBody>
          <a:bodyPr>
            <a:normAutofit/>
          </a:bodyPr>
          <a:lstStyle/>
          <a:p>
            <a:pPr algn="ctr"/>
            <a:r>
              <a:rPr lang="es-ES" b="1" dirty="0">
                <a:solidFill>
                  <a:schemeClr val="bg1"/>
                </a:solidFill>
                <a:effectLst/>
                <a:latin typeface="Segoe UI Web (West European)"/>
              </a:rPr>
              <a:t>Diferencia Entre Colegios y Universidades</a:t>
            </a:r>
            <a:endParaRPr lang="en-US" sz="4399" b="1" dirty="0">
              <a:solidFill>
                <a:srgbClr val="FFFFFF"/>
              </a:solidFill>
              <a:latin typeface="Poppins"/>
              <a:cs typeface="Poppins"/>
              <a:sym typeface="Arial"/>
            </a:endParaRPr>
          </a:p>
        </p:txBody>
      </p:sp>
      <p:graphicFrame>
        <p:nvGraphicFramePr>
          <p:cNvPr id="2" name="Table 5">
            <a:extLst>
              <a:ext uri="{FF2B5EF4-FFF2-40B4-BE49-F238E27FC236}">
                <a16:creationId xmlns:a16="http://schemas.microsoft.com/office/drawing/2014/main" id="{E1F7D2C2-7CDC-7B0B-ABAD-953FF4959CD9}"/>
              </a:ext>
            </a:extLst>
          </p:cNvPr>
          <p:cNvGraphicFramePr>
            <a:graphicFrameLocks noGrp="1"/>
          </p:cNvGraphicFramePr>
          <p:nvPr>
            <p:extLst>
              <p:ext uri="{D42A27DB-BD31-4B8C-83A1-F6EECF244321}">
                <p14:modId xmlns:p14="http://schemas.microsoft.com/office/powerpoint/2010/main" val="744480123"/>
              </p:ext>
            </p:extLst>
          </p:nvPr>
        </p:nvGraphicFramePr>
        <p:xfrm>
          <a:off x="292106" y="991822"/>
          <a:ext cx="17521436" cy="6928794"/>
        </p:xfrm>
        <a:graphic>
          <a:graphicData uri="http://schemas.openxmlformats.org/drawingml/2006/table">
            <a:tbl>
              <a:tblPr firstRow="1" bandRow="1">
                <a:tableStyleId>{B301B821-A1FF-4177-AEE7-76D212191A09}</a:tableStyleId>
              </a:tblPr>
              <a:tblGrid>
                <a:gridCol w="2055017">
                  <a:extLst>
                    <a:ext uri="{9D8B030D-6E8A-4147-A177-3AD203B41FA5}">
                      <a16:colId xmlns:a16="http://schemas.microsoft.com/office/drawing/2014/main" val="863370076"/>
                    </a:ext>
                  </a:extLst>
                </a:gridCol>
                <a:gridCol w="3872774">
                  <a:extLst>
                    <a:ext uri="{9D8B030D-6E8A-4147-A177-3AD203B41FA5}">
                      <a16:colId xmlns:a16="http://schemas.microsoft.com/office/drawing/2014/main" val="3737306309"/>
                    </a:ext>
                  </a:extLst>
                </a:gridCol>
                <a:gridCol w="3673452">
                  <a:extLst>
                    <a:ext uri="{9D8B030D-6E8A-4147-A177-3AD203B41FA5}">
                      <a16:colId xmlns:a16="http://schemas.microsoft.com/office/drawing/2014/main" val="437413598"/>
                    </a:ext>
                  </a:extLst>
                </a:gridCol>
                <a:gridCol w="3879215">
                  <a:extLst>
                    <a:ext uri="{9D8B030D-6E8A-4147-A177-3AD203B41FA5}">
                      <a16:colId xmlns:a16="http://schemas.microsoft.com/office/drawing/2014/main" val="3892995596"/>
                    </a:ext>
                  </a:extLst>
                </a:gridCol>
                <a:gridCol w="4040978">
                  <a:extLst>
                    <a:ext uri="{9D8B030D-6E8A-4147-A177-3AD203B41FA5}">
                      <a16:colId xmlns:a16="http://schemas.microsoft.com/office/drawing/2014/main" val="3877016179"/>
                    </a:ext>
                  </a:extLst>
                </a:gridCol>
              </a:tblGrid>
              <a:tr h="1783056">
                <a:tc>
                  <a:txBody>
                    <a:bodyPr/>
                    <a:lstStyle/>
                    <a:p>
                      <a:endParaRPr lang="en-US" sz="6600" dirty="0"/>
                    </a:p>
                  </a:txBody>
                  <a:tcPr marL="91416" marR="91416" marT="45708" marB="45708">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dirty="0">
                          <a:latin typeface="Poppins" panose="00000500000000000000" pitchFamily="2" charset="0"/>
                          <a:cs typeface="Poppins" panose="00000500000000000000" pitchFamily="2" charset="0"/>
                        </a:rPr>
                        <a:t>Universidad de California (UC) o Universidad </a:t>
                      </a:r>
                      <a:r>
                        <a:rPr lang="en-US" sz="2800" dirty="0" err="1">
                          <a:latin typeface="Poppins" panose="00000500000000000000" pitchFamily="2" charset="0"/>
                          <a:cs typeface="Poppins" panose="00000500000000000000" pitchFamily="2" charset="0"/>
                        </a:rPr>
                        <a:t>Estatal</a:t>
                      </a:r>
                      <a:r>
                        <a:rPr lang="en-US" sz="2800" dirty="0">
                          <a:latin typeface="Poppins" panose="00000500000000000000" pitchFamily="2" charset="0"/>
                          <a:cs typeface="Poppins" panose="00000500000000000000" pitchFamily="2" charset="0"/>
                        </a:rPr>
                        <a:t> de California (CSU)</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s-ES" sz="2800" b="1" i="0" u="none" strike="noStrike" cap="none" dirty="0">
                          <a:solidFill>
                            <a:schemeClr val="lt1"/>
                          </a:solidFill>
                          <a:latin typeface="Poppins" panose="00000500000000000000" pitchFamily="2" charset="0"/>
                          <a:ea typeface="+mn-ea"/>
                          <a:cs typeface="Poppins" panose="00000500000000000000" pitchFamily="2" charset="0"/>
                          <a:sym typeface="Arial"/>
                        </a:rPr>
                        <a:t>Universidades Privadas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s-ES" sz="2800" b="1" i="0" u="none" strike="noStrike" cap="none" dirty="0">
                          <a:solidFill>
                            <a:schemeClr val="lt1"/>
                          </a:solidFill>
                          <a:latin typeface="Poppins" panose="00000500000000000000" pitchFamily="2" charset="0"/>
                          <a:ea typeface="+mn-ea"/>
                          <a:cs typeface="Poppins" panose="00000500000000000000" pitchFamily="2" charset="0"/>
                          <a:sym typeface="Arial"/>
                        </a:rPr>
                        <a:t>Universidades fuera del estado</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800" dirty="0">
                          <a:latin typeface="Poppins" panose="00000500000000000000" pitchFamily="2" charset="0"/>
                          <a:cs typeface="Poppins" panose="00000500000000000000" pitchFamily="2" charset="0"/>
                        </a:rPr>
                        <a:t>Colegios </a:t>
                      </a:r>
                      <a:r>
                        <a:rPr lang="en-US" sz="2800" dirty="0" err="1">
                          <a:latin typeface="Poppins" panose="00000500000000000000" pitchFamily="2" charset="0"/>
                          <a:cs typeface="Poppins" panose="00000500000000000000" pitchFamily="2" charset="0"/>
                        </a:rPr>
                        <a:t>Comunitarios</a:t>
                      </a:r>
                      <a:r>
                        <a:rPr lang="en-US" sz="2800" dirty="0">
                          <a:latin typeface="Poppins" panose="00000500000000000000" pitchFamily="2" charset="0"/>
                          <a:cs typeface="Poppins" panose="00000500000000000000" pitchFamily="2" charset="0"/>
                        </a:rPr>
                        <a:t> de California (CCC)</a:t>
                      </a:r>
                    </a:p>
                  </a:txBody>
                  <a:tcPr marL="91416" marR="91416" marT="45708" marB="45708">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69272008"/>
                  </a:ext>
                </a:extLst>
              </a:tr>
              <a:tr h="3349722">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s-ES" sz="2400" b="0" i="0" u="none" strike="noStrike" cap="none" dirty="0">
                          <a:solidFill>
                            <a:schemeClr val="tx1"/>
                          </a:solidFill>
                          <a:latin typeface="Arial" panose="020B0604020202020204" pitchFamily="34" charset="0"/>
                          <a:ea typeface="+mn-ea"/>
                          <a:cs typeface="Arial" panose="020B0604020202020204" pitchFamily="34" charset="0"/>
                          <a:sym typeface="Arial"/>
                        </a:rPr>
                        <a:t>Requisitos de admisión</a:t>
                      </a:r>
                      <a:endParaRPr lang="en-US" sz="2400" b="0" i="0" u="none" strike="noStrike" cap="none" dirty="0">
                        <a:solidFill>
                          <a:schemeClr val="tx1"/>
                        </a:solidFill>
                        <a:latin typeface="Arial" panose="020B0604020202020204" pitchFamily="34" charset="0"/>
                        <a:cs typeface="Arial" panose="020B0604020202020204" pitchFamily="34" charset="0"/>
                        <a:sym typeface="Arial"/>
                      </a:endParaRPr>
                    </a:p>
                    <a:p>
                      <a:endParaRPr lang="en-US" sz="2400" b="0" i="0" u="none" strike="noStrike" cap="none" dirty="0">
                        <a:solidFill>
                          <a:schemeClr val="tx1"/>
                        </a:solidFill>
                        <a:latin typeface="Arial" panose="020B0604020202020204" pitchFamily="34" charset="0"/>
                        <a:cs typeface="Arial" panose="020B0604020202020204" pitchFamily="34" charset="0"/>
                        <a:sym typeface="Arial"/>
                      </a:endParaRP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endParaRPr lang="en-US" sz="2400" b="0" i="0" u="none" strike="noStrike" cap="none" dirty="0">
                        <a:solidFill>
                          <a:schemeClr val="tx1"/>
                        </a:solidFill>
                        <a:latin typeface="Arial" panose="020B0604020202020204" pitchFamily="34" charset="0"/>
                        <a:cs typeface="Arial" panose="020B060402020202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endParaRPr lang="es-ES" sz="2400" b="0" i="0" u="none" strike="noStrike" cap="none" dirty="0">
                        <a:solidFill>
                          <a:schemeClr val="tx1"/>
                        </a:solidFill>
                        <a:latin typeface="Arial" panose="020B0604020202020204" pitchFamily="34" charset="0"/>
                        <a:ea typeface="+mn-ea"/>
                        <a:cs typeface="Arial" panose="020B060402020202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endParaRPr lang="es-ES" sz="2400" b="0" i="0" u="none" strike="noStrike" cap="none" dirty="0">
                        <a:solidFill>
                          <a:schemeClr val="tx1"/>
                        </a:solidFill>
                        <a:latin typeface="Arial" panose="020B0604020202020204" pitchFamily="34" charset="0"/>
                        <a:ea typeface="+mn-ea"/>
                        <a:cs typeface="Arial" panose="020B060402020202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s-ES" sz="2400" b="0" i="0" u="none" strike="noStrike" cap="none" dirty="0">
                        <a:solidFill>
                          <a:schemeClr val="tx1"/>
                        </a:solidFill>
                        <a:latin typeface="Arial" panose="020B0604020202020204" pitchFamily="34" charset="0"/>
                        <a:ea typeface="+mn-ea"/>
                        <a:cs typeface="Arial" panose="020B060402020202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9508136"/>
                  </a:ext>
                </a:extLst>
              </a:tr>
              <a:tr h="1780776">
                <a:tc>
                  <a:txBody>
                    <a:bodyPr/>
                    <a:lstStyle/>
                    <a:p>
                      <a:r>
                        <a:rPr lang="es-CO" sz="2800" b="1" i="0" u="none" strike="noStrike" cap="none" dirty="0">
                          <a:solidFill>
                            <a:schemeClr val="dk1"/>
                          </a:solidFill>
                          <a:effectLst/>
                          <a:latin typeface="+mn-lt"/>
                          <a:ea typeface="+mn-ea"/>
                          <a:cs typeface="+mn-cs"/>
                          <a:sym typeface="Arial"/>
                        </a:rPr>
                        <a:t>Pensión completa</a:t>
                      </a:r>
                      <a:endParaRPr kumimoji="0" lang="es-ES" sz="2800" b="1" i="0" u="none" strike="noStrike" kern="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endParaRPr kumimoji="0" lang="es-ES" sz="2800" b="1" i="0" u="none" strike="noStrike" kern="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endParaRPr kumimoji="0" lang="es-ES" sz="2800" b="1" i="0" u="none" strike="noStrike" kern="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endParaRPr kumimoji="0" lang="es-ES" sz="2800" b="1" i="0" u="none" strike="noStrike" kern="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kumimoji="0" lang="es-ES" sz="2800" b="1" i="0" u="none" strike="noStrike" kern="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6706158"/>
                  </a:ext>
                </a:extLst>
              </a:tr>
            </a:tbl>
          </a:graphicData>
        </a:graphic>
      </p:graphicFrame>
      <p:sp>
        <p:nvSpPr>
          <p:cNvPr id="3" name="TextBox 2">
            <a:extLst>
              <a:ext uri="{FF2B5EF4-FFF2-40B4-BE49-F238E27FC236}">
                <a16:creationId xmlns:a16="http://schemas.microsoft.com/office/drawing/2014/main" id="{6325A59F-E4A4-F26F-3C37-0EA9F9217ECD}"/>
              </a:ext>
            </a:extLst>
          </p:cNvPr>
          <p:cNvSpPr txBox="1"/>
          <p:nvPr/>
        </p:nvSpPr>
        <p:spPr>
          <a:xfrm>
            <a:off x="2293749" y="6174427"/>
            <a:ext cx="3890075" cy="1661993"/>
          </a:xfrm>
          <a:prstGeom prst="rect">
            <a:avLst/>
          </a:prstGeom>
          <a:noFill/>
        </p:spPr>
        <p:txBody>
          <a:bodyPr wrap="square" rtlCol="0">
            <a:spAutoFit/>
          </a:bodyPr>
          <a:lstStyle/>
          <a:p>
            <a:pPr marL="457200" indent="-457200">
              <a:buFont typeface="Arial" panose="020B0604020202020204" pitchFamily="34" charset="0"/>
              <a:buChar char="•"/>
            </a:pPr>
            <a:r>
              <a:rPr lang="es-ES" sz="2200" b="1" dirty="0">
                <a:latin typeface="Arial" panose="020B0604020202020204" pitchFamily="34" charset="0"/>
                <a:ea typeface="+mn-ea"/>
                <a:cs typeface="Arial" panose="020B0604020202020204" pitchFamily="34" charset="0"/>
              </a:rPr>
              <a:t>Acceso </a:t>
            </a:r>
            <a:r>
              <a:rPr lang="es-ES" sz="2200" b="1" i="1" dirty="0">
                <a:latin typeface="Arial" panose="020B0604020202020204" pitchFamily="34" charset="0"/>
                <a:ea typeface="+mn-ea"/>
                <a:cs typeface="Arial" panose="020B0604020202020204" pitchFamily="34" charset="0"/>
              </a:rPr>
              <a:t>prioritario</a:t>
            </a:r>
            <a:r>
              <a:rPr lang="es-ES" sz="2200" b="1" dirty="0">
                <a:latin typeface="Arial" panose="020B0604020202020204" pitchFamily="34" charset="0"/>
                <a:ea typeface="+mn-ea"/>
                <a:cs typeface="Arial" panose="020B0604020202020204" pitchFamily="34" charset="0"/>
              </a:rPr>
              <a:t> a la vivienda del campus</a:t>
            </a:r>
          </a:p>
          <a:p>
            <a:pPr marL="457200" indent="-457200">
              <a:buFont typeface="Arial" panose="020B0604020202020204" pitchFamily="34" charset="0"/>
              <a:buChar char="•"/>
            </a:pPr>
            <a:r>
              <a:rPr lang="es-ES" sz="2200" b="1" dirty="0">
                <a:latin typeface="Arial" panose="020B0604020202020204" pitchFamily="34" charset="0"/>
                <a:ea typeface="+mn-ea"/>
                <a:cs typeface="Arial" panose="020B0604020202020204" pitchFamily="34" charset="0"/>
              </a:rPr>
              <a:t>Acceso a planes de comidas</a:t>
            </a:r>
          </a:p>
          <a:p>
            <a:endParaRPr lang="en-US" dirty="0"/>
          </a:p>
        </p:txBody>
      </p:sp>
      <p:sp>
        <p:nvSpPr>
          <p:cNvPr id="5" name="TextBox 4">
            <a:extLst>
              <a:ext uri="{FF2B5EF4-FFF2-40B4-BE49-F238E27FC236}">
                <a16:creationId xmlns:a16="http://schemas.microsoft.com/office/drawing/2014/main" id="{DDDAB91A-A612-94CB-9FA5-31C23BA30CAE}"/>
              </a:ext>
            </a:extLst>
          </p:cNvPr>
          <p:cNvSpPr txBox="1"/>
          <p:nvPr/>
        </p:nvSpPr>
        <p:spPr>
          <a:xfrm>
            <a:off x="6219657" y="6206817"/>
            <a:ext cx="3673099" cy="1446550"/>
          </a:xfrm>
          <a:prstGeom prst="rect">
            <a:avLst/>
          </a:prstGeom>
          <a:noFill/>
        </p:spPr>
        <p:txBody>
          <a:bodyPr wrap="square" rtlCol="0">
            <a:spAutoFit/>
          </a:bodyPr>
          <a:lstStyle/>
          <a:p>
            <a:pPr marL="457200" indent="-457200">
              <a:buFont typeface="Arial" panose="020B0604020202020204" pitchFamily="34" charset="0"/>
              <a:buChar char="•"/>
            </a:pPr>
            <a:r>
              <a:rPr lang="es-ES" sz="2200" b="1" dirty="0">
                <a:latin typeface="Arial" panose="020B0604020202020204" pitchFamily="34" charset="0"/>
                <a:ea typeface="+mn-ea"/>
                <a:cs typeface="Arial" panose="020B0604020202020204" pitchFamily="34" charset="0"/>
              </a:rPr>
              <a:t>Acceso a la vivienda en el campus</a:t>
            </a:r>
          </a:p>
          <a:p>
            <a:pPr marL="457200" indent="-457200">
              <a:buFont typeface="Arial" panose="020B0604020202020204" pitchFamily="34" charset="0"/>
              <a:buChar char="•"/>
            </a:pPr>
            <a:r>
              <a:rPr lang="es-ES" sz="2200" b="1" dirty="0">
                <a:latin typeface="Arial" panose="020B0604020202020204" pitchFamily="34" charset="0"/>
                <a:ea typeface="+mn-ea"/>
                <a:cs typeface="Arial" panose="020B0604020202020204" pitchFamily="34" charset="0"/>
              </a:rPr>
              <a:t>Acceso a planes de comidas</a:t>
            </a:r>
          </a:p>
        </p:txBody>
      </p:sp>
      <p:sp>
        <p:nvSpPr>
          <p:cNvPr id="6" name="TextBox 5">
            <a:extLst>
              <a:ext uri="{FF2B5EF4-FFF2-40B4-BE49-F238E27FC236}">
                <a16:creationId xmlns:a16="http://schemas.microsoft.com/office/drawing/2014/main" id="{8CC2C6EC-4A7E-20E1-F8A4-8F8CA903761C}"/>
              </a:ext>
            </a:extLst>
          </p:cNvPr>
          <p:cNvSpPr txBox="1"/>
          <p:nvPr/>
        </p:nvSpPr>
        <p:spPr>
          <a:xfrm>
            <a:off x="9928589" y="6155788"/>
            <a:ext cx="3673099" cy="1446550"/>
          </a:xfrm>
          <a:prstGeom prst="rect">
            <a:avLst/>
          </a:prstGeom>
          <a:noFill/>
        </p:spPr>
        <p:txBody>
          <a:bodyPr wrap="square" rtlCol="0">
            <a:spAutoFit/>
          </a:bodyPr>
          <a:lstStyle/>
          <a:p>
            <a:pPr marL="457200" indent="-457200">
              <a:buFont typeface="Arial" panose="020B0604020202020204" pitchFamily="34" charset="0"/>
              <a:buChar char="•"/>
            </a:pPr>
            <a:r>
              <a:rPr lang="es-ES" sz="2200" b="1" dirty="0">
                <a:latin typeface="Arial" panose="020B0604020202020204" pitchFamily="34" charset="0"/>
                <a:ea typeface="+mn-ea"/>
                <a:cs typeface="Arial" panose="020B0604020202020204" pitchFamily="34" charset="0"/>
              </a:rPr>
              <a:t>Acceso a la vivienda del campus</a:t>
            </a:r>
          </a:p>
          <a:p>
            <a:pPr marL="457200" indent="-457200">
              <a:buFont typeface="Arial" panose="020B0604020202020204" pitchFamily="34" charset="0"/>
              <a:buChar char="•"/>
            </a:pPr>
            <a:r>
              <a:rPr lang="es-ES" sz="2200" b="1" dirty="0">
                <a:latin typeface="Arial" panose="020B0604020202020204" pitchFamily="34" charset="0"/>
                <a:ea typeface="+mn-ea"/>
                <a:cs typeface="Arial" panose="020B0604020202020204" pitchFamily="34" charset="0"/>
              </a:rPr>
              <a:t>Acceso a planes de comidas</a:t>
            </a:r>
          </a:p>
        </p:txBody>
      </p:sp>
      <p:sp>
        <p:nvSpPr>
          <p:cNvPr id="7" name="TextBox 6">
            <a:extLst>
              <a:ext uri="{FF2B5EF4-FFF2-40B4-BE49-F238E27FC236}">
                <a16:creationId xmlns:a16="http://schemas.microsoft.com/office/drawing/2014/main" id="{DC294025-09D7-323D-5BD7-C2672E886502}"/>
              </a:ext>
            </a:extLst>
          </p:cNvPr>
          <p:cNvSpPr txBox="1"/>
          <p:nvPr/>
        </p:nvSpPr>
        <p:spPr>
          <a:xfrm>
            <a:off x="13812816" y="6170258"/>
            <a:ext cx="4019087" cy="1661993"/>
          </a:xfrm>
          <a:prstGeom prst="rect">
            <a:avLst/>
          </a:prstGeom>
          <a:noFill/>
        </p:spPr>
        <p:txBody>
          <a:bodyPr wrap="square" rtlCol="0">
            <a:spAutoFit/>
          </a:bodyPr>
          <a:lstStyle/>
          <a:p>
            <a:pPr marL="457200" indent="-457200">
              <a:buFont typeface="Arial" panose="020B0604020202020204" pitchFamily="34" charset="0"/>
              <a:buChar char="•"/>
            </a:pPr>
            <a:r>
              <a:rPr lang="es-ES" sz="2200" b="1" dirty="0">
                <a:latin typeface="Arial" panose="020B0604020202020204" pitchFamily="34" charset="0"/>
                <a:ea typeface="+mn-ea"/>
                <a:cs typeface="Arial" panose="020B0604020202020204" pitchFamily="34" charset="0"/>
              </a:rPr>
              <a:t>El alojamiento del campus y los planes de comidas no suelen estar disponibles</a:t>
            </a:r>
          </a:p>
          <a:p>
            <a:endParaRPr lang="en-US" dirty="0"/>
          </a:p>
        </p:txBody>
      </p:sp>
      <p:sp>
        <p:nvSpPr>
          <p:cNvPr id="8" name="TextBox 7">
            <a:extLst>
              <a:ext uri="{FF2B5EF4-FFF2-40B4-BE49-F238E27FC236}">
                <a16:creationId xmlns:a16="http://schemas.microsoft.com/office/drawing/2014/main" id="{881A539A-70E8-7049-E582-22D363ACE40A}"/>
              </a:ext>
            </a:extLst>
          </p:cNvPr>
          <p:cNvSpPr txBox="1"/>
          <p:nvPr/>
        </p:nvSpPr>
        <p:spPr>
          <a:xfrm>
            <a:off x="2580467" y="2981804"/>
            <a:ext cx="3316638" cy="2246769"/>
          </a:xfrm>
          <a:prstGeom prst="rect">
            <a:avLst/>
          </a:prstGeom>
          <a:noFill/>
        </p:spPr>
        <p:txBody>
          <a:bodyPr wrap="square" rtlCol="0">
            <a:spAutoFit/>
          </a:bodyPr>
          <a:lstStyle/>
          <a:p>
            <a:pPr marL="0" indent="0">
              <a:buFontTx/>
              <a:buNone/>
            </a:pPr>
            <a:r>
              <a:rPr lang="es-ES" sz="2000" dirty="0">
                <a:solidFill>
                  <a:schemeClr val="tx1"/>
                </a:solidFill>
                <a:latin typeface="Arial" panose="020B0604020202020204" pitchFamily="34" charset="0"/>
                <a:ea typeface="+mn-ea"/>
                <a:cs typeface="Arial" panose="020B0604020202020204" pitchFamily="34" charset="0"/>
              </a:rPr>
              <a:t>Admisiones selectivas: </a:t>
            </a:r>
          </a:p>
          <a:p>
            <a:pPr marL="457200" indent="-457200">
              <a:buFont typeface="Arial" panose="020B0604020202020204" pitchFamily="34" charset="0"/>
              <a:buChar char="•"/>
            </a:pPr>
            <a:r>
              <a:rPr lang="es-ES" sz="2000" dirty="0">
                <a:solidFill>
                  <a:schemeClr val="tx1"/>
                </a:solidFill>
                <a:latin typeface="Arial" panose="020B0604020202020204" pitchFamily="34" charset="0"/>
                <a:ea typeface="+mn-ea"/>
                <a:cs typeface="Arial" panose="020B0604020202020204" pitchFamily="34" charset="0"/>
              </a:rPr>
              <a:t>Requisitos A-G </a:t>
            </a:r>
          </a:p>
          <a:p>
            <a:pPr marL="457200" indent="-457200">
              <a:buFont typeface="Arial" panose="020B0604020202020204" pitchFamily="34" charset="0"/>
              <a:buChar char="•"/>
            </a:pPr>
            <a:r>
              <a:rPr lang="es-ES" sz="2000" dirty="0">
                <a:solidFill>
                  <a:schemeClr val="tx1"/>
                </a:solidFill>
                <a:latin typeface="Arial" panose="020B0604020202020204" pitchFamily="34" charset="0"/>
                <a:ea typeface="+mn-ea"/>
                <a:cs typeface="Arial" panose="020B0604020202020204" pitchFamily="34" charset="0"/>
              </a:rPr>
              <a:t>GPA académico </a:t>
            </a:r>
          </a:p>
          <a:p>
            <a:pPr marL="457200" indent="-457200">
              <a:buFont typeface="Arial" panose="020B0604020202020204" pitchFamily="34" charset="0"/>
              <a:buChar char="•"/>
            </a:pPr>
            <a:r>
              <a:rPr lang="es-ES" sz="2000" dirty="0">
                <a:solidFill>
                  <a:schemeClr val="tx1"/>
                </a:solidFill>
                <a:latin typeface="Arial" panose="020B0604020202020204" pitchFamily="34" charset="0"/>
                <a:ea typeface="+mn-ea"/>
                <a:cs typeface="Arial" panose="020B0604020202020204" pitchFamily="34" charset="0"/>
              </a:rPr>
              <a:t>Declaración personal (solo UC)</a:t>
            </a:r>
          </a:p>
          <a:p>
            <a:pPr marL="457200" indent="-457200">
              <a:buFont typeface="Arial" panose="020B0604020202020204" pitchFamily="34" charset="0"/>
              <a:buChar char="•"/>
            </a:pPr>
            <a:r>
              <a:rPr lang="es-ES" sz="2000" dirty="0">
                <a:solidFill>
                  <a:schemeClr val="tx1"/>
                </a:solidFill>
                <a:latin typeface="Arial" panose="020B0604020202020204" pitchFamily="34" charset="0"/>
                <a:ea typeface="+mn-ea"/>
                <a:cs typeface="Arial" panose="020B0604020202020204" pitchFamily="34" charset="0"/>
              </a:rPr>
              <a:t>SAT/ACT ya no es necesario </a:t>
            </a:r>
            <a:endParaRPr lang="en-US" sz="2000" dirty="0">
              <a:solidFill>
                <a:schemeClr val="tx1"/>
              </a:solidFill>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75AC7C3B-16B4-1222-8BA5-C0C9CB20093C}"/>
              </a:ext>
            </a:extLst>
          </p:cNvPr>
          <p:cNvSpPr txBox="1"/>
          <p:nvPr/>
        </p:nvSpPr>
        <p:spPr>
          <a:xfrm>
            <a:off x="6343052" y="2898418"/>
            <a:ext cx="3673100" cy="2554545"/>
          </a:xfrm>
          <a:prstGeom prst="rect">
            <a:avLst/>
          </a:prstGeom>
          <a:noFill/>
        </p:spPr>
        <p:txBody>
          <a:bodyPr wrap="square" rtlCol="0">
            <a:spAutoFit/>
          </a:bodyPr>
          <a:lstStyle/>
          <a:p>
            <a:pPr marL="0" indent="0">
              <a:buFontTx/>
              <a:buNone/>
            </a:pPr>
            <a:r>
              <a:rPr lang="es-ES" sz="2000" dirty="0">
                <a:solidFill>
                  <a:schemeClr val="tx1"/>
                </a:solidFill>
                <a:latin typeface="Arial" panose="020B0604020202020204" pitchFamily="34" charset="0"/>
                <a:ea typeface="+mn-ea"/>
                <a:cs typeface="Arial" panose="020B0604020202020204" pitchFamily="34" charset="0"/>
              </a:rPr>
              <a:t>Admisiones selectivas: </a:t>
            </a:r>
          </a:p>
          <a:p>
            <a:pPr marL="342900" lvl="0" indent="-342900">
              <a:buFont typeface="Arial" panose="020B0604020202020204" pitchFamily="34" charset="0"/>
              <a:buChar char="•"/>
            </a:pPr>
            <a:r>
              <a:rPr lang="es-CO" sz="2000" dirty="0">
                <a:latin typeface="Arial" panose="020B0604020202020204" pitchFamily="34" charset="0"/>
                <a:cs typeface="Arial" panose="020B0604020202020204" pitchFamily="34" charset="0"/>
              </a:rPr>
              <a:t>Requisitos A-G ​</a:t>
            </a:r>
            <a:endParaRPr lang="en-US" sz="2000"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s-CO" sz="2000" dirty="0" err="1">
                <a:latin typeface="Arial" panose="020B0604020202020204" pitchFamily="34" charset="0"/>
                <a:cs typeface="Arial" panose="020B0604020202020204" pitchFamily="34" charset="0"/>
              </a:rPr>
              <a:t>GPA</a:t>
            </a:r>
            <a:r>
              <a:rPr lang="es-CO" sz="2000" dirty="0">
                <a:latin typeface="Arial" panose="020B0604020202020204" pitchFamily="34" charset="0"/>
                <a:cs typeface="Arial" panose="020B0604020202020204" pitchFamily="34" charset="0"/>
              </a:rPr>
              <a:t> académico ​</a:t>
            </a:r>
            <a:endParaRPr lang="en-US" sz="2000"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s-CO" sz="2000" dirty="0">
                <a:latin typeface="Arial" panose="020B0604020202020204" pitchFamily="34" charset="0"/>
                <a:cs typeface="Arial" panose="020B0604020202020204" pitchFamily="34" charset="0"/>
              </a:rPr>
              <a:t>Declaración personal​</a:t>
            </a:r>
            <a:endParaRPr lang="en-US" sz="2000"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s-CO" sz="2000" dirty="0">
                <a:latin typeface="Arial" panose="020B0604020202020204" pitchFamily="34" charset="0"/>
                <a:cs typeface="Arial" panose="020B0604020202020204" pitchFamily="34" charset="0"/>
              </a:rPr>
              <a:t>Quizá se requieran los exámenes SAT/ACT​</a:t>
            </a: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s-CO" sz="2000" dirty="0">
                <a:latin typeface="Arial" panose="020B0604020202020204" pitchFamily="34" charset="0"/>
                <a:cs typeface="Arial" panose="020B0604020202020204" pitchFamily="34" charset="0"/>
              </a:rPr>
              <a:t>Quizá se requieran cartas de recomendación​</a:t>
            </a:r>
            <a:endParaRPr lang="en-US" sz="20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7A4C3CAE-814A-0122-4D8C-021A049967E3}"/>
              </a:ext>
            </a:extLst>
          </p:cNvPr>
          <p:cNvSpPr txBox="1"/>
          <p:nvPr/>
        </p:nvSpPr>
        <p:spPr>
          <a:xfrm>
            <a:off x="10108399" y="2808614"/>
            <a:ext cx="3493289" cy="2862322"/>
          </a:xfrm>
          <a:prstGeom prst="rect">
            <a:avLst/>
          </a:prstGeom>
          <a:noFill/>
        </p:spPr>
        <p:txBody>
          <a:bodyPr wrap="square" rtlCol="0">
            <a:spAutoFit/>
          </a:bodyPr>
          <a:lstStyle/>
          <a:p>
            <a:r>
              <a:rPr lang="es-ES" sz="2000" dirty="0">
                <a:solidFill>
                  <a:schemeClr val="tx1"/>
                </a:solidFill>
                <a:latin typeface="Arial" panose="020B0604020202020204" pitchFamily="34" charset="0"/>
                <a:ea typeface="+mn-ea"/>
                <a:cs typeface="Arial" panose="020B0604020202020204" pitchFamily="34" charset="0"/>
              </a:rPr>
              <a:t>Admisiones selectivas: </a:t>
            </a:r>
          </a:p>
          <a:p>
            <a:pPr marL="457200" lvl="0" indent="-457200">
              <a:buFont typeface="Arial" panose="020B0604020202020204" pitchFamily="34" charset="0"/>
              <a:buChar char="•"/>
            </a:pPr>
            <a:r>
              <a:rPr lang="es-CO" sz="2000" dirty="0">
                <a:latin typeface="Arial" panose="020B0604020202020204" pitchFamily="34" charset="0"/>
                <a:cs typeface="Arial" panose="020B0604020202020204" pitchFamily="34" charset="0"/>
              </a:rPr>
              <a:t>Requisitos A-G ​</a:t>
            </a:r>
            <a:endParaRPr lang="en-US" sz="2000" dirty="0">
              <a:latin typeface="Arial" panose="020B0604020202020204" pitchFamily="34" charset="0"/>
              <a:cs typeface="Arial" panose="020B0604020202020204" pitchFamily="34" charset="0"/>
            </a:endParaRPr>
          </a:p>
          <a:p>
            <a:pPr marL="457200" lvl="0" indent="-457200">
              <a:buFont typeface="Arial" panose="020B0604020202020204" pitchFamily="34" charset="0"/>
              <a:buChar char="•"/>
            </a:pPr>
            <a:r>
              <a:rPr lang="es-CO" sz="2000" dirty="0" err="1">
                <a:latin typeface="Arial" panose="020B0604020202020204" pitchFamily="34" charset="0"/>
                <a:cs typeface="Arial" panose="020B0604020202020204" pitchFamily="34" charset="0"/>
              </a:rPr>
              <a:t>GPA</a:t>
            </a:r>
            <a:r>
              <a:rPr lang="es-CO" sz="2000" dirty="0">
                <a:latin typeface="Arial" panose="020B0604020202020204" pitchFamily="34" charset="0"/>
                <a:cs typeface="Arial" panose="020B0604020202020204" pitchFamily="34" charset="0"/>
              </a:rPr>
              <a:t> académico ​</a:t>
            </a:r>
            <a:endParaRPr lang="en-US" sz="2000" dirty="0">
              <a:latin typeface="Arial" panose="020B0604020202020204" pitchFamily="34" charset="0"/>
              <a:cs typeface="Arial" panose="020B0604020202020204" pitchFamily="34" charset="0"/>
            </a:endParaRPr>
          </a:p>
          <a:p>
            <a:pPr marL="457200" lvl="0" indent="-457200">
              <a:buFont typeface="Arial" panose="020B0604020202020204" pitchFamily="34" charset="0"/>
              <a:buChar char="•"/>
            </a:pPr>
            <a:r>
              <a:rPr lang="es-CO" sz="2000" dirty="0">
                <a:latin typeface="Arial" panose="020B0604020202020204" pitchFamily="34" charset="0"/>
                <a:cs typeface="Arial" panose="020B0604020202020204" pitchFamily="34" charset="0"/>
              </a:rPr>
              <a:t>Quizá se requiera declaración personal​</a:t>
            </a:r>
            <a:endParaRPr lang="en-US" sz="2000" dirty="0">
              <a:latin typeface="Arial" panose="020B0604020202020204" pitchFamily="34" charset="0"/>
              <a:cs typeface="Arial" panose="020B0604020202020204" pitchFamily="34" charset="0"/>
            </a:endParaRPr>
          </a:p>
          <a:p>
            <a:pPr marL="457200" lvl="0" indent="-457200">
              <a:buFont typeface="Arial" panose="020B0604020202020204" pitchFamily="34" charset="0"/>
              <a:buChar char="•"/>
            </a:pPr>
            <a:r>
              <a:rPr lang="es-CO" sz="2000" dirty="0">
                <a:latin typeface="Arial" panose="020B0604020202020204" pitchFamily="34" charset="0"/>
                <a:cs typeface="Arial" panose="020B0604020202020204" pitchFamily="34" charset="0"/>
              </a:rPr>
              <a:t>Quizá se requieran los exámenes SAT/ACT​</a:t>
            </a:r>
            <a:endParaRPr lang="en-US" sz="2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s-CO" sz="2000" dirty="0">
                <a:latin typeface="Arial" panose="020B0604020202020204" pitchFamily="34" charset="0"/>
                <a:cs typeface="Arial" panose="020B0604020202020204" pitchFamily="34" charset="0"/>
              </a:rPr>
              <a:t>Quizá solicite cartas de recomendación</a:t>
            </a:r>
            <a:endParaRPr lang="en-US" sz="2000" dirty="0">
              <a:latin typeface="Arial" panose="020B0604020202020204" pitchFamily="34" charset="0"/>
              <a:cs typeface="Arial" panose="020B0604020202020204" pitchFamily="34" charset="0"/>
            </a:endParaRPr>
          </a:p>
        </p:txBody>
      </p:sp>
      <p:sp>
        <p:nvSpPr>
          <p:cNvPr id="11" name="TextBox 10">
            <a:extLst>
              <a:ext uri="{FF2B5EF4-FFF2-40B4-BE49-F238E27FC236}">
                <a16:creationId xmlns:a16="http://schemas.microsoft.com/office/drawing/2014/main" id="{16CEABA9-12AB-1F0D-0D50-897680EA9CB5}"/>
              </a:ext>
            </a:extLst>
          </p:cNvPr>
          <p:cNvSpPr txBox="1"/>
          <p:nvPr/>
        </p:nvSpPr>
        <p:spPr>
          <a:xfrm>
            <a:off x="13779212" y="2938942"/>
            <a:ext cx="3958113" cy="2000548"/>
          </a:xfrm>
          <a:prstGeom prst="rect">
            <a:avLst/>
          </a:prstGeom>
          <a:noFill/>
        </p:spPr>
        <p:txBody>
          <a:bodyPr wrap="square" rtlCol="0">
            <a:spAutoFit/>
          </a:bodyPr>
          <a:lstStyle/>
          <a:p>
            <a:r>
              <a:rPr lang="es-ES" sz="2000" dirty="0">
                <a:solidFill>
                  <a:schemeClr val="tx1"/>
                </a:solidFill>
                <a:latin typeface="Arial" panose="020B0604020202020204" pitchFamily="34" charset="0"/>
                <a:ea typeface="+mn-ea"/>
                <a:cs typeface="Arial" panose="020B0604020202020204" pitchFamily="34" charset="0"/>
              </a:rPr>
              <a:t>Colegios de acceso abierto: </a:t>
            </a:r>
          </a:p>
          <a:p>
            <a:pPr marL="342900" indent="-342900">
              <a:buFont typeface="Arial" panose="020B0604020202020204" pitchFamily="34" charset="0"/>
              <a:buChar char="•"/>
            </a:pPr>
            <a:r>
              <a:rPr lang="es-ES" sz="2000" dirty="0">
                <a:solidFill>
                  <a:schemeClr val="tx1"/>
                </a:solidFill>
                <a:latin typeface="Arial" panose="020B0604020202020204" pitchFamily="34" charset="0"/>
                <a:ea typeface="+mn-ea"/>
                <a:cs typeface="Arial" panose="020B0604020202020204" pitchFamily="34" charset="0"/>
              </a:rPr>
              <a:t>No se requiere diploma HS </a:t>
            </a:r>
          </a:p>
          <a:p>
            <a:pPr marL="342900" indent="-342900">
              <a:buFont typeface="Arial" panose="020B0604020202020204" pitchFamily="34" charset="0"/>
              <a:buChar char="•"/>
            </a:pPr>
            <a:r>
              <a:rPr lang="es-ES" sz="2000" dirty="0">
                <a:solidFill>
                  <a:schemeClr val="tx1"/>
                </a:solidFill>
                <a:latin typeface="Arial" panose="020B0604020202020204" pitchFamily="34" charset="0"/>
                <a:ea typeface="+mn-ea"/>
                <a:cs typeface="Arial" panose="020B0604020202020204" pitchFamily="34" charset="0"/>
              </a:rPr>
              <a:t>Sin GPA mínimo </a:t>
            </a:r>
          </a:p>
          <a:p>
            <a:pPr marL="342900" indent="-342900">
              <a:buFont typeface="Arial" panose="020B0604020202020204" pitchFamily="34" charset="0"/>
              <a:buChar char="•"/>
            </a:pPr>
            <a:r>
              <a:rPr lang="es-ES" sz="2000" dirty="0">
                <a:solidFill>
                  <a:schemeClr val="tx1"/>
                </a:solidFill>
                <a:latin typeface="Arial" panose="020B0604020202020204" pitchFamily="34" charset="0"/>
                <a:ea typeface="+mn-ea"/>
                <a:cs typeface="Arial" panose="020B0604020202020204" pitchFamily="34" charset="0"/>
              </a:rPr>
              <a:t>Sin declaración personal </a:t>
            </a:r>
          </a:p>
          <a:p>
            <a:pPr marL="342900" indent="-342900">
              <a:buFont typeface="Arial" panose="020B0604020202020204" pitchFamily="34" charset="0"/>
              <a:buChar char="•"/>
            </a:pPr>
            <a:r>
              <a:rPr lang="es-ES" sz="2000" dirty="0">
                <a:solidFill>
                  <a:schemeClr val="tx1"/>
                </a:solidFill>
                <a:latin typeface="Arial" panose="020B0604020202020204" pitchFamily="34" charset="0"/>
                <a:ea typeface="+mn-ea"/>
                <a:cs typeface="Arial" panose="020B0604020202020204" pitchFamily="34" charset="0"/>
              </a:rPr>
              <a:t>No se requiere SAT / ACT</a:t>
            </a:r>
          </a:p>
          <a:p>
            <a:endParaRPr lang="en-US" sz="2400" dirty="0"/>
          </a:p>
        </p:txBody>
      </p:sp>
    </p:spTree>
    <p:extLst>
      <p:ext uri="{BB962C8B-B14F-4D97-AF65-F5344CB8AC3E}">
        <p14:creationId xmlns:p14="http://schemas.microsoft.com/office/powerpoint/2010/main" val="3160348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6" grpId="0"/>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275"/>
        <p:cNvGrpSpPr/>
        <p:nvPr/>
      </p:nvGrpSpPr>
      <p:grpSpPr>
        <a:xfrm>
          <a:off x="0" y="0"/>
          <a:ext cx="0" cy="0"/>
          <a:chOff x="0" y="0"/>
          <a:chExt cx="0" cy="0"/>
        </a:xfrm>
      </p:grpSpPr>
      <p:pic>
        <p:nvPicPr>
          <p:cNvPr id="276" name="Google Shape;276;p3"/>
          <p:cNvPicPr preferRelativeResize="0"/>
          <p:nvPr/>
        </p:nvPicPr>
        <p:blipFill rotWithShape="1">
          <a:blip r:embed="rId3">
            <a:alphaModFix/>
          </a:blip>
          <a:srcRect t="2067" b="22930"/>
          <a:stretch/>
        </p:blipFill>
        <p:spPr>
          <a:xfrm>
            <a:off x="9878786" y="0"/>
            <a:ext cx="8409214" cy="9878786"/>
          </a:xfrm>
          <a:prstGeom prst="rect">
            <a:avLst/>
          </a:prstGeom>
          <a:noFill/>
          <a:ln>
            <a:noFill/>
          </a:ln>
        </p:spPr>
      </p:pic>
      <p:sp>
        <p:nvSpPr>
          <p:cNvPr id="277" name="Google Shape;277;p3"/>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25D1FD"/>
          </a:solidFill>
          <a:ln>
            <a:noFill/>
          </a:ln>
        </p:spPr>
        <p:txBody>
          <a:bodyPr/>
          <a:lstStyle/>
          <a:p>
            <a:endParaRPr lang="en-US"/>
          </a:p>
        </p:txBody>
      </p:sp>
      <p:sp>
        <p:nvSpPr>
          <p:cNvPr id="278" name="Google Shape;278;p3"/>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txBody>
          <a:bodyPr/>
          <a:lstStyle/>
          <a:p>
            <a:endParaRPr lang="en-US"/>
          </a:p>
        </p:txBody>
      </p:sp>
      <p:grpSp>
        <p:nvGrpSpPr>
          <p:cNvPr id="279" name="Google Shape;279;p3"/>
          <p:cNvGrpSpPr/>
          <p:nvPr/>
        </p:nvGrpSpPr>
        <p:grpSpPr>
          <a:xfrm>
            <a:off x="58105" y="1065754"/>
            <a:ext cx="9543584" cy="8808651"/>
            <a:chOff x="-552336" y="-673680"/>
            <a:chExt cx="9421201" cy="10734405"/>
          </a:xfrm>
        </p:grpSpPr>
        <p:sp>
          <p:nvSpPr>
            <p:cNvPr id="280" name="Google Shape;280;p3"/>
            <p:cNvSpPr txBox="1"/>
            <p:nvPr/>
          </p:nvSpPr>
          <p:spPr>
            <a:xfrm>
              <a:off x="-327635" y="-673680"/>
              <a:ext cx="9196500" cy="2700452"/>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dirty="0" err="1">
                  <a:solidFill>
                    <a:srgbClr val="FFFFFF"/>
                  </a:solidFill>
                  <a:latin typeface="Poppins"/>
                  <a:ea typeface="Poppins"/>
                  <a:cs typeface="Poppins"/>
                  <a:sym typeface="Poppins"/>
                </a:rPr>
                <a:t>Objetivos</a:t>
              </a:r>
              <a:r>
                <a:rPr lang="en-US" sz="6000" b="1" i="0" u="none" strike="noStrike" cap="none" dirty="0">
                  <a:solidFill>
                    <a:srgbClr val="FFFFFF"/>
                  </a:solidFill>
                  <a:latin typeface="Poppins"/>
                  <a:ea typeface="Poppins"/>
                  <a:cs typeface="Poppins"/>
                  <a:sym typeface="Poppins"/>
                </a:rPr>
                <a:t> del </a:t>
              </a:r>
              <a:r>
                <a:rPr lang="en-US" sz="6000" b="1" i="0" u="none" strike="noStrike" cap="none" dirty="0" err="1">
                  <a:solidFill>
                    <a:srgbClr val="FFFFFF"/>
                  </a:solidFill>
                  <a:latin typeface="Poppins"/>
                  <a:ea typeface="Poppins"/>
                  <a:cs typeface="Poppins"/>
                  <a:sym typeface="Poppins"/>
                </a:rPr>
                <a:t>Aprendizaje</a:t>
              </a:r>
              <a:r>
                <a:rPr lang="en-US" sz="6000" b="1" i="0" u="none" strike="noStrike" cap="none" dirty="0">
                  <a:solidFill>
                    <a:srgbClr val="FFFFFF"/>
                  </a:solidFill>
                  <a:latin typeface="Poppins"/>
                  <a:ea typeface="Poppins"/>
                  <a:cs typeface="Poppins"/>
                  <a:sym typeface="Poppins"/>
                </a:rPr>
                <a:t> </a:t>
              </a:r>
              <a:r>
                <a:rPr lang="en-US" sz="6000" b="1" i="0" u="none" strike="noStrike" cap="none" dirty="0">
                  <a:solidFill>
                    <a:srgbClr val="FED531"/>
                  </a:solidFill>
                  <a:latin typeface="Poppins"/>
                  <a:ea typeface="Poppins"/>
                  <a:cs typeface="Poppins"/>
                  <a:sym typeface="Poppins"/>
                </a:rPr>
                <a:t>de Hoy</a:t>
              </a:r>
              <a:endParaRPr sz="1400" b="0" i="0" u="none" strike="noStrike" cap="none" dirty="0">
                <a:solidFill>
                  <a:srgbClr val="000000"/>
                </a:solidFill>
                <a:latin typeface="Arial"/>
                <a:ea typeface="Arial"/>
                <a:cs typeface="Arial"/>
                <a:sym typeface="Arial"/>
              </a:endParaRPr>
            </a:p>
          </p:txBody>
        </p:sp>
        <p:sp>
          <p:nvSpPr>
            <p:cNvPr id="281" name="Google Shape;281;p3"/>
            <p:cNvSpPr txBox="1"/>
            <p:nvPr/>
          </p:nvSpPr>
          <p:spPr>
            <a:xfrm>
              <a:off x="-552336" y="2132052"/>
              <a:ext cx="9421200" cy="7928673"/>
            </a:xfrm>
            <a:prstGeom prst="rect">
              <a:avLst/>
            </a:prstGeom>
            <a:noFill/>
            <a:ln>
              <a:noFill/>
            </a:ln>
          </p:spPr>
          <p:txBody>
            <a:bodyPr spcFirstLastPara="1" wrap="square" lIns="0" tIns="0" rIns="0" bIns="0" anchor="t" anchorCtr="0">
              <a:spAutoFit/>
            </a:bodyPr>
            <a:lstStyle/>
            <a:p>
              <a:pPr marL="914400" marR="0" lvl="1" indent="-457200">
                <a:lnSpc>
                  <a:spcPct val="107000"/>
                </a:lnSpc>
                <a:spcBef>
                  <a:spcPts val="0"/>
                </a:spcBef>
                <a:spcAft>
                  <a:spcPts val="800"/>
                </a:spcAft>
                <a:buClr>
                  <a:schemeClr val="bg1"/>
                </a:buClr>
                <a:buFont typeface="Arial" panose="020B0604020202020204" pitchFamily="34" charset="0"/>
                <a:buChar char="•"/>
                <a:tabLst>
                  <a:tab pos="342900" algn="l"/>
                </a:tabLst>
              </a:pPr>
              <a:r>
                <a:rPr lang="es-CO" sz="2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Explicar los beneficios de la educación </a:t>
              </a:r>
              <a:r>
                <a:rPr lang="es-CO" sz="28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pos</a:t>
              </a:r>
              <a:r>
                <a:rPr lang="es-CO" sz="2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preparatoria.</a:t>
              </a:r>
              <a:endParaRPr lang="en-US" sz="2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914400" marR="0" lvl="1" indent="-457200">
                <a:lnSpc>
                  <a:spcPct val="107000"/>
                </a:lnSpc>
                <a:spcBef>
                  <a:spcPts val="0"/>
                </a:spcBef>
                <a:spcAft>
                  <a:spcPts val="800"/>
                </a:spcAft>
                <a:buClr>
                  <a:schemeClr val="bg1"/>
                </a:buClr>
                <a:buFont typeface="Arial" panose="020B0604020202020204" pitchFamily="34" charset="0"/>
                <a:buChar char="•"/>
                <a:tabLst>
                  <a:tab pos="342900" algn="l"/>
                </a:tabLst>
              </a:pPr>
              <a:r>
                <a:rPr lang="es-CO" sz="2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Identificar recursos para ayudar a los estudiantes a explorar sus intereses vocacionales y opciones de educación superior.</a:t>
              </a:r>
              <a:endParaRPr lang="en-US" sz="2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914400" marR="0" lvl="1" indent="-457200">
                <a:lnSpc>
                  <a:spcPct val="107000"/>
                </a:lnSpc>
                <a:spcBef>
                  <a:spcPts val="0"/>
                </a:spcBef>
                <a:spcAft>
                  <a:spcPts val="800"/>
                </a:spcAft>
                <a:buClr>
                  <a:schemeClr val="bg1"/>
                </a:buClr>
                <a:buFont typeface="Arial" panose="020B0604020202020204" pitchFamily="34" charset="0"/>
                <a:buChar char="•"/>
                <a:tabLst>
                  <a:tab pos="342900" algn="l"/>
                </a:tabLst>
              </a:pPr>
              <a:r>
                <a:rPr lang="es-CO" sz="2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Describir los hitos clave de planificación educacional entre el 11vo y el 12vo grados.</a:t>
              </a:r>
              <a:endParaRPr lang="en-US" sz="2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914400" marR="0" lvl="1" indent="-457200">
                <a:lnSpc>
                  <a:spcPct val="107000"/>
                </a:lnSpc>
                <a:spcBef>
                  <a:spcPts val="0"/>
                </a:spcBef>
                <a:spcAft>
                  <a:spcPts val="800"/>
                </a:spcAft>
                <a:buClr>
                  <a:schemeClr val="bg1"/>
                </a:buClr>
                <a:buFont typeface="Arial" panose="020B0604020202020204" pitchFamily="34" charset="0"/>
                <a:buChar char="•"/>
                <a:tabLst>
                  <a:tab pos="342900" algn="l"/>
                </a:tabLst>
              </a:pPr>
              <a:r>
                <a:rPr lang="es-CO" sz="2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Explicar pasos y recursos clave para aplicar para la universidad y solicitar ayuda financiera. </a:t>
              </a:r>
            </a:p>
            <a:p>
              <a:pPr marL="914400" marR="0" lvl="1" indent="-457200">
                <a:lnSpc>
                  <a:spcPct val="107000"/>
                </a:lnSpc>
                <a:spcBef>
                  <a:spcPts val="0"/>
                </a:spcBef>
                <a:spcAft>
                  <a:spcPts val="800"/>
                </a:spcAft>
                <a:buClr>
                  <a:schemeClr val="bg1"/>
                </a:buClr>
                <a:buFont typeface="Arial" panose="020B0604020202020204" pitchFamily="34" charset="0"/>
                <a:buChar char="•"/>
                <a:tabLst>
                  <a:tab pos="342900" algn="l"/>
                </a:tabLst>
              </a:pPr>
              <a:r>
                <a:rPr lang="es-CO" sz="2800" dirty="0">
                  <a:solidFill>
                    <a:schemeClr val="bg1"/>
                  </a:solidFill>
                  <a:effectLst/>
                  <a:latin typeface="Arial" panose="020B0604020202020204" pitchFamily="34" charset="0"/>
                  <a:ea typeface="Calibri" panose="020F0502020204030204" pitchFamily="34" charset="0"/>
                  <a:cs typeface="Arial" panose="020B0604020202020204" pitchFamily="34" charset="0"/>
                </a:rPr>
                <a:t>Describir recursos, beneficios, y apoyos específicamente diseñados para ayudar a los jóvenes en crianza temporal a lograr sus metas de educación </a:t>
              </a:r>
              <a:r>
                <a:rPr lang="es-CO" sz="2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pos</a:t>
              </a:r>
              <a:r>
                <a:rPr lang="es-CO" sz="2800" dirty="0">
                  <a:solidFill>
                    <a:schemeClr val="bg1"/>
                  </a:solidFill>
                  <a:effectLst/>
                  <a:latin typeface="Arial" panose="020B0604020202020204" pitchFamily="34" charset="0"/>
                  <a:ea typeface="Calibri" panose="020F0502020204030204" pitchFamily="34" charset="0"/>
                  <a:cs typeface="Arial" panose="020B0604020202020204" pitchFamily="34" charset="0"/>
                </a:rPr>
                <a:t> preparatoria.</a:t>
              </a:r>
              <a:endParaRPr sz="2800" i="0" u="none" strike="noStrike" cap="none" dirty="0">
                <a:solidFill>
                  <a:schemeClr val="bg1"/>
                </a:solidFill>
                <a:latin typeface="Arial" panose="020B0604020202020204" pitchFamily="34" charset="0"/>
                <a:cs typeface="Arial" panose="020B0604020202020204" pitchFamily="34" charset="0"/>
                <a:sym typeface="Arial"/>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895"/>
        <p:cNvGrpSpPr/>
        <p:nvPr/>
      </p:nvGrpSpPr>
      <p:grpSpPr>
        <a:xfrm>
          <a:off x="0" y="0"/>
          <a:ext cx="0" cy="0"/>
          <a:chOff x="0" y="0"/>
          <a:chExt cx="0" cy="0"/>
        </a:xfrm>
      </p:grpSpPr>
      <p:sp>
        <p:nvSpPr>
          <p:cNvPr id="896" name="Google Shape;896;p42"/>
          <p:cNvSpPr/>
          <p:nvPr/>
        </p:nvSpPr>
        <p:spPr>
          <a:xfrm>
            <a:off x="-2759732" y="-732907"/>
            <a:ext cx="22253140" cy="8541640"/>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F4592F"/>
          </a:solidFill>
          <a:ln>
            <a:noFill/>
          </a:ln>
        </p:spPr>
        <p:txBody>
          <a:bodyPr/>
          <a:lstStyle/>
          <a:p>
            <a:endParaRPr lang="en-US"/>
          </a:p>
        </p:txBody>
      </p:sp>
      <p:sp>
        <p:nvSpPr>
          <p:cNvPr id="897" name="Google Shape;897;p42"/>
          <p:cNvSpPr/>
          <p:nvPr/>
        </p:nvSpPr>
        <p:spPr>
          <a:xfrm rot="-1783284">
            <a:off x="8736984" y="3245343"/>
            <a:ext cx="12258463" cy="8541640"/>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4848D1"/>
          </a:solidFill>
          <a:ln>
            <a:noFill/>
          </a:ln>
        </p:spPr>
        <p:txBody>
          <a:bodyPr/>
          <a:lstStyle/>
          <a:p>
            <a:endParaRPr lang="en-US"/>
          </a:p>
        </p:txBody>
      </p:sp>
      <p:sp>
        <p:nvSpPr>
          <p:cNvPr id="898" name="Google Shape;898;p42"/>
          <p:cNvSpPr/>
          <p:nvPr/>
        </p:nvSpPr>
        <p:spPr>
          <a:xfrm rot="-1783284">
            <a:off x="-807546" y="3103589"/>
            <a:ext cx="9386582" cy="10365843"/>
          </a:xfrm>
          <a:custGeom>
            <a:avLst/>
            <a:gdLst/>
            <a:ahLst/>
            <a:cxnLst/>
            <a:rect l="l" t="t" r="r" b="b"/>
            <a:pathLst>
              <a:path w="3265209" h="3605854" extrusionOk="0">
                <a:moveTo>
                  <a:pt x="0" y="0"/>
                </a:moveTo>
                <a:lnTo>
                  <a:pt x="3265209" y="0"/>
                </a:lnTo>
                <a:lnTo>
                  <a:pt x="3265209" y="3605854"/>
                </a:lnTo>
                <a:lnTo>
                  <a:pt x="0" y="3605854"/>
                </a:lnTo>
                <a:close/>
              </a:path>
            </a:pathLst>
          </a:custGeom>
          <a:solidFill>
            <a:srgbClr val="FFC000"/>
          </a:solidFill>
          <a:ln>
            <a:noFill/>
          </a:ln>
        </p:spPr>
        <p:txBody>
          <a:bodyPr/>
          <a:lstStyle/>
          <a:p>
            <a:endParaRPr lang="en-US"/>
          </a:p>
        </p:txBody>
      </p:sp>
      <p:sp>
        <p:nvSpPr>
          <p:cNvPr id="899" name="Google Shape;899;p42"/>
          <p:cNvSpPr/>
          <p:nvPr/>
        </p:nvSpPr>
        <p:spPr>
          <a:xfrm rot="-1783284">
            <a:off x="-65254" y="7403881"/>
            <a:ext cx="6673017" cy="5157368"/>
          </a:xfrm>
          <a:custGeom>
            <a:avLst/>
            <a:gdLst/>
            <a:ahLst/>
            <a:cxnLst/>
            <a:rect l="l" t="t" r="r" b="b"/>
            <a:pathLst>
              <a:path w="2321271" h="1794038" extrusionOk="0">
                <a:moveTo>
                  <a:pt x="0" y="0"/>
                </a:moveTo>
                <a:lnTo>
                  <a:pt x="2321271" y="0"/>
                </a:lnTo>
                <a:lnTo>
                  <a:pt x="2321271" y="1794038"/>
                </a:lnTo>
                <a:lnTo>
                  <a:pt x="0" y="1794038"/>
                </a:lnTo>
                <a:close/>
              </a:path>
            </a:pathLst>
          </a:custGeom>
          <a:solidFill>
            <a:srgbClr val="25D1FD"/>
          </a:solidFill>
          <a:ln>
            <a:noFill/>
          </a:ln>
        </p:spPr>
        <p:txBody>
          <a:bodyPr/>
          <a:lstStyle/>
          <a:p>
            <a:endParaRPr lang="en-US"/>
          </a:p>
        </p:txBody>
      </p:sp>
      <p:sp>
        <p:nvSpPr>
          <p:cNvPr id="900" name="Google Shape;900;p42"/>
          <p:cNvSpPr txBox="1">
            <a:spLocks noGrp="1"/>
          </p:cNvSpPr>
          <p:nvPr>
            <p:ph type="body" idx="1"/>
          </p:nvPr>
        </p:nvSpPr>
        <p:spPr>
          <a:xfrm>
            <a:off x="1259355" y="2739064"/>
            <a:ext cx="15769292" cy="6525308"/>
          </a:xfrm>
          <a:prstGeom prst="rect">
            <a:avLst/>
          </a:prstGeom>
          <a:noFill/>
          <a:ln>
            <a:noFill/>
          </a:ln>
        </p:spPr>
        <p:txBody>
          <a:bodyPr spcFirstLastPara="1" wrap="square" lIns="91401" tIns="45688" rIns="91401" bIns="45688" anchor="t" anchorCtr="0">
            <a:normAutofit/>
          </a:bodyPr>
          <a:lstStyle/>
          <a:p>
            <a:pPr marL="0" indent="0">
              <a:spcBef>
                <a:spcPts val="0"/>
              </a:spcBef>
              <a:buSzPts val="4200"/>
              <a:buNone/>
            </a:pPr>
            <a:r>
              <a:rPr lang="en-US" dirty="0"/>
              <a:t> </a:t>
            </a:r>
            <a:endParaRPr dirty="0"/>
          </a:p>
        </p:txBody>
      </p:sp>
      <p:sp>
        <p:nvSpPr>
          <p:cNvPr id="4" name="Title 3">
            <a:extLst>
              <a:ext uri="{FF2B5EF4-FFF2-40B4-BE49-F238E27FC236}">
                <a16:creationId xmlns:a16="http://schemas.microsoft.com/office/drawing/2014/main" id="{87B06AC0-BFCC-08C2-7210-E6E93C6825A6}"/>
              </a:ext>
            </a:extLst>
          </p:cNvPr>
          <p:cNvSpPr>
            <a:spLocks noGrp="1"/>
          </p:cNvSpPr>
          <p:nvPr>
            <p:ph type="title"/>
          </p:nvPr>
        </p:nvSpPr>
        <p:spPr>
          <a:xfrm>
            <a:off x="0" y="-84881"/>
            <a:ext cx="17483563" cy="791593"/>
          </a:xfrm>
        </p:spPr>
        <p:txBody>
          <a:bodyPr>
            <a:normAutofit/>
          </a:bodyPr>
          <a:lstStyle/>
          <a:p>
            <a:pPr algn="ctr"/>
            <a:r>
              <a:rPr lang="es-ES" b="1" dirty="0">
                <a:solidFill>
                  <a:schemeClr val="bg1"/>
                </a:solidFill>
                <a:effectLst/>
                <a:latin typeface="Segoe UI Web (West European)"/>
              </a:rPr>
              <a:t>Diferencia Entre Colegios y Universidades</a:t>
            </a:r>
            <a:endParaRPr lang="en-US" sz="4399" b="1" dirty="0">
              <a:solidFill>
                <a:srgbClr val="FFFFFF"/>
              </a:solidFill>
              <a:latin typeface="Poppins"/>
              <a:cs typeface="Poppins"/>
              <a:sym typeface="Arial"/>
            </a:endParaRPr>
          </a:p>
        </p:txBody>
      </p:sp>
      <p:graphicFrame>
        <p:nvGraphicFramePr>
          <p:cNvPr id="2" name="Table 5">
            <a:extLst>
              <a:ext uri="{FF2B5EF4-FFF2-40B4-BE49-F238E27FC236}">
                <a16:creationId xmlns:a16="http://schemas.microsoft.com/office/drawing/2014/main" id="{E1F7D2C2-7CDC-7B0B-ABAD-953FF4959CD9}"/>
              </a:ext>
            </a:extLst>
          </p:cNvPr>
          <p:cNvGraphicFramePr>
            <a:graphicFrameLocks noGrp="1"/>
          </p:cNvGraphicFramePr>
          <p:nvPr/>
        </p:nvGraphicFramePr>
        <p:xfrm>
          <a:off x="191567" y="720401"/>
          <a:ext cx="17831903" cy="9058842"/>
        </p:xfrm>
        <a:graphic>
          <a:graphicData uri="http://schemas.openxmlformats.org/drawingml/2006/table">
            <a:tbl>
              <a:tblPr firstRow="1" bandRow="1">
                <a:tableStyleId>{B301B821-A1FF-4177-AEE7-76D212191A09}</a:tableStyleId>
              </a:tblPr>
              <a:tblGrid>
                <a:gridCol w="2001329">
                  <a:extLst>
                    <a:ext uri="{9D8B030D-6E8A-4147-A177-3AD203B41FA5}">
                      <a16:colId xmlns:a16="http://schemas.microsoft.com/office/drawing/2014/main" val="863370076"/>
                    </a:ext>
                  </a:extLst>
                </a:gridCol>
                <a:gridCol w="4021575">
                  <a:extLst>
                    <a:ext uri="{9D8B030D-6E8A-4147-A177-3AD203B41FA5}">
                      <a16:colId xmlns:a16="http://schemas.microsoft.com/office/drawing/2014/main" val="3737306309"/>
                    </a:ext>
                  </a:extLst>
                </a:gridCol>
                <a:gridCol w="4109147">
                  <a:extLst>
                    <a:ext uri="{9D8B030D-6E8A-4147-A177-3AD203B41FA5}">
                      <a16:colId xmlns:a16="http://schemas.microsoft.com/office/drawing/2014/main" val="437413598"/>
                    </a:ext>
                  </a:extLst>
                </a:gridCol>
                <a:gridCol w="3979571">
                  <a:extLst>
                    <a:ext uri="{9D8B030D-6E8A-4147-A177-3AD203B41FA5}">
                      <a16:colId xmlns:a16="http://schemas.microsoft.com/office/drawing/2014/main" val="3892995596"/>
                    </a:ext>
                  </a:extLst>
                </a:gridCol>
                <a:gridCol w="3720281">
                  <a:extLst>
                    <a:ext uri="{9D8B030D-6E8A-4147-A177-3AD203B41FA5}">
                      <a16:colId xmlns:a16="http://schemas.microsoft.com/office/drawing/2014/main" val="3877016179"/>
                    </a:ext>
                  </a:extLst>
                </a:gridCol>
              </a:tblGrid>
              <a:tr h="1463275">
                <a:tc>
                  <a:txBody>
                    <a:bodyPr/>
                    <a:lstStyle/>
                    <a:p>
                      <a:endParaRPr lang="en-US" sz="6600" dirty="0"/>
                    </a:p>
                  </a:txBody>
                  <a:tcPr marL="91416" marR="91416" marT="45708" marB="45708">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700" dirty="0">
                          <a:latin typeface="Poppins" panose="00000500000000000000" pitchFamily="2" charset="0"/>
                          <a:cs typeface="Poppins" panose="00000500000000000000" pitchFamily="2" charset="0"/>
                        </a:rPr>
                        <a:t>Universidad de California (UC) o Universidad </a:t>
                      </a:r>
                      <a:r>
                        <a:rPr lang="en-US" sz="2700" dirty="0" err="1">
                          <a:latin typeface="Poppins" panose="00000500000000000000" pitchFamily="2" charset="0"/>
                          <a:cs typeface="Poppins" panose="00000500000000000000" pitchFamily="2" charset="0"/>
                        </a:rPr>
                        <a:t>Estatal</a:t>
                      </a:r>
                      <a:r>
                        <a:rPr lang="en-US" sz="2700" dirty="0">
                          <a:latin typeface="Poppins" panose="00000500000000000000" pitchFamily="2" charset="0"/>
                          <a:cs typeface="Poppins" panose="00000500000000000000" pitchFamily="2" charset="0"/>
                        </a:rPr>
                        <a:t> de California (CSU)</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s-ES" sz="2700" b="1" i="0" u="none" strike="noStrike" cap="none" dirty="0">
                          <a:solidFill>
                            <a:schemeClr val="lt1"/>
                          </a:solidFill>
                          <a:latin typeface="Poppins" panose="00000500000000000000" pitchFamily="2" charset="0"/>
                          <a:ea typeface="+mn-ea"/>
                          <a:cs typeface="Poppins" panose="00000500000000000000" pitchFamily="2" charset="0"/>
                          <a:sym typeface="Arial"/>
                        </a:rPr>
                        <a:t>Universidades Privadas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s-ES" sz="2700" b="1" i="0" u="none" strike="noStrike" cap="none" dirty="0">
                          <a:solidFill>
                            <a:schemeClr val="lt1"/>
                          </a:solidFill>
                          <a:latin typeface="Poppins" panose="00000500000000000000" pitchFamily="2" charset="0"/>
                          <a:ea typeface="+mn-ea"/>
                          <a:cs typeface="Poppins" panose="00000500000000000000" pitchFamily="2" charset="0"/>
                          <a:sym typeface="Arial"/>
                        </a:rPr>
                        <a:t>Universidades fuera del estado</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solidFill>
                      <a:srgbClr val="00B0F0"/>
                    </a:solidFill>
                  </a:tcPr>
                </a:tc>
                <a:tc>
                  <a:txBody>
                    <a:bodyPr/>
                    <a:lstStyle/>
                    <a:p>
                      <a:r>
                        <a:rPr lang="en-US" sz="2700" dirty="0">
                          <a:latin typeface="Poppins" panose="00000500000000000000" pitchFamily="2" charset="0"/>
                          <a:cs typeface="Poppins" panose="00000500000000000000" pitchFamily="2" charset="0"/>
                        </a:rPr>
                        <a:t>Colegios </a:t>
                      </a:r>
                      <a:r>
                        <a:rPr lang="en-US" sz="2700" dirty="0" err="1">
                          <a:latin typeface="Poppins" panose="00000500000000000000" pitchFamily="2" charset="0"/>
                          <a:cs typeface="Poppins" panose="00000500000000000000" pitchFamily="2" charset="0"/>
                        </a:rPr>
                        <a:t>Comunitarios</a:t>
                      </a:r>
                      <a:r>
                        <a:rPr lang="en-US" sz="2700" dirty="0">
                          <a:latin typeface="Poppins" panose="00000500000000000000" pitchFamily="2" charset="0"/>
                          <a:cs typeface="Poppins" panose="00000500000000000000" pitchFamily="2" charset="0"/>
                        </a:rPr>
                        <a:t> de California (CCC)</a:t>
                      </a:r>
                    </a:p>
                  </a:txBody>
                  <a:tcPr marL="91416" marR="91416" marT="45708" marB="45708">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solidFill>
                      <a:srgbClr val="00B0F0"/>
                    </a:solidFill>
                  </a:tcPr>
                </a:tc>
                <a:extLst>
                  <a:ext uri="{0D108BD9-81ED-4DB2-BD59-A6C34878D82A}">
                    <a16:rowId xmlns:a16="http://schemas.microsoft.com/office/drawing/2014/main" val="269272008"/>
                  </a:ext>
                </a:extLst>
              </a:tr>
              <a:tr h="2938248">
                <a:tc>
                  <a:txBody>
                    <a:bodyPr/>
                    <a:lstStyle/>
                    <a:p>
                      <a:r>
                        <a:rPr lang="es-ES" sz="2400" b="0" i="0" u="none" strike="noStrike" cap="none" dirty="0">
                          <a:solidFill>
                            <a:schemeClr val="tx1"/>
                          </a:solidFill>
                          <a:latin typeface="Arial" panose="020B0604020202020204" pitchFamily="34" charset="0"/>
                          <a:ea typeface="+mn-ea"/>
                          <a:cs typeface="Arial" panose="020B0604020202020204" pitchFamily="34" charset="0"/>
                          <a:sym typeface="Arial"/>
                        </a:rPr>
                        <a:t>Requisitos de admisión</a:t>
                      </a:r>
                      <a:endParaRPr lang="en-US" sz="2400" b="0" i="0" u="none" strike="noStrike" cap="none" dirty="0">
                        <a:solidFill>
                          <a:schemeClr val="tx1"/>
                        </a:solidFill>
                        <a:latin typeface="Arial" panose="020B0604020202020204" pitchFamily="34" charset="0"/>
                        <a:cs typeface="Arial" panose="020B0604020202020204" pitchFamily="34" charset="0"/>
                        <a:sym typeface="Arial"/>
                      </a:endParaRP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r>
                        <a:rPr lang="es-ES" sz="2000" b="0" i="0" u="none" strike="noStrike" cap="none" dirty="0">
                          <a:solidFill>
                            <a:schemeClr val="tx1"/>
                          </a:solidFill>
                          <a:latin typeface="Arial" panose="020B0604020202020204" pitchFamily="34" charset="0"/>
                          <a:ea typeface="+mn-ea"/>
                          <a:cs typeface="Arial" panose="020B0604020202020204" pitchFamily="34" charset="0"/>
                          <a:sym typeface="Arial"/>
                        </a:rPr>
                        <a:t>Admisiones selectivas: </a:t>
                      </a:r>
                    </a:p>
                    <a:p>
                      <a:pPr marL="342900" indent="-342900">
                        <a:buFont typeface="Arial" panose="020B0604020202020204" pitchFamily="34" charset="0"/>
                        <a:buChar char="•"/>
                      </a:pPr>
                      <a:r>
                        <a:rPr lang="es-ES" sz="2000" b="0" i="0" u="none" strike="noStrike" cap="none" dirty="0">
                          <a:solidFill>
                            <a:schemeClr val="tx1"/>
                          </a:solidFill>
                          <a:latin typeface="Arial" panose="020B0604020202020204" pitchFamily="34" charset="0"/>
                          <a:ea typeface="+mn-ea"/>
                          <a:cs typeface="Arial" panose="020B0604020202020204" pitchFamily="34" charset="0"/>
                          <a:sym typeface="Arial"/>
                        </a:rPr>
                        <a:t>Requisitos A-G </a:t>
                      </a:r>
                    </a:p>
                    <a:p>
                      <a:pPr marL="342900" indent="-342900">
                        <a:buFont typeface="Arial" panose="020B0604020202020204" pitchFamily="34" charset="0"/>
                        <a:buChar char="•"/>
                      </a:pPr>
                      <a:r>
                        <a:rPr lang="es-ES" sz="2000" b="0" i="0" u="none" strike="noStrike" cap="none" dirty="0">
                          <a:solidFill>
                            <a:schemeClr val="tx1"/>
                          </a:solidFill>
                          <a:latin typeface="Arial" panose="020B0604020202020204" pitchFamily="34" charset="0"/>
                          <a:ea typeface="+mn-ea"/>
                          <a:cs typeface="Arial" panose="020B0604020202020204" pitchFamily="34" charset="0"/>
                          <a:sym typeface="Arial"/>
                        </a:rPr>
                        <a:t>GPA académico </a:t>
                      </a:r>
                    </a:p>
                    <a:p>
                      <a:pPr marL="342900" indent="-342900">
                        <a:buFont typeface="Arial" panose="020B0604020202020204" pitchFamily="34" charset="0"/>
                        <a:buChar char="•"/>
                      </a:pPr>
                      <a:r>
                        <a:rPr lang="es-ES" sz="2000" b="0" i="0" u="none" strike="noStrike" cap="none" dirty="0">
                          <a:solidFill>
                            <a:schemeClr val="tx1"/>
                          </a:solidFill>
                          <a:latin typeface="Arial" panose="020B0604020202020204" pitchFamily="34" charset="0"/>
                          <a:ea typeface="+mn-ea"/>
                          <a:cs typeface="Arial" panose="020B0604020202020204" pitchFamily="34" charset="0"/>
                          <a:sym typeface="Arial"/>
                        </a:rPr>
                        <a:t>Declaración personal (solo UC)</a:t>
                      </a:r>
                    </a:p>
                    <a:p>
                      <a:pPr marL="342900" indent="-342900">
                        <a:buFont typeface="Arial" panose="020B0604020202020204" pitchFamily="34" charset="0"/>
                        <a:buChar char="•"/>
                      </a:pPr>
                      <a:r>
                        <a:rPr lang="es-ES" sz="2000" b="0" i="0" u="none" strike="noStrike" cap="none" dirty="0">
                          <a:solidFill>
                            <a:schemeClr val="tx1"/>
                          </a:solidFill>
                          <a:latin typeface="Arial" panose="020B0604020202020204" pitchFamily="34" charset="0"/>
                          <a:ea typeface="+mn-ea"/>
                          <a:cs typeface="Arial" panose="020B0604020202020204" pitchFamily="34" charset="0"/>
                          <a:sym typeface="Arial"/>
                        </a:rPr>
                        <a:t>SAT/ACT ya no es necesario </a:t>
                      </a:r>
                      <a:endParaRPr lang="en-US" sz="2000" b="0" i="0" u="none" strike="noStrike" cap="none" dirty="0">
                        <a:solidFill>
                          <a:schemeClr val="tx1"/>
                        </a:solidFill>
                        <a:latin typeface="Arial" panose="020B0604020202020204" pitchFamily="34" charset="0"/>
                        <a:cs typeface="Arial" panose="020B060402020202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endParaRPr lang="es-ES" sz="2400" b="0" i="0" u="none" strike="noStrike" cap="none" dirty="0">
                        <a:solidFill>
                          <a:schemeClr val="tx1"/>
                        </a:solidFill>
                        <a:latin typeface="Arial" panose="020B0604020202020204" pitchFamily="34" charset="0"/>
                        <a:ea typeface="+mn-ea"/>
                        <a:cs typeface="Arial" panose="020B060402020202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indent="0">
                        <a:buFontTx/>
                        <a:buNone/>
                      </a:pPr>
                      <a:endParaRPr lang="es-ES" sz="2400" b="0" i="0" u="none" strike="noStrike" cap="none" dirty="0">
                        <a:solidFill>
                          <a:schemeClr val="tx1"/>
                        </a:solidFill>
                        <a:latin typeface="Arial" panose="020B0604020202020204" pitchFamily="34" charset="0"/>
                        <a:ea typeface="+mn-ea"/>
                        <a:cs typeface="Arial" panose="020B060402020202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s-ES" sz="2400" b="0" i="0" u="none" strike="noStrike" cap="none" dirty="0">
                        <a:solidFill>
                          <a:schemeClr val="tx1"/>
                        </a:solidFill>
                        <a:latin typeface="Arial" panose="020B0604020202020204" pitchFamily="34" charset="0"/>
                        <a:ea typeface="+mn-ea"/>
                        <a:cs typeface="Arial" panose="020B060402020202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99508136"/>
                  </a:ext>
                </a:extLst>
              </a:tr>
              <a:tr h="1001182">
                <a:tc>
                  <a:txBody>
                    <a:bodyPr/>
                    <a:lstStyle/>
                    <a:p>
                      <a:r>
                        <a:rPr lang="es-CO" sz="2400" b="0" i="0" u="none" strike="noStrike" cap="none" dirty="0">
                          <a:solidFill>
                            <a:schemeClr val="dk1"/>
                          </a:solidFill>
                          <a:effectLst/>
                          <a:latin typeface="Arial" panose="020B0604020202020204" pitchFamily="34" charset="0"/>
                          <a:ea typeface="+mn-ea"/>
                          <a:cs typeface="Arial" panose="020B0604020202020204" pitchFamily="34" charset="0"/>
                          <a:sym typeface="Arial"/>
                        </a:rPr>
                        <a:t>Pensión completa</a:t>
                      </a:r>
                      <a:endParaRPr kumimoji="0" lang="es-ES" sz="2400" b="0" i="0" u="none" strike="noStrike" kern="0" cap="none" spc="0" normalizeH="0" baseline="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58775" indent="-342900">
                        <a:buFont typeface="Arial" panose="020B0604020202020204" pitchFamily="34" charset="0"/>
                        <a:buChar char="•"/>
                      </a:pPr>
                      <a:r>
                        <a:rPr lang="es-ES" sz="2400" b="0" i="0" u="none" strike="noStrike" cap="none" dirty="0">
                          <a:solidFill>
                            <a:schemeClr val="tx1"/>
                          </a:solidFill>
                          <a:latin typeface="Arial" panose="020B0604020202020204" pitchFamily="34" charset="0"/>
                          <a:ea typeface="+mn-ea"/>
                          <a:cs typeface="Arial" panose="020B0604020202020204" pitchFamily="34" charset="0"/>
                          <a:sym typeface="Arial"/>
                        </a:rPr>
                        <a:t>Acceso prioritario a la vivienda del campus</a:t>
                      </a:r>
                    </a:p>
                    <a:p>
                      <a:pPr marL="358775" indent="-342900">
                        <a:buFont typeface="Arial" panose="020B0604020202020204" pitchFamily="34" charset="0"/>
                        <a:buChar char="•"/>
                      </a:pPr>
                      <a:r>
                        <a:rPr lang="es-ES" sz="2400" b="0" i="0" u="none" strike="noStrike" cap="none" dirty="0">
                          <a:solidFill>
                            <a:schemeClr val="tx1"/>
                          </a:solidFill>
                          <a:latin typeface="Arial" panose="020B0604020202020204" pitchFamily="34" charset="0"/>
                          <a:ea typeface="+mn-ea"/>
                          <a:cs typeface="Arial" panose="020B0604020202020204" pitchFamily="34" charset="0"/>
                          <a:sym typeface="Arial"/>
                        </a:rPr>
                        <a:t>Acceso a planes de comidas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58775" indent="-342900">
                        <a:buFont typeface="Arial" panose="020B0604020202020204" pitchFamily="34" charset="0"/>
                        <a:buChar char="•"/>
                      </a:pPr>
                      <a:r>
                        <a:rPr lang="es-ES" sz="2400" b="0" i="0" u="none" strike="noStrike" cap="none" dirty="0">
                          <a:solidFill>
                            <a:schemeClr val="tx1"/>
                          </a:solidFill>
                          <a:latin typeface="Arial" panose="020B0604020202020204" pitchFamily="34" charset="0"/>
                          <a:ea typeface="+mn-ea"/>
                          <a:cs typeface="Arial" panose="020B0604020202020204" pitchFamily="34" charset="0"/>
                          <a:sym typeface="Arial"/>
                        </a:rPr>
                        <a:t>Acceso a la vivienda del campus</a:t>
                      </a:r>
                    </a:p>
                    <a:p>
                      <a:pPr marL="358775" indent="-342900">
                        <a:buFont typeface="Arial" panose="020B0604020202020204" pitchFamily="34" charset="0"/>
                        <a:buChar char="•"/>
                      </a:pPr>
                      <a:r>
                        <a:rPr lang="es-ES" sz="2400" b="0" i="0" u="none" strike="noStrike" cap="none" dirty="0">
                          <a:solidFill>
                            <a:schemeClr val="tx1"/>
                          </a:solidFill>
                          <a:latin typeface="Arial" panose="020B0604020202020204" pitchFamily="34" charset="0"/>
                          <a:ea typeface="+mn-ea"/>
                          <a:cs typeface="Arial" panose="020B0604020202020204" pitchFamily="34" charset="0"/>
                          <a:sym typeface="Arial"/>
                        </a:rPr>
                        <a:t>Acceso a planes de comidas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58775" indent="-342900">
                        <a:buFont typeface="Arial" panose="020B0604020202020204" pitchFamily="34" charset="0"/>
                        <a:buChar char="•"/>
                      </a:pPr>
                      <a:r>
                        <a:rPr lang="es-ES" sz="2400" b="0" i="0" u="none" strike="noStrike" cap="none" dirty="0">
                          <a:solidFill>
                            <a:schemeClr val="tx1"/>
                          </a:solidFill>
                          <a:latin typeface="Arial" panose="020B0604020202020204" pitchFamily="34" charset="0"/>
                          <a:ea typeface="+mn-ea"/>
                          <a:cs typeface="Arial" panose="020B0604020202020204" pitchFamily="34" charset="0"/>
                          <a:sym typeface="Arial"/>
                        </a:rPr>
                        <a:t>Acceso a la vivienda en el campus</a:t>
                      </a:r>
                    </a:p>
                    <a:p>
                      <a:pPr marL="358775" indent="-342900">
                        <a:buFont typeface="Arial" panose="020B0604020202020204" pitchFamily="34" charset="0"/>
                        <a:buChar char="•"/>
                      </a:pPr>
                      <a:r>
                        <a:rPr lang="es-ES" sz="2400" b="0" i="0" u="none" strike="noStrike" cap="none" dirty="0">
                          <a:solidFill>
                            <a:schemeClr val="tx1"/>
                          </a:solidFill>
                          <a:latin typeface="Arial" panose="020B0604020202020204" pitchFamily="34" charset="0"/>
                          <a:ea typeface="+mn-ea"/>
                          <a:cs typeface="Arial" panose="020B0604020202020204" pitchFamily="34" charset="0"/>
                          <a:sym typeface="Arial"/>
                        </a:rPr>
                        <a:t>Acceso a planes de comidas</a:t>
                      </a: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342900" indent="-342900">
                        <a:buFont typeface="Arial" panose="020B0604020202020204" pitchFamily="34" charset="0"/>
                        <a:buChar char="•"/>
                      </a:pPr>
                      <a:r>
                        <a:rPr lang="es-ES" sz="2400" b="0" i="0" u="none" strike="noStrike" cap="none" dirty="0">
                          <a:solidFill>
                            <a:schemeClr val="tx1"/>
                          </a:solidFill>
                          <a:latin typeface="Arial" panose="020B0604020202020204" pitchFamily="34" charset="0"/>
                          <a:ea typeface="+mn-ea"/>
                          <a:cs typeface="Arial" panose="020B0604020202020204" pitchFamily="34" charset="0"/>
                          <a:sym typeface="Arial"/>
                        </a:rPr>
                        <a:t>El alojamiento del campus y los planes de comidas no suelen estar disponibles</a:t>
                      </a:r>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846706158"/>
                  </a:ext>
                </a:extLst>
              </a:tr>
              <a:tr h="2828802">
                <a:tc>
                  <a:txBody>
                    <a:bodyPr/>
                    <a:lstStyle/>
                    <a:p>
                      <a:r>
                        <a:rPr lang="es-CO" sz="2800" b="1" i="0" u="none" strike="noStrike" cap="none" dirty="0">
                          <a:solidFill>
                            <a:schemeClr val="dk1"/>
                          </a:solidFill>
                          <a:effectLst/>
                          <a:latin typeface="+mn-lt"/>
                          <a:ea typeface="+mn-ea"/>
                          <a:cs typeface="+mn-cs"/>
                          <a:sym typeface="Arial"/>
                        </a:rPr>
                        <a:t>Títulos </a:t>
                      </a:r>
                    </a:p>
                    <a:p>
                      <a:r>
                        <a:rPr lang="es-CO" sz="2800" b="1" i="0" u="none" strike="noStrike" cap="none" dirty="0">
                          <a:solidFill>
                            <a:schemeClr val="dk1"/>
                          </a:solidFill>
                          <a:effectLst/>
                          <a:latin typeface="+mn-lt"/>
                          <a:ea typeface="+mn-ea"/>
                          <a:cs typeface="+mn-cs"/>
                          <a:sym typeface="Arial"/>
                        </a:rPr>
                        <a:t>ofrecidos</a:t>
                      </a:r>
                      <a:endParaRPr lang="es-ES" sz="2800" b="1" i="0" u="none" strike="noStrike" cap="none" dirty="0">
                        <a:solidFill>
                          <a:schemeClr val="tx1"/>
                        </a:solidFill>
                        <a:latin typeface="Arial" panose="020B0604020202020204" pitchFamily="34" charset="0"/>
                        <a:ea typeface="+mn-ea"/>
                        <a:cs typeface="Arial" panose="020B0604020202020204" pitchFamily="34" charset="0"/>
                        <a:sym typeface="Arial"/>
                      </a:endParaRPr>
                    </a:p>
                  </a:txBody>
                  <a:tcPr marL="91416" marR="91416" marT="45708" marB="45708">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s-ES" sz="2700" b="1" i="0" u="none" strike="noStrike" cap="none" dirty="0">
                        <a:solidFill>
                          <a:schemeClr val="tx1"/>
                        </a:solidFill>
                        <a:latin typeface="Arial" panose="020B0604020202020204" pitchFamily="34" charset="0"/>
                        <a:ea typeface="+mn-ea"/>
                        <a:cs typeface="Arial" panose="020B060402020202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s-ES" sz="2700" b="1" i="0" u="none" strike="noStrike" cap="none" dirty="0">
                        <a:solidFill>
                          <a:schemeClr val="tx1"/>
                        </a:solidFill>
                        <a:latin typeface="Arial" panose="020B0604020202020204" pitchFamily="34" charset="0"/>
                        <a:ea typeface="+mn-ea"/>
                        <a:cs typeface="Arial" panose="020B060402020202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endParaRPr lang="es-ES" sz="2700" b="1" i="0" u="none" strike="noStrike" cap="none" dirty="0">
                        <a:solidFill>
                          <a:schemeClr val="tx1"/>
                        </a:solidFill>
                        <a:latin typeface="Arial" panose="020B0604020202020204" pitchFamily="34" charset="0"/>
                        <a:ea typeface="+mn-ea"/>
                        <a:cs typeface="Arial" panose="020B0604020202020204" pitchFamily="34" charset="0"/>
                        <a:sym typeface="Arial"/>
                      </a:endParaRPr>
                    </a:p>
                  </a:txBody>
                  <a:tcPr marL="91416" marR="91416" marT="45708" marB="45708">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15875" indent="0">
                        <a:buFontTx/>
                        <a:buNone/>
                      </a:pPr>
                      <a:endParaRPr lang="en-US" sz="2700" b="1" i="0" dirty="0">
                        <a:latin typeface="Arial" panose="020B0604020202020204" pitchFamily="34" charset="0"/>
                        <a:cs typeface="Arial" panose="020B0604020202020204" pitchFamily="34" charset="0"/>
                      </a:endParaRPr>
                    </a:p>
                  </a:txBody>
                  <a:tcPr marL="91416" marR="91416" marT="45708" marB="45708">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284245117"/>
                  </a:ext>
                </a:extLst>
              </a:tr>
            </a:tbl>
          </a:graphicData>
        </a:graphic>
      </p:graphicFrame>
      <p:sp>
        <p:nvSpPr>
          <p:cNvPr id="8" name="TextBox 7">
            <a:extLst>
              <a:ext uri="{FF2B5EF4-FFF2-40B4-BE49-F238E27FC236}">
                <a16:creationId xmlns:a16="http://schemas.microsoft.com/office/drawing/2014/main" id="{C4E21A6F-6A19-25F4-BEB6-0514A369B444}"/>
              </a:ext>
            </a:extLst>
          </p:cNvPr>
          <p:cNvSpPr txBox="1"/>
          <p:nvPr/>
        </p:nvSpPr>
        <p:spPr>
          <a:xfrm>
            <a:off x="6378079" y="2558295"/>
            <a:ext cx="3673100" cy="2554545"/>
          </a:xfrm>
          <a:prstGeom prst="rect">
            <a:avLst/>
          </a:prstGeom>
          <a:noFill/>
        </p:spPr>
        <p:txBody>
          <a:bodyPr wrap="square" rtlCol="0">
            <a:spAutoFit/>
          </a:bodyPr>
          <a:lstStyle/>
          <a:p>
            <a:pPr marL="0" indent="0">
              <a:buFontTx/>
              <a:buNone/>
            </a:pPr>
            <a:r>
              <a:rPr lang="es-ES" sz="2000" dirty="0">
                <a:solidFill>
                  <a:schemeClr val="tx1"/>
                </a:solidFill>
                <a:latin typeface="Arial" panose="020B0604020202020204" pitchFamily="34" charset="0"/>
                <a:ea typeface="+mn-ea"/>
                <a:cs typeface="Arial" panose="020B0604020202020204" pitchFamily="34" charset="0"/>
              </a:rPr>
              <a:t>Admisiones selectivas: </a:t>
            </a:r>
          </a:p>
          <a:p>
            <a:pPr marL="342900" lvl="0" indent="-342900">
              <a:buFont typeface="Arial" panose="020B0604020202020204" pitchFamily="34" charset="0"/>
              <a:buChar char="•"/>
            </a:pPr>
            <a:r>
              <a:rPr lang="es-CO" sz="2000" dirty="0">
                <a:latin typeface="Arial" panose="020B0604020202020204" pitchFamily="34" charset="0"/>
                <a:cs typeface="Arial" panose="020B0604020202020204" pitchFamily="34" charset="0"/>
              </a:rPr>
              <a:t>Requisitos A-G ​</a:t>
            </a:r>
            <a:endParaRPr lang="en-US" sz="2000"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s-CO" sz="2000" dirty="0" err="1">
                <a:latin typeface="Arial" panose="020B0604020202020204" pitchFamily="34" charset="0"/>
                <a:cs typeface="Arial" panose="020B0604020202020204" pitchFamily="34" charset="0"/>
              </a:rPr>
              <a:t>GPA</a:t>
            </a:r>
            <a:r>
              <a:rPr lang="es-CO" sz="2000" dirty="0">
                <a:latin typeface="Arial" panose="020B0604020202020204" pitchFamily="34" charset="0"/>
                <a:cs typeface="Arial" panose="020B0604020202020204" pitchFamily="34" charset="0"/>
              </a:rPr>
              <a:t> académico ​</a:t>
            </a:r>
            <a:endParaRPr lang="en-US" sz="2000"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s-CO" sz="2000" dirty="0">
                <a:latin typeface="Arial" panose="020B0604020202020204" pitchFamily="34" charset="0"/>
                <a:cs typeface="Arial" panose="020B0604020202020204" pitchFamily="34" charset="0"/>
              </a:rPr>
              <a:t>Declaración personal​</a:t>
            </a:r>
            <a:endParaRPr lang="en-US" sz="2000" dirty="0">
              <a:latin typeface="Arial" panose="020B0604020202020204" pitchFamily="34" charset="0"/>
              <a:cs typeface="Arial" panose="020B0604020202020204" pitchFamily="34" charset="0"/>
            </a:endParaRPr>
          </a:p>
          <a:p>
            <a:pPr marL="342900" lvl="0" indent="-342900">
              <a:buFont typeface="Arial" panose="020B0604020202020204" pitchFamily="34" charset="0"/>
              <a:buChar char="•"/>
            </a:pPr>
            <a:r>
              <a:rPr lang="es-CO" sz="2000" dirty="0">
                <a:latin typeface="Arial" panose="020B0604020202020204" pitchFamily="34" charset="0"/>
                <a:cs typeface="Arial" panose="020B0604020202020204" pitchFamily="34" charset="0"/>
              </a:rPr>
              <a:t>Quizá se requieran los exámenes SAT/ACT​</a:t>
            </a:r>
            <a:endParaRPr lang="en-US" sz="2000" dirty="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s-CO" sz="2000" dirty="0">
                <a:latin typeface="Arial" panose="020B0604020202020204" pitchFamily="34" charset="0"/>
                <a:cs typeface="Arial" panose="020B0604020202020204" pitchFamily="34" charset="0"/>
              </a:rPr>
              <a:t>Quizá se requieran cartas de recomendación​</a:t>
            </a:r>
            <a:endParaRPr lang="en-US" sz="2000" dirty="0">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B56793A3-0066-50C0-3CE7-4C26C3DFBF2F}"/>
              </a:ext>
            </a:extLst>
          </p:cNvPr>
          <p:cNvSpPr txBox="1"/>
          <p:nvPr/>
        </p:nvSpPr>
        <p:spPr>
          <a:xfrm>
            <a:off x="10585073" y="2481619"/>
            <a:ext cx="3493289" cy="2862322"/>
          </a:xfrm>
          <a:prstGeom prst="rect">
            <a:avLst/>
          </a:prstGeom>
          <a:noFill/>
        </p:spPr>
        <p:txBody>
          <a:bodyPr wrap="square" rtlCol="0">
            <a:spAutoFit/>
          </a:bodyPr>
          <a:lstStyle/>
          <a:p>
            <a:r>
              <a:rPr lang="es-ES" sz="2000" dirty="0">
                <a:solidFill>
                  <a:schemeClr val="tx1"/>
                </a:solidFill>
                <a:latin typeface="Arial" panose="020B0604020202020204" pitchFamily="34" charset="0"/>
                <a:ea typeface="+mn-ea"/>
                <a:cs typeface="Arial" panose="020B0604020202020204" pitchFamily="34" charset="0"/>
              </a:rPr>
              <a:t>Admisiones selectivas: </a:t>
            </a:r>
          </a:p>
          <a:p>
            <a:pPr marL="457200" lvl="0" indent="-457200">
              <a:buFont typeface="Arial" panose="020B0604020202020204" pitchFamily="34" charset="0"/>
              <a:buChar char="•"/>
            </a:pPr>
            <a:r>
              <a:rPr lang="es-CO" sz="2000" dirty="0">
                <a:latin typeface="Arial" panose="020B0604020202020204" pitchFamily="34" charset="0"/>
                <a:cs typeface="Arial" panose="020B0604020202020204" pitchFamily="34" charset="0"/>
              </a:rPr>
              <a:t>Requisitos A-G ​</a:t>
            </a:r>
            <a:endParaRPr lang="en-US" sz="2000" dirty="0">
              <a:latin typeface="Arial" panose="020B0604020202020204" pitchFamily="34" charset="0"/>
              <a:cs typeface="Arial" panose="020B0604020202020204" pitchFamily="34" charset="0"/>
            </a:endParaRPr>
          </a:p>
          <a:p>
            <a:pPr marL="457200" lvl="0" indent="-457200">
              <a:buFont typeface="Arial" panose="020B0604020202020204" pitchFamily="34" charset="0"/>
              <a:buChar char="•"/>
            </a:pPr>
            <a:r>
              <a:rPr lang="es-CO" sz="2000" dirty="0" err="1">
                <a:latin typeface="Arial" panose="020B0604020202020204" pitchFamily="34" charset="0"/>
                <a:cs typeface="Arial" panose="020B0604020202020204" pitchFamily="34" charset="0"/>
              </a:rPr>
              <a:t>GPA</a:t>
            </a:r>
            <a:r>
              <a:rPr lang="es-CO" sz="2000" dirty="0">
                <a:latin typeface="Arial" panose="020B0604020202020204" pitchFamily="34" charset="0"/>
                <a:cs typeface="Arial" panose="020B0604020202020204" pitchFamily="34" charset="0"/>
              </a:rPr>
              <a:t> académico ​</a:t>
            </a:r>
            <a:endParaRPr lang="en-US" sz="2000" dirty="0">
              <a:latin typeface="Arial" panose="020B0604020202020204" pitchFamily="34" charset="0"/>
              <a:cs typeface="Arial" panose="020B0604020202020204" pitchFamily="34" charset="0"/>
            </a:endParaRPr>
          </a:p>
          <a:p>
            <a:pPr marL="457200" lvl="0" indent="-457200">
              <a:buFont typeface="Arial" panose="020B0604020202020204" pitchFamily="34" charset="0"/>
              <a:buChar char="•"/>
            </a:pPr>
            <a:r>
              <a:rPr lang="es-CO" sz="2000" dirty="0">
                <a:latin typeface="Arial" panose="020B0604020202020204" pitchFamily="34" charset="0"/>
                <a:cs typeface="Arial" panose="020B0604020202020204" pitchFamily="34" charset="0"/>
              </a:rPr>
              <a:t>Quizá se requiera declaración personal​</a:t>
            </a:r>
            <a:endParaRPr lang="en-US" sz="2000" dirty="0">
              <a:latin typeface="Arial" panose="020B0604020202020204" pitchFamily="34" charset="0"/>
              <a:cs typeface="Arial" panose="020B0604020202020204" pitchFamily="34" charset="0"/>
            </a:endParaRPr>
          </a:p>
          <a:p>
            <a:pPr marL="457200" lvl="0" indent="-457200">
              <a:buFont typeface="Arial" panose="020B0604020202020204" pitchFamily="34" charset="0"/>
              <a:buChar char="•"/>
            </a:pPr>
            <a:r>
              <a:rPr lang="es-CO" sz="2000" dirty="0">
                <a:latin typeface="Arial" panose="020B0604020202020204" pitchFamily="34" charset="0"/>
                <a:cs typeface="Arial" panose="020B0604020202020204" pitchFamily="34" charset="0"/>
              </a:rPr>
              <a:t>Quizá se requieran los exámenes SAT/ACT​</a:t>
            </a:r>
            <a:endParaRPr lang="en-US" sz="2000" dirty="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s-CO" sz="2000" dirty="0">
                <a:latin typeface="Arial" panose="020B0604020202020204" pitchFamily="34" charset="0"/>
                <a:cs typeface="Arial" panose="020B0604020202020204" pitchFamily="34" charset="0"/>
              </a:rPr>
              <a:t>Quizá solicite cartas de recomendación</a:t>
            </a:r>
            <a:endParaRPr lang="en-US" sz="2000" dirty="0">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376E2BEF-1F67-D06F-5EA8-165BEDB58B82}"/>
              </a:ext>
            </a:extLst>
          </p:cNvPr>
          <p:cNvSpPr txBox="1"/>
          <p:nvPr/>
        </p:nvSpPr>
        <p:spPr>
          <a:xfrm>
            <a:off x="14395599" y="2591945"/>
            <a:ext cx="3556663" cy="2308324"/>
          </a:xfrm>
          <a:prstGeom prst="rect">
            <a:avLst/>
          </a:prstGeom>
          <a:noFill/>
        </p:spPr>
        <p:txBody>
          <a:bodyPr wrap="square" rtlCol="0">
            <a:spAutoFit/>
          </a:bodyPr>
          <a:lstStyle/>
          <a:p>
            <a:r>
              <a:rPr lang="es-ES" sz="2000" dirty="0">
                <a:solidFill>
                  <a:schemeClr val="tx1"/>
                </a:solidFill>
                <a:latin typeface="Arial" panose="020B0604020202020204" pitchFamily="34" charset="0"/>
                <a:ea typeface="+mn-ea"/>
                <a:cs typeface="Arial" panose="020B0604020202020204" pitchFamily="34" charset="0"/>
              </a:rPr>
              <a:t>Colegios de acceso abierto: </a:t>
            </a:r>
          </a:p>
          <a:p>
            <a:pPr marL="342900" indent="-342900">
              <a:buFont typeface="Arial" panose="020B0604020202020204" pitchFamily="34" charset="0"/>
              <a:buChar char="•"/>
            </a:pPr>
            <a:r>
              <a:rPr lang="es-ES" sz="2000" dirty="0">
                <a:solidFill>
                  <a:schemeClr val="tx1"/>
                </a:solidFill>
                <a:latin typeface="Arial" panose="020B0604020202020204" pitchFamily="34" charset="0"/>
                <a:ea typeface="+mn-ea"/>
                <a:cs typeface="Arial" panose="020B0604020202020204" pitchFamily="34" charset="0"/>
              </a:rPr>
              <a:t>No se requiere diploma HS </a:t>
            </a:r>
          </a:p>
          <a:p>
            <a:pPr marL="342900" indent="-342900">
              <a:buFont typeface="Arial" panose="020B0604020202020204" pitchFamily="34" charset="0"/>
              <a:buChar char="•"/>
            </a:pPr>
            <a:r>
              <a:rPr lang="es-ES" sz="2000" dirty="0">
                <a:solidFill>
                  <a:schemeClr val="tx1"/>
                </a:solidFill>
                <a:latin typeface="Arial" panose="020B0604020202020204" pitchFamily="34" charset="0"/>
                <a:ea typeface="+mn-ea"/>
                <a:cs typeface="Arial" panose="020B0604020202020204" pitchFamily="34" charset="0"/>
              </a:rPr>
              <a:t>Sin GPA mínimo </a:t>
            </a:r>
          </a:p>
          <a:p>
            <a:pPr marL="342900" indent="-342900">
              <a:buFont typeface="Arial" panose="020B0604020202020204" pitchFamily="34" charset="0"/>
              <a:buChar char="•"/>
            </a:pPr>
            <a:r>
              <a:rPr lang="es-ES" sz="2000" dirty="0">
                <a:solidFill>
                  <a:schemeClr val="tx1"/>
                </a:solidFill>
                <a:latin typeface="Arial" panose="020B0604020202020204" pitchFamily="34" charset="0"/>
                <a:ea typeface="+mn-ea"/>
                <a:cs typeface="Arial" panose="020B0604020202020204" pitchFamily="34" charset="0"/>
              </a:rPr>
              <a:t>Sin declaración personal </a:t>
            </a:r>
          </a:p>
          <a:p>
            <a:pPr marL="342900" indent="-342900">
              <a:buFont typeface="Arial" panose="020B0604020202020204" pitchFamily="34" charset="0"/>
              <a:buChar char="•"/>
            </a:pPr>
            <a:r>
              <a:rPr lang="es-ES" sz="2000" dirty="0">
                <a:solidFill>
                  <a:schemeClr val="tx1"/>
                </a:solidFill>
                <a:latin typeface="Arial" panose="020B0604020202020204" pitchFamily="34" charset="0"/>
                <a:ea typeface="+mn-ea"/>
                <a:cs typeface="Arial" panose="020B0604020202020204" pitchFamily="34" charset="0"/>
              </a:rPr>
              <a:t>No se requiere SAT / ACT</a:t>
            </a:r>
          </a:p>
          <a:p>
            <a:endParaRPr lang="en-US" sz="2400" dirty="0"/>
          </a:p>
        </p:txBody>
      </p:sp>
      <p:sp>
        <p:nvSpPr>
          <p:cNvPr id="12" name="TextBox 11">
            <a:extLst>
              <a:ext uri="{FF2B5EF4-FFF2-40B4-BE49-F238E27FC236}">
                <a16:creationId xmlns:a16="http://schemas.microsoft.com/office/drawing/2014/main" id="{60299DD7-AB37-7869-0916-7A3CCFE1FD4C}"/>
              </a:ext>
            </a:extLst>
          </p:cNvPr>
          <p:cNvSpPr txBox="1"/>
          <p:nvPr/>
        </p:nvSpPr>
        <p:spPr>
          <a:xfrm>
            <a:off x="10637828" y="7215164"/>
            <a:ext cx="3493289" cy="1569660"/>
          </a:xfrm>
          <a:prstGeom prst="rect">
            <a:avLst/>
          </a:prstGeom>
          <a:noFill/>
        </p:spPr>
        <p:txBody>
          <a:bodyPr wrap="square" rtlCol="0">
            <a:spAutoFit/>
          </a:bodyPr>
          <a:lstStyle/>
          <a:p>
            <a:pPr marL="342900" indent="-342900" fontAlgn="base">
              <a:buFont typeface="Arial" panose="020B0604020202020204" pitchFamily="34" charset="0"/>
              <a:buChar char="•"/>
            </a:pPr>
            <a:r>
              <a:rPr lang="es-CO" sz="2400" b="1" dirty="0"/>
              <a:t>Licenciaturas (artes o ciencias) </a:t>
            </a:r>
            <a:r>
              <a:rPr lang="es-CO" sz="2400" dirty="0"/>
              <a:t>​</a:t>
            </a:r>
            <a:endParaRPr lang="en-US" sz="2400" dirty="0"/>
          </a:p>
          <a:p>
            <a:pPr marL="342900" indent="-342900" fontAlgn="base">
              <a:buFont typeface="Arial" panose="020B0604020202020204" pitchFamily="34" charset="0"/>
              <a:buChar char="•"/>
            </a:pPr>
            <a:r>
              <a:rPr lang="es-CO" sz="2400" b="1" dirty="0"/>
              <a:t>Maestrías </a:t>
            </a:r>
            <a:r>
              <a:rPr lang="es-CO" sz="2400" dirty="0"/>
              <a:t>​</a:t>
            </a:r>
            <a:endParaRPr lang="en-US" sz="2400" dirty="0"/>
          </a:p>
          <a:p>
            <a:pPr marL="342900" indent="-342900">
              <a:buFont typeface="Arial" panose="020B0604020202020204" pitchFamily="34" charset="0"/>
              <a:buChar char="•"/>
            </a:pPr>
            <a:r>
              <a:rPr lang="es-CO" sz="2400" b="1" dirty="0"/>
              <a:t>Doctorados</a:t>
            </a:r>
            <a:endParaRPr lang="en-US" sz="2400" dirty="0"/>
          </a:p>
        </p:txBody>
      </p:sp>
      <p:sp>
        <p:nvSpPr>
          <p:cNvPr id="14" name="TextBox 13">
            <a:extLst>
              <a:ext uri="{FF2B5EF4-FFF2-40B4-BE49-F238E27FC236}">
                <a16:creationId xmlns:a16="http://schemas.microsoft.com/office/drawing/2014/main" id="{45591AFB-03B1-2FEE-0B1C-A235273C77DB}"/>
              </a:ext>
            </a:extLst>
          </p:cNvPr>
          <p:cNvSpPr txBox="1"/>
          <p:nvPr/>
        </p:nvSpPr>
        <p:spPr>
          <a:xfrm>
            <a:off x="14536194" y="7195206"/>
            <a:ext cx="3275472" cy="2677656"/>
          </a:xfrm>
          <a:prstGeom prst="rect">
            <a:avLst/>
          </a:prstGeom>
          <a:noFill/>
        </p:spPr>
        <p:txBody>
          <a:bodyPr wrap="square">
            <a:spAutoFit/>
          </a:bodyPr>
          <a:lstStyle/>
          <a:p>
            <a:pPr marL="342900" marR="0" lvl="0" indent="-342900" fontAlgn="base">
              <a:buSzPct val="100000"/>
              <a:buFont typeface="Arial" panose="020B0604020202020204" pitchFamily="34" charset="0"/>
              <a:buChar char="•"/>
              <a:tabLst>
                <a:tab pos="457200" algn="l"/>
              </a:tabLst>
            </a:pPr>
            <a:r>
              <a:rPr lang="es-CO" sz="2400" b="1" dirty="0">
                <a:latin typeface="Arial" panose="020B0604020202020204" pitchFamily="34" charset="0"/>
                <a:ea typeface="Times New Roman" panose="02020603050405020304" pitchFamily="18" charset="0"/>
              </a:rPr>
              <a:t>C</a:t>
            </a:r>
            <a:r>
              <a:rPr lang="es-CO" sz="2400" b="1" dirty="0">
                <a:effectLst/>
                <a:latin typeface="Arial" panose="020B0604020202020204" pitchFamily="34" charset="0"/>
                <a:ea typeface="Times New Roman" panose="02020603050405020304" pitchFamily="18" charset="0"/>
              </a:rPr>
              <a:t>ertificados </a:t>
            </a:r>
            <a:endParaRPr lang="en-US" sz="2400" dirty="0">
              <a:effectLst/>
              <a:latin typeface="Times New Roman" panose="02020603050405020304" pitchFamily="18" charset="0"/>
              <a:ea typeface="Times New Roman" panose="02020603050405020304" pitchFamily="18" charset="0"/>
            </a:endParaRPr>
          </a:p>
          <a:p>
            <a:pPr marL="342900" marR="0" lvl="0" indent="-342900" fontAlgn="base">
              <a:buSzPct val="100000"/>
              <a:buFont typeface="Arial" panose="020B0604020202020204" pitchFamily="34" charset="0"/>
              <a:buChar char="•"/>
              <a:tabLst>
                <a:tab pos="457200" algn="l"/>
              </a:tabLst>
            </a:pPr>
            <a:r>
              <a:rPr lang="es-CO" sz="2400" b="1" dirty="0">
                <a:effectLst/>
                <a:latin typeface="Arial" panose="020B0604020202020204" pitchFamily="34" charset="0"/>
                <a:ea typeface="Times New Roman" panose="02020603050405020304" pitchFamily="18" charset="0"/>
              </a:rPr>
              <a:t>Títulos asociados en artes, ciencia o ciencias aplicadas </a:t>
            </a:r>
            <a:endParaRPr lang="en-US" sz="2400" dirty="0">
              <a:effectLst/>
              <a:latin typeface="Times New Roman" panose="02020603050405020304" pitchFamily="18" charset="0"/>
              <a:ea typeface="Times New Roman" panose="02020603050405020304" pitchFamily="18" charset="0"/>
            </a:endParaRPr>
          </a:p>
          <a:p>
            <a:pPr marL="342900" indent="-342900">
              <a:buFont typeface="Arial" panose="020B0604020202020204" pitchFamily="34" charset="0"/>
              <a:buChar char="•"/>
            </a:pPr>
            <a:r>
              <a:rPr lang="es-CO" sz="2400" b="1" dirty="0">
                <a:effectLst/>
                <a:latin typeface="Arial" panose="020B0604020202020204" pitchFamily="34" charset="0"/>
                <a:ea typeface="Calibri" panose="020F0502020204030204" pitchFamily="34" charset="0"/>
              </a:rPr>
              <a:t>Transferencia de título asociado (</a:t>
            </a:r>
            <a:r>
              <a:rPr lang="es-CO" sz="2400" b="1" dirty="0" err="1">
                <a:effectLst/>
                <a:latin typeface="Arial" panose="020B0604020202020204" pitchFamily="34" charset="0"/>
                <a:ea typeface="Calibri" panose="020F0502020204030204" pitchFamily="34" charset="0"/>
              </a:rPr>
              <a:t>ADT</a:t>
            </a:r>
            <a:r>
              <a:rPr lang="es-CO" sz="2400" b="1" dirty="0">
                <a:effectLst/>
                <a:latin typeface="Arial" panose="020B0604020202020204" pitchFamily="34" charset="0"/>
                <a:ea typeface="Calibri" panose="020F0502020204030204" pitchFamily="34" charset="0"/>
              </a:rPr>
              <a:t>)</a:t>
            </a:r>
            <a:endParaRPr lang="en-US" sz="2400" dirty="0"/>
          </a:p>
        </p:txBody>
      </p:sp>
      <p:sp>
        <p:nvSpPr>
          <p:cNvPr id="15" name="TextBox 14">
            <a:extLst>
              <a:ext uri="{FF2B5EF4-FFF2-40B4-BE49-F238E27FC236}">
                <a16:creationId xmlns:a16="http://schemas.microsoft.com/office/drawing/2014/main" id="{6A26E3BA-7586-9A15-8ADC-A7199FF75B37}"/>
              </a:ext>
            </a:extLst>
          </p:cNvPr>
          <p:cNvSpPr txBox="1"/>
          <p:nvPr/>
        </p:nvSpPr>
        <p:spPr>
          <a:xfrm>
            <a:off x="6412398" y="7320342"/>
            <a:ext cx="3638573" cy="1569660"/>
          </a:xfrm>
          <a:prstGeom prst="rect">
            <a:avLst/>
          </a:prstGeom>
          <a:noFill/>
        </p:spPr>
        <p:txBody>
          <a:bodyPr wrap="square" rtlCol="0">
            <a:spAutoFit/>
          </a:bodyPr>
          <a:lstStyle/>
          <a:p>
            <a:pPr marL="342900" indent="-342900" fontAlgn="base">
              <a:buFont typeface="Arial" panose="020B0604020202020204" pitchFamily="34" charset="0"/>
              <a:buChar char="•"/>
            </a:pPr>
            <a:r>
              <a:rPr lang="es-CO" sz="2400" b="1" dirty="0"/>
              <a:t>Licenciaturas (artes o ciencias) </a:t>
            </a:r>
            <a:r>
              <a:rPr lang="es-CO" sz="2400" dirty="0"/>
              <a:t>​</a:t>
            </a:r>
            <a:endParaRPr lang="en-US" sz="2400" dirty="0"/>
          </a:p>
          <a:p>
            <a:pPr marL="342900" indent="-342900" fontAlgn="base">
              <a:buFont typeface="Arial" panose="020B0604020202020204" pitchFamily="34" charset="0"/>
              <a:buChar char="•"/>
            </a:pPr>
            <a:r>
              <a:rPr lang="es-CO" sz="2400" b="1" dirty="0"/>
              <a:t>Maestrías </a:t>
            </a:r>
            <a:r>
              <a:rPr lang="es-CO" sz="2400" dirty="0"/>
              <a:t>​</a:t>
            </a:r>
            <a:endParaRPr lang="en-US" sz="2400" dirty="0"/>
          </a:p>
          <a:p>
            <a:pPr marL="342900" indent="-342900">
              <a:buFont typeface="Arial" panose="020B0604020202020204" pitchFamily="34" charset="0"/>
              <a:buChar char="•"/>
            </a:pPr>
            <a:r>
              <a:rPr lang="es-CO" sz="2400" b="1" dirty="0"/>
              <a:t>Doctorados</a:t>
            </a:r>
            <a:endParaRPr lang="en-US" sz="2400" dirty="0"/>
          </a:p>
        </p:txBody>
      </p:sp>
      <p:sp>
        <p:nvSpPr>
          <p:cNvPr id="16" name="TextBox 15">
            <a:extLst>
              <a:ext uri="{FF2B5EF4-FFF2-40B4-BE49-F238E27FC236}">
                <a16:creationId xmlns:a16="http://schemas.microsoft.com/office/drawing/2014/main" id="{467B2CA5-C745-9E19-F619-44BD9F1D2349}"/>
              </a:ext>
            </a:extLst>
          </p:cNvPr>
          <p:cNvSpPr txBox="1"/>
          <p:nvPr/>
        </p:nvSpPr>
        <p:spPr>
          <a:xfrm>
            <a:off x="2536579" y="7281339"/>
            <a:ext cx="3236362" cy="1569660"/>
          </a:xfrm>
          <a:prstGeom prst="rect">
            <a:avLst/>
          </a:prstGeom>
          <a:noFill/>
        </p:spPr>
        <p:txBody>
          <a:bodyPr wrap="square" rtlCol="0">
            <a:spAutoFit/>
          </a:bodyPr>
          <a:lstStyle/>
          <a:p>
            <a:pPr marL="342900" indent="-342900" fontAlgn="base">
              <a:buFont typeface="Arial" panose="020B0604020202020204" pitchFamily="34" charset="0"/>
              <a:buChar char="•"/>
            </a:pPr>
            <a:r>
              <a:rPr lang="es-CO" sz="2400" b="1" dirty="0"/>
              <a:t>Licenciaturas (artes o ciencias) </a:t>
            </a:r>
            <a:r>
              <a:rPr lang="es-CO" sz="2400" dirty="0"/>
              <a:t>​</a:t>
            </a:r>
            <a:endParaRPr lang="en-US" sz="2400" dirty="0"/>
          </a:p>
          <a:p>
            <a:pPr marL="342900" indent="-342900" fontAlgn="base">
              <a:buFont typeface="Arial" panose="020B0604020202020204" pitchFamily="34" charset="0"/>
              <a:buChar char="•"/>
            </a:pPr>
            <a:r>
              <a:rPr lang="es-CO" sz="2400" b="1" dirty="0"/>
              <a:t>Maestrías </a:t>
            </a:r>
            <a:r>
              <a:rPr lang="es-CO" sz="2400" dirty="0"/>
              <a:t>​</a:t>
            </a:r>
            <a:endParaRPr lang="en-US" sz="2400" dirty="0"/>
          </a:p>
          <a:p>
            <a:pPr marL="342900" indent="-342900">
              <a:buFont typeface="Arial" panose="020B0604020202020204" pitchFamily="34" charset="0"/>
              <a:buChar char="•"/>
            </a:pPr>
            <a:r>
              <a:rPr lang="es-CO" sz="2400" b="1" dirty="0"/>
              <a:t>Doctorados</a:t>
            </a:r>
            <a:endParaRPr lang="en-US" sz="2400" dirty="0"/>
          </a:p>
        </p:txBody>
      </p:sp>
    </p:spTree>
    <p:extLst>
      <p:ext uri="{BB962C8B-B14F-4D97-AF65-F5344CB8AC3E}">
        <p14:creationId xmlns:p14="http://schemas.microsoft.com/office/powerpoint/2010/main" val="4126470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514"/>
        <p:cNvGrpSpPr/>
        <p:nvPr/>
      </p:nvGrpSpPr>
      <p:grpSpPr>
        <a:xfrm>
          <a:off x="0" y="0"/>
          <a:ext cx="0" cy="0"/>
          <a:chOff x="0" y="0"/>
          <a:chExt cx="0" cy="0"/>
        </a:xfrm>
      </p:grpSpPr>
      <p:grpSp>
        <p:nvGrpSpPr>
          <p:cNvPr id="515" name="Google Shape;515;p19"/>
          <p:cNvGrpSpPr/>
          <p:nvPr/>
        </p:nvGrpSpPr>
        <p:grpSpPr>
          <a:xfrm>
            <a:off x="-57403" y="1341507"/>
            <a:ext cx="8871839" cy="7603985"/>
            <a:chOff x="-1052532" y="-23596"/>
            <a:chExt cx="8199274" cy="10138640"/>
          </a:xfrm>
        </p:grpSpPr>
        <p:sp>
          <p:nvSpPr>
            <p:cNvPr id="516" name="Google Shape;516;p19"/>
            <p:cNvSpPr txBox="1"/>
            <p:nvPr/>
          </p:nvSpPr>
          <p:spPr>
            <a:xfrm>
              <a:off x="-1052532" y="2191513"/>
              <a:ext cx="7997700" cy="7923531"/>
            </a:xfrm>
            <a:prstGeom prst="rect">
              <a:avLst/>
            </a:prstGeom>
            <a:noFill/>
            <a:ln>
              <a:noFill/>
            </a:ln>
          </p:spPr>
          <p:txBody>
            <a:bodyPr spcFirstLastPara="1" wrap="square" lIns="0" tIns="0" rIns="0" bIns="0" anchor="t" anchorCtr="0">
              <a:spAutoFit/>
            </a:bodyPr>
            <a:lstStyle/>
            <a:p>
              <a:pPr marL="742950" marR="0" lvl="1" indent="-285750">
                <a:lnSpc>
                  <a:spcPct val="107000"/>
                </a:lnSpc>
                <a:spcBef>
                  <a:spcPts val="0"/>
                </a:spcBef>
                <a:spcAft>
                  <a:spcPts val="800"/>
                </a:spcAft>
                <a:buFont typeface="Arial" panose="020B0604020202020204" pitchFamily="34" charset="0"/>
                <a:buChar char="•"/>
                <a:tabLst>
                  <a:tab pos="285750" algn="l"/>
                </a:tabLst>
              </a:pPr>
              <a:r>
                <a:rPr lang="es-CO" sz="2800" kern="100" dirty="0">
                  <a:effectLst/>
                  <a:latin typeface="Arial" panose="020B0604020202020204" pitchFamily="34" charset="0"/>
                  <a:ea typeface="Calibri" panose="020F0502020204030204" pitchFamily="34" charset="0"/>
                  <a:cs typeface="Arial" panose="020B0604020202020204" pitchFamily="34" charset="0"/>
                </a:rPr>
                <a:t>Generalmente son más caras que las universidades del estado (por ejemplo, una </a:t>
              </a:r>
              <a:r>
                <a:rPr lang="es-CO" sz="2800" kern="100" dirty="0" err="1">
                  <a:effectLst/>
                  <a:latin typeface="Arial" panose="020B0604020202020204" pitchFamily="34" charset="0"/>
                  <a:ea typeface="Calibri" panose="020F0502020204030204" pitchFamily="34" charset="0"/>
                  <a:cs typeface="Arial" panose="020B0604020202020204" pitchFamily="34" charset="0"/>
                </a:rPr>
                <a:t>CSU</a:t>
              </a:r>
              <a:r>
                <a:rPr lang="es-CO" sz="2800" kern="100" dirty="0">
                  <a:effectLst/>
                  <a:latin typeface="Arial" panose="020B0604020202020204" pitchFamily="34" charset="0"/>
                  <a:ea typeface="Calibri" panose="020F0502020204030204" pitchFamily="34" charset="0"/>
                  <a:cs typeface="Arial" panose="020B0604020202020204" pitchFamily="34" charset="0"/>
                </a:rPr>
                <a:t> o una UC).</a:t>
              </a:r>
              <a:endParaRPr lang="en-US" sz="2800" kern="1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800"/>
                </a:spcAft>
                <a:buFont typeface="Arial" panose="020B0604020202020204" pitchFamily="34" charset="0"/>
                <a:buChar char="•"/>
                <a:tabLst>
                  <a:tab pos="285750" algn="l"/>
                </a:tabLst>
              </a:pPr>
              <a:r>
                <a:rPr lang="es-CO" sz="2800" kern="100" dirty="0">
                  <a:effectLst/>
                  <a:latin typeface="Arial" panose="020B0604020202020204" pitchFamily="34" charset="0"/>
                  <a:ea typeface="Calibri" panose="020F0502020204030204" pitchFamily="34" charset="0"/>
                  <a:cs typeface="Arial" panose="020B0604020202020204" pitchFamily="34" charset="0"/>
                </a:rPr>
                <a:t>Puede haber disponibles programas de ayuda financiera y de ahorro de matriculación interestatales, como el Western </a:t>
              </a:r>
              <a:r>
                <a:rPr lang="es-CO" sz="2800" kern="100" dirty="0" err="1">
                  <a:effectLst/>
                  <a:latin typeface="Arial" panose="020B0604020202020204" pitchFamily="34" charset="0"/>
                  <a:ea typeface="Calibri" panose="020F0502020204030204" pitchFamily="34" charset="0"/>
                  <a:cs typeface="Arial" panose="020B0604020202020204" pitchFamily="34" charset="0"/>
                </a:rPr>
                <a:t>University</a:t>
              </a:r>
              <a:r>
                <a:rPr lang="es-CO" sz="2800" kern="100" dirty="0">
                  <a:effectLst/>
                  <a:latin typeface="Arial" panose="020B0604020202020204" pitchFamily="34" charset="0"/>
                  <a:ea typeface="Calibri" panose="020F0502020204030204" pitchFamily="34" charset="0"/>
                  <a:cs typeface="Arial" panose="020B0604020202020204" pitchFamily="34" charset="0"/>
                </a:rPr>
                <a:t> Exchange (</a:t>
              </a:r>
              <a:r>
                <a:rPr lang="es-CO" sz="2800" kern="100" dirty="0" err="1">
                  <a:effectLst/>
                  <a:latin typeface="Arial" panose="020B0604020202020204" pitchFamily="34" charset="0"/>
                  <a:ea typeface="Calibri" panose="020F0502020204030204" pitchFamily="34" charset="0"/>
                  <a:cs typeface="Arial" panose="020B0604020202020204" pitchFamily="34" charset="0"/>
                </a:rPr>
                <a:t>WUE</a:t>
              </a:r>
              <a:r>
                <a:rPr lang="es-CO" sz="2800" kern="100" dirty="0">
                  <a:effectLst/>
                  <a:latin typeface="Arial" panose="020B0604020202020204" pitchFamily="34" charset="0"/>
                  <a:ea typeface="Calibri" panose="020F0502020204030204" pitchFamily="34" charset="0"/>
                  <a:cs typeface="Arial" panose="020B0604020202020204" pitchFamily="34" charset="0"/>
                </a:rPr>
                <a:t>). </a:t>
              </a:r>
              <a:endParaRPr lang="en-US" sz="2800" kern="100" dirty="0">
                <a:effectLst/>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800"/>
                </a:spcAft>
                <a:buFont typeface="Arial" panose="020B0604020202020204" pitchFamily="34" charset="0"/>
                <a:buChar char="•"/>
                <a:tabLst>
                  <a:tab pos="285750" algn="l"/>
                </a:tabLst>
              </a:pPr>
              <a:r>
                <a:rPr lang="es-CO" sz="2800" kern="100" dirty="0">
                  <a:effectLst/>
                  <a:latin typeface="Arial" panose="020B0604020202020204" pitchFamily="34" charset="0"/>
                  <a:ea typeface="Calibri" panose="020F0502020204030204" pitchFamily="34" charset="0"/>
                  <a:cs typeface="Arial" panose="020B0604020202020204" pitchFamily="34" charset="0"/>
                </a:rPr>
                <a:t>Pueden ofrecer un nuevo ambiente o ser un choque cultural sin una red de seguridad.</a:t>
              </a:r>
              <a:endParaRPr lang="en-US" sz="2800" kern="100" dirty="0">
                <a:latin typeface="Arial" panose="020B060402020202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800"/>
                </a:spcAft>
                <a:buFont typeface="Arial" panose="020B0604020202020204" pitchFamily="34" charset="0"/>
                <a:buChar char="•"/>
                <a:tabLst>
                  <a:tab pos="285750" algn="l"/>
                </a:tabLst>
              </a:pPr>
              <a:r>
                <a:rPr lang="es-CO" sz="2800" dirty="0">
                  <a:effectLst/>
                  <a:latin typeface="Arial" panose="020B0604020202020204" pitchFamily="34" charset="0"/>
                  <a:ea typeface="Calibri" panose="020F0502020204030204" pitchFamily="34" charset="0"/>
                  <a:cs typeface="Arial" panose="020B0604020202020204" pitchFamily="34" charset="0"/>
                </a:rPr>
                <a:t>Los procesos de admisión, opciones de alojamiento, tamaños de clases, y recursos para los jóvenes en crianza temporal varían. </a:t>
              </a:r>
              <a:endParaRPr sz="2800" b="0" i="0" u="none" strike="noStrike" cap="none" dirty="0">
                <a:solidFill>
                  <a:srgbClr val="0A1F41"/>
                </a:solidFill>
                <a:latin typeface="Arial" panose="020B0604020202020204" pitchFamily="34" charset="0"/>
                <a:cs typeface="Arial" panose="020B0604020202020204" pitchFamily="34" charset="0"/>
                <a:sym typeface="Arial"/>
              </a:endParaRPr>
            </a:p>
          </p:txBody>
        </p:sp>
        <p:sp>
          <p:nvSpPr>
            <p:cNvPr id="517" name="Google Shape;517;p19"/>
            <p:cNvSpPr txBox="1"/>
            <p:nvPr/>
          </p:nvSpPr>
          <p:spPr>
            <a:xfrm>
              <a:off x="-874658" y="-23596"/>
              <a:ext cx="8021400" cy="18060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4848D1"/>
                </a:buClr>
                <a:buSzPts val="4400"/>
                <a:buFont typeface="Poppins"/>
                <a:buNone/>
              </a:pPr>
              <a:r>
                <a:rPr lang="en-US" sz="4400" b="1" i="0" u="none" strike="noStrike" cap="none" dirty="0">
                  <a:solidFill>
                    <a:srgbClr val="4848D1"/>
                  </a:solidFill>
                  <a:latin typeface="Poppins"/>
                  <a:ea typeface="Poppins"/>
                  <a:cs typeface="Poppins"/>
                  <a:sym typeface="Poppins"/>
                </a:rPr>
                <a:t>Colegios y </a:t>
              </a:r>
              <a:r>
                <a:rPr lang="en-US" sz="4400" b="1" i="0" u="none" strike="noStrike" cap="none" dirty="0" err="1">
                  <a:solidFill>
                    <a:srgbClr val="4848D1"/>
                  </a:solidFill>
                  <a:latin typeface="Poppins"/>
                  <a:ea typeface="Poppins"/>
                  <a:cs typeface="Poppins"/>
                  <a:sym typeface="Poppins"/>
                </a:rPr>
                <a:t>Universidades</a:t>
              </a:r>
              <a:r>
                <a:rPr lang="en-US" sz="4400" b="1" i="0" u="none" strike="noStrike" cap="none" dirty="0">
                  <a:solidFill>
                    <a:srgbClr val="4848D1"/>
                  </a:solidFill>
                  <a:latin typeface="Poppins"/>
                  <a:ea typeface="Poppins"/>
                  <a:cs typeface="Poppins"/>
                  <a:sym typeface="Poppins"/>
                </a:rPr>
                <a:t> de </a:t>
              </a:r>
              <a:r>
                <a:rPr lang="en-US" sz="4400" b="1" i="0" u="none" strike="noStrike" cap="none" dirty="0" err="1">
                  <a:solidFill>
                    <a:srgbClr val="4848D1"/>
                  </a:solidFill>
                  <a:latin typeface="Poppins"/>
                  <a:ea typeface="Poppins"/>
                  <a:cs typeface="Poppins"/>
                  <a:sym typeface="Poppins"/>
                </a:rPr>
                <a:t>Fuera</a:t>
              </a:r>
              <a:r>
                <a:rPr lang="en-US" sz="4400" b="1" i="0" u="none" strike="noStrike" cap="none" dirty="0">
                  <a:solidFill>
                    <a:srgbClr val="4848D1"/>
                  </a:solidFill>
                  <a:latin typeface="Poppins"/>
                  <a:ea typeface="Poppins"/>
                  <a:cs typeface="Poppins"/>
                  <a:sym typeface="Poppins"/>
                </a:rPr>
                <a:t> del Estado</a:t>
              </a:r>
              <a:endParaRPr sz="4400" b="1" i="0" u="none" strike="noStrike" cap="none" dirty="0">
                <a:solidFill>
                  <a:srgbClr val="4848D1"/>
                </a:solidFill>
                <a:latin typeface="Poppins"/>
                <a:ea typeface="Poppins"/>
                <a:cs typeface="Poppins"/>
                <a:sym typeface="Poppins"/>
              </a:endParaRPr>
            </a:p>
          </p:txBody>
        </p:sp>
      </p:grpSp>
      <p:pic>
        <p:nvPicPr>
          <p:cNvPr id="518" name="Google Shape;518;p19" descr="A group of people sitting at a table&#10;&#10;Description automatically generated with low confidence"/>
          <p:cNvPicPr preferRelativeResize="0"/>
          <p:nvPr/>
        </p:nvPicPr>
        <p:blipFill rotWithShape="1">
          <a:blip r:embed="rId3">
            <a:alphaModFix/>
          </a:blip>
          <a:srcRect/>
          <a:stretch/>
        </p:blipFill>
        <p:spPr>
          <a:xfrm>
            <a:off x="8814436" y="-738255"/>
            <a:ext cx="15059478" cy="10020300"/>
          </a:xfrm>
          <a:prstGeom prst="rect">
            <a:avLst/>
          </a:prstGeom>
          <a:noFill/>
          <a:ln>
            <a:noFill/>
          </a:ln>
        </p:spPr>
      </p:pic>
      <p:sp>
        <p:nvSpPr>
          <p:cNvPr id="519" name="Google Shape;519;p19"/>
          <p:cNvSpPr/>
          <p:nvPr/>
        </p:nvSpPr>
        <p:spPr>
          <a:xfrm rot="-196209">
            <a:off x="-1084270" y="9218603"/>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520" name="Google Shape;520;p19"/>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908"/>
        <p:cNvGrpSpPr/>
        <p:nvPr/>
      </p:nvGrpSpPr>
      <p:grpSpPr>
        <a:xfrm>
          <a:off x="0" y="0"/>
          <a:ext cx="0" cy="0"/>
          <a:chOff x="0" y="0"/>
          <a:chExt cx="0" cy="0"/>
        </a:xfrm>
      </p:grpSpPr>
      <p:pic>
        <p:nvPicPr>
          <p:cNvPr id="909" name="Google Shape;909;p43" descr="A person working on a piece of wood&#10;&#10;Description automatically generated with low confidence"/>
          <p:cNvPicPr preferRelativeResize="0"/>
          <p:nvPr/>
        </p:nvPicPr>
        <p:blipFill rotWithShape="1">
          <a:blip r:embed="rId3">
            <a:alphaModFix/>
          </a:blip>
          <a:srcRect l="11427" t="-4861" r="-11426" b="4858"/>
          <a:stretch/>
        </p:blipFill>
        <p:spPr>
          <a:xfrm rot="-448380">
            <a:off x="9200210" y="-1365944"/>
            <a:ext cx="14839099" cy="10287000"/>
          </a:xfrm>
          <a:prstGeom prst="rect">
            <a:avLst/>
          </a:prstGeom>
          <a:noFill/>
          <a:ln>
            <a:noFill/>
          </a:ln>
        </p:spPr>
      </p:pic>
      <p:sp>
        <p:nvSpPr>
          <p:cNvPr id="910" name="Google Shape;910;p43"/>
          <p:cNvSpPr/>
          <p:nvPr/>
        </p:nvSpPr>
        <p:spPr>
          <a:xfrm rot="-196209">
            <a:off x="-931482" y="9094263"/>
            <a:ext cx="19912381" cy="2375524"/>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911" name="Google Shape;911;p43"/>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grpSp>
        <p:nvGrpSpPr>
          <p:cNvPr id="913" name="Google Shape;913;p43"/>
          <p:cNvGrpSpPr/>
          <p:nvPr/>
        </p:nvGrpSpPr>
        <p:grpSpPr>
          <a:xfrm>
            <a:off x="442259" y="1124883"/>
            <a:ext cx="8701741" cy="1935563"/>
            <a:chOff x="-681766" y="-48766"/>
            <a:chExt cx="8430600" cy="2580750"/>
          </a:xfrm>
        </p:grpSpPr>
        <p:sp>
          <p:nvSpPr>
            <p:cNvPr id="914" name="Google Shape;914;p43"/>
            <p:cNvSpPr txBox="1"/>
            <p:nvPr/>
          </p:nvSpPr>
          <p:spPr>
            <a:xfrm>
              <a:off x="-681766" y="1906172"/>
              <a:ext cx="8430600" cy="625812"/>
            </a:xfrm>
            <a:prstGeom prst="rect">
              <a:avLst/>
            </a:prstGeom>
            <a:noFill/>
            <a:ln>
              <a:noFill/>
            </a:ln>
          </p:spPr>
          <p:txBody>
            <a:bodyPr spcFirstLastPara="1" wrap="square" lIns="0" tIns="0" rIns="0" bIns="0" anchor="t" anchorCtr="0">
              <a:spAutoFit/>
            </a:bodyPr>
            <a:lstStyle/>
            <a:p>
              <a:pPr marL="571500" marR="0" lvl="1" indent="-571500" algn="l" rtl="0">
                <a:lnSpc>
                  <a:spcPct val="100000"/>
                </a:lnSpc>
                <a:spcBef>
                  <a:spcPts val="0"/>
                </a:spcBef>
                <a:spcAft>
                  <a:spcPts val="0"/>
                </a:spcAft>
                <a:buClr>
                  <a:srgbClr val="0A1F41"/>
                </a:buClr>
                <a:buSzPts val="3200"/>
                <a:buFont typeface="Arial"/>
                <a:buChar char="•"/>
              </a:pPr>
              <a:endParaRPr sz="3050" b="0" i="0" u="none" strike="noStrike" cap="none" dirty="0">
                <a:solidFill>
                  <a:srgbClr val="000000"/>
                </a:solidFill>
                <a:latin typeface="Arial"/>
                <a:ea typeface="Arial"/>
                <a:cs typeface="Arial"/>
                <a:sym typeface="Arial"/>
              </a:endParaRPr>
            </a:p>
          </p:txBody>
        </p:sp>
        <p:sp>
          <p:nvSpPr>
            <p:cNvPr id="915" name="Google Shape;915;p43"/>
            <p:cNvSpPr txBox="1"/>
            <p:nvPr/>
          </p:nvSpPr>
          <p:spPr>
            <a:xfrm>
              <a:off x="-388140" y="-48766"/>
              <a:ext cx="8021400" cy="180562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dirty="0" err="1">
                  <a:solidFill>
                    <a:srgbClr val="4848D1"/>
                  </a:solidFill>
                  <a:latin typeface="Poppins ExtraBold"/>
                  <a:ea typeface="Poppins ExtraBold"/>
                  <a:cs typeface="Poppins ExtraBold"/>
                  <a:sym typeface="Poppins ExtraBold"/>
                </a:rPr>
                <a:t>Educación</a:t>
              </a:r>
              <a:r>
                <a:rPr lang="en-US" sz="4400" b="0" i="0" u="none" strike="noStrike" cap="none" dirty="0">
                  <a:solidFill>
                    <a:srgbClr val="4848D1"/>
                  </a:solidFill>
                  <a:latin typeface="Poppins ExtraBold"/>
                  <a:ea typeface="Poppins ExtraBold"/>
                  <a:cs typeface="Poppins ExtraBold"/>
                  <a:sym typeface="Poppins ExtraBold"/>
                </a:rPr>
                <a:t> </a:t>
              </a:r>
              <a:r>
                <a:rPr lang="en-US" sz="4400" b="0" i="0" u="none" strike="noStrike" cap="none" dirty="0" err="1">
                  <a:solidFill>
                    <a:srgbClr val="4848D1"/>
                  </a:solidFill>
                  <a:latin typeface="Poppins ExtraBold"/>
                  <a:ea typeface="Poppins ExtraBold"/>
                  <a:cs typeface="Poppins ExtraBold"/>
                  <a:sym typeface="Poppins ExtraBold"/>
                </a:rPr>
                <a:t>Vocacional</a:t>
              </a:r>
              <a:r>
                <a:rPr lang="en-US" sz="4400" b="0" i="0" u="none" strike="noStrike" cap="none" dirty="0">
                  <a:solidFill>
                    <a:srgbClr val="4848D1"/>
                  </a:solidFill>
                  <a:latin typeface="Poppins ExtraBold"/>
                  <a:ea typeface="Poppins ExtraBold"/>
                  <a:cs typeface="Poppins ExtraBold"/>
                  <a:sym typeface="Poppins ExtraBold"/>
                </a:rPr>
                <a:t> Y Técnica</a:t>
              </a:r>
              <a:r>
                <a:rPr lang="en-US" sz="1400" b="0" i="0" u="none" strike="noStrike" cap="none" dirty="0">
                  <a:solidFill>
                    <a:srgbClr val="000000"/>
                  </a:solidFill>
                  <a:latin typeface="Poppins ExtraBold"/>
                  <a:ea typeface="Poppins ExtraBold"/>
                  <a:cs typeface="Poppins ExtraBold"/>
                  <a:sym typeface="Poppins ExtraBold"/>
                </a:rPr>
                <a:t>  </a:t>
              </a:r>
              <a:r>
                <a:rPr lang="en-US" sz="4400" b="0" i="0" u="none" strike="noStrike" cap="none" dirty="0">
                  <a:solidFill>
                    <a:schemeClr val="lt1"/>
                  </a:solidFill>
                  <a:latin typeface="Poppins ExtraBold"/>
                  <a:ea typeface="Poppins ExtraBold"/>
                  <a:cs typeface="Poppins ExtraBold"/>
                  <a:sym typeface="Poppins ExtraBold"/>
                </a:rPr>
                <a:t>(CTE)</a:t>
              </a:r>
              <a:endParaRPr sz="1400" b="0" i="0" u="none" strike="noStrike" cap="none" dirty="0">
                <a:solidFill>
                  <a:srgbClr val="000000"/>
                </a:solidFill>
                <a:latin typeface="Poppins ExtraBold"/>
                <a:ea typeface="Poppins ExtraBold"/>
                <a:cs typeface="Poppins ExtraBold"/>
                <a:sym typeface="Poppins ExtraBold"/>
              </a:endParaRPr>
            </a:p>
          </p:txBody>
        </p:sp>
      </p:grpSp>
      <p:sp>
        <p:nvSpPr>
          <p:cNvPr id="916" name="Google Shape;916;p43"/>
          <p:cNvSpPr txBox="1"/>
          <p:nvPr/>
        </p:nvSpPr>
        <p:spPr>
          <a:xfrm rot="-209326">
            <a:off x="441087" y="9012513"/>
            <a:ext cx="18444506" cy="52318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750" b="1" i="0" u="sng" strike="noStrike" cap="none" dirty="0">
                <a:solidFill>
                  <a:srgbClr val="FED531"/>
                </a:solidFill>
                <a:latin typeface="Arial"/>
                <a:ea typeface="Arial"/>
                <a:cs typeface="Arial"/>
                <a:sym typeface="Arial"/>
              </a:rPr>
              <a:t>¡</a:t>
            </a:r>
            <a:r>
              <a:rPr lang="en-US" sz="2750" b="1" i="0" u="sng" strike="noStrike" cap="none" dirty="0" err="1">
                <a:solidFill>
                  <a:srgbClr val="FED531"/>
                </a:solidFill>
                <a:latin typeface="Arial"/>
                <a:ea typeface="Arial"/>
                <a:cs typeface="Arial"/>
                <a:sym typeface="Arial"/>
              </a:rPr>
              <a:t>Obténga</a:t>
            </a:r>
            <a:r>
              <a:rPr lang="en-US" sz="2750" b="1" i="0" u="sng" strike="noStrike" cap="none" dirty="0">
                <a:solidFill>
                  <a:srgbClr val="FED531"/>
                </a:solidFill>
                <a:latin typeface="Arial"/>
                <a:ea typeface="Arial"/>
                <a:cs typeface="Arial"/>
                <a:sym typeface="Arial"/>
              </a:rPr>
              <a:t> un </a:t>
            </a:r>
            <a:r>
              <a:rPr lang="en-US" sz="2750" b="1" i="0" u="sng" strike="noStrike" cap="none" dirty="0" err="1">
                <a:solidFill>
                  <a:srgbClr val="FED531"/>
                </a:solidFill>
                <a:latin typeface="Arial"/>
                <a:ea typeface="Arial"/>
                <a:cs typeface="Arial"/>
                <a:sym typeface="Arial"/>
              </a:rPr>
              <a:t>certificado</a:t>
            </a:r>
            <a:r>
              <a:rPr lang="en-US" sz="2750" b="1" i="0" u="sng" strike="noStrike" cap="none" dirty="0">
                <a:solidFill>
                  <a:srgbClr val="FED531"/>
                </a:solidFill>
                <a:latin typeface="Arial"/>
                <a:ea typeface="Arial"/>
                <a:cs typeface="Arial"/>
                <a:sym typeface="Arial"/>
              </a:rPr>
              <a:t> de </a:t>
            </a:r>
            <a:r>
              <a:rPr lang="en-US" sz="2750" b="1" i="0" u="sng" strike="noStrike" cap="none" dirty="0" err="1">
                <a:solidFill>
                  <a:srgbClr val="FED531"/>
                </a:solidFill>
                <a:latin typeface="Arial"/>
                <a:ea typeface="Arial"/>
                <a:cs typeface="Arial"/>
                <a:sym typeface="Arial"/>
              </a:rPr>
              <a:t>Tecnología</a:t>
            </a:r>
            <a:r>
              <a:rPr lang="en-US" sz="2750" b="1" i="0" u="sng" strike="noStrike" cap="none" dirty="0">
                <a:solidFill>
                  <a:srgbClr val="FED531"/>
                </a:solidFill>
                <a:latin typeface="Arial"/>
                <a:ea typeface="Arial"/>
                <a:cs typeface="Arial"/>
                <a:sym typeface="Arial"/>
              </a:rPr>
              <a:t> </a:t>
            </a:r>
            <a:r>
              <a:rPr lang="en-US" sz="2750" b="1" i="0" u="sng" strike="noStrike" cap="none" dirty="0" err="1">
                <a:solidFill>
                  <a:srgbClr val="FED531"/>
                </a:solidFill>
                <a:latin typeface="Arial"/>
                <a:ea typeface="Arial"/>
                <a:cs typeface="Arial"/>
                <a:sym typeface="Arial"/>
              </a:rPr>
              <a:t>en</a:t>
            </a:r>
            <a:r>
              <a:rPr lang="en-US" sz="2750" b="1" i="0" u="sng" strike="noStrike" cap="none" dirty="0">
                <a:solidFill>
                  <a:srgbClr val="FED531"/>
                </a:solidFill>
                <a:latin typeface="Arial"/>
                <a:ea typeface="Arial"/>
                <a:cs typeface="Arial"/>
                <a:sym typeface="Arial"/>
              </a:rPr>
              <a:t> </a:t>
            </a:r>
            <a:r>
              <a:rPr lang="en-US" sz="2750" b="1" i="0" u="sng" strike="noStrike" cap="none" dirty="0" err="1">
                <a:solidFill>
                  <a:srgbClr val="FED531"/>
                </a:solidFill>
                <a:latin typeface="Arial"/>
                <a:ea typeface="Arial"/>
                <a:cs typeface="Arial"/>
                <a:sym typeface="Arial"/>
              </a:rPr>
              <a:t>Plomería</a:t>
            </a:r>
            <a:r>
              <a:rPr lang="en-US" sz="2750" b="1" i="0" u="sng" strike="noStrike" cap="none" dirty="0">
                <a:solidFill>
                  <a:srgbClr val="FED531"/>
                </a:solidFill>
                <a:latin typeface="Arial"/>
                <a:ea typeface="Arial"/>
                <a:cs typeface="Arial"/>
                <a:sym typeface="Arial"/>
              </a:rPr>
              <a:t> </a:t>
            </a:r>
            <a:r>
              <a:rPr lang="en-US" sz="2750" b="1" i="0" u="sng" strike="noStrike" cap="none" dirty="0" err="1">
                <a:solidFill>
                  <a:srgbClr val="FED531"/>
                </a:solidFill>
                <a:latin typeface="Arial"/>
                <a:ea typeface="Arial"/>
                <a:cs typeface="Arial"/>
                <a:sym typeface="Arial"/>
              </a:rPr>
              <a:t>en</a:t>
            </a:r>
            <a:r>
              <a:rPr lang="en-US" sz="2750" b="1" i="0" u="sng" strike="noStrike" cap="none" dirty="0">
                <a:solidFill>
                  <a:srgbClr val="FED531"/>
                </a:solidFill>
                <a:latin typeface="Arial"/>
                <a:ea typeface="Arial"/>
                <a:cs typeface="Arial"/>
                <a:sym typeface="Arial"/>
              </a:rPr>
              <a:t> L.A. Trade Tech Community College y </a:t>
            </a:r>
            <a:r>
              <a:rPr lang="en-US" sz="2750" b="1" i="0" u="sng" strike="noStrike" cap="none" dirty="0" err="1">
                <a:solidFill>
                  <a:srgbClr val="FED531"/>
                </a:solidFill>
                <a:latin typeface="Arial"/>
                <a:ea typeface="Arial"/>
                <a:cs typeface="Arial"/>
                <a:sym typeface="Arial"/>
              </a:rPr>
              <a:t>gana</a:t>
            </a:r>
            <a:r>
              <a:rPr lang="en-US" sz="2750" b="1" i="0" u="sng" strike="noStrike" cap="none" dirty="0">
                <a:solidFill>
                  <a:srgbClr val="FED531"/>
                </a:solidFill>
                <a:latin typeface="Arial"/>
                <a:ea typeface="Arial"/>
                <a:cs typeface="Arial"/>
                <a:sym typeface="Arial"/>
              </a:rPr>
              <a:t> $60,000! </a:t>
            </a:r>
            <a:endParaRPr sz="2750" b="0" i="0" u="none" strike="noStrike" cap="none" dirty="0">
              <a:solidFill>
                <a:srgbClr val="000000"/>
              </a:solidFill>
              <a:latin typeface="Arial"/>
              <a:ea typeface="Arial"/>
              <a:cs typeface="Arial"/>
              <a:sym typeface="Arial"/>
            </a:endParaRPr>
          </a:p>
        </p:txBody>
      </p:sp>
      <p:sp>
        <p:nvSpPr>
          <p:cNvPr id="3" name="TextBox 2">
            <a:extLst>
              <a:ext uri="{FF2B5EF4-FFF2-40B4-BE49-F238E27FC236}">
                <a16:creationId xmlns:a16="http://schemas.microsoft.com/office/drawing/2014/main" id="{6F377EA9-1C50-DA67-B78A-AB989216D97F}"/>
              </a:ext>
            </a:extLst>
          </p:cNvPr>
          <p:cNvSpPr txBox="1"/>
          <p:nvPr/>
        </p:nvSpPr>
        <p:spPr>
          <a:xfrm>
            <a:off x="178733" y="2939966"/>
            <a:ext cx="8701741" cy="5078313"/>
          </a:xfrm>
          <a:prstGeom prst="rect">
            <a:avLst/>
          </a:prstGeom>
          <a:noFill/>
        </p:spPr>
        <p:txBody>
          <a:bodyPr wrap="square">
            <a:spAutoFit/>
          </a:bodyPr>
          <a:lstStyle/>
          <a:p>
            <a:pPr marL="571500" marR="0" lvl="0" indent="-571500" fontAlgn="base">
              <a:spcBef>
                <a:spcPts val="0"/>
              </a:spcBef>
              <a:spcAft>
                <a:spcPts val="0"/>
              </a:spcAft>
              <a:buSzPct val="100000"/>
              <a:buFont typeface="Arial" panose="020B0604020202020204" pitchFamily="34" charset="0"/>
              <a:buChar char="•"/>
              <a:tabLst>
                <a:tab pos="457200" algn="l"/>
              </a:tabLst>
            </a:pPr>
            <a:r>
              <a:rPr lang="es-CO" sz="3600" dirty="0">
                <a:effectLst/>
                <a:latin typeface="+mn-lt"/>
                <a:ea typeface="Times New Roman" panose="02020603050405020304" pitchFamily="18" charset="0"/>
              </a:rPr>
              <a:t>Pueden ser programas más cortos (por ejemplo, de 6 a 12 meses)​.</a:t>
            </a:r>
            <a:endParaRPr lang="en-US" sz="3600" dirty="0">
              <a:effectLst/>
              <a:latin typeface="+mn-lt"/>
              <a:ea typeface="Times New Roman" panose="02020603050405020304" pitchFamily="18" charset="0"/>
            </a:endParaRPr>
          </a:p>
          <a:p>
            <a:pPr marL="571500" marR="0" lvl="0" indent="-571500" fontAlgn="base">
              <a:spcBef>
                <a:spcPts val="0"/>
              </a:spcBef>
              <a:spcAft>
                <a:spcPts val="0"/>
              </a:spcAft>
              <a:buSzPct val="100000"/>
              <a:buFont typeface="Arial" panose="020B0604020202020204" pitchFamily="34" charset="0"/>
              <a:buChar char="•"/>
              <a:tabLst>
                <a:tab pos="457200" algn="l"/>
              </a:tabLst>
            </a:pPr>
            <a:r>
              <a:rPr lang="es-CO" sz="3600" dirty="0">
                <a:effectLst/>
                <a:latin typeface="+mn-lt"/>
                <a:ea typeface="Times New Roman" panose="02020603050405020304" pitchFamily="18" charset="0"/>
              </a:rPr>
              <a:t>Programas de alta calidad que lleven a conseguir trabajos bien remunerados​.</a:t>
            </a:r>
            <a:endParaRPr lang="en-US" sz="3600" dirty="0">
              <a:effectLst/>
              <a:latin typeface="+mn-lt"/>
              <a:ea typeface="Times New Roman" panose="02020603050405020304" pitchFamily="18" charset="0"/>
            </a:endParaRPr>
          </a:p>
          <a:p>
            <a:pPr marL="571500" marR="0" lvl="0" indent="-571500" fontAlgn="base">
              <a:spcBef>
                <a:spcPts val="0"/>
              </a:spcBef>
              <a:spcAft>
                <a:spcPts val="0"/>
              </a:spcAft>
              <a:buSzPct val="100000"/>
              <a:buFont typeface="Arial" panose="020B0604020202020204" pitchFamily="34" charset="0"/>
              <a:buChar char="•"/>
              <a:tabLst>
                <a:tab pos="457200" algn="l"/>
              </a:tabLst>
            </a:pPr>
            <a:r>
              <a:rPr lang="es-CO" sz="3600" dirty="0">
                <a:effectLst/>
                <a:latin typeface="+mn-lt"/>
                <a:ea typeface="Times New Roman" panose="02020603050405020304" pitchFamily="18" charset="0"/>
              </a:rPr>
              <a:t>Hay ayudas financieras disponibles​.</a:t>
            </a:r>
            <a:endParaRPr lang="en-US" sz="3600" dirty="0">
              <a:effectLst/>
              <a:latin typeface="+mn-lt"/>
              <a:ea typeface="Times New Roman" panose="02020603050405020304" pitchFamily="18" charset="0"/>
            </a:endParaRPr>
          </a:p>
          <a:p>
            <a:pPr marL="571500" indent="-571500">
              <a:buFont typeface="Arial" panose="020B0604020202020204" pitchFamily="34" charset="0"/>
              <a:buChar char="•"/>
            </a:pPr>
            <a:r>
              <a:rPr lang="es-CO" sz="3600" dirty="0">
                <a:effectLst/>
                <a:latin typeface="+mn-lt"/>
                <a:ea typeface="Calibri" panose="020F0502020204030204" pitchFamily="34" charset="0"/>
              </a:rPr>
              <a:t>Muchos programas se ofrecen en los colegios comunitarios a los cuales los jóvenes en crianza temporal a menudo pueden asistir gratis​.</a:t>
            </a:r>
            <a:endParaRPr lang="en-US" sz="3600" dirty="0">
              <a:latin typeface="+mn-l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453">
          <a:extLst>
            <a:ext uri="{FF2B5EF4-FFF2-40B4-BE49-F238E27FC236}">
              <a16:creationId xmlns:a16="http://schemas.microsoft.com/office/drawing/2014/main" id="{71B386D7-734D-6D6B-3041-AE00116D71D4}"/>
            </a:ext>
          </a:extLst>
        </p:cNvPr>
        <p:cNvGrpSpPr/>
        <p:nvPr/>
      </p:nvGrpSpPr>
      <p:grpSpPr>
        <a:xfrm>
          <a:off x="0" y="0"/>
          <a:ext cx="0" cy="0"/>
          <a:chOff x="0" y="0"/>
          <a:chExt cx="0" cy="0"/>
        </a:xfrm>
      </p:grpSpPr>
      <p:sp>
        <p:nvSpPr>
          <p:cNvPr id="455" name="Google Shape;455;p15">
            <a:extLst>
              <a:ext uri="{FF2B5EF4-FFF2-40B4-BE49-F238E27FC236}">
                <a16:creationId xmlns:a16="http://schemas.microsoft.com/office/drawing/2014/main" id="{FD99E9B8-6876-E28E-AD86-3D953E43830F}"/>
              </a:ext>
            </a:extLst>
          </p:cNvPr>
          <p:cNvSpPr/>
          <p:nvPr/>
        </p:nvSpPr>
        <p:spPr>
          <a:xfrm rot="-196209">
            <a:off x="-1084270" y="9218603"/>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456" name="Google Shape;456;p15">
            <a:extLst>
              <a:ext uri="{FF2B5EF4-FFF2-40B4-BE49-F238E27FC236}">
                <a16:creationId xmlns:a16="http://schemas.microsoft.com/office/drawing/2014/main" id="{5BC32A39-0868-B06E-3F52-5FD6A4EEA5A5}"/>
              </a:ext>
            </a:extLst>
          </p:cNvPr>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sp>
        <p:nvSpPr>
          <p:cNvPr id="2" name="Rectangle: Rounded Corners 1">
            <a:extLst>
              <a:ext uri="{FF2B5EF4-FFF2-40B4-BE49-F238E27FC236}">
                <a16:creationId xmlns:a16="http://schemas.microsoft.com/office/drawing/2014/main" id="{AE86E4BD-E3A1-C2ED-ECF6-F8403B3D6686}"/>
              </a:ext>
            </a:extLst>
          </p:cNvPr>
          <p:cNvSpPr/>
          <p:nvPr/>
        </p:nvSpPr>
        <p:spPr>
          <a:xfrm>
            <a:off x="1089386" y="2494108"/>
            <a:ext cx="4688732" cy="6459166"/>
          </a:xfrm>
          <a:prstGeom prst="roundRect">
            <a:avLst/>
          </a:prstGeom>
          <a:solidFill>
            <a:srgbClr val="FED527"/>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marL="285750" indent="-285750" algn="ctr">
              <a:buFont typeface="Arial" panose="020B0604020202020204" pitchFamily="34" charset="0"/>
              <a:buChar char="•"/>
            </a:pPr>
            <a:endParaRPr lang="en-US" dirty="0"/>
          </a:p>
        </p:txBody>
      </p:sp>
      <p:sp>
        <p:nvSpPr>
          <p:cNvPr id="3" name="Rectangle: Rounded Corners 2">
            <a:extLst>
              <a:ext uri="{FF2B5EF4-FFF2-40B4-BE49-F238E27FC236}">
                <a16:creationId xmlns:a16="http://schemas.microsoft.com/office/drawing/2014/main" id="{4AA338D1-F863-684E-F05A-A637F8D70A56}"/>
              </a:ext>
            </a:extLst>
          </p:cNvPr>
          <p:cNvSpPr/>
          <p:nvPr/>
        </p:nvSpPr>
        <p:spPr>
          <a:xfrm>
            <a:off x="6368670" y="2378074"/>
            <a:ext cx="4688732" cy="6459166"/>
          </a:xfrm>
          <a:prstGeom prst="roundRect">
            <a:avLst/>
          </a:prstGeom>
          <a:solidFill>
            <a:srgbClr val="F4592F"/>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4" name="Rectangle: Rounded Corners 3">
            <a:extLst>
              <a:ext uri="{FF2B5EF4-FFF2-40B4-BE49-F238E27FC236}">
                <a16:creationId xmlns:a16="http://schemas.microsoft.com/office/drawing/2014/main" id="{2F13045A-E1B1-C0F9-CB75-FDB3353BCFEE}"/>
              </a:ext>
            </a:extLst>
          </p:cNvPr>
          <p:cNvSpPr/>
          <p:nvPr/>
        </p:nvSpPr>
        <p:spPr>
          <a:xfrm>
            <a:off x="11880714" y="2378074"/>
            <a:ext cx="4688732" cy="6459166"/>
          </a:xfrm>
          <a:prstGeom prst="roundRect">
            <a:avLst/>
          </a:prstGeom>
          <a:solidFill>
            <a:srgbClr val="4848D1"/>
          </a:solidFill>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6F751A0A-AAA8-DABF-DB19-30E63C923DBE}"/>
              </a:ext>
            </a:extLst>
          </p:cNvPr>
          <p:cNvSpPr txBox="1"/>
          <p:nvPr/>
        </p:nvSpPr>
        <p:spPr>
          <a:xfrm>
            <a:off x="424656" y="1173822"/>
            <a:ext cx="6018191" cy="1200329"/>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4400"/>
              <a:buFont typeface="Arial"/>
              <a:buNone/>
            </a:pPr>
            <a:r>
              <a:rPr lang="es-CO" sz="3600" b="1" dirty="0">
                <a:solidFill>
                  <a:srgbClr val="4848D1"/>
                </a:solidFill>
                <a:effectLst/>
                <a:latin typeface="Poppins" panose="00000500000000000000" pitchFamily="2" charset="0"/>
                <a:ea typeface="Calibri" panose="020F0502020204030204" pitchFamily="34" charset="0"/>
                <a:cs typeface="Poppins" panose="00000500000000000000" pitchFamily="2" charset="0"/>
              </a:rPr>
              <a:t>Programas de educación para adultos</a:t>
            </a:r>
            <a:endParaRPr lang="en-US" sz="3600" b="0" i="0" u="none" strike="noStrike" cap="none" dirty="0">
              <a:solidFill>
                <a:srgbClr val="4848D1"/>
              </a:solidFill>
              <a:latin typeface="Poppins" panose="00000500000000000000" pitchFamily="2" charset="0"/>
              <a:cs typeface="Poppins" panose="00000500000000000000" pitchFamily="2" charset="0"/>
              <a:sym typeface="Arial"/>
            </a:endParaRPr>
          </a:p>
        </p:txBody>
      </p:sp>
      <p:sp>
        <p:nvSpPr>
          <p:cNvPr id="7" name="TextBox 6">
            <a:extLst>
              <a:ext uri="{FF2B5EF4-FFF2-40B4-BE49-F238E27FC236}">
                <a16:creationId xmlns:a16="http://schemas.microsoft.com/office/drawing/2014/main" id="{E7FE8AB7-7990-7944-20B3-45FC0A343B69}"/>
              </a:ext>
            </a:extLst>
          </p:cNvPr>
          <p:cNvSpPr txBox="1"/>
          <p:nvPr/>
        </p:nvSpPr>
        <p:spPr>
          <a:xfrm>
            <a:off x="6183042" y="1531126"/>
            <a:ext cx="5369372" cy="646331"/>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4400"/>
              <a:buFont typeface="Arial"/>
              <a:buNone/>
            </a:pPr>
            <a:r>
              <a:rPr lang="en-US" sz="3600" b="1" i="0" u="none" strike="noStrike" cap="none" dirty="0">
                <a:solidFill>
                  <a:srgbClr val="4848D1"/>
                </a:solidFill>
                <a:latin typeface="Poppins"/>
                <a:ea typeface="Poppins"/>
                <a:cs typeface="Poppins"/>
                <a:sym typeface="Poppins"/>
              </a:rPr>
              <a:t>Job Corp</a:t>
            </a:r>
            <a:endParaRPr lang="en-US" sz="3600" b="0" i="0" u="none" strike="noStrike" cap="none" dirty="0">
              <a:solidFill>
                <a:srgbClr val="4848D1"/>
              </a:solidFill>
              <a:latin typeface="Arial"/>
              <a:ea typeface="Arial"/>
              <a:cs typeface="Arial"/>
              <a:sym typeface="Arial"/>
            </a:endParaRPr>
          </a:p>
        </p:txBody>
      </p:sp>
      <p:sp>
        <p:nvSpPr>
          <p:cNvPr id="8" name="TextBox 7">
            <a:extLst>
              <a:ext uri="{FF2B5EF4-FFF2-40B4-BE49-F238E27FC236}">
                <a16:creationId xmlns:a16="http://schemas.microsoft.com/office/drawing/2014/main" id="{3A505DDA-A958-8E1F-F671-62ED6E06501B}"/>
              </a:ext>
            </a:extLst>
          </p:cNvPr>
          <p:cNvSpPr txBox="1"/>
          <p:nvPr/>
        </p:nvSpPr>
        <p:spPr>
          <a:xfrm>
            <a:off x="11397722" y="1531126"/>
            <a:ext cx="5369372" cy="646331"/>
          </a:xfrm>
          <a:prstGeom prst="rect">
            <a:avLst/>
          </a:prstGeom>
          <a:noFill/>
        </p:spPr>
        <p:txBody>
          <a:bodyPr wrap="square">
            <a:spAutoFit/>
          </a:bodyPr>
          <a:lstStyle/>
          <a:p>
            <a:pPr marL="0" marR="0" lvl="0" indent="0" algn="ctr" rtl="0">
              <a:lnSpc>
                <a:spcPct val="100000"/>
              </a:lnSpc>
              <a:spcBef>
                <a:spcPts val="0"/>
              </a:spcBef>
              <a:spcAft>
                <a:spcPts val="0"/>
              </a:spcAft>
              <a:buClr>
                <a:srgbClr val="000000"/>
              </a:buClr>
              <a:buSzPts val="4400"/>
              <a:buFont typeface="Arial"/>
              <a:buNone/>
            </a:pPr>
            <a:r>
              <a:rPr lang="en-US" sz="3600" b="1" i="0" u="none" strike="noStrike" cap="none" dirty="0" err="1">
                <a:solidFill>
                  <a:srgbClr val="4848D1"/>
                </a:solidFill>
                <a:latin typeface="Poppins"/>
                <a:ea typeface="Poppins"/>
                <a:cs typeface="Poppins"/>
                <a:sym typeface="Poppins"/>
              </a:rPr>
              <a:t>Servicio</a:t>
            </a:r>
            <a:r>
              <a:rPr lang="en-US" sz="3600" b="1" i="0" u="none" strike="noStrike" cap="none" dirty="0">
                <a:solidFill>
                  <a:srgbClr val="4848D1"/>
                </a:solidFill>
                <a:latin typeface="Poppins"/>
                <a:ea typeface="Poppins"/>
                <a:cs typeface="Poppins"/>
                <a:sym typeface="Poppins"/>
              </a:rPr>
              <a:t> </a:t>
            </a:r>
            <a:r>
              <a:rPr lang="en-US" sz="3600" b="1" i="0" u="none" strike="noStrike" cap="none" dirty="0" err="1">
                <a:solidFill>
                  <a:srgbClr val="4848D1"/>
                </a:solidFill>
                <a:latin typeface="Poppins"/>
                <a:ea typeface="Poppins"/>
                <a:cs typeface="Poppins"/>
                <a:sym typeface="Poppins"/>
              </a:rPr>
              <a:t>Militar</a:t>
            </a:r>
            <a:endParaRPr lang="en-US" sz="3600" b="0" i="0" u="none" strike="noStrike" cap="none" dirty="0">
              <a:solidFill>
                <a:srgbClr val="4848D1"/>
              </a:solidFill>
              <a:latin typeface="Arial"/>
              <a:ea typeface="Arial"/>
              <a:cs typeface="Arial"/>
              <a:sym typeface="Arial"/>
            </a:endParaRPr>
          </a:p>
        </p:txBody>
      </p:sp>
      <p:sp>
        <p:nvSpPr>
          <p:cNvPr id="9" name="TextBox 8">
            <a:extLst>
              <a:ext uri="{FF2B5EF4-FFF2-40B4-BE49-F238E27FC236}">
                <a16:creationId xmlns:a16="http://schemas.microsoft.com/office/drawing/2014/main" id="{592A232A-2D4D-72EE-1BC2-1BF4F5977200}"/>
              </a:ext>
            </a:extLst>
          </p:cNvPr>
          <p:cNvSpPr txBox="1"/>
          <p:nvPr/>
        </p:nvSpPr>
        <p:spPr>
          <a:xfrm>
            <a:off x="1284270" y="2856124"/>
            <a:ext cx="4224787" cy="5944576"/>
          </a:xfrm>
          <a:prstGeom prst="rect">
            <a:avLst/>
          </a:prstGeom>
          <a:noFill/>
        </p:spPr>
        <p:txBody>
          <a:bodyPr wrap="square" rtlCol="0">
            <a:spAutoFit/>
          </a:bodyPr>
          <a:lstStyle/>
          <a:p>
            <a:pPr marL="285750" marR="0" indent="-285750">
              <a:lnSpc>
                <a:spcPct val="107000"/>
              </a:lnSpc>
              <a:spcBef>
                <a:spcPts val="0"/>
              </a:spcBef>
              <a:spcAft>
                <a:spcPts val="800"/>
              </a:spcAft>
              <a:buFont typeface="Arial" panose="020B0604020202020204" pitchFamily="34" charset="0"/>
              <a:buChar char="•"/>
            </a:pPr>
            <a:r>
              <a:rPr lang="es-CO" sz="2800" kern="100" dirty="0">
                <a:effectLst/>
                <a:latin typeface="+mn-lt"/>
                <a:ea typeface="Calibri" panose="020F0502020204030204" pitchFamily="34" charset="0"/>
                <a:cs typeface="Times New Roman" panose="02020603050405020304" pitchFamily="18" charset="0"/>
              </a:rPr>
              <a:t>Ofrece una variedad de programas de educación vocacional acreditados.</a:t>
            </a:r>
          </a:p>
          <a:p>
            <a:pPr marL="285750" marR="0" indent="-285750">
              <a:lnSpc>
                <a:spcPct val="107000"/>
              </a:lnSpc>
              <a:spcBef>
                <a:spcPts val="0"/>
              </a:spcBef>
              <a:spcAft>
                <a:spcPts val="800"/>
              </a:spcAft>
              <a:buFont typeface="Arial" panose="020B0604020202020204" pitchFamily="34" charset="0"/>
              <a:buChar char="•"/>
            </a:pPr>
            <a:endParaRPr lang="es-CO" sz="2800" kern="100" dirty="0">
              <a:effectLst/>
              <a:latin typeface="+mn-lt"/>
              <a:ea typeface="Calibri" panose="020F0502020204030204" pitchFamily="34" charset="0"/>
              <a:cs typeface="Times New Roman" panose="02020603050405020304" pitchFamily="18" charset="0"/>
            </a:endParaRPr>
          </a:p>
          <a:p>
            <a:pPr marL="285750" marR="0" indent="-285750">
              <a:lnSpc>
                <a:spcPct val="107000"/>
              </a:lnSpc>
              <a:spcBef>
                <a:spcPts val="0"/>
              </a:spcBef>
              <a:spcAft>
                <a:spcPts val="800"/>
              </a:spcAft>
              <a:buFont typeface="Arial" panose="020B0604020202020204" pitchFamily="34" charset="0"/>
              <a:buChar char="•"/>
            </a:pPr>
            <a:r>
              <a:rPr lang="es-CO" sz="2800" kern="100" dirty="0">
                <a:effectLst/>
                <a:latin typeface="+mn-lt"/>
                <a:ea typeface="Calibri" panose="020F0502020204030204" pitchFamily="34" charset="0"/>
                <a:cs typeface="Times New Roman" panose="02020603050405020304" pitchFamily="18" charset="0"/>
              </a:rPr>
              <a:t>Las unidades no se transfieren a un título universitarios</a:t>
            </a:r>
          </a:p>
          <a:p>
            <a:pPr marL="285750" marR="0" indent="-285750">
              <a:lnSpc>
                <a:spcPct val="107000"/>
              </a:lnSpc>
              <a:spcBef>
                <a:spcPts val="0"/>
              </a:spcBef>
              <a:spcAft>
                <a:spcPts val="800"/>
              </a:spcAft>
              <a:buFont typeface="Arial" panose="020B0604020202020204" pitchFamily="34" charset="0"/>
              <a:buChar char="•"/>
            </a:pPr>
            <a:endParaRPr lang="es-CO" sz="2800" kern="100" dirty="0">
              <a:effectLst/>
              <a:latin typeface="+mn-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s-CO" sz="2800" dirty="0">
                <a:effectLst/>
                <a:latin typeface="+mn-lt"/>
                <a:ea typeface="Calibri" panose="020F0502020204030204" pitchFamily="34" charset="0"/>
                <a:cs typeface="Times New Roman" panose="02020603050405020304" pitchFamily="18" charset="0"/>
              </a:rPr>
              <a:t>Reúne los requisitos para ayuda financiera federal.</a:t>
            </a:r>
            <a:endParaRPr lang="en-US" sz="2800" dirty="0">
              <a:solidFill>
                <a:schemeClr val="tx1"/>
              </a:solidFill>
              <a:latin typeface="+mn-lt"/>
            </a:endParaRPr>
          </a:p>
        </p:txBody>
      </p:sp>
      <p:sp>
        <p:nvSpPr>
          <p:cNvPr id="10" name="TextBox 9">
            <a:extLst>
              <a:ext uri="{FF2B5EF4-FFF2-40B4-BE49-F238E27FC236}">
                <a16:creationId xmlns:a16="http://schemas.microsoft.com/office/drawing/2014/main" id="{798F5958-FD5A-E0FB-F9F8-4E9AF16898D1}"/>
              </a:ext>
            </a:extLst>
          </p:cNvPr>
          <p:cNvSpPr txBox="1"/>
          <p:nvPr/>
        </p:nvSpPr>
        <p:spPr>
          <a:xfrm>
            <a:off x="6601431" y="2826447"/>
            <a:ext cx="4150652" cy="5562420"/>
          </a:xfrm>
          <a:prstGeom prst="rect">
            <a:avLst/>
          </a:prstGeom>
          <a:noFill/>
        </p:spPr>
        <p:txBody>
          <a:bodyPr wrap="square" rtlCol="0">
            <a:spAutoFit/>
          </a:bodyPr>
          <a:lstStyle/>
          <a:p>
            <a:pPr marL="457200" marR="0" indent="-457200">
              <a:lnSpc>
                <a:spcPct val="107000"/>
              </a:lnSpc>
              <a:spcBef>
                <a:spcPts val="0"/>
              </a:spcBef>
              <a:spcAft>
                <a:spcPts val="800"/>
              </a:spcAft>
              <a:buFont typeface="Arial" panose="020B0604020202020204" pitchFamily="34" charset="0"/>
              <a:buChar char="•"/>
            </a:pPr>
            <a:r>
              <a:rPr lang="es-CO" sz="2400" kern="100" dirty="0">
                <a:effectLst/>
                <a:latin typeface="+mn-lt"/>
                <a:ea typeface="Calibri" panose="020F0502020204030204" pitchFamily="34" charset="0"/>
                <a:cs typeface="Times New Roman" panose="02020603050405020304" pitchFamily="18" charset="0"/>
              </a:rPr>
              <a:t>Educación vocacional gratis con subsidio para vivienda y por costo de vida.</a:t>
            </a:r>
          </a:p>
          <a:p>
            <a:pPr marL="457200" marR="0" indent="-457200">
              <a:lnSpc>
                <a:spcPct val="107000"/>
              </a:lnSpc>
              <a:spcBef>
                <a:spcPts val="0"/>
              </a:spcBef>
              <a:spcAft>
                <a:spcPts val="800"/>
              </a:spcAft>
              <a:buFont typeface="Arial" panose="020B0604020202020204" pitchFamily="34" charset="0"/>
              <a:buChar char="•"/>
            </a:pPr>
            <a:endParaRPr lang="en-US" sz="2400" kern="100" dirty="0">
              <a:effectLst/>
              <a:latin typeface="+mn-lt"/>
              <a:ea typeface="Calibri" panose="020F0502020204030204" pitchFamily="34" charset="0"/>
              <a:cs typeface="Times New Roman" panose="02020603050405020304" pitchFamily="18" charset="0"/>
            </a:endParaRPr>
          </a:p>
          <a:p>
            <a:pPr marL="457200" marR="0" indent="-457200">
              <a:lnSpc>
                <a:spcPct val="107000"/>
              </a:lnSpc>
              <a:spcBef>
                <a:spcPts val="0"/>
              </a:spcBef>
              <a:spcAft>
                <a:spcPts val="800"/>
              </a:spcAft>
              <a:buFont typeface="Arial" panose="020B0604020202020204" pitchFamily="34" charset="0"/>
              <a:buChar char="•"/>
            </a:pPr>
            <a:r>
              <a:rPr lang="es-CO" sz="2400" kern="100" dirty="0">
                <a:effectLst/>
                <a:latin typeface="+mn-lt"/>
                <a:ea typeface="Calibri" panose="020F0502020204030204" pitchFamily="34" charset="0"/>
                <a:cs typeface="Times New Roman" panose="02020603050405020304" pitchFamily="18" charset="0"/>
              </a:rPr>
              <a:t>No se requiere un </a:t>
            </a:r>
            <a:r>
              <a:rPr lang="es-CO" sz="2400" kern="100" dirty="0" err="1">
                <a:effectLst/>
                <a:latin typeface="+mn-lt"/>
                <a:ea typeface="Calibri" panose="020F0502020204030204" pitchFamily="34" charset="0"/>
                <a:cs typeface="Times New Roman" panose="02020603050405020304" pitchFamily="18" charset="0"/>
              </a:rPr>
              <a:t>GPA</a:t>
            </a:r>
            <a:r>
              <a:rPr lang="es-CO" sz="2400" kern="100" dirty="0">
                <a:effectLst/>
                <a:latin typeface="+mn-lt"/>
                <a:ea typeface="Calibri" panose="020F0502020204030204" pitchFamily="34" charset="0"/>
                <a:cs typeface="Times New Roman" panose="02020603050405020304" pitchFamily="18" charset="0"/>
              </a:rPr>
              <a:t> mínimo ni diploma de </a:t>
            </a:r>
            <a:r>
              <a:rPr lang="es-CO" sz="2400" kern="100" dirty="0" err="1">
                <a:effectLst/>
                <a:latin typeface="+mn-lt"/>
                <a:ea typeface="Calibri" panose="020F0502020204030204" pitchFamily="34" charset="0"/>
                <a:cs typeface="Times New Roman" panose="02020603050405020304" pitchFamily="18" charset="0"/>
              </a:rPr>
              <a:t>pos</a:t>
            </a:r>
            <a:r>
              <a:rPr lang="es-CO" sz="2400" kern="100" dirty="0">
                <a:effectLst/>
                <a:latin typeface="+mn-lt"/>
                <a:ea typeface="Calibri" panose="020F0502020204030204" pitchFamily="34" charset="0"/>
                <a:cs typeface="Times New Roman" panose="02020603050405020304" pitchFamily="18" charset="0"/>
              </a:rPr>
              <a:t> preparatoria o equivalente.</a:t>
            </a:r>
          </a:p>
          <a:p>
            <a:pPr marL="457200" marR="0" indent="-457200">
              <a:lnSpc>
                <a:spcPct val="107000"/>
              </a:lnSpc>
              <a:spcBef>
                <a:spcPts val="0"/>
              </a:spcBef>
              <a:spcAft>
                <a:spcPts val="800"/>
              </a:spcAft>
              <a:buFont typeface="Arial" panose="020B0604020202020204" pitchFamily="34" charset="0"/>
              <a:buChar char="•"/>
            </a:pPr>
            <a:endParaRPr lang="en-US" sz="2400" kern="100" dirty="0">
              <a:effectLst/>
              <a:latin typeface="+mn-lt"/>
              <a:ea typeface="Calibri" panose="020F0502020204030204" pitchFamily="34" charset="0"/>
              <a:cs typeface="Times New Roman" panose="02020603050405020304" pitchFamily="18" charset="0"/>
            </a:endParaRPr>
          </a:p>
          <a:p>
            <a:pPr marL="457200" indent="-457200">
              <a:buFont typeface="Arial" panose="020B0604020202020204" pitchFamily="34" charset="0"/>
              <a:buChar char="•"/>
            </a:pPr>
            <a:r>
              <a:rPr lang="es-CO" sz="2400" dirty="0">
                <a:effectLst/>
                <a:latin typeface="+mn-lt"/>
                <a:ea typeface="Calibri" panose="020F0502020204030204" pitchFamily="34" charset="0"/>
                <a:cs typeface="Times New Roman" panose="02020603050405020304" pitchFamily="18" charset="0"/>
              </a:rPr>
              <a:t>Restricciones en cuanto a edad, ingresos, y nacionalidad.</a:t>
            </a:r>
            <a:endParaRPr lang="en-US" sz="2400" dirty="0">
              <a:solidFill>
                <a:schemeClr val="tx1"/>
              </a:solidFill>
              <a:latin typeface="+mn-lt"/>
            </a:endParaRPr>
          </a:p>
        </p:txBody>
      </p:sp>
      <p:sp>
        <p:nvSpPr>
          <p:cNvPr id="12" name="TextBox 11">
            <a:extLst>
              <a:ext uri="{FF2B5EF4-FFF2-40B4-BE49-F238E27FC236}">
                <a16:creationId xmlns:a16="http://schemas.microsoft.com/office/drawing/2014/main" id="{2A0A0040-CC2F-7316-09BA-CAD87743B309}"/>
              </a:ext>
            </a:extLst>
          </p:cNvPr>
          <p:cNvSpPr txBox="1"/>
          <p:nvPr/>
        </p:nvSpPr>
        <p:spPr>
          <a:xfrm>
            <a:off x="12203600" y="2796526"/>
            <a:ext cx="4042959" cy="4787208"/>
          </a:xfrm>
          <a:prstGeom prst="rect">
            <a:avLst/>
          </a:prstGeom>
          <a:noFill/>
        </p:spPr>
        <p:txBody>
          <a:bodyPr wrap="square" rtlCol="0">
            <a:spAutoFit/>
          </a:bodyPr>
          <a:lstStyle/>
          <a:p>
            <a:pPr marL="285750" marR="0" indent="-285750">
              <a:lnSpc>
                <a:spcPct val="107000"/>
              </a:lnSpc>
              <a:spcBef>
                <a:spcPts val="0"/>
              </a:spcBef>
              <a:spcAft>
                <a:spcPts val="800"/>
              </a:spcAft>
              <a:buClr>
                <a:schemeClr val="bg1"/>
              </a:buClr>
              <a:buFont typeface="Arial" panose="020B0604020202020204" pitchFamily="34" charset="0"/>
              <a:buChar char="•"/>
            </a:pPr>
            <a:r>
              <a:rPr lang="es-CO" sz="2800" kern="100" dirty="0">
                <a:solidFill>
                  <a:schemeClr val="bg1"/>
                </a:solidFill>
                <a:effectLst/>
                <a:latin typeface="+mn-lt"/>
                <a:ea typeface="Calibri" panose="020F0502020204030204" pitchFamily="34" charset="0"/>
                <a:cs typeface="Times New Roman" panose="02020603050405020304" pitchFamily="18" charset="0"/>
              </a:rPr>
              <a:t>Acceso a recursos de vivienda, subsidio por costo de vida, y beneficios educacionales.</a:t>
            </a:r>
          </a:p>
          <a:p>
            <a:pPr marL="285750" marR="0" indent="-285750">
              <a:lnSpc>
                <a:spcPct val="107000"/>
              </a:lnSpc>
              <a:spcBef>
                <a:spcPts val="0"/>
              </a:spcBef>
              <a:spcAft>
                <a:spcPts val="800"/>
              </a:spcAft>
              <a:buClr>
                <a:schemeClr val="bg1"/>
              </a:buClr>
              <a:buFont typeface="Arial" panose="020B0604020202020204" pitchFamily="34" charset="0"/>
              <a:buChar char="•"/>
            </a:pPr>
            <a:endParaRPr lang="en-US" sz="2800" kern="100" dirty="0">
              <a:solidFill>
                <a:schemeClr val="bg1"/>
              </a:solidFill>
              <a:effectLst/>
              <a:latin typeface="+mn-lt"/>
              <a:ea typeface="Calibri" panose="020F0502020204030204" pitchFamily="34" charset="0"/>
              <a:cs typeface="Times New Roman" panose="02020603050405020304" pitchFamily="18" charset="0"/>
            </a:endParaRPr>
          </a:p>
          <a:p>
            <a:pPr marL="285750" indent="-285750">
              <a:buClr>
                <a:schemeClr val="bg1"/>
              </a:buClr>
              <a:buFont typeface="Arial" panose="020B0604020202020204" pitchFamily="34" charset="0"/>
              <a:buChar char="•"/>
            </a:pPr>
            <a:r>
              <a:rPr lang="es-CO" sz="2800" dirty="0">
                <a:solidFill>
                  <a:schemeClr val="bg1"/>
                </a:solidFill>
                <a:effectLst/>
                <a:latin typeface="+mn-lt"/>
                <a:ea typeface="Calibri" panose="020F0502020204030204" pitchFamily="34" charset="0"/>
                <a:cs typeface="Times New Roman" panose="02020603050405020304" pitchFamily="18" charset="0"/>
              </a:rPr>
              <a:t>Es un trabajo de jornada completa con compromiso plurianual.</a:t>
            </a:r>
            <a:endParaRPr lang="en-US" sz="2800" dirty="0">
              <a:solidFill>
                <a:schemeClr val="bg1"/>
              </a:solidFill>
              <a:latin typeface="+mn-lt"/>
            </a:endParaRPr>
          </a:p>
        </p:txBody>
      </p:sp>
    </p:spTree>
    <p:extLst>
      <p:ext uri="{BB962C8B-B14F-4D97-AF65-F5344CB8AC3E}">
        <p14:creationId xmlns:p14="http://schemas.microsoft.com/office/powerpoint/2010/main" val="80050981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909"/>
        <p:cNvGrpSpPr/>
        <p:nvPr/>
      </p:nvGrpSpPr>
      <p:grpSpPr>
        <a:xfrm>
          <a:off x="0" y="0"/>
          <a:ext cx="0" cy="0"/>
          <a:chOff x="0" y="0"/>
          <a:chExt cx="0" cy="0"/>
        </a:xfrm>
      </p:grpSpPr>
      <p:pic>
        <p:nvPicPr>
          <p:cNvPr id="9" name="Picture 8" descr="Close-up of using a drill with protective gloves">
            <a:extLst>
              <a:ext uri="{FF2B5EF4-FFF2-40B4-BE49-F238E27FC236}">
                <a16:creationId xmlns:a16="http://schemas.microsoft.com/office/drawing/2014/main" id="{9A476754-16A5-57CE-142B-06CF7F670039}"/>
              </a:ext>
            </a:extLst>
          </p:cNvPr>
          <p:cNvPicPr>
            <a:picLocks noChangeAspect="1"/>
          </p:cNvPicPr>
          <p:nvPr/>
        </p:nvPicPr>
        <p:blipFill rotWithShape="1">
          <a:blip r:embed="rId3"/>
          <a:srcRect l="30012" r="9903"/>
          <a:stretch/>
        </p:blipFill>
        <p:spPr>
          <a:xfrm rot="274893">
            <a:off x="9996268" y="-272441"/>
            <a:ext cx="9189468" cy="10208733"/>
          </a:xfrm>
          <a:prstGeom prst="rect">
            <a:avLst/>
          </a:prstGeom>
        </p:spPr>
      </p:pic>
      <p:sp>
        <p:nvSpPr>
          <p:cNvPr id="911" name="Google Shape;911;p43"/>
          <p:cNvSpPr/>
          <p:nvPr/>
        </p:nvSpPr>
        <p:spPr>
          <a:xfrm rot="351921">
            <a:off x="-1083599" y="9211526"/>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00B0F0"/>
          </a:solidFill>
          <a:ln>
            <a:noFill/>
          </a:ln>
        </p:spPr>
        <p:txBody>
          <a:bodyPr/>
          <a:lstStyle/>
          <a:p>
            <a:endParaRPr lang="en-US"/>
          </a:p>
        </p:txBody>
      </p:sp>
      <p:sp>
        <p:nvSpPr>
          <p:cNvPr id="912" name="Google Shape;912;p43"/>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txBody>
          <a:bodyPr/>
          <a:lstStyle/>
          <a:p>
            <a:endParaRPr lang="en-US" dirty="0"/>
          </a:p>
        </p:txBody>
      </p:sp>
      <p:grpSp>
        <p:nvGrpSpPr>
          <p:cNvPr id="914" name="Google Shape;914;p43"/>
          <p:cNvGrpSpPr/>
          <p:nvPr/>
        </p:nvGrpSpPr>
        <p:grpSpPr>
          <a:xfrm>
            <a:off x="320040" y="1493715"/>
            <a:ext cx="8458200" cy="1628274"/>
            <a:chOff x="-813215" y="-48766"/>
            <a:chExt cx="9096941" cy="2171032"/>
          </a:xfrm>
        </p:grpSpPr>
        <p:sp>
          <p:nvSpPr>
            <p:cNvPr id="915" name="Google Shape;915;p43"/>
            <p:cNvSpPr txBox="1"/>
            <p:nvPr/>
          </p:nvSpPr>
          <p:spPr>
            <a:xfrm>
              <a:off x="-813215" y="1835007"/>
              <a:ext cx="9096941" cy="287259"/>
            </a:xfrm>
            <a:prstGeom prst="rect">
              <a:avLst/>
            </a:prstGeom>
            <a:noFill/>
            <a:ln>
              <a:noFill/>
            </a:ln>
          </p:spPr>
          <p:txBody>
            <a:bodyPr spcFirstLastPara="1" wrap="square" lIns="0" tIns="0" rIns="0" bIns="0" anchor="t" anchorCtr="0">
              <a:spAutoFit/>
            </a:bodyPr>
            <a:lstStyle/>
            <a:p>
              <a:pPr marL="571500" marR="0" lvl="1" indent="-571500" algn="l" rtl="0">
                <a:spcBef>
                  <a:spcPts val="0"/>
                </a:spcBef>
                <a:spcAft>
                  <a:spcPts val="0"/>
                </a:spcAft>
                <a:buClr>
                  <a:srgbClr val="0A1F41"/>
                </a:buClr>
                <a:buSzPts val="3200"/>
                <a:buFont typeface="Arial"/>
                <a:buChar char="•"/>
              </a:pPr>
              <a:endParaRPr/>
            </a:p>
          </p:txBody>
        </p:sp>
        <p:sp>
          <p:nvSpPr>
            <p:cNvPr id="916" name="Google Shape;916;p43"/>
            <p:cNvSpPr txBox="1"/>
            <p:nvPr/>
          </p:nvSpPr>
          <p:spPr>
            <a:xfrm>
              <a:off x="-592653" y="-48766"/>
              <a:ext cx="8225988" cy="902811"/>
            </a:xfrm>
            <a:prstGeom prst="rect">
              <a:avLst/>
            </a:prstGeom>
            <a:noFill/>
            <a:ln>
              <a:noFill/>
            </a:ln>
          </p:spPr>
          <p:txBody>
            <a:bodyPr spcFirstLastPara="1" wrap="square" lIns="0" tIns="0" rIns="0" bIns="0" anchor="t" anchorCtr="0">
              <a:spAutoFit/>
            </a:bodyPr>
            <a:lstStyle/>
            <a:p>
              <a:pPr marL="0" marR="0" lvl="0" indent="0" algn="l" rtl="0">
                <a:spcBef>
                  <a:spcPts val="0"/>
                </a:spcBef>
                <a:spcAft>
                  <a:spcPts val="0"/>
                </a:spcAft>
                <a:buNone/>
              </a:pPr>
              <a:r>
                <a:rPr lang="en-US" sz="4400" b="1" dirty="0" err="1">
                  <a:solidFill>
                    <a:schemeClr val="bg1"/>
                  </a:solidFill>
                  <a:latin typeface="Poppins"/>
                  <a:ea typeface="Poppins"/>
                  <a:cs typeface="Poppins"/>
                  <a:sym typeface="Poppins"/>
                </a:rPr>
                <a:t>Programas</a:t>
              </a:r>
              <a:r>
                <a:rPr lang="en-US" sz="4400" b="1" dirty="0">
                  <a:solidFill>
                    <a:schemeClr val="bg1"/>
                  </a:solidFill>
                  <a:latin typeface="Poppins"/>
                  <a:ea typeface="Poppins"/>
                  <a:cs typeface="Poppins"/>
                  <a:sym typeface="Poppins"/>
                </a:rPr>
                <a:t> de </a:t>
              </a:r>
              <a:r>
                <a:rPr lang="en-US" sz="4400" b="1" dirty="0" err="1">
                  <a:solidFill>
                    <a:schemeClr val="bg1"/>
                  </a:solidFill>
                  <a:latin typeface="Poppins"/>
                  <a:ea typeface="Poppins"/>
                  <a:cs typeface="Poppins"/>
                  <a:sym typeface="Poppins"/>
                </a:rPr>
                <a:t>aprendiz</a:t>
              </a:r>
              <a:endParaRPr dirty="0">
                <a:solidFill>
                  <a:schemeClr val="bg1"/>
                </a:solidFill>
              </a:endParaRPr>
            </a:p>
          </p:txBody>
        </p:sp>
      </p:grpSp>
      <p:sp>
        <p:nvSpPr>
          <p:cNvPr id="4" name="Google Shape;915;p43">
            <a:extLst>
              <a:ext uri="{FF2B5EF4-FFF2-40B4-BE49-F238E27FC236}">
                <a16:creationId xmlns:a16="http://schemas.microsoft.com/office/drawing/2014/main" id="{04790FD0-EC52-A51A-1187-F273B6BD912D}"/>
              </a:ext>
            </a:extLst>
          </p:cNvPr>
          <p:cNvSpPr txBox="1"/>
          <p:nvPr/>
        </p:nvSpPr>
        <p:spPr>
          <a:xfrm>
            <a:off x="320040" y="2685949"/>
            <a:ext cx="9593504" cy="5078313"/>
          </a:xfrm>
          <a:prstGeom prst="rect">
            <a:avLst/>
          </a:prstGeom>
          <a:noFill/>
          <a:ln>
            <a:noFill/>
          </a:ln>
        </p:spPr>
        <p:txBody>
          <a:bodyPr spcFirstLastPara="1" wrap="square" lIns="0" tIns="0" rIns="0" bIns="0" anchor="t" anchorCtr="0">
            <a:spAutoFit/>
          </a:bodyPr>
          <a:lstStyle/>
          <a:p>
            <a:pPr marL="457200" marR="0" indent="-457200" fontAlgn="base">
              <a:spcBef>
                <a:spcPts val="0"/>
              </a:spcBef>
              <a:spcAft>
                <a:spcPts val="0"/>
              </a:spcAft>
              <a:buClr>
                <a:schemeClr val="bg1"/>
              </a:buClr>
              <a:buFont typeface="Arial" panose="020B0604020202020204" pitchFamily="34" charset="0"/>
              <a:buChar char="•"/>
            </a:pPr>
            <a:r>
              <a:rPr lang="es-CO" sz="3000" b="1" dirty="0">
                <a:solidFill>
                  <a:schemeClr val="bg1"/>
                </a:solidFill>
                <a:effectLst/>
                <a:latin typeface="+mn-lt"/>
                <a:ea typeface="Times New Roman" panose="02020603050405020304" pitchFamily="18" charset="0"/>
              </a:rPr>
              <a:t>La mayoría de los aprendices conservan el empleo después de completar el aprendizaje.</a:t>
            </a:r>
            <a:endParaRPr lang="en-US" sz="3000" b="1" dirty="0">
              <a:solidFill>
                <a:schemeClr val="bg1"/>
              </a:solidFill>
              <a:effectLst/>
              <a:latin typeface="+mn-lt"/>
              <a:ea typeface="Times New Roman" panose="02020603050405020304" pitchFamily="18" charset="0"/>
            </a:endParaRPr>
          </a:p>
          <a:p>
            <a:pPr marL="457200" marR="0" indent="-457200" fontAlgn="base">
              <a:spcBef>
                <a:spcPts val="0"/>
              </a:spcBef>
              <a:spcAft>
                <a:spcPts val="0"/>
              </a:spcAft>
              <a:buClr>
                <a:schemeClr val="bg1"/>
              </a:buClr>
              <a:buFont typeface="Arial" panose="020B0604020202020204" pitchFamily="34" charset="0"/>
              <a:buChar char="•"/>
            </a:pPr>
            <a:r>
              <a:rPr lang="es-CO" sz="3000" b="1" dirty="0">
                <a:solidFill>
                  <a:schemeClr val="bg1"/>
                </a:solidFill>
                <a:effectLst/>
                <a:latin typeface="+mn-lt"/>
                <a:ea typeface="Times New Roman" panose="02020603050405020304" pitchFamily="18" charset="0"/>
              </a:rPr>
              <a:t>Los estudiantes obtienen un ingreso mientras aprenden un oficio. </a:t>
            </a:r>
            <a:endParaRPr lang="en-US" sz="3000" b="1" dirty="0">
              <a:solidFill>
                <a:schemeClr val="bg1"/>
              </a:solidFill>
              <a:effectLst/>
              <a:latin typeface="+mn-lt"/>
              <a:ea typeface="Times New Roman" panose="02020603050405020304" pitchFamily="18" charset="0"/>
            </a:endParaRPr>
          </a:p>
          <a:p>
            <a:pPr marL="457200" marR="0" indent="-457200" fontAlgn="base">
              <a:spcBef>
                <a:spcPts val="0"/>
              </a:spcBef>
              <a:spcAft>
                <a:spcPts val="0"/>
              </a:spcAft>
              <a:buClr>
                <a:schemeClr val="bg1"/>
              </a:buClr>
              <a:buFont typeface="Arial" panose="020B0604020202020204" pitchFamily="34" charset="0"/>
              <a:buChar char="•"/>
            </a:pPr>
            <a:r>
              <a:rPr lang="es-CO" sz="3000" b="1" dirty="0">
                <a:solidFill>
                  <a:schemeClr val="bg1"/>
                </a:solidFill>
                <a:effectLst/>
                <a:latin typeface="+mn-lt"/>
                <a:ea typeface="Times New Roman" panose="02020603050405020304" pitchFamily="18" charset="0"/>
              </a:rPr>
              <a:t>Los participantes reciben credenciales reconocidas por la industria y pueden trabajar para obtener un título.</a:t>
            </a:r>
            <a:endParaRPr lang="en-US" sz="3000" b="1" dirty="0">
              <a:solidFill>
                <a:schemeClr val="bg1"/>
              </a:solidFill>
              <a:effectLst/>
              <a:latin typeface="+mn-lt"/>
              <a:ea typeface="Times New Roman" panose="02020603050405020304" pitchFamily="18" charset="0"/>
            </a:endParaRPr>
          </a:p>
          <a:p>
            <a:pPr marL="457200" marR="0" indent="-457200" fontAlgn="base">
              <a:spcBef>
                <a:spcPts val="0"/>
              </a:spcBef>
              <a:spcAft>
                <a:spcPts val="0"/>
              </a:spcAft>
              <a:buClr>
                <a:schemeClr val="bg1"/>
              </a:buClr>
              <a:buFont typeface="Arial" panose="020B0604020202020204" pitchFamily="34" charset="0"/>
              <a:buChar char="•"/>
            </a:pPr>
            <a:r>
              <a:rPr lang="es-CO" sz="3000" b="1" dirty="0">
                <a:solidFill>
                  <a:schemeClr val="bg1"/>
                </a:solidFill>
                <a:effectLst/>
                <a:latin typeface="+mn-lt"/>
                <a:ea typeface="Times New Roman" panose="02020603050405020304" pitchFamily="18" charset="0"/>
              </a:rPr>
              <a:t>Los estudiantes se conectan con mentores en la industria de su elección.</a:t>
            </a:r>
            <a:endParaRPr lang="en-US" sz="3000" b="1" dirty="0">
              <a:solidFill>
                <a:schemeClr val="bg1"/>
              </a:solidFill>
              <a:effectLst/>
              <a:latin typeface="+mn-lt"/>
              <a:ea typeface="Times New Roman" panose="02020603050405020304" pitchFamily="18" charset="0"/>
            </a:endParaRPr>
          </a:p>
          <a:p>
            <a:pPr marL="457200" indent="-457200">
              <a:buClr>
                <a:schemeClr val="bg1"/>
              </a:buClr>
              <a:buFont typeface="Arial" panose="020B0604020202020204" pitchFamily="34" charset="0"/>
              <a:buChar char="•"/>
            </a:pPr>
            <a:r>
              <a:rPr lang="es-CO" sz="3000" b="1" dirty="0">
                <a:solidFill>
                  <a:schemeClr val="bg1"/>
                </a:solidFill>
                <a:effectLst/>
                <a:latin typeface="+mn-lt"/>
                <a:ea typeface="Calibri" panose="020F0502020204030204" pitchFamily="34" charset="0"/>
              </a:rPr>
              <a:t>Algunos programas tal vez requieran una prueba de aptitud y la mayoría exigen dominio del inglés.</a:t>
            </a:r>
            <a:endParaRPr lang="en-US" sz="3000" b="1" dirty="0">
              <a:solidFill>
                <a:schemeClr val="bg1"/>
              </a:solidFill>
              <a:latin typeface="+mn-lt"/>
            </a:endParaRPr>
          </a:p>
        </p:txBody>
      </p:sp>
      <p:sp>
        <p:nvSpPr>
          <p:cNvPr id="6" name="Google Shape;917;p43">
            <a:extLst>
              <a:ext uri="{FF2B5EF4-FFF2-40B4-BE49-F238E27FC236}">
                <a16:creationId xmlns:a16="http://schemas.microsoft.com/office/drawing/2014/main" id="{D1DFA843-7F2A-8BE1-B263-52762DE131A5}"/>
              </a:ext>
            </a:extLst>
          </p:cNvPr>
          <p:cNvSpPr txBox="1"/>
          <p:nvPr/>
        </p:nvSpPr>
        <p:spPr>
          <a:xfrm rot="355309">
            <a:off x="223739" y="9175075"/>
            <a:ext cx="17239939" cy="1077178"/>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s-CO" sz="3200" b="1" dirty="0">
                <a:effectLst/>
                <a:latin typeface="+mn-lt"/>
                <a:ea typeface="Calibri" panose="020F0502020204030204" pitchFamily="34" charset="0"/>
                <a:cs typeface="Times New Roman" panose="02020603050405020304" pitchFamily="18" charset="0"/>
              </a:rPr>
              <a:t>Averigüe más sobre programas de aprendiz visitando</a:t>
            </a:r>
            <a:r>
              <a:rPr lang="en-US" sz="3200" b="1" dirty="0">
                <a:solidFill>
                  <a:srgbClr val="002060"/>
                </a:solidFill>
                <a:latin typeface="+mn-lt"/>
                <a:ea typeface="Arial"/>
                <a:cs typeface="Arial"/>
                <a:sym typeface="Arial"/>
              </a:rPr>
              <a:t>:</a:t>
            </a:r>
          </a:p>
          <a:p>
            <a:pPr marL="0" marR="0" lvl="0" indent="0" algn="l" rtl="0">
              <a:spcBef>
                <a:spcPts val="0"/>
              </a:spcBef>
              <a:spcAft>
                <a:spcPts val="0"/>
              </a:spcAft>
              <a:buNone/>
            </a:pPr>
            <a:r>
              <a:rPr lang="en-US" sz="3200" b="1" u="sng" dirty="0">
                <a:solidFill>
                  <a:schemeClr val="bg1"/>
                </a:solidFill>
                <a:latin typeface="Arial"/>
                <a:ea typeface="Arial"/>
                <a:cs typeface="Arial"/>
                <a:sym typeface="Arial"/>
              </a:rPr>
              <a:t> www.dir.ca.gov/das/das.html</a:t>
            </a:r>
            <a:endParaRPr sz="1600" dirty="0">
              <a:solidFill>
                <a:schemeClr val="bg1"/>
              </a:solidFill>
            </a:endParaRPr>
          </a:p>
        </p:txBody>
      </p:sp>
      <p:sp>
        <p:nvSpPr>
          <p:cNvPr id="10" name="TextBox 9">
            <a:extLst>
              <a:ext uri="{FF2B5EF4-FFF2-40B4-BE49-F238E27FC236}">
                <a16:creationId xmlns:a16="http://schemas.microsoft.com/office/drawing/2014/main" id="{86413ECC-5C0C-C614-24BD-82FE23599095}"/>
              </a:ext>
            </a:extLst>
          </p:cNvPr>
          <p:cNvSpPr txBox="1"/>
          <p:nvPr/>
        </p:nvSpPr>
        <p:spPr>
          <a:xfrm rot="306866">
            <a:off x="9922605" y="9192964"/>
            <a:ext cx="8541798" cy="584775"/>
          </a:xfrm>
          <a:prstGeom prst="rect">
            <a:avLst/>
          </a:prstGeom>
          <a:noFill/>
        </p:spPr>
        <p:txBody>
          <a:bodyPr wrap="square" rtlCol="0">
            <a:spAutoFit/>
          </a:bodyPr>
          <a:lstStyle/>
          <a:p>
            <a:pPr marL="223838" marR="0" lvl="0" algn="l" rtl="0">
              <a:spcBef>
                <a:spcPts val="0"/>
              </a:spcBef>
              <a:spcAft>
                <a:spcPts val="0"/>
              </a:spcAft>
              <a:buClrTx/>
              <a:buSzPct val="100000"/>
            </a:pPr>
            <a:r>
              <a:rPr lang="es-CO" sz="2800" b="1" dirty="0">
                <a:solidFill>
                  <a:srgbClr val="FFFF00"/>
                </a:solidFill>
                <a:effectLst/>
                <a:latin typeface="Poppins" panose="00000500000000000000" pitchFamily="2" charset="0"/>
                <a:ea typeface="Calibri" panose="020F0502020204030204" pitchFamily="34" charset="0"/>
                <a:cs typeface="Poppins" panose="00000500000000000000" pitchFamily="2" charset="0"/>
              </a:rPr>
              <a:t>El ingreso promedio anual es de </a:t>
            </a:r>
            <a:r>
              <a:rPr lang="en-US" sz="3200" b="1" dirty="0">
                <a:solidFill>
                  <a:srgbClr val="FFFF00"/>
                </a:solidFill>
                <a:latin typeface="Poppins" panose="00000500000000000000" pitchFamily="2" charset="0"/>
                <a:cs typeface="Poppins" panose="00000500000000000000" pitchFamily="2" charset="0"/>
              </a:rPr>
              <a:t>$50,000!</a:t>
            </a:r>
          </a:p>
        </p:txBody>
      </p:sp>
    </p:spTree>
    <p:extLst>
      <p:ext uri="{BB962C8B-B14F-4D97-AF65-F5344CB8AC3E}">
        <p14:creationId xmlns:p14="http://schemas.microsoft.com/office/powerpoint/2010/main" val="1002642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921"/>
        <p:cNvGrpSpPr/>
        <p:nvPr/>
      </p:nvGrpSpPr>
      <p:grpSpPr>
        <a:xfrm>
          <a:off x="0" y="0"/>
          <a:ext cx="0" cy="0"/>
          <a:chOff x="0" y="0"/>
          <a:chExt cx="0" cy="0"/>
        </a:xfrm>
      </p:grpSpPr>
      <p:pic>
        <p:nvPicPr>
          <p:cNvPr id="922" name="Google Shape;922;p44" descr="A picture containing text, stop, sign, sky&#10;&#10;Description automatically generated"/>
          <p:cNvPicPr preferRelativeResize="0"/>
          <p:nvPr/>
        </p:nvPicPr>
        <p:blipFill rotWithShape="1">
          <a:blip r:embed="rId3">
            <a:alphaModFix/>
          </a:blip>
          <a:srcRect r="24768"/>
          <a:stretch/>
        </p:blipFill>
        <p:spPr>
          <a:xfrm>
            <a:off x="-2656599" y="106901"/>
            <a:ext cx="11800600" cy="10457271"/>
          </a:xfrm>
          <a:prstGeom prst="rect">
            <a:avLst/>
          </a:prstGeom>
          <a:noFill/>
          <a:ln>
            <a:noFill/>
          </a:ln>
        </p:spPr>
      </p:pic>
      <p:sp>
        <p:nvSpPr>
          <p:cNvPr id="923" name="Google Shape;923;p44"/>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txBody>
          <a:bodyPr/>
          <a:lstStyle/>
          <a:p>
            <a:endParaRPr lang="en-US"/>
          </a:p>
        </p:txBody>
      </p:sp>
      <p:sp>
        <p:nvSpPr>
          <p:cNvPr id="924" name="Google Shape;924;p44"/>
          <p:cNvSpPr txBox="1"/>
          <p:nvPr/>
        </p:nvSpPr>
        <p:spPr>
          <a:xfrm>
            <a:off x="10100108" y="745578"/>
            <a:ext cx="7320000" cy="2709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dirty="0">
                <a:solidFill>
                  <a:srgbClr val="FED531"/>
                </a:solidFill>
                <a:latin typeface="Poppins ExtraBold"/>
                <a:ea typeface="Poppins ExtraBold"/>
                <a:cs typeface="Poppins ExtraBold"/>
                <a:sym typeface="Poppins ExtraBold"/>
              </a:rPr>
              <a:t>¡</a:t>
            </a:r>
            <a:r>
              <a:rPr lang="en-US" sz="4400" b="0" i="0" u="none" strike="noStrike" cap="none" dirty="0" err="1">
                <a:solidFill>
                  <a:srgbClr val="FED531"/>
                </a:solidFill>
                <a:latin typeface="Poppins ExtraBold"/>
                <a:ea typeface="Poppins ExtraBold"/>
                <a:cs typeface="Poppins ExtraBold"/>
                <a:sym typeface="Poppins ExtraBold"/>
              </a:rPr>
              <a:t>ADVERTENCIA</a:t>
            </a:r>
            <a:r>
              <a:rPr lang="en-US" sz="4400" b="0" i="0" u="none" strike="noStrike" cap="none" dirty="0">
                <a:solidFill>
                  <a:srgbClr val="FED531"/>
                </a:solidFill>
                <a:latin typeface="Poppins ExtraBold"/>
                <a:ea typeface="Poppins ExtraBold"/>
                <a:cs typeface="Poppins ExtraBold"/>
                <a:sym typeface="Poppins ExtraBold"/>
              </a:rPr>
              <a:t>!</a:t>
            </a:r>
            <a:endParaRPr sz="1400" b="0" i="0" u="none" strike="noStrike" cap="none" dirty="0">
              <a:solidFill>
                <a:srgbClr val="000000"/>
              </a:solidFill>
              <a:latin typeface="Poppins ExtraBold"/>
              <a:ea typeface="Poppins ExtraBold"/>
              <a:cs typeface="Poppins ExtraBold"/>
              <a:sym typeface="Poppins ExtraBold"/>
            </a:endParaRPr>
          </a:p>
          <a:p>
            <a:pPr marL="0" marR="0" lvl="0" indent="0" algn="l" rtl="0">
              <a:lnSpc>
                <a:spcPct val="100000"/>
              </a:lnSpc>
              <a:spcBef>
                <a:spcPts val="0"/>
              </a:spcBef>
              <a:spcAft>
                <a:spcPts val="0"/>
              </a:spcAft>
              <a:buClr>
                <a:srgbClr val="000000"/>
              </a:buClr>
              <a:buSzPts val="4400"/>
              <a:buFont typeface="Arial"/>
              <a:buNone/>
            </a:pPr>
            <a:r>
              <a:rPr lang="en-US" sz="4400" b="0" i="0" u="none" strike="noStrike" cap="none" dirty="0" err="1">
                <a:solidFill>
                  <a:srgbClr val="FFFFFF"/>
                </a:solidFill>
                <a:latin typeface="Poppins ExtraBold"/>
                <a:ea typeface="Poppins ExtraBold"/>
                <a:cs typeface="Poppins ExtraBold"/>
                <a:sym typeface="Poppins ExtraBold"/>
              </a:rPr>
              <a:t>Escuelas</a:t>
            </a:r>
            <a:r>
              <a:rPr lang="en-US" sz="4400" b="0" i="0" u="none" strike="noStrike" cap="none" dirty="0">
                <a:solidFill>
                  <a:srgbClr val="FFFFFF"/>
                </a:solidFill>
                <a:latin typeface="Poppins ExtraBold"/>
                <a:ea typeface="Poppins ExtraBold"/>
                <a:cs typeface="Poppins ExtraBold"/>
                <a:sym typeface="Poppins ExtraBold"/>
              </a:rPr>
              <a:t> </a:t>
            </a:r>
            <a:r>
              <a:rPr lang="en-US" sz="4400" b="0" i="0" u="none" strike="noStrike" cap="none" dirty="0" err="1">
                <a:solidFill>
                  <a:srgbClr val="FFFFFF"/>
                </a:solidFill>
                <a:latin typeface="Poppins ExtraBold"/>
                <a:ea typeface="Poppins ExtraBold"/>
                <a:cs typeface="Poppins ExtraBold"/>
                <a:sym typeface="Poppins ExtraBold"/>
              </a:rPr>
              <a:t>Vocacionales</a:t>
            </a:r>
            <a:r>
              <a:rPr lang="en-US" sz="4400" b="0" i="0" u="none" strike="noStrike" cap="none" dirty="0">
                <a:solidFill>
                  <a:srgbClr val="FFFFFF"/>
                </a:solidFill>
                <a:latin typeface="Poppins ExtraBold"/>
                <a:ea typeface="Poppins ExtraBold"/>
                <a:cs typeface="Poppins ExtraBold"/>
                <a:sym typeface="Poppins ExtraBold"/>
              </a:rPr>
              <a:t> </a:t>
            </a:r>
            <a:r>
              <a:rPr lang="en-US" sz="4400" b="0" i="0" u="none" strike="noStrike" cap="none" dirty="0" err="1">
                <a:solidFill>
                  <a:srgbClr val="FFFFFF"/>
                </a:solidFill>
                <a:latin typeface="Poppins ExtraBold"/>
                <a:ea typeface="Poppins ExtraBold"/>
                <a:cs typeface="Poppins ExtraBold"/>
                <a:sym typeface="Poppins ExtraBold"/>
              </a:rPr>
              <a:t>Privadas</a:t>
            </a:r>
            <a:r>
              <a:rPr lang="en-US" sz="4400" b="0" i="0" u="none" strike="noStrike" cap="none" dirty="0">
                <a:solidFill>
                  <a:srgbClr val="FFFFFF"/>
                </a:solidFill>
                <a:latin typeface="Poppins ExtraBold"/>
                <a:ea typeface="Poppins ExtraBold"/>
                <a:cs typeface="Poppins ExtraBold"/>
                <a:sym typeface="Poppins ExtraBold"/>
              </a:rPr>
              <a:t> o Con Fines de </a:t>
            </a:r>
            <a:r>
              <a:rPr lang="en-US" sz="4400" b="0" i="0" u="none" strike="noStrike" cap="none" dirty="0" err="1">
                <a:solidFill>
                  <a:srgbClr val="FFFFFF"/>
                </a:solidFill>
                <a:latin typeface="Poppins ExtraBold"/>
                <a:ea typeface="Poppins ExtraBold"/>
                <a:cs typeface="Poppins ExtraBold"/>
                <a:sym typeface="Poppins ExtraBold"/>
              </a:rPr>
              <a:t>Lucro</a:t>
            </a:r>
            <a:endParaRPr sz="1400" b="0" i="0" u="none" strike="noStrike" cap="none" dirty="0">
              <a:solidFill>
                <a:srgbClr val="000000"/>
              </a:solidFill>
              <a:latin typeface="Poppins ExtraBold"/>
              <a:ea typeface="Poppins ExtraBold"/>
              <a:cs typeface="Poppins ExtraBold"/>
              <a:sym typeface="Poppins ExtraBold"/>
            </a:endParaRPr>
          </a:p>
        </p:txBody>
      </p:sp>
      <p:sp>
        <p:nvSpPr>
          <p:cNvPr id="925" name="Google Shape;925;p44"/>
          <p:cNvSpPr txBox="1"/>
          <p:nvPr/>
        </p:nvSpPr>
        <p:spPr>
          <a:xfrm>
            <a:off x="9997208" y="3804941"/>
            <a:ext cx="7525800" cy="5170646"/>
          </a:xfrm>
          <a:prstGeom prst="rect">
            <a:avLst/>
          </a:prstGeom>
          <a:noFill/>
          <a:ln>
            <a:noFill/>
          </a:ln>
        </p:spPr>
        <p:txBody>
          <a:bodyPr spcFirstLastPara="1" wrap="square" lIns="0" tIns="0" rIns="0" bIns="0" anchor="t" anchorCtr="0">
            <a:spAutoFit/>
          </a:bodyPr>
          <a:lstStyle/>
          <a:p>
            <a:pPr marL="457200" marR="0" lvl="0" indent="-457200" fontAlgn="base">
              <a:buClr>
                <a:srgbClr val="00B0F0"/>
              </a:buClr>
              <a:buFont typeface="Arial" panose="020B0604020202020204" pitchFamily="34" charset="0"/>
              <a:buChar char="•"/>
              <a:tabLst>
                <a:tab pos="457200" algn="l"/>
              </a:tabLst>
            </a:pPr>
            <a:r>
              <a:rPr lang="es-CO" sz="2800" dirty="0">
                <a:solidFill>
                  <a:srgbClr val="00B0F0"/>
                </a:solidFill>
                <a:effectLst/>
                <a:latin typeface="+mn-lt"/>
                <a:ea typeface="Times New Roman" panose="02020603050405020304" pitchFamily="18" charset="0"/>
                <a:cs typeface="Times New Roman" panose="02020603050405020304" pitchFamily="18" charset="0"/>
              </a:rPr>
              <a:t>Cuestan más que los programas similares de colegios comunitarios</a:t>
            </a:r>
            <a:br>
              <a:rPr lang="es-CO" sz="2800" dirty="0">
                <a:solidFill>
                  <a:srgbClr val="00B0F0"/>
                </a:solidFill>
                <a:effectLst/>
                <a:latin typeface="+mn-lt"/>
                <a:ea typeface="Times New Roman" panose="02020603050405020304" pitchFamily="18" charset="0"/>
                <a:cs typeface="Times New Roman" panose="02020603050405020304" pitchFamily="18" charset="0"/>
              </a:rPr>
            </a:br>
            <a:endParaRPr lang="en-US" sz="2800" dirty="0">
              <a:solidFill>
                <a:srgbClr val="00B0F0"/>
              </a:solidFill>
              <a:effectLst/>
              <a:latin typeface="+mn-lt"/>
              <a:ea typeface="Times New Roman" panose="02020603050405020304" pitchFamily="18" charset="0"/>
              <a:cs typeface="Times New Roman" panose="02020603050405020304" pitchFamily="18" charset="0"/>
            </a:endParaRPr>
          </a:p>
          <a:p>
            <a:pPr marL="457200" marR="0" lvl="0" indent="-457200" fontAlgn="base">
              <a:buClr>
                <a:srgbClr val="00B0F0"/>
              </a:buClr>
              <a:buFont typeface="Arial" panose="020B0604020202020204" pitchFamily="34" charset="0"/>
              <a:buChar char="•"/>
              <a:tabLst>
                <a:tab pos="457200" algn="l"/>
              </a:tabLst>
            </a:pPr>
            <a:r>
              <a:rPr lang="es-CO" sz="2800" dirty="0">
                <a:solidFill>
                  <a:srgbClr val="00B0F0"/>
                </a:solidFill>
                <a:effectLst/>
                <a:latin typeface="+mn-lt"/>
                <a:ea typeface="Times New Roman" panose="02020603050405020304" pitchFamily="18" charset="0"/>
                <a:cs typeface="Times New Roman" panose="02020603050405020304" pitchFamily="18" charset="0"/>
              </a:rPr>
              <a:t>Cargan tasas altas de deuda estudiantil.</a:t>
            </a:r>
            <a:br>
              <a:rPr lang="es-CO" sz="2800" dirty="0">
                <a:solidFill>
                  <a:srgbClr val="00B0F0"/>
                </a:solidFill>
                <a:effectLst/>
                <a:latin typeface="+mn-lt"/>
                <a:ea typeface="Times New Roman" panose="02020603050405020304" pitchFamily="18" charset="0"/>
                <a:cs typeface="Times New Roman" panose="02020603050405020304" pitchFamily="18" charset="0"/>
              </a:rPr>
            </a:br>
            <a:endParaRPr lang="en-US" sz="2800" dirty="0">
              <a:solidFill>
                <a:srgbClr val="00B0F0"/>
              </a:solidFill>
              <a:effectLst/>
              <a:latin typeface="+mn-lt"/>
              <a:ea typeface="Times New Roman" panose="02020603050405020304" pitchFamily="18" charset="0"/>
              <a:cs typeface="Times New Roman" panose="02020603050405020304" pitchFamily="18" charset="0"/>
            </a:endParaRPr>
          </a:p>
          <a:p>
            <a:pPr marL="457200" marR="0" lvl="0" indent="-457200" fontAlgn="base">
              <a:buClr>
                <a:srgbClr val="00B0F0"/>
              </a:buClr>
              <a:buFont typeface="Arial" panose="020B0604020202020204" pitchFamily="34" charset="0"/>
              <a:buChar char="•"/>
              <a:tabLst>
                <a:tab pos="457200" algn="l"/>
              </a:tabLst>
            </a:pPr>
            <a:r>
              <a:rPr lang="es-CO" sz="2800" dirty="0">
                <a:solidFill>
                  <a:srgbClr val="00B0F0"/>
                </a:solidFill>
                <a:effectLst/>
                <a:latin typeface="+mn-lt"/>
                <a:ea typeface="Times New Roman" panose="02020603050405020304" pitchFamily="18" charset="0"/>
                <a:cs typeface="Times New Roman" panose="02020603050405020304" pitchFamily="18" charset="0"/>
              </a:rPr>
              <a:t>Ofrecen pocas posibilidades de empleo</a:t>
            </a:r>
            <a:br>
              <a:rPr lang="es-CO" sz="2800" dirty="0">
                <a:solidFill>
                  <a:srgbClr val="00B0F0"/>
                </a:solidFill>
                <a:effectLst/>
                <a:latin typeface="+mn-lt"/>
                <a:ea typeface="Times New Roman" panose="02020603050405020304" pitchFamily="18" charset="0"/>
                <a:cs typeface="Times New Roman" panose="02020603050405020304" pitchFamily="18" charset="0"/>
              </a:rPr>
            </a:br>
            <a:endParaRPr lang="en-US" sz="2800" dirty="0">
              <a:solidFill>
                <a:srgbClr val="00B0F0"/>
              </a:solidFill>
              <a:effectLst/>
              <a:latin typeface="+mn-lt"/>
              <a:ea typeface="Times New Roman" panose="02020603050405020304" pitchFamily="18" charset="0"/>
              <a:cs typeface="Times New Roman" panose="02020603050405020304" pitchFamily="18" charset="0"/>
            </a:endParaRPr>
          </a:p>
          <a:p>
            <a:pPr marL="457200" marR="0" lvl="0" indent="-457200" fontAlgn="base">
              <a:buClr>
                <a:srgbClr val="00B0F0"/>
              </a:buClr>
              <a:buFont typeface="Arial" panose="020B0604020202020204" pitchFamily="34" charset="0"/>
              <a:buChar char="•"/>
              <a:tabLst>
                <a:tab pos="457200" algn="l"/>
              </a:tabLst>
            </a:pPr>
            <a:r>
              <a:rPr lang="es-CO" sz="2800" dirty="0">
                <a:solidFill>
                  <a:srgbClr val="00B0F0"/>
                </a:solidFill>
                <a:effectLst/>
                <a:latin typeface="+mn-lt"/>
                <a:ea typeface="Times New Roman" panose="02020603050405020304" pitchFamily="18" charset="0"/>
                <a:cs typeface="Times New Roman" panose="02020603050405020304" pitchFamily="18" charset="0"/>
              </a:rPr>
              <a:t>Algunas están bajo investigación federal </a:t>
            </a:r>
            <a:br>
              <a:rPr lang="es-CO" sz="2800" dirty="0">
                <a:solidFill>
                  <a:srgbClr val="00B0F0"/>
                </a:solidFill>
                <a:effectLst/>
                <a:latin typeface="+mn-lt"/>
                <a:ea typeface="Times New Roman" panose="02020603050405020304" pitchFamily="18" charset="0"/>
                <a:cs typeface="Times New Roman" panose="02020603050405020304" pitchFamily="18" charset="0"/>
              </a:rPr>
            </a:br>
            <a:endParaRPr lang="en-US" sz="2800" dirty="0">
              <a:solidFill>
                <a:srgbClr val="00B0F0"/>
              </a:solidFill>
              <a:effectLst/>
              <a:latin typeface="+mn-lt"/>
              <a:ea typeface="Times New Roman" panose="02020603050405020304" pitchFamily="18" charset="0"/>
              <a:cs typeface="Times New Roman" panose="02020603050405020304" pitchFamily="18" charset="0"/>
            </a:endParaRPr>
          </a:p>
          <a:p>
            <a:pPr marL="457200" indent="-457200">
              <a:buClr>
                <a:srgbClr val="00B0F0"/>
              </a:buClr>
              <a:buFont typeface="Arial" panose="020B0604020202020204" pitchFamily="34" charset="0"/>
              <a:buChar char="•"/>
            </a:pPr>
            <a:r>
              <a:rPr lang="es-CO" sz="2800" dirty="0">
                <a:solidFill>
                  <a:srgbClr val="00B0F0"/>
                </a:solidFill>
                <a:effectLst/>
                <a:latin typeface="+mn-lt"/>
                <a:ea typeface="Calibri" panose="020F0502020204030204" pitchFamily="34" charset="0"/>
              </a:rPr>
              <a:t>Tengan mucho cuidado antes de matricularse y asegúrense de que la institución sea acreditada</a:t>
            </a:r>
            <a:endParaRPr sz="2800" i="0" u="none" strike="noStrike" cap="none" dirty="0">
              <a:solidFill>
                <a:srgbClr val="00B0F0"/>
              </a:solidFill>
              <a:latin typeface="+mn-lt"/>
              <a:ea typeface="Arial"/>
              <a:cs typeface="Arial"/>
              <a:sym typeface="Arial"/>
            </a:endParaRPr>
          </a:p>
        </p:txBody>
      </p:sp>
      <p:sp>
        <p:nvSpPr>
          <p:cNvPr id="927" name="Google Shape;927;p44"/>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txBody>
          <a:bodyPr/>
          <a:lstStyle/>
          <a:p>
            <a:pPr marL="285750" indent="-285750">
              <a:buFont typeface="Arial" panose="020B0604020202020204" pitchFamily="34" charset="0"/>
              <a:buChar char="•"/>
            </a:pPr>
            <a:endParaRPr lang="en-US"/>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Shape 379">
          <a:extLst>
            <a:ext uri="{FF2B5EF4-FFF2-40B4-BE49-F238E27FC236}">
              <a16:creationId xmlns:a16="http://schemas.microsoft.com/office/drawing/2014/main" id="{4755A6B4-00B7-F2EA-EA2F-8B1BBAA0F273}"/>
            </a:ext>
          </a:extLst>
        </p:cNvPr>
        <p:cNvGrpSpPr/>
        <p:nvPr/>
      </p:nvGrpSpPr>
      <p:grpSpPr>
        <a:xfrm>
          <a:off x="0" y="0"/>
          <a:ext cx="0" cy="0"/>
          <a:chOff x="0" y="0"/>
          <a:chExt cx="0" cy="0"/>
        </a:xfrm>
      </p:grpSpPr>
      <p:sp>
        <p:nvSpPr>
          <p:cNvPr id="380" name="Google Shape;380;p9">
            <a:extLst>
              <a:ext uri="{FF2B5EF4-FFF2-40B4-BE49-F238E27FC236}">
                <a16:creationId xmlns:a16="http://schemas.microsoft.com/office/drawing/2014/main" id="{16273582-FDD4-A75A-AF9D-29DA390BF98D}"/>
              </a:ext>
            </a:extLst>
          </p:cNvPr>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txBody>
          <a:bodyPr/>
          <a:lstStyle/>
          <a:p>
            <a:endParaRPr lang="en-US"/>
          </a:p>
        </p:txBody>
      </p:sp>
      <p:sp>
        <p:nvSpPr>
          <p:cNvPr id="395" name="Google Shape;395;p9">
            <a:extLst>
              <a:ext uri="{FF2B5EF4-FFF2-40B4-BE49-F238E27FC236}">
                <a16:creationId xmlns:a16="http://schemas.microsoft.com/office/drawing/2014/main" id="{2EE44D7B-B25F-5AE5-92BC-8182B3242F42}"/>
              </a:ext>
            </a:extLst>
          </p:cNvPr>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a:p>
        </p:txBody>
      </p:sp>
      <p:sp>
        <p:nvSpPr>
          <p:cNvPr id="3" name="TextBox 2">
            <a:extLst>
              <a:ext uri="{FF2B5EF4-FFF2-40B4-BE49-F238E27FC236}">
                <a16:creationId xmlns:a16="http://schemas.microsoft.com/office/drawing/2014/main" id="{F06F8273-6F79-0BDE-9627-B19B5206E759}"/>
              </a:ext>
            </a:extLst>
          </p:cNvPr>
          <p:cNvSpPr txBox="1"/>
          <p:nvPr/>
        </p:nvSpPr>
        <p:spPr>
          <a:xfrm>
            <a:off x="2417323" y="3590787"/>
            <a:ext cx="13769502" cy="341632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ts val="1200"/>
              <a:buFont typeface="Arial"/>
              <a:buNone/>
              <a:tabLst/>
              <a:defRPr/>
            </a:pPr>
            <a:r>
              <a:rPr lang="es-CO" sz="5400"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Oigamos a varios jóvenes que estuvieron en crianza temporal hablar sobre cómo escogieron sus respectivas instituciones de enseñanza superior.</a:t>
            </a:r>
            <a:endParaRPr lang="en-US" sz="5400" dirty="0">
              <a:solidFill>
                <a:schemeClr val="bg1"/>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5936227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474"/>
        <p:cNvGrpSpPr/>
        <p:nvPr/>
      </p:nvGrpSpPr>
      <p:grpSpPr>
        <a:xfrm>
          <a:off x="0" y="0"/>
          <a:ext cx="0" cy="0"/>
          <a:chOff x="0" y="0"/>
          <a:chExt cx="0" cy="0"/>
        </a:xfrm>
      </p:grpSpPr>
      <p:sp>
        <p:nvSpPr>
          <p:cNvPr id="475" name="Google Shape;475;p17"/>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476" name="Google Shape;476;p17"/>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477" name="Google Shape;477;p17"/>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478" name="Google Shape;478;p17"/>
          <p:cNvSpPr txBox="1"/>
          <p:nvPr/>
        </p:nvSpPr>
        <p:spPr>
          <a:xfrm rot="-1772594">
            <a:off x="5637387" y="3819049"/>
            <a:ext cx="7844973" cy="1293175"/>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000000"/>
              </a:buClr>
              <a:buSzPts val="7003"/>
              <a:buFont typeface="Arial"/>
              <a:buNone/>
            </a:pPr>
            <a:r>
              <a:rPr lang="en-US" sz="7003" b="1" i="0" u="none" strike="noStrike" cap="none" dirty="0">
                <a:solidFill>
                  <a:srgbClr val="FFFFFF"/>
                </a:solidFill>
                <a:latin typeface="Poppins"/>
                <a:ea typeface="Poppins"/>
                <a:cs typeface="Poppins"/>
                <a:sym typeface="Poppins"/>
              </a:rPr>
              <a:t>¡</a:t>
            </a:r>
            <a:r>
              <a:rPr lang="en-US" sz="7003" b="1" i="0" u="none" strike="noStrike" cap="none" dirty="0" err="1">
                <a:solidFill>
                  <a:srgbClr val="FFFFFF"/>
                </a:solidFill>
                <a:latin typeface="Poppins"/>
                <a:ea typeface="Poppins"/>
                <a:cs typeface="Poppins"/>
                <a:sym typeface="Poppins"/>
              </a:rPr>
              <a:t>Sugerencia</a:t>
            </a:r>
            <a:r>
              <a:rPr lang="en-US" sz="7003" b="1" i="0" u="none" strike="noStrike" cap="none" dirty="0">
                <a:solidFill>
                  <a:srgbClr val="FFFFFF"/>
                </a:solidFill>
                <a:latin typeface="Poppins"/>
                <a:ea typeface="Poppins"/>
                <a:cs typeface="Poppins"/>
                <a:sym typeface="Poppins"/>
              </a:rPr>
              <a:t> </a:t>
            </a:r>
            <a:r>
              <a:rPr lang="en-US" sz="7003" b="1" i="0" u="none" strike="noStrike" cap="none" dirty="0" err="1">
                <a:solidFill>
                  <a:srgbClr val="FFFFFF"/>
                </a:solidFill>
                <a:latin typeface="Poppins"/>
                <a:ea typeface="Poppins"/>
                <a:cs typeface="Poppins"/>
                <a:sym typeface="Poppins"/>
              </a:rPr>
              <a:t>Útil</a:t>
            </a:r>
            <a:r>
              <a:rPr lang="en-US" sz="7003" b="1" i="0" u="none" strike="noStrike" cap="none" dirty="0">
                <a:solidFill>
                  <a:srgbClr val="FFFFFF"/>
                </a:solidFill>
                <a:latin typeface="Poppins"/>
                <a:ea typeface="Poppins"/>
                <a:cs typeface="Poppins"/>
                <a:sym typeface="Poppins"/>
              </a:rPr>
              <a:t>!</a:t>
            </a:r>
            <a:endParaRPr sz="7003" b="1" i="0" u="none" strike="noStrike" cap="none" dirty="0">
              <a:solidFill>
                <a:srgbClr val="FED531"/>
              </a:solidFill>
              <a:latin typeface="Poppins"/>
              <a:ea typeface="Poppins"/>
              <a:cs typeface="Poppins"/>
              <a:sym typeface="Poppins"/>
            </a:endParaRPr>
          </a:p>
        </p:txBody>
      </p:sp>
      <p:sp>
        <p:nvSpPr>
          <p:cNvPr id="479" name="Google Shape;479;p17"/>
          <p:cNvSpPr txBox="1"/>
          <p:nvPr/>
        </p:nvSpPr>
        <p:spPr>
          <a:xfrm rot="-1890940">
            <a:off x="7346904" y="4365129"/>
            <a:ext cx="9491292" cy="2215991"/>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dirty="0" err="1">
                <a:solidFill>
                  <a:srgbClr val="FED531"/>
                </a:solidFill>
                <a:latin typeface="Arial"/>
                <a:ea typeface="Arial"/>
                <a:cs typeface="Arial"/>
                <a:sym typeface="Arial"/>
              </a:rPr>
              <a:t>Sugiera</a:t>
            </a:r>
            <a:r>
              <a:rPr lang="en-US" sz="4800" b="1" i="0" u="none" strike="noStrike" cap="none" dirty="0">
                <a:solidFill>
                  <a:srgbClr val="FED531"/>
                </a:solidFill>
                <a:latin typeface="Arial"/>
                <a:ea typeface="Arial"/>
                <a:cs typeface="Arial"/>
                <a:sym typeface="Arial"/>
              </a:rPr>
              <a:t> la </a:t>
            </a:r>
            <a:r>
              <a:rPr lang="en-US" sz="4800" b="1" i="0" u="none" strike="noStrike" cap="none" dirty="0" err="1">
                <a:solidFill>
                  <a:srgbClr val="FED531"/>
                </a:solidFill>
                <a:latin typeface="Arial"/>
                <a:ea typeface="Arial"/>
                <a:cs typeface="Arial"/>
                <a:sym typeface="Arial"/>
              </a:rPr>
              <a:t>matriculación</a:t>
            </a:r>
            <a:r>
              <a:rPr lang="en-US" sz="4800" b="1" i="0" u="none" strike="noStrike" cap="none" dirty="0">
                <a:solidFill>
                  <a:srgbClr val="FED531"/>
                </a:solidFill>
                <a:latin typeface="Arial"/>
                <a:ea typeface="Arial"/>
                <a:cs typeface="Arial"/>
                <a:sym typeface="Arial"/>
              </a:rPr>
              <a:t> </a:t>
            </a:r>
            <a:r>
              <a:rPr lang="en-US" sz="4800" b="1" i="0" u="none" strike="noStrike" cap="none" dirty="0" err="1">
                <a:solidFill>
                  <a:srgbClr val="FED531"/>
                </a:solidFill>
                <a:latin typeface="Arial"/>
                <a:ea typeface="Arial"/>
                <a:cs typeface="Arial"/>
                <a:sym typeface="Arial"/>
              </a:rPr>
              <a:t>universitaria</a:t>
            </a:r>
            <a:r>
              <a:rPr lang="en-US" sz="4800" b="1" i="0" u="none" strike="noStrike" cap="none" dirty="0">
                <a:solidFill>
                  <a:srgbClr val="FED531"/>
                </a:solidFill>
                <a:latin typeface="Arial"/>
                <a:ea typeface="Arial"/>
                <a:cs typeface="Arial"/>
                <a:sym typeface="Arial"/>
              </a:rPr>
              <a:t> </a:t>
            </a:r>
            <a:r>
              <a:rPr lang="en-US" sz="4800" b="1" i="0" u="none" strike="noStrike" cap="none" dirty="0" err="1">
                <a:solidFill>
                  <a:srgbClr val="FED531"/>
                </a:solidFill>
                <a:latin typeface="Arial"/>
                <a:ea typeface="Arial"/>
                <a:cs typeface="Arial"/>
                <a:sym typeface="Arial"/>
              </a:rPr>
              <a:t>directa</a:t>
            </a:r>
            <a:r>
              <a:rPr lang="en-US" sz="4800" b="1" i="0" u="none" strike="noStrike" cap="none" dirty="0">
                <a:solidFill>
                  <a:srgbClr val="FED531"/>
                </a:solidFill>
                <a:latin typeface="Arial"/>
                <a:ea typeface="Arial"/>
                <a:cs typeface="Arial"/>
                <a:sym typeface="Arial"/>
              </a:rPr>
              <a:t> de la </a:t>
            </a:r>
            <a:r>
              <a:rPr lang="en-US" sz="4800" b="1" i="0" u="none" strike="noStrike" cap="none" dirty="0" err="1">
                <a:solidFill>
                  <a:srgbClr val="FED531"/>
                </a:solidFill>
                <a:latin typeface="Arial"/>
                <a:ea typeface="Arial"/>
                <a:cs typeface="Arial"/>
                <a:sym typeface="Arial"/>
              </a:rPr>
              <a:t>preparatoria</a:t>
            </a:r>
            <a:r>
              <a:rPr lang="en-US" sz="4800" b="1" i="0" u="none" strike="noStrike" cap="none" dirty="0">
                <a:solidFill>
                  <a:srgbClr val="FED531"/>
                </a:solidFill>
                <a:latin typeface="Arial"/>
                <a:ea typeface="Arial"/>
                <a:cs typeface="Arial"/>
                <a:sym typeface="Arial"/>
              </a:rPr>
              <a:t> </a:t>
            </a:r>
            <a:endParaRPr sz="1400" b="1" i="0" u="none" strike="noStrike" cap="none" dirty="0">
              <a:solidFill>
                <a:srgbClr val="000000"/>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846"/>
        <p:cNvGrpSpPr/>
        <p:nvPr/>
      </p:nvGrpSpPr>
      <p:grpSpPr>
        <a:xfrm>
          <a:off x="0" y="0"/>
          <a:ext cx="0" cy="0"/>
          <a:chOff x="0" y="0"/>
          <a:chExt cx="0" cy="0"/>
        </a:xfrm>
      </p:grpSpPr>
      <p:sp>
        <p:nvSpPr>
          <p:cNvPr id="847" name="Google Shape;847;p41"/>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848" name="Google Shape;848;p41"/>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849" name="Google Shape;849;p41"/>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850" name="Google Shape;850;p41"/>
          <p:cNvSpPr txBox="1"/>
          <p:nvPr/>
        </p:nvSpPr>
        <p:spPr>
          <a:xfrm rot="-1797935">
            <a:off x="5461778" y="2391695"/>
            <a:ext cx="13407334" cy="1329595"/>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FFFFFF"/>
              </a:buClr>
              <a:buSzPts val="7003"/>
              <a:buFont typeface="Poppins"/>
              <a:buNone/>
            </a:pPr>
            <a:r>
              <a:rPr lang="es-CO" sz="7200" b="1" dirty="0">
                <a:solidFill>
                  <a:schemeClr val="bg1"/>
                </a:solidFill>
                <a:effectLst/>
                <a:latin typeface="Poppins ExtraBold" panose="00000900000000000000" pitchFamily="2" charset="0"/>
                <a:ea typeface="Calibri" panose="020F0502020204030204" pitchFamily="34" charset="0"/>
                <a:cs typeface="Poppins ExtraBold" panose="00000900000000000000" pitchFamily="2" charset="0"/>
              </a:rPr>
              <a:t>¡Prueba! </a:t>
            </a:r>
            <a:endParaRPr sz="7200" b="1" i="0" u="none" strike="noStrike" cap="none" dirty="0">
              <a:solidFill>
                <a:schemeClr val="bg1"/>
              </a:solidFill>
              <a:latin typeface="Poppins ExtraBold" panose="00000900000000000000" pitchFamily="2" charset="0"/>
              <a:ea typeface="Poppins"/>
              <a:cs typeface="Poppins ExtraBold" panose="00000900000000000000" pitchFamily="2" charset="0"/>
              <a:sym typeface="Poppins"/>
            </a:endParaRPr>
          </a:p>
        </p:txBody>
      </p:sp>
      <p:sp>
        <p:nvSpPr>
          <p:cNvPr id="851" name="Google Shape;851;p41"/>
          <p:cNvSpPr txBox="1"/>
          <p:nvPr/>
        </p:nvSpPr>
        <p:spPr>
          <a:xfrm rot="-1797935">
            <a:off x="6376524" y="4219415"/>
            <a:ext cx="12254362" cy="49244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ED531"/>
              </a:buClr>
              <a:buSzPts val="3600"/>
              <a:buFont typeface="Poppins"/>
              <a:buNone/>
            </a:pPr>
            <a:r>
              <a:rPr lang="es-CO" sz="3200" b="1" dirty="0">
                <a:solidFill>
                  <a:srgbClr val="FFC000"/>
                </a:solidFill>
                <a:effectLst/>
                <a:latin typeface="Poppins" panose="00000500000000000000" pitchFamily="2" charset="0"/>
                <a:ea typeface="Calibri" panose="020F0502020204030204" pitchFamily="34" charset="0"/>
                <a:cs typeface="Poppins" panose="00000500000000000000" pitchFamily="2" charset="0"/>
              </a:rPr>
              <a:t>¡Practiquemos lo que hemos aprendido!</a:t>
            </a:r>
            <a:endParaRPr sz="3200" b="0" i="0" u="none" strike="noStrike" cap="none" dirty="0">
              <a:solidFill>
                <a:srgbClr val="FFC000"/>
              </a:solidFill>
              <a:latin typeface="Poppins" panose="00000500000000000000" pitchFamily="2" charset="0"/>
              <a:cs typeface="Poppins" panose="00000500000000000000" pitchFamily="2" charset="0"/>
              <a:sym typeface="Arial"/>
            </a:endParaRPr>
          </a:p>
        </p:txBody>
      </p:sp>
    </p:spTree>
    <p:extLst>
      <p:ext uri="{BB962C8B-B14F-4D97-AF65-F5344CB8AC3E}">
        <p14:creationId xmlns:p14="http://schemas.microsoft.com/office/powerpoint/2010/main" val="3466330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955"/>
        <p:cNvGrpSpPr/>
        <p:nvPr/>
      </p:nvGrpSpPr>
      <p:grpSpPr>
        <a:xfrm>
          <a:off x="0" y="0"/>
          <a:ext cx="0" cy="0"/>
          <a:chOff x="0" y="0"/>
          <a:chExt cx="0" cy="0"/>
        </a:xfrm>
      </p:grpSpPr>
      <p:sp>
        <p:nvSpPr>
          <p:cNvPr id="956" name="Google Shape;956;p46"/>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957" name="Google Shape;957;p46"/>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958" name="Google Shape;958;p46"/>
          <p:cNvSpPr/>
          <p:nvPr/>
        </p:nvSpPr>
        <p:spPr>
          <a:xfrm rot="-1783284">
            <a:off x="9086884" y="4342947"/>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959" name="Google Shape;959;p46"/>
          <p:cNvSpPr txBox="1"/>
          <p:nvPr/>
        </p:nvSpPr>
        <p:spPr>
          <a:xfrm rot="-1797950">
            <a:off x="3597798" y="4030643"/>
            <a:ext cx="13883342" cy="2586349"/>
          </a:xfrm>
          <a:prstGeom prst="rect">
            <a:avLst/>
          </a:prstGeom>
          <a:noFill/>
          <a:ln>
            <a:noFill/>
          </a:ln>
        </p:spPr>
        <p:txBody>
          <a:bodyPr spcFirstLastPara="1" wrap="square" lIns="0" tIns="0" rIns="0" bIns="0" anchor="t" anchorCtr="0">
            <a:spAutoFit/>
          </a:bodyPr>
          <a:lstStyle/>
          <a:p>
            <a:pPr marL="0" marR="0" lvl="0" indent="0" algn="ctr" rtl="0">
              <a:lnSpc>
                <a:spcPct val="119991"/>
              </a:lnSpc>
              <a:spcBef>
                <a:spcPts val="0"/>
              </a:spcBef>
              <a:spcAft>
                <a:spcPts val="0"/>
              </a:spcAft>
              <a:buClr>
                <a:srgbClr val="000000"/>
              </a:buClr>
              <a:buSzPts val="7003"/>
              <a:buFont typeface="Arial"/>
              <a:buNone/>
            </a:pPr>
            <a:r>
              <a:rPr lang="en-US" sz="7003" b="0" i="0" u="none" strike="noStrike" cap="none" dirty="0" err="1">
                <a:solidFill>
                  <a:srgbClr val="FFFFFF"/>
                </a:solidFill>
                <a:latin typeface="Poppins ExtraBold"/>
                <a:ea typeface="Poppins ExtraBold"/>
                <a:cs typeface="Poppins ExtraBold"/>
                <a:sym typeface="Poppins ExtraBold"/>
              </a:rPr>
              <a:t>Recursos</a:t>
            </a:r>
            <a:r>
              <a:rPr lang="en-US" sz="7003" b="0" i="0" u="none" strike="noStrike" cap="none" dirty="0">
                <a:solidFill>
                  <a:srgbClr val="FFFFFF"/>
                </a:solidFill>
                <a:latin typeface="Poppins ExtraBold"/>
                <a:ea typeface="Poppins ExtraBold"/>
                <a:cs typeface="Poppins ExtraBold"/>
                <a:sym typeface="Poppins ExtraBold"/>
              </a:rPr>
              <a:t> Para la </a:t>
            </a:r>
            <a:r>
              <a:rPr lang="en-US" sz="7003" b="0" i="0" u="none" strike="noStrike" cap="none" dirty="0" err="1">
                <a:solidFill>
                  <a:srgbClr val="FFFFFF"/>
                </a:solidFill>
                <a:latin typeface="Poppins ExtraBold"/>
                <a:ea typeface="Poppins ExtraBold"/>
                <a:cs typeface="Poppins ExtraBold"/>
                <a:sym typeface="Poppins ExtraBold"/>
              </a:rPr>
              <a:t>Exploración</a:t>
            </a:r>
            <a:r>
              <a:rPr lang="en-US" sz="7003" b="0" i="0" u="none" strike="noStrike" cap="none" dirty="0">
                <a:solidFill>
                  <a:srgbClr val="FFFFFF"/>
                </a:solidFill>
                <a:latin typeface="Poppins ExtraBold"/>
                <a:ea typeface="Poppins ExtraBold"/>
                <a:cs typeface="Poppins ExtraBold"/>
                <a:sym typeface="Poppins ExtraBold"/>
              </a:rPr>
              <a:t> de </a:t>
            </a:r>
            <a:r>
              <a:rPr lang="en-US" sz="7003" b="0" i="0" u="none" strike="noStrike" cap="none" dirty="0" err="1">
                <a:solidFill>
                  <a:srgbClr val="FFFFFF"/>
                </a:solidFill>
                <a:latin typeface="Poppins ExtraBold"/>
                <a:ea typeface="Poppins ExtraBold"/>
                <a:cs typeface="Poppins ExtraBold"/>
                <a:sym typeface="Poppins ExtraBold"/>
              </a:rPr>
              <a:t>Universidades</a:t>
            </a:r>
            <a:r>
              <a:rPr lang="en-US" sz="7003" b="0" i="0" u="none" strike="noStrike" cap="none" dirty="0">
                <a:solidFill>
                  <a:srgbClr val="FFFFFF"/>
                </a:solidFill>
                <a:latin typeface="Poppins ExtraBold"/>
                <a:ea typeface="Poppins ExtraBold"/>
                <a:cs typeface="Poppins ExtraBold"/>
                <a:sym typeface="Poppins ExtraBold"/>
              </a:rPr>
              <a:t> y </a:t>
            </a:r>
            <a:r>
              <a:rPr lang="en-US" sz="7003" b="0" i="0" u="none" strike="noStrike" cap="none" dirty="0" err="1">
                <a:solidFill>
                  <a:srgbClr val="FFFFFF"/>
                </a:solidFill>
                <a:latin typeface="Poppins ExtraBold"/>
                <a:ea typeface="Poppins ExtraBold"/>
                <a:cs typeface="Poppins ExtraBold"/>
                <a:sym typeface="Poppins ExtraBold"/>
              </a:rPr>
              <a:t>Vocaiones</a:t>
            </a:r>
            <a:r>
              <a:rPr lang="en-US" sz="7003" b="0" i="0" u="none" strike="noStrike" cap="none" dirty="0">
                <a:solidFill>
                  <a:srgbClr val="FFFFFF"/>
                </a:solidFill>
                <a:latin typeface="Poppins ExtraBold"/>
                <a:ea typeface="Poppins ExtraBold"/>
                <a:cs typeface="Poppins ExtraBold"/>
                <a:sym typeface="Poppins ExtraBold"/>
              </a:rPr>
              <a:t> </a:t>
            </a:r>
            <a:endParaRPr sz="7003" b="0" i="0" u="none" strike="noStrike" cap="none" dirty="0">
              <a:solidFill>
                <a:srgbClr val="FED531"/>
              </a:solidFill>
              <a:latin typeface="Poppins ExtraBold"/>
              <a:ea typeface="Poppins ExtraBold"/>
              <a:cs typeface="Poppins ExtraBold"/>
              <a:sym typeface="Poppins ExtraBold"/>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Shape 259"/>
        <p:cNvGrpSpPr/>
        <p:nvPr/>
      </p:nvGrpSpPr>
      <p:grpSpPr>
        <a:xfrm>
          <a:off x="0" y="0"/>
          <a:ext cx="0" cy="0"/>
          <a:chOff x="0" y="0"/>
          <a:chExt cx="0" cy="0"/>
        </a:xfrm>
      </p:grpSpPr>
      <p:sp>
        <p:nvSpPr>
          <p:cNvPr id="260" name="Google Shape;260;p2"/>
          <p:cNvSpPr/>
          <p:nvPr/>
        </p:nvSpPr>
        <p:spPr>
          <a:xfrm rot="-1208178">
            <a:off x="-268743" y="3248561"/>
            <a:ext cx="20807424" cy="10894750"/>
          </a:xfrm>
          <a:custGeom>
            <a:avLst/>
            <a:gdLst/>
            <a:ahLst/>
            <a:cxnLst/>
            <a:rect l="l" t="t" r="r" b="b"/>
            <a:pathLst>
              <a:path w="7039855" h="3162292" extrusionOk="0">
                <a:moveTo>
                  <a:pt x="0" y="0"/>
                </a:moveTo>
                <a:lnTo>
                  <a:pt x="7039855" y="0"/>
                </a:lnTo>
                <a:lnTo>
                  <a:pt x="7039855" y="3162292"/>
                </a:lnTo>
                <a:lnTo>
                  <a:pt x="0" y="3162292"/>
                </a:lnTo>
                <a:close/>
              </a:path>
            </a:pathLst>
          </a:custGeom>
          <a:solidFill>
            <a:srgbClr val="4848D1"/>
          </a:solidFill>
          <a:ln>
            <a:noFill/>
          </a:ln>
        </p:spPr>
        <p:txBody>
          <a:bodyPr/>
          <a:lstStyle/>
          <a:p>
            <a:endParaRPr lang="en-US"/>
          </a:p>
        </p:txBody>
      </p:sp>
      <p:sp>
        <p:nvSpPr>
          <p:cNvPr id="261" name="Google Shape;261;p2"/>
          <p:cNvSpPr/>
          <p:nvPr/>
        </p:nvSpPr>
        <p:spPr>
          <a:xfrm rot="-6792917">
            <a:off x="15987460" y="-301112"/>
            <a:ext cx="5691598" cy="3320234"/>
          </a:xfrm>
          <a:custGeom>
            <a:avLst/>
            <a:gdLst/>
            <a:ahLst/>
            <a:cxnLst/>
            <a:rect l="l" t="t" r="r" b="b"/>
            <a:pathLst>
              <a:path w="1267467" h="739386" extrusionOk="0">
                <a:moveTo>
                  <a:pt x="0" y="0"/>
                </a:moveTo>
                <a:lnTo>
                  <a:pt x="1267467" y="0"/>
                </a:lnTo>
                <a:lnTo>
                  <a:pt x="1267467" y="739386"/>
                </a:lnTo>
                <a:lnTo>
                  <a:pt x="0" y="739386"/>
                </a:lnTo>
                <a:close/>
              </a:path>
            </a:pathLst>
          </a:custGeom>
          <a:solidFill>
            <a:srgbClr val="FED531"/>
          </a:solidFill>
          <a:ln>
            <a:noFill/>
          </a:ln>
        </p:spPr>
        <p:txBody>
          <a:bodyPr/>
          <a:lstStyle/>
          <a:p>
            <a:endParaRPr lang="en-US"/>
          </a:p>
        </p:txBody>
      </p:sp>
      <p:sp>
        <p:nvSpPr>
          <p:cNvPr id="262" name="Google Shape;262;p2"/>
          <p:cNvSpPr/>
          <p:nvPr/>
        </p:nvSpPr>
        <p:spPr>
          <a:xfrm rot="-6792917">
            <a:off x="-3282734" y="7598183"/>
            <a:ext cx="5691598" cy="3320234"/>
          </a:xfrm>
          <a:custGeom>
            <a:avLst/>
            <a:gdLst/>
            <a:ahLst/>
            <a:cxnLst/>
            <a:rect l="l" t="t" r="r" b="b"/>
            <a:pathLst>
              <a:path w="1267467" h="739386" extrusionOk="0">
                <a:moveTo>
                  <a:pt x="0" y="0"/>
                </a:moveTo>
                <a:lnTo>
                  <a:pt x="1267467" y="0"/>
                </a:lnTo>
                <a:lnTo>
                  <a:pt x="1267467" y="739386"/>
                </a:lnTo>
                <a:lnTo>
                  <a:pt x="0" y="739386"/>
                </a:lnTo>
                <a:close/>
              </a:path>
            </a:pathLst>
          </a:custGeom>
          <a:solidFill>
            <a:srgbClr val="F4592F"/>
          </a:solidFill>
          <a:ln>
            <a:noFill/>
          </a:ln>
        </p:spPr>
        <p:txBody>
          <a:bodyPr/>
          <a:lstStyle/>
          <a:p>
            <a:endParaRPr lang="en-US"/>
          </a:p>
        </p:txBody>
      </p:sp>
      <p:sp>
        <p:nvSpPr>
          <p:cNvPr id="263" name="Google Shape;263;p2"/>
          <p:cNvSpPr txBox="1"/>
          <p:nvPr/>
        </p:nvSpPr>
        <p:spPr>
          <a:xfrm rot="-1213304">
            <a:off x="832869" y="2663511"/>
            <a:ext cx="13010117" cy="1359924"/>
          </a:xfrm>
          <a:prstGeom prst="rect">
            <a:avLst/>
          </a:prstGeom>
          <a:noFill/>
          <a:ln>
            <a:noFill/>
          </a:ln>
        </p:spPr>
        <p:txBody>
          <a:bodyPr spcFirstLastPara="1" wrap="square" lIns="0" tIns="0" rIns="0" bIns="0" anchor="t" anchorCtr="0">
            <a:spAutoFit/>
          </a:bodyPr>
          <a:lstStyle/>
          <a:p>
            <a:pPr marL="0" marR="0" lvl="0" indent="0" algn="l" rtl="0">
              <a:lnSpc>
                <a:spcPct val="120002"/>
              </a:lnSpc>
              <a:spcBef>
                <a:spcPts val="0"/>
              </a:spcBef>
              <a:spcAft>
                <a:spcPts val="0"/>
              </a:spcAft>
              <a:buClr>
                <a:srgbClr val="000000"/>
              </a:buClr>
              <a:buSzPts val="7364"/>
              <a:buFont typeface="Arial"/>
              <a:buNone/>
            </a:pPr>
            <a:r>
              <a:rPr lang="en-US" sz="7364" b="0" i="0" u="none" strike="noStrike" cap="none">
                <a:solidFill>
                  <a:srgbClr val="FED531"/>
                </a:solidFill>
                <a:latin typeface="Poppins ExtraBold"/>
                <a:ea typeface="Poppins ExtraBold"/>
                <a:cs typeface="Poppins ExtraBold"/>
                <a:sym typeface="Poppins ExtraBold"/>
              </a:rPr>
              <a:t>Agradecimientos</a:t>
            </a:r>
            <a:endParaRPr sz="7364" b="0" i="0" u="none" strike="noStrike" cap="none">
              <a:solidFill>
                <a:srgbClr val="F4592F"/>
              </a:solidFill>
              <a:latin typeface="Poppins ExtraBold"/>
              <a:ea typeface="Poppins ExtraBold"/>
              <a:cs typeface="Poppins ExtraBold"/>
              <a:sym typeface="Poppins ExtraBold"/>
            </a:endParaRPr>
          </a:p>
        </p:txBody>
      </p:sp>
      <p:sp>
        <p:nvSpPr>
          <p:cNvPr id="264" name="Google Shape;264;p2"/>
          <p:cNvSpPr txBox="1"/>
          <p:nvPr/>
        </p:nvSpPr>
        <p:spPr>
          <a:xfrm>
            <a:off x="6226481" y="4354727"/>
            <a:ext cx="11530915" cy="3102388"/>
          </a:xfrm>
          <a:prstGeom prst="rect">
            <a:avLst/>
          </a:prstGeom>
          <a:noFill/>
          <a:ln>
            <a:noFill/>
          </a:ln>
        </p:spPr>
        <p:txBody>
          <a:bodyPr spcFirstLastPara="1" wrap="square" lIns="0" tIns="0" rIns="0" bIns="0" anchor="t" anchorCtr="0">
            <a:spAutoFit/>
          </a:bodyPr>
          <a:lstStyle/>
          <a:p>
            <a:pPr>
              <a:lnSpc>
                <a:spcPct val="120000"/>
              </a:lnSpc>
              <a:buSzPts val="3000"/>
            </a:pPr>
            <a:r>
              <a:rPr lang="es-CO" sz="2800" b="1" dirty="0">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Esta presentación fue creada por John Burton </a:t>
            </a:r>
            <a:r>
              <a:rPr lang="es-CO" sz="2800" b="1" dirty="0" err="1">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Advocates</a:t>
            </a:r>
            <a:r>
              <a:rPr lang="es-CO" sz="2800" b="1" dirty="0">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 </a:t>
            </a:r>
            <a:r>
              <a:rPr lang="es-CO" sz="2800" b="1" dirty="0" err="1">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for</a:t>
            </a:r>
            <a:r>
              <a:rPr lang="es-CO" sz="2800" b="1" dirty="0">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 </a:t>
            </a:r>
            <a:r>
              <a:rPr lang="es-CO" sz="2800" b="1" dirty="0" err="1">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Youth</a:t>
            </a:r>
            <a:r>
              <a:rPr lang="es-CO" sz="2800" b="1" dirty="0">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 (</a:t>
            </a:r>
            <a:r>
              <a:rPr lang="es-CO" sz="2800" b="1" dirty="0" err="1">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JBAY</a:t>
            </a:r>
            <a:r>
              <a:rPr lang="es-CO" sz="2800" b="1" dirty="0">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 con el apoyo de </a:t>
            </a:r>
            <a:r>
              <a:rPr lang="es-CO" sz="2800" b="1" dirty="0" err="1">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UNITE</a:t>
            </a:r>
            <a:r>
              <a:rPr lang="es-CO" sz="2800" b="1" dirty="0">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-LA, los programas de educación de crianza temporal y de parientes del Condado de Los Ángeles, el Departamento de Servicios para Menores y Familias del Condado de Los Ángeles, Foster </a:t>
            </a:r>
            <a:r>
              <a:rPr lang="es-CO" sz="2800" b="1" dirty="0" err="1">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Parent</a:t>
            </a:r>
            <a:r>
              <a:rPr lang="es-CO" sz="2800" b="1" dirty="0">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 </a:t>
            </a:r>
            <a:r>
              <a:rPr lang="es-CO" sz="2800" b="1" dirty="0" err="1">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College</a:t>
            </a:r>
            <a:r>
              <a:rPr lang="es-CO" sz="2800" b="1" dirty="0">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 y del </a:t>
            </a:r>
            <a:r>
              <a:rPr lang="es-CO" sz="2800" b="1" dirty="0" err="1">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Opportunity</a:t>
            </a:r>
            <a:r>
              <a:rPr lang="es-CO" sz="2800" b="1" dirty="0">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 </a:t>
            </a:r>
            <a:r>
              <a:rPr lang="es-CO" sz="2800" b="1" dirty="0" err="1">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Youth</a:t>
            </a:r>
            <a:r>
              <a:rPr lang="es-CO" sz="2800" b="1" dirty="0">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 </a:t>
            </a:r>
            <a:r>
              <a:rPr lang="es-CO" sz="2800" b="1" dirty="0" err="1">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Collaborative</a:t>
            </a:r>
            <a:r>
              <a:rPr lang="es-CO" sz="2800" b="1" dirty="0">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 (</a:t>
            </a:r>
            <a:r>
              <a:rPr lang="es-CO" sz="2800" b="1" dirty="0" err="1">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OYC</a:t>
            </a:r>
            <a:r>
              <a:rPr lang="es-CO" sz="2800" b="1" dirty="0">
                <a:solidFill>
                  <a:schemeClr val="accent6">
                    <a:lumMod val="60000"/>
                    <a:lumOff val="40000"/>
                  </a:schemeClr>
                </a:solidFill>
                <a:effectLst/>
                <a:latin typeface="Poppins Light" panose="00000400000000000000" pitchFamily="2" charset="0"/>
                <a:ea typeface="Calibri" panose="020F0502020204030204" pitchFamily="34" charset="0"/>
                <a:cs typeface="Poppins Light" panose="00000400000000000000" pitchFamily="2" charset="0"/>
              </a:rPr>
              <a:t>) de Los Ángeles.</a:t>
            </a:r>
            <a:endParaRPr sz="2800" b="0" i="0" u="none" strike="noStrike" cap="none" dirty="0">
              <a:solidFill>
                <a:schemeClr val="accent6">
                  <a:lumMod val="60000"/>
                  <a:lumOff val="40000"/>
                </a:schemeClr>
              </a:solidFill>
              <a:latin typeface="Poppins Light" panose="00000400000000000000" pitchFamily="2" charset="0"/>
              <a:ea typeface="Poppins Light"/>
              <a:cs typeface="Poppins Light" panose="00000400000000000000" pitchFamily="2" charset="0"/>
              <a:sym typeface="Poppins Light"/>
            </a:endParaRPr>
          </a:p>
        </p:txBody>
      </p:sp>
      <p:pic>
        <p:nvPicPr>
          <p:cNvPr id="265" name="Google Shape;265;p2" descr="Graphical user interface&#10;&#10;Description automatically generated with medium confidence"/>
          <p:cNvPicPr preferRelativeResize="0"/>
          <p:nvPr/>
        </p:nvPicPr>
        <p:blipFill rotWithShape="1">
          <a:blip r:embed="rId3">
            <a:alphaModFix/>
          </a:blip>
          <a:srcRect/>
          <a:stretch/>
        </p:blipFill>
        <p:spPr>
          <a:xfrm>
            <a:off x="151419" y="8420100"/>
            <a:ext cx="4132729" cy="1676400"/>
          </a:xfrm>
          <a:prstGeom prst="rect">
            <a:avLst/>
          </a:prstGeom>
          <a:noFill/>
          <a:ln>
            <a:noFill/>
          </a:ln>
        </p:spPr>
      </p:pic>
      <p:pic>
        <p:nvPicPr>
          <p:cNvPr id="266" name="Google Shape;266;p2"/>
          <p:cNvPicPr preferRelativeResize="0"/>
          <p:nvPr/>
        </p:nvPicPr>
        <p:blipFill rotWithShape="1">
          <a:blip r:embed="rId4">
            <a:alphaModFix/>
          </a:blip>
          <a:srcRect/>
          <a:stretch/>
        </p:blipFill>
        <p:spPr>
          <a:xfrm>
            <a:off x="7185710" y="8420101"/>
            <a:ext cx="2491690" cy="1675202"/>
          </a:xfrm>
          <a:prstGeom prst="rect">
            <a:avLst/>
          </a:prstGeom>
          <a:noFill/>
          <a:ln>
            <a:noFill/>
          </a:ln>
        </p:spPr>
      </p:pic>
      <p:pic>
        <p:nvPicPr>
          <p:cNvPr id="267" name="Google Shape;267;p2" descr="Logo, company name&#10;&#10;Description automatically generated"/>
          <p:cNvPicPr preferRelativeResize="0"/>
          <p:nvPr/>
        </p:nvPicPr>
        <p:blipFill rotWithShape="1">
          <a:blip r:embed="rId5">
            <a:alphaModFix/>
          </a:blip>
          <a:srcRect/>
          <a:stretch/>
        </p:blipFill>
        <p:spPr>
          <a:xfrm>
            <a:off x="4493874" y="8420101"/>
            <a:ext cx="2516526" cy="1675202"/>
          </a:xfrm>
          <a:prstGeom prst="rect">
            <a:avLst/>
          </a:prstGeom>
          <a:noFill/>
          <a:ln>
            <a:noFill/>
          </a:ln>
        </p:spPr>
      </p:pic>
      <p:sp>
        <p:nvSpPr>
          <p:cNvPr id="268" name="Google Shape;268;p2"/>
          <p:cNvSpPr txBox="1"/>
          <p:nvPr/>
        </p:nvSpPr>
        <p:spPr>
          <a:xfrm>
            <a:off x="1508098" y="7584685"/>
            <a:ext cx="16551300" cy="707846"/>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s-CO" sz="2000" b="1" i="1" dirty="0">
                <a:solidFill>
                  <a:schemeClr val="bg1"/>
                </a:solidFill>
                <a:effectLst/>
                <a:latin typeface="Poppins Light" panose="00000400000000000000" pitchFamily="2" charset="0"/>
                <a:ea typeface="Calibri" panose="020F0502020204030204" pitchFamily="34" charset="0"/>
                <a:cs typeface="Poppins Light" panose="00000400000000000000" pitchFamily="2" charset="0"/>
              </a:rPr>
              <a:t>Este curso de estudio es parte de una estrategia general dentro de la iniciativa del Proyecto de Avance de Foster </a:t>
            </a:r>
            <a:r>
              <a:rPr lang="es-CO" sz="2000" b="1" i="1" dirty="0" err="1">
                <a:solidFill>
                  <a:schemeClr val="bg1"/>
                </a:solidFill>
                <a:effectLst/>
                <a:latin typeface="Poppins Light" panose="00000400000000000000" pitchFamily="2" charset="0"/>
                <a:ea typeface="Calibri" panose="020F0502020204030204" pitchFamily="34" charset="0"/>
                <a:cs typeface="Poppins Light" panose="00000400000000000000" pitchFamily="2" charset="0"/>
              </a:rPr>
              <a:t>Youth</a:t>
            </a:r>
            <a:r>
              <a:rPr lang="es-CO" sz="2000" b="1" i="1" dirty="0">
                <a:solidFill>
                  <a:schemeClr val="bg1"/>
                </a:solidFill>
                <a:effectLst/>
                <a:latin typeface="Poppins Light" panose="00000400000000000000" pitchFamily="2" charset="0"/>
                <a:ea typeface="Calibri" panose="020F0502020204030204" pitchFamily="34" charset="0"/>
                <a:cs typeface="Poppins Light" panose="00000400000000000000" pitchFamily="2" charset="0"/>
              </a:rPr>
              <a:t> </a:t>
            </a:r>
            <a:r>
              <a:rPr lang="es-CO" sz="2000" b="1" i="1" dirty="0" err="1">
                <a:solidFill>
                  <a:schemeClr val="bg1"/>
                </a:solidFill>
                <a:effectLst/>
                <a:latin typeface="Poppins Light" panose="00000400000000000000" pitchFamily="2" charset="0"/>
                <a:ea typeface="Calibri" panose="020F0502020204030204" pitchFamily="34" charset="0"/>
                <a:cs typeface="Poppins Light" panose="00000400000000000000" pitchFamily="2" charset="0"/>
              </a:rPr>
              <a:t>College</a:t>
            </a:r>
            <a:r>
              <a:rPr lang="es-CO" sz="2000" b="1" i="1" dirty="0">
                <a:solidFill>
                  <a:schemeClr val="bg1"/>
                </a:solidFill>
                <a:effectLst/>
                <a:latin typeface="Poppins Light" panose="00000400000000000000" pitchFamily="2" charset="0"/>
                <a:ea typeface="Calibri" panose="020F0502020204030204" pitchFamily="34" charset="0"/>
                <a:cs typeface="Poppins Light" panose="00000400000000000000" pitchFamily="2" charset="0"/>
              </a:rPr>
              <a:t> de </a:t>
            </a:r>
            <a:r>
              <a:rPr lang="es-CO" sz="2000" b="1" i="1" dirty="0" err="1">
                <a:solidFill>
                  <a:schemeClr val="bg1"/>
                </a:solidFill>
                <a:effectLst/>
                <a:latin typeface="Poppins Light" panose="00000400000000000000" pitchFamily="2" charset="0"/>
                <a:ea typeface="Calibri" panose="020F0502020204030204" pitchFamily="34" charset="0"/>
                <a:cs typeface="Poppins Light" panose="00000400000000000000" pitchFamily="2" charset="0"/>
              </a:rPr>
              <a:t>OYC</a:t>
            </a:r>
            <a:r>
              <a:rPr lang="es-CO" sz="2000" b="1" i="1" dirty="0">
                <a:solidFill>
                  <a:schemeClr val="bg1"/>
                </a:solidFill>
                <a:effectLst/>
                <a:latin typeface="Poppins Light" panose="00000400000000000000" pitchFamily="2" charset="0"/>
                <a:ea typeface="Calibri" panose="020F0502020204030204" pitchFamily="34" charset="0"/>
                <a:cs typeface="Poppins Light" panose="00000400000000000000" pitchFamily="2" charset="0"/>
              </a:rPr>
              <a:t> de Los Ángeles, dirigido por </a:t>
            </a:r>
            <a:r>
              <a:rPr lang="es-CO" sz="2000" b="1" i="1" dirty="0" err="1">
                <a:solidFill>
                  <a:schemeClr val="bg1"/>
                </a:solidFill>
                <a:effectLst/>
                <a:latin typeface="Poppins Light" panose="00000400000000000000" pitchFamily="2" charset="0"/>
                <a:ea typeface="Calibri" panose="020F0502020204030204" pitchFamily="34" charset="0"/>
                <a:cs typeface="Poppins Light" panose="00000400000000000000" pitchFamily="2" charset="0"/>
              </a:rPr>
              <a:t>JBAY</a:t>
            </a:r>
            <a:r>
              <a:rPr lang="es-CO" sz="2000" b="1" i="1" dirty="0">
                <a:solidFill>
                  <a:schemeClr val="bg1"/>
                </a:solidFill>
                <a:effectLst/>
                <a:latin typeface="Poppins Light" panose="00000400000000000000" pitchFamily="2" charset="0"/>
                <a:ea typeface="Calibri" panose="020F0502020204030204" pitchFamily="34" charset="0"/>
                <a:cs typeface="Poppins Light" panose="00000400000000000000" pitchFamily="2" charset="0"/>
              </a:rPr>
              <a:t> para aumentar los logros </a:t>
            </a:r>
            <a:r>
              <a:rPr lang="es-CO" sz="2000" b="1" i="1" dirty="0" err="1">
                <a:solidFill>
                  <a:schemeClr val="bg1"/>
                </a:solidFill>
                <a:effectLst/>
                <a:latin typeface="Poppins Light" panose="00000400000000000000" pitchFamily="2" charset="0"/>
                <a:ea typeface="Calibri" panose="020F0502020204030204" pitchFamily="34" charset="0"/>
                <a:cs typeface="Poppins Light" panose="00000400000000000000" pitchFamily="2" charset="0"/>
              </a:rPr>
              <a:t>pos</a:t>
            </a:r>
            <a:r>
              <a:rPr lang="es-CO" sz="2000" b="1" i="1" dirty="0">
                <a:solidFill>
                  <a:schemeClr val="bg1"/>
                </a:solidFill>
                <a:effectLst/>
                <a:latin typeface="Poppins Light" panose="00000400000000000000" pitchFamily="2" charset="0"/>
                <a:ea typeface="Calibri" panose="020F0502020204030204" pitchFamily="34" charset="0"/>
                <a:cs typeface="Poppins Light" panose="00000400000000000000" pitchFamily="2" charset="0"/>
              </a:rPr>
              <a:t> preparatorios de jóvenes en crianza temporal.</a:t>
            </a:r>
            <a:endParaRPr sz="2000" b="0" i="0" u="none" strike="noStrike" cap="none" dirty="0">
              <a:solidFill>
                <a:schemeClr val="bg1"/>
              </a:solidFill>
              <a:latin typeface="Poppins Light" panose="00000400000000000000" pitchFamily="2" charset="0"/>
              <a:ea typeface="Poppins Light"/>
              <a:cs typeface="Poppins Light" panose="00000400000000000000" pitchFamily="2" charset="0"/>
              <a:sym typeface="Poppins Light"/>
            </a:endParaRPr>
          </a:p>
        </p:txBody>
      </p:sp>
      <p:pic>
        <p:nvPicPr>
          <p:cNvPr id="270" name="Google Shape;270;p2" descr="Text&#10;&#10;Description automatically generated with medium confidence"/>
          <p:cNvPicPr preferRelativeResize="0"/>
          <p:nvPr/>
        </p:nvPicPr>
        <p:blipFill rotWithShape="1">
          <a:blip r:embed="rId6">
            <a:alphaModFix/>
          </a:blip>
          <a:srcRect/>
          <a:stretch/>
        </p:blipFill>
        <p:spPr>
          <a:xfrm>
            <a:off x="9910677" y="8420101"/>
            <a:ext cx="4567323" cy="1690666"/>
          </a:xfrm>
          <a:prstGeom prst="rect">
            <a:avLst/>
          </a:prstGeom>
          <a:noFill/>
          <a:ln>
            <a:noFill/>
          </a:ln>
        </p:spPr>
      </p:pic>
      <p:pic>
        <p:nvPicPr>
          <p:cNvPr id="271" name="Google Shape;271;p2" descr="A group of people playing music&#10;&#10;Description automatically generated with low confidence"/>
          <p:cNvPicPr preferRelativeResize="0"/>
          <p:nvPr/>
        </p:nvPicPr>
        <p:blipFill rotWithShape="1">
          <a:blip r:embed="rId7">
            <a:alphaModFix/>
          </a:blip>
          <a:srcRect l="5454" r="7270"/>
          <a:stretch/>
        </p:blipFill>
        <p:spPr>
          <a:xfrm>
            <a:off x="14645820" y="8420100"/>
            <a:ext cx="3413580" cy="1680121"/>
          </a:xfrm>
          <a:prstGeom prst="rect">
            <a:avLst/>
          </a:prstGeom>
          <a:noFill/>
          <a:ln>
            <a:noFill/>
          </a:ln>
        </p:spPr>
      </p:pic>
    </p:spTree>
    <p:extLst>
      <p:ext uri="{BB962C8B-B14F-4D97-AF65-F5344CB8AC3E}">
        <p14:creationId xmlns:p14="http://schemas.microsoft.com/office/powerpoint/2010/main" val="4712812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777"/>
        <p:cNvGrpSpPr/>
        <p:nvPr/>
      </p:nvGrpSpPr>
      <p:grpSpPr>
        <a:xfrm>
          <a:off x="0" y="0"/>
          <a:ext cx="0" cy="0"/>
          <a:chOff x="0" y="0"/>
          <a:chExt cx="0" cy="0"/>
        </a:xfrm>
      </p:grpSpPr>
      <p:pic>
        <p:nvPicPr>
          <p:cNvPr id="778" name="Google Shape;778;p33" descr="A group of people looking at a book&#10;&#10;Description automatically generated with low confidence"/>
          <p:cNvPicPr preferRelativeResize="0"/>
          <p:nvPr/>
        </p:nvPicPr>
        <p:blipFill rotWithShape="1">
          <a:blip r:embed="rId3">
            <a:alphaModFix/>
          </a:blip>
          <a:srcRect l="512" t="5383" r="35300" b="-5383"/>
          <a:stretch/>
        </p:blipFill>
        <p:spPr>
          <a:xfrm rot="-647630">
            <a:off x="8716644" y="-873302"/>
            <a:ext cx="10684203" cy="11096672"/>
          </a:xfrm>
          <a:prstGeom prst="rect">
            <a:avLst/>
          </a:prstGeom>
          <a:noFill/>
          <a:ln>
            <a:noFill/>
          </a:ln>
        </p:spPr>
      </p:pic>
      <p:sp>
        <p:nvSpPr>
          <p:cNvPr id="779" name="Google Shape;779;p33"/>
          <p:cNvSpPr/>
          <p:nvPr/>
        </p:nvSpPr>
        <p:spPr>
          <a:xfrm rot="-196209">
            <a:off x="45138" y="9254832"/>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780" name="Google Shape;780;p33"/>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sp>
        <p:nvSpPr>
          <p:cNvPr id="781" name="Google Shape;781;p33"/>
          <p:cNvSpPr txBox="1"/>
          <p:nvPr/>
        </p:nvSpPr>
        <p:spPr>
          <a:xfrm>
            <a:off x="233916" y="1861550"/>
            <a:ext cx="7903909" cy="147732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dirty="0" err="1">
                <a:solidFill>
                  <a:srgbClr val="4848D1"/>
                </a:solidFill>
                <a:latin typeface="Poppins ExtraBold"/>
                <a:ea typeface="Poppins ExtraBold"/>
                <a:cs typeface="Poppins ExtraBold"/>
                <a:sym typeface="Poppins ExtraBold"/>
              </a:rPr>
              <a:t>Forme</a:t>
            </a:r>
            <a:r>
              <a:rPr lang="en-US" sz="4800" b="0" i="0" u="none" strike="noStrike" cap="none" dirty="0">
                <a:solidFill>
                  <a:srgbClr val="4848D1"/>
                </a:solidFill>
                <a:latin typeface="Poppins ExtraBold"/>
                <a:ea typeface="Poppins ExtraBold"/>
                <a:cs typeface="Poppins ExtraBold"/>
                <a:sym typeface="Poppins ExtraBold"/>
              </a:rPr>
              <a:t> un </a:t>
            </a:r>
            <a:r>
              <a:rPr lang="en-US" sz="4800" b="0" i="0" u="none" strike="noStrike" cap="none" dirty="0" err="1">
                <a:solidFill>
                  <a:srgbClr val="4848D1"/>
                </a:solidFill>
                <a:latin typeface="Poppins ExtraBold"/>
                <a:ea typeface="Poppins ExtraBold"/>
                <a:cs typeface="Poppins ExtraBold"/>
                <a:sym typeface="Poppins ExtraBold"/>
              </a:rPr>
              <a:t>vínculo</a:t>
            </a:r>
            <a:r>
              <a:rPr lang="en-US" sz="4800" b="0" i="0" u="none" strike="noStrike" cap="none" dirty="0">
                <a:solidFill>
                  <a:srgbClr val="4848D1"/>
                </a:solidFill>
                <a:latin typeface="Poppins ExtraBold"/>
                <a:ea typeface="Poppins ExtraBold"/>
                <a:cs typeface="Poppins ExtraBold"/>
                <a:sym typeface="Poppins ExtraBold"/>
              </a:rPr>
              <a:t> con </a:t>
            </a:r>
            <a:r>
              <a:rPr lang="en-US" sz="4800" b="0" i="0" u="none" strike="noStrike" cap="none" dirty="0" err="1">
                <a:solidFill>
                  <a:srgbClr val="4848D1"/>
                </a:solidFill>
                <a:latin typeface="Poppins ExtraBold"/>
                <a:ea typeface="Poppins ExtraBold"/>
                <a:cs typeface="Poppins ExtraBold"/>
                <a:sym typeface="Poppins ExtraBold"/>
              </a:rPr>
              <a:t>una</a:t>
            </a:r>
            <a:r>
              <a:rPr lang="en-US" sz="4800" b="0" i="0" u="none" strike="noStrike" cap="none" dirty="0">
                <a:solidFill>
                  <a:srgbClr val="4848D1"/>
                </a:solidFill>
                <a:latin typeface="Poppins ExtraBold"/>
                <a:ea typeface="Poppins ExtraBold"/>
                <a:cs typeface="Poppins ExtraBold"/>
                <a:sym typeface="Poppins ExtraBold"/>
              </a:rPr>
              <a:t> </a:t>
            </a:r>
            <a:r>
              <a:rPr lang="en-US" sz="4800" b="0" i="0" u="none" strike="noStrike" cap="none" dirty="0" err="1">
                <a:solidFill>
                  <a:srgbClr val="4848D1"/>
                </a:solidFill>
                <a:latin typeface="Poppins ExtraBold"/>
                <a:ea typeface="Poppins ExtraBold"/>
                <a:cs typeface="Poppins ExtraBold"/>
                <a:sym typeface="Poppins ExtraBold"/>
              </a:rPr>
              <a:t>actitud</a:t>
            </a:r>
            <a:r>
              <a:rPr lang="en-US" sz="4800" b="0" i="0" u="none" strike="noStrike" cap="none" dirty="0">
                <a:solidFill>
                  <a:srgbClr val="4848D1"/>
                </a:solidFill>
                <a:latin typeface="Poppins ExtraBold"/>
                <a:ea typeface="Poppins ExtraBold"/>
                <a:cs typeface="Poppins ExtraBold"/>
                <a:sym typeface="Poppins ExtraBold"/>
              </a:rPr>
              <a:t> de DACE</a:t>
            </a:r>
            <a:endParaRPr sz="1400" b="0" i="0" u="none" strike="noStrike" cap="none" dirty="0">
              <a:solidFill>
                <a:srgbClr val="000000"/>
              </a:solidFill>
              <a:latin typeface="Poppins ExtraBold"/>
              <a:ea typeface="Poppins ExtraBold"/>
              <a:cs typeface="Poppins ExtraBold"/>
              <a:sym typeface="Poppins ExtraBold"/>
            </a:endParaRPr>
          </a:p>
        </p:txBody>
      </p:sp>
      <p:pic>
        <p:nvPicPr>
          <p:cNvPr id="783" name="Google Shape;783;p33"/>
          <p:cNvPicPr preferRelativeResize="0"/>
          <p:nvPr/>
        </p:nvPicPr>
        <p:blipFill rotWithShape="1">
          <a:blip r:embed="rId4">
            <a:alphaModFix/>
          </a:blip>
          <a:srcRect l="37749" t="33484" r="36566" b="21014"/>
          <a:stretch/>
        </p:blipFill>
        <p:spPr>
          <a:xfrm>
            <a:off x="1921227" y="3865989"/>
            <a:ext cx="5046501" cy="4822654"/>
          </a:xfrm>
          <a:prstGeom prst="rect">
            <a:avLst/>
          </a:prstGeom>
          <a:noFill/>
          <a:ln>
            <a:noFill/>
          </a:ln>
        </p:spPr>
      </p:pic>
      <p:grpSp>
        <p:nvGrpSpPr>
          <p:cNvPr id="784" name="Google Shape;784;p33"/>
          <p:cNvGrpSpPr/>
          <p:nvPr/>
        </p:nvGrpSpPr>
        <p:grpSpPr>
          <a:xfrm>
            <a:off x="11202523" y="1805536"/>
            <a:ext cx="8180399" cy="5745135"/>
            <a:chOff x="568067" y="1194502"/>
            <a:chExt cx="8180399" cy="5745135"/>
          </a:xfrm>
        </p:grpSpPr>
        <p:sp>
          <p:nvSpPr>
            <p:cNvPr id="785" name="Google Shape;785;p33"/>
            <p:cNvSpPr/>
            <p:nvPr/>
          </p:nvSpPr>
          <p:spPr>
            <a:xfrm>
              <a:off x="568067" y="1194502"/>
              <a:ext cx="1434748" cy="1434748"/>
            </a:xfrm>
            <a:prstGeom prst="ellipse">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6" name="Google Shape;786;p33"/>
            <p:cNvSpPr/>
            <p:nvPr/>
          </p:nvSpPr>
          <p:spPr>
            <a:xfrm>
              <a:off x="1093558" y="1210227"/>
              <a:ext cx="7654908" cy="143474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33"/>
            <p:cNvSpPr txBox="1"/>
            <p:nvPr/>
          </p:nvSpPr>
          <p:spPr>
            <a:xfrm>
              <a:off x="1093558" y="1210227"/>
              <a:ext cx="7654908" cy="1434748"/>
            </a:xfrm>
            <a:prstGeom prst="rect">
              <a:avLst/>
            </a:prstGeom>
            <a:noFill/>
            <a:ln>
              <a:noFill/>
            </a:ln>
          </p:spPr>
          <p:txBody>
            <a:bodyPr spcFirstLastPara="1" wrap="square" lIns="0" tIns="82550" rIns="0" bIns="82550" anchor="ctr" anchorCtr="0">
              <a:noAutofit/>
            </a:bodyPr>
            <a:lstStyle/>
            <a:p>
              <a:pPr marL="0" marR="0" lvl="0" indent="0" algn="l" rtl="0">
                <a:lnSpc>
                  <a:spcPct val="90000"/>
                </a:lnSpc>
                <a:spcBef>
                  <a:spcPts val="0"/>
                </a:spcBef>
                <a:spcAft>
                  <a:spcPts val="0"/>
                </a:spcAft>
                <a:buClr>
                  <a:schemeClr val="lt1"/>
                </a:buClr>
                <a:buSzPts val="6500"/>
                <a:buFont typeface="Arial"/>
                <a:buNone/>
              </a:pPr>
              <a:r>
                <a:rPr lang="en-US" sz="6500" b="0" i="0" u="none" strike="noStrike" cap="none">
                  <a:solidFill>
                    <a:schemeClr val="lt1"/>
                  </a:solidFill>
                  <a:latin typeface="Arial"/>
                  <a:ea typeface="Arial"/>
                  <a:cs typeface="Arial"/>
                  <a:sym typeface="Arial"/>
                </a:rPr>
                <a:t>D   iversión</a:t>
              </a:r>
              <a:endParaRPr sz="6500" b="0" i="0" u="none" strike="noStrike" cap="none">
                <a:solidFill>
                  <a:schemeClr val="lt1"/>
                </a:solidFill>
                <a:latin typeface="Arial"/>
                <a:ea typeface="Arial"/>
                <a:cs typeface="Arial"/>
                <a:sym typeface="Arial"/>
              </a:endParaRPr>
            </a:p>
          </p:txBody>
        </p:sp>
        <p:sp>
          <p:nvSpPr>
            <p:cNvPr id="788" name="Google Shape;788;p33"/>
            <p:cNvSpPr/>
            <p:nvPr/>
          </p:nvSpPr>
          <p:spPr>
            <a:xfrm>
              <a:off x="568067" y="2629251"/>
              <a:ext cx="1434748" cy="1434748"/>
            </a:xfrm>
            <a:prstGeom prst="ellipse">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9" name="Google Shape;789;p33"/>
            <p:cNvSpPr/>
            <p:nvPr/>
          </p:nvSpPr>
          <p:spPr>
            <a:xfrm>
              <a:off x="1093558" y="2635392"/>
              <a:ext cx="7654908" cy="143474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33"/>
            <p:cNvSpPr txBox="1"/>
            <p:nvPr/>
          </p:nvSpPr>
          <p:spPr>
            <a:xfrm>
              <a:off x="1093558" y="2635392"/>
              <a:ext cx="7654908" cy="1434748"/>
            </a:xfrm>
            <a:prstGeom prst="rect">
              <a:avLst/>
            </a:prstGeom>
            <a:noFill/>
            <a:ln>
              <a:noFill/>
            </a:ln>
          </p:spPr>
          <p:txBody>
            <a:bodyPr spcFirstLastPara="1" wrap="square" lIns="0" tIns="82550" rIns="0" bIns="82550" anchor="ctr" anchorCtr="0">
              <a:noAutofit/>
            </a:bodyPr>
            <a:lstStyle/>
            <a:p>
              <a:pPr marL="0" marR="0" lvl="0" indent="0" algn="l" rtl="0">
                <a:lnSpc>
                  <a:spcPct val="90000"/>
                </a:lnSpc>
                <a:spcBef>
                  <a:spcPts val="0"/>
                </a:spcBef>
                <a:spcAft>
                  <a:spcPts val="0"/>
                </a:spcAft>
                <a:buClr>
                  <a:schemeClr val="lt1"/>
                </a:buClr>
                <a:buSzPts val="6500"/>
                <a:buFont typeface="Arial"/>
                <a:buNone/>
              </a:pPr>
              <a:r>
                <a:rPr lang="en-US" sz="6500" b="0" i="0" u="none" strike="noStrike" cap="none">
                  <a:solidFill>
                    <a:schemeClr val="lt1"/>
                  </a:solidFill>
                  <a:latin typeface="Arial"/>
                  <a:ea typeface="Arial"/>
                  <a:cs typeface="Arial"/>
                  <a:sym typeface="Arial"/>
                </a:rPr>
                <a:t>A   ceptación</a:t>
              </a:r>
              <a:endParaRPr sz="6500" b="0" i="0" u="none" strike="noStrike" cap="none">
                <a:solidFill>
                  <a:schemeClr val="lt1"/>
                </a:solidFill>
                <a:latin typeface="Arial"/>
                <a:ea typeface="Arial"/>
                <a:cs typeface="Arial"/>
                <a:sym typeface="Arial"/>
              </a:endParaRPr>
            </a:p>
          </p:txBody>
        </p:sp>
        <p:sp>
          <p:nvSpPr>
            <p:cNvPr id="791" name="Google Shape;791;p33"/>
            <p:cNvSpPr/>
            <p:nvPr/>
          </p:nvSpPr>
          <p:spPr>
            <a:xfrm>
              <a:off x="568067" y="4064000"/>
              <a:ext cx="1434748" cy="1434748"/>
            </a:xfrm>
            <a:prstGeom prst="ellipse">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2" name="Google Shape;792;p33"/>
            <p:cNvSpPr/>
            <p:nvPr/>
          </p:nvSpPr>
          <p:spPr>
            <a:xfrm>
              <a:off x="1093558" y="4070140"/>
              <a:ext cx="7654908" cy="143474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33"/>
            <p:cNvSpPr txBox="1"/>
            <p:nvPr/>
          </p:nvSpPr>
          <p:spPr>
            <a:xfrm>
              <a:off x="1093558" y="4070140"/>
              <a:ext cx="7654908" cy="1434748"/>
            </a:xfrm>
            <a:prstGeom prst="rect">
              <a:avLst/>
            </a:prstGeom>
            <a:noFill/>
            <a:ln>
              <a:noFill/>
            </a:ln>
          </p:spPr>
          <p:txBody>
            <a:bodyPr spcFirstLastPara="1" wrap="square" lIns="0" tIns="82550" rIns="0" bIns="82550" anchor="ctr" anchorCtr="0">
              <a:noAutofit/>
            </a:bodyPr>
            <a:lstStyle/>
            <a:p>
              <a:pPr marL="0" marR="0" lvl="0" indent="0" algn="l" rtl="0">
                <a:lnSpc>
                  <a:spcPct val="90000"/>
                </a:lnSpc>
                <a:spcBef>
                  <a:spcPts val="0"/>
                </a:spcBef>
                <a:spcAft>
                  <a:spcPts val="0"/>
                </a:spcAft>
                <a:buClr>
                  <a:schemeClr val="lt1"/>
                </a:buClr>
                <a:buSzPts val="6500"/>
                <a:buFont typeface="Arial"/>
                <a:buNone/>
              </a:pPr>
              <a:r>
                <a:rPr lang="en-US" sz="6500" b="0" i="0" u="none" strike="noStrike" cap="none">
                  <a:solidFill>
                    <a:schemeClr val="lt1"/>
                  </a:solidFill>
                  <a:latin typeface="Arial"/>
                  <a:ea typeface="Arial"/>
                  <a:cs typeface="Arial"/>
                  <a:sym typeface="Arial"/>
                </a:rPr>
                <a:t>C   uriosidad</a:t>
              </a:r>
              <a:endParaRPr sz="6500" b="0" i="0" u="none" strike="noStrike" cap="none">
                <a:solidFill>
                  <a:schemeClr val="lt1"/>
                </a:solidFill>
                <a:latin typeface="Arial"/>
                <a:ea typeface="Arial"/>
                <a:cs typeface="Arial"/>
                <a:sym typeface="Arial"/>
              </a:endParaRPr>
            </a:p>
          </p:txBody>
        </p:sp>
        <p:sp>
          <p:nvSpPr>
            <p:cNvPr id="794" name="Google Shape;794;p33"/>
            <p:cNvSpPr/>
            <p:nvPr/>
          </p:nvSpPr>
          <p:spPr>
            <a:xfrm>
              <a:off x="568067" y="5498748"/>
              <a:ext cx="1434748" cy="1434748"/>
            </a:xfrm>
            <a:prstGeom prst="ellipse">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5" name="Google Shape;795;p33"/>
            <p:cNvSpPr/>
            <p:nvPr/>
          </p:nvSpPr>
          <p:spPr>
            <a:xfrm>
              <a:off x="1093558" y="5504889"/>
              <a:ext cx="7654908" cy="1434748"/>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6" name="Google Shape;796;p33"/>
            <p:cNvSpPr txBox="1"/>
            <p:nvPr/>
          </p:nvSpPr>
          <p:spPr>
            <a:xfrm>
              <a:off x="1093558" y="5504889"/>
              <a:ext cx="7654908" cy="1434748"/>
            </a:xfrm>
            <a:prstGeom prst="rect">
              <a:avLst/>
            </a:prstGeom>
            <a:noFill/>
            <a:ln>
              <a:noFill/>
            </a:ln>
          </p:spPr>
          <p:txBody>
            <a:bodyPr spcFirstLastPara="1" wrap="square" lIns="0" tIns="82550" rIns="0" bIns="82550" anchor="ctr" anchorCtr="0">
              <a:noAutofit/>
            </a:bodyPr>
            <a:lstStyle/>
            <a:p>
              <a:pPr marL="0" marR="0" lvl="0" indent="0" algn="l" rtl="0">
                <a:lnSpc>
                  <a:spcPct val="90000"/>
                </a:lnSpc>
                <a:spcBef>
                  <a:spcPts val="0"/>
                </a:spcBef>
                <a:spcAft>
                  <a:spcPts val="0"/>
                </a:spcAft>
                <a:buClr>
                  <a:schemeClr val="lt1"/>
                </a:buClr>
                <a:buSzPts val="6500"/>
                <a:buFont typeface="Arial"/>
                <a:buNone/>
              </a:pPr>
              <a:r>
                <a:rPr lang="en-US" sz="6500" b="0" i="0" u="none" strike="noStrike" cap="none">
                  <a:solidFill>
                    <a:schemeClr val="lt1"/>
                  </a:solidFill>
                  <a:latin typeface="Arial"/>
                  <a:ea typeface="Arial"/>
                  <a:cs typeface="Arial"/>
                  <a:sym typeface="Arial"/>
                </a:rPr>
                <a:t>E   mpatía</a:t>
              </a:r>
              <a:endParaRPr sz="6500" b="0" i="0" u="none" strike="noStrike" cap="none">
                <a:solidFill>
                  <a:schemeClr val="lt1"/>
                </a:solidFill>
                <a:latin typeface="Arial"/>
                <a:ea typeface="Arial"/>
                <a:cs typeface="Arial"/>
                <a:sym typeface="Arial"/>
              </a:endParaRPr>
            </a:p>
          </p:txBody>
        </p:sp>
      </p:gr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Shape 965"/>
        <p:cNvGrpSpPr/>
        <p:nvPr/>
      </p:nvGrpSpPr>
      <p:grpSpPr>
        <a:xfrm>
          <a:off x="0" y="0"/>
          <a:ext cx="0" cy="0"/>
          <a:chOff x="0" y="0"/>
          <a:chExt cx="0" cy="0"/>
        </a:xfrm>
      </p:grpSpPr>
      <p:sp>
        <p:nvSpPr>
          <p:cNvPr id="967" name="Google Shape;967;p47"/>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txBody>
          <a:bodyPr/>
          <a:lstStyle/>
          <a:p>
            <a:endParaRPr lang="en-US"/>
          </a:p>
        </p:txBody>
      </p:sp>
      <p:sp>
        <p:nvSpPr>
          <p:cNvPr id="969" name="Google Shape;969;p47"/>
          <p:cNvSpPr txBox="1"/>
          <p:nvPr/>
        </p:nvSpPr>
        <p:spPr>
          <a:xfrm rot="-22791">
            <a:off x="696596" y="1603966"/>
            <a:ext cx="17428627" cy="553998"/>
          </a:xfrm>
          <a:prstGeom prst="rect">
            <a:avLst/>
          </a:prstGeom>
          <a:noFill/>
          <a:ln>
            <a:noFill/>
          </a:ln>
        </p:spPr>
        <p:txBody>
          <a:bodyPr spcFirstLastPara="1" wrap="square" lIns="0" tIns="0" rIns="0" bIns="0" anchor="t" anchorCtr="0">
            <a:spAutoFit/>
          </a:bodyPr>
          <a:lstStyle/>
          <a:p>
            <a:r>
              <a:rPr lang="es-CO" sz="3600" b="1" dirty="0">
                <a:solidFill>
                  <a:srgbClr val="00B0F0"/>
                </a:solidFill>
                <a:effectLst/>
                <a:latin typeface="Poppins" panose="00000500000000000000" pitchFamily="2" charset="0"/>
                <a:ea typeface="Calibri" panose="020F0502020204030204" pitchFamily="34" charset="0"/>
                <a:cs typeface="Poppins" panose="00000500000000000000" pitchFamily="2" charset="0"/>
              </a:rPr>
              <a:t>Dar Participación a los Jóvenes en la Exploración de Vocaciones</a:t>
            </a:r>
            <a:endParaRPr lang="es-ES" sz="3600" b="1" dirty="0">
              <a:solidFill>
                <a:srgbClr val="00B0F0"/>
              </a:solidFill>
              <a:effectLst/>
              <a:latin typeface="Poppins" panose="00000500000000000000" pitchFamily="2" charset="0"/>
              <a:cs typeface="Poppins" panose="00000500000000000000" pitchFamily="2" charset="0"/>
            </a:endParaRPr>
          </a:p>
        </p:txBody>
      </p:sp>
      <p:sp>
        <p:nvSpPr>
          <p:cNvPr id="973" name="Google Shape;973;p47"/>
          <p:cNvSpPr/>
          <p:nvPr/>
        </p:nvSpPr>
        <p:spPr>
          <a:xfrm rot="-413588">
            <a:off x="4673458" y="9683066"/>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a:p>
        </p:txBody>
      </p:sp>
      <p:sp>
        <p:nvSpPr>
          <p:cNvPr id="981" name="Google Shape;981;p47"/>
          <p:cNvSpPr txBox="1"/>
          <p:nvPr/>
        </p:nvSpPr>
        <p:spPr>
          <a:xfrm>
            <a:off x="13098827" y="2632975"/>
            <a:ext cx="4877100" cy="236988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err="1">
                <a:solidFill>
                  <a:srgbClr val="F4592F"/>
                </a:solidFill>
                <a:latin typeface="Arial"/>
                <a:ea typeface="Arial"/>
                <a:cs typeface="Arial"/>
                <a:sym typeface="Arial"/>
              </a:rPr>
              <a:t>Folletos</a:t>
            </a:r>
            <a:r>
              <a:rPr lang="en-US" sz="2800" b="1" i="0" u="none" strike="noStrike" cap="none" dirty="0">
                <a:solidFill>
                  <a:srgbClr val="F4592F"/>
                </a:solidFill>
                <a:latin typeface="Arial"/>
                <a:ea typeface="Arial"/>
                <a:cs typeface="Arial"/>
                <a:sym typeface="Arial"/>
              </a:rPr>
              <a:t> </a:t>
            </a:r>
            <a:r>
              <a:rPr lang="en-US" sz="2800" b="1" i="0" u="none" strike="noStrike" cap="none" dirty="0" err="1">
                <a:solidFill>
                  <a:srgbClr val="F4592F"/>
                </a:solidFill>
                <a:latin typeface="Arial"/>
                <a:ea typeface="Arial"/>
                <a:cs typeface="Arial"/>
                <a:sym typeface="Arial"/>
              </a:rPr>
              <a:t>Adjuntos</a:t>
            </a:r>
            <a:r>
              <a:rPr lang="en-US" sz="2800" b="1" i="0" u="none" strike="noStrike" cap="none" dirty="0">
                <a:solidFill>
                  <a:srgbClr val="F4592F"/>
                </a:solidFill>
                <a:latin typeface="Arial"/>
                <a:ea typeface="Arial"/>
                <a:cs typeface="Arial"/>
                <a:sym typeface="Arial"/>
              </a:rPr>
              <a:t>:</a:t>
            </a:r>
          </a:p>
          <a:p>
            <a:pPr marL="0" marR="0" lvl="0" indent="0" algn="l" rtl="0">
              <a:lnSpc>
                <a:spcPct val="100000"/>
              </a:lnSpc>
              <a:spcBef>
                <a:spcPts val="0"/>
              </a:spcBef>
              <a:spcAft>
                <a:spcPts val="0"/>
              </a:spcAft>
              <a:buClr>
                <a:srgbClr val="000000"/>
              </a:buClr>
              <a:buSzPts val="2800"/>
              <a:buFont typeface="Arial"/>
              <a:buNone/>
            </a:pPr>
            <a:endParaRPr sz="1400" b="1" i="0" u="none" strike="noStrike" cap="none" dirty="0">
              <a:solidFill>
                <a:srgbClr val="000000"/>
              </a:solidFill>
              <a:latin typeface="Arial"/>
              <a:ea typeface="Arial"/>
              <a:cs typeface="Arial"/>
              <a:sym typeface="Arial"/>
            </a:endParaRPr>
          </a:p>
          <a:p>
            <a:pPr marL="800100" marR="0" lvl="1" indent="-342900" algn="l" rtl="0">
              <a:lnSpc>
                <a:spcPct val="100000"/>
              </a:lnSpc>
              <a:spcBef>
                <a:spcPts val="0"/>
              </a:spcBef>
              <a:spcAft>
                <a:spcPts val="0"/>
              </a:spcAft>
              <a:buClr>
                <a:schemeClr val="lt1"/>
              </a:buClr>
              <a:buSzPts val="2800"/>
              <a:buFont typeface="Arial"/>
              <a:buChar char="•"/>
            </a:pPr>
            <a:r>
              <a:rPr lang="en-US" sz="2800" b="0" i="0" u="none" strike="noStrike" cap="none" dirty="0" err="1">
                <a:solidFill>
                  <a:schemeClr val="lt1"/>
                </a:solidFill>
                <a:latin typeface="Arial"/>
                <a:ea typeface="Arial"/>
                <a:cs typeface="Arial"/>
                <a:sym typeface="Arial"/>
              </a:rPr>
              <a:t>Guía</a:t>
            </a:r>
            <a:r>
              <a:rPr lang="en-US" sz="2800" b="0" i="0" u="none" strike="noStrike" cap="none" dirty="0">
                <a:solidFill>
                  <a:schemeClr val="lt1"/>
                </a:solidFill>
                <a:latin typeface="Arial"/>
                <a:ea typeface="Arial"/>
                <a:cs typeface="Arial"/>
                <a:sym typeface="Arial"/>
              </a:rPr>
              <a:t> de </a:t>
            </a:r>
            <a:r>
              <a:rPr lang="en-US" sz="2800" b="0" i="0" u="none" strike="noStrike" cap="none" dirty="0" err="1">
                <a:solidFill>
                  <a:schemeClr val="lt1"/>
                </a:solidFill>
                <a:latin typeface="Arial"/>
                <a:ea typeface="Arial"/>
                <a:cs typeface="Arial"/>
                <a:sym typeface="Arial"/>
              </a:rPr>
              <a:t>Profesiones</a:t>
            </a:r>
            <a:r>
              <a:rPr lang="en-US" sz="2800" b="0" i="0" u="none" strike="noStrike" cap="none" dirty="0">
                <a:solidFill>
                  <a:schemeClr val="lt1"/>
                </a:solidFill>
                <a:latin typeface="Arial"/>
                <a:ea typeface="Arial"/>
                <a:cs typeface="Arial"/>
                <a:sym typeface="Arial"/>
              </a:rPr>
              <a:t> para </a:t>
            </a:r>
            <a:r>
              <a:rPr lang="en-US" sz="2800" b="0" i="0" u="none" strike="noStrike" cap="none" dirty="0" err="1">
                <a:solidFill>
                  <a:schemeClr val="lt1"/>
                </a:solidFill>
                <a:latin typeface="Arial"/>
                <a:ea typeface="Arial"/>
                <a:cs typeface="Arial"/>
                <a:sym typeface="Arial"/>
              </a:rPr>
              <a:t>Jóvenes</a:t>
            </a:r>
            <a:r>
              <a:rPr lang="en-US" sz="2800" b="0" i="0" u="none" strike="noStrike" cap="none" dirty="0">
                <a:solidFill>
                  <a:schemeClr val="lt1"/>
                </a:solidFill>
                <a:latin typeface="Arial"/>
                <a:ea typeface="Arial"/>
                <a:cs typeface="Arial"/>
                <a:sym typeface="Arial"/>
              </a:rPr>
              <a:t> y </a:t>
            </a:r>
            <a:r>
              <a:rPr lang="en-US" sz="2800" b="0" i="0" u="none" strike="noStrike" cap="none" dirty="0" err="1">
                <a:solidFill>
                  <a:schemeClr val="lt1"/>
                </a:solidFill>
                <a:latin typeface="Arial"/>
                <a:ea typeface="Arial"/>
                <a:cs typeface="Arial"/>
                <a:sym typeface="Arial"/>
              </a:rPr>
              <a:t>Guía</a:t>
            </a:r>
            <a:r>
              <a:rPr lang="en-US" sz="2800" b="0" i="0" u="none" strike="noStrike" cap="none" dirty="0">
                <a:solidFill>
                  <a:schemeClr val="lt1"/>
                </a:solidFill>
                <a:latin typeface="Arial"/>
                <a:ea typeface="Arial"/>
                <a:cs typeface="Arial"/>
                <a:sym typeface="Arial"/>
              </a:rPr>
              <a:t> de </a:t>
            </a:r>
            <a:r>
              <a:rPr lang="en-US" sz="2800" b="0" i="0" u="none" strike="noStrike" cap="none" dirty="0" err="1">
                <a:solidFill>
                  <a:schemeClr val="lt1"/>
                </a:solidFill>
                <a:latin typeface="Arial"/>
                <a:ea typeface="Arial"/>
                <a:cs typeface="Arial"/>
                <a:sym typeface="Arial"/>
              </a:rPr>
              <a:t>Cuidador</a:t>
            </a:r>
            <a:r>
              <a:rPr lang="en-US" sz="2800" b="0" i="0" u="none" strike="noStrike" cap="none" dirty="0">
                <a:solidFill>
                  <a:schemeClr val="lt1"/>
                </a:solidFill>
                <a:latin typeface="Arial"/>
                <a:ea typeface="Arial"/>
                <a:cs typeface="Arial"/>
                <a:sym typeface="Arial"/>
              </a:rPr>
              <a:t> </a:t>
            </a:r>
            <a:r>
              <a:rPr lang="en-US" sz="2800" b="0" i="0" u="none" strike="noStrike" cap="none" dirty="0" err="1">
                <a:solidFill>
                  <a:schemeClr val="lt1"/>
                </a:solidFill>
                <a:latin typeface="Arial"/>
                <a:ea typeface="Arial"/>
                <a:cs typeface="Arial"/>
                <a:sym typeface="Arial"/>
              </a:rPr>
              <a:t>Compañeroa</a:t>
            </a:r>
            <a:r>
              <a:rPr lang="en-US" sz="2800" b="0" i="0" u="none" strike="noStrike" cap="none" dirty="0">
                <a:solidFill>
                  <a:schemeClr val="lt1"/>
                </a:solidFill>
                <a:latin typeface="Arial"/>
                <a:ea typeface="Arial"/>
                <a:cs typeface="Arial"/>
                <a:sym typeface="Arial"/>
              </a:rPr>
              <a:t> </a:t>
            </a:r>
            <a:r>
              <a:rPr lang="en-US" sz="2800" i="0" u="none" strike="noStrike" cap="none" dirty="0">
                <a:solidFill>
                  <a:srgbClr val="F4592F"/>
                </a:solidFill>
                <a:latin typeface="Arial"/>
                <a:ea typeface="Arial"/>
                <a:cs typeface="Arial"/>
                <a:sym typeface="Arial"/>
              </a:rPr>
              <a:t>laoyc.org/guides</a:t>
            </a:r>
            <a:endParaRPr sz="1400" i="0" u="none" strike="noStrike" cap="none" dirty="0">
              <a:solidFill>
                <a:srgbClr val="000000"/>
              </a:solidFill>
              <a:latin typeface="Arial"/>
              <a:ea typeface="Arial"/>
              <a:cs typeface="Arial"/>
              <a:sym typeface="Arial"/>
            </a:endParaRPr>
          </a:p>
        </p:txBody>
      </p:sp>
      <p:sp>
        <p:nvSpPr>
          <p:cNvPr id="2" name="Google Shape;973;p47">
            <a:extLst>
              <a:ext uri="{FF2B5EF4-FFF2-40B4-BE49-F238E27FC236}">
                <a16:creationId xmlns:a16="http://schemas.microsoft.com/office/drawing/2014/main" id="{19775DB6-B283-BD6F-AC63-D2A68BD56E33}"/>
              </a:ext>
            </a:extLst>
          </p:cNvPr>
          <p:cNvSpPr txBox="1"/>
          <p:nvPr/>
        </p:nvSpPr>
        <p:spPr>
          <a:xfrm>
            <a:off x="12934478" y="7865783"/>
            <a:ext cx="4876800" cy="38779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marR="0" lvl="0" indent="-457200" algn="l" rtl="0">
              <a:lnSpc>
                <a:spcPct val="90000"/>
              </a:lnSpc>
              <a:spcBef>
                <a:spcPts val="0"/>
              </a:spcBef>
              <a:spcAft>
                <a:spcPts val="0"/>
              </a:spcAft>
              <a:buClr>
                <a:srgbClr val="F4592F"/>
              </a:buClr>
              <a:buFont typeface="Arial" panose="020B0604020202020204" pitchFamily="34" charset="0"/>
              <a:buChar char="•"/>
            </a:pPr>
            <a:r>
              <a:rPr lang="en-US" sz="2800" b="1" dirty="0">
                <a:solidFill>
                  <a:srgbClr val="FED531"/>
                </a:solidFill>
                <a:latin typeface="Poppins"/>
                <a:ea typeface="Poppins"/>
                <a:cs typeface="Poppins"/>
                <a:sym typeface="Poppins"/>
              </a:rPr>
              <a:t>www.gladeo.org </a:t>
            </a:r>
            <a:endParaRPr dirty="0"/>
          </a:p>
        </p:txBody>
      </p:sp>
      <p:sp>
        <p:nvSpPr>
          <p:cNvPr id="3" name="Google Shape;979;p47">
            <a:extLst>
              <a:ext uri="{FF2B5EF4-FFF2-40B4-BE49-F238E27FC236}">
                <a16:creationId xmlns:a16="http://schemas.microsoft.com/office/drawing/2014/main" id="{DADC7BEC-B96A-7054-6EFD-D485F8E29802}"/>
              </a:ext>
            </a:extLst>
          </p:cNvPr>
          <p:cNvSpPr txBox="1"/>
          <p:nvPr/>
        </p:nvSpPr>
        <p:spPr>
          <a:xfrm>
            <a:off x="12934478" y="6394955"/>
            <a:ext cx="4876800" cy="38779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marR="0" lvl="0" indent="-457200" algn="l" rtl="0">
              <a:lnSpc>
                <a:spcPct val="90000"/>
              </a:lnSpc>
              <a:spcBef>
                <a:spcPts val="0"/>
              </a:spcBef>
              <a:spcAft>
                <a:spcPts val="0"/>
              </a:spcAft>
              <a:buClr>
                <a:srgbClr val="F4592F"/>
              </a:buClr>
              <a:buFont typeface="Arial" panose="020B0604020202020204" pitchFamily="34" charset="0"/>
              <a:buChar char="•"/>
            </a:pPr>
            <a:r>
              <a:rPr lang="en-US" sz="2800" b="1" dirty="0">
                <a:solidFill>
                  <a:srgbClr val="FED531"/>
                </a:solidFill>
                <a:latin typeface="Poppins"/>
                <a:ea typeface="Poppins"/>
                <a:cs typeface="Poppins"/>
                <a:sym typeface="Poppins"/>
              </a:rPr>
              <a:t>www.cccmypath.org</a:t>
            </a:r>
            <a:endParaRPr dirty="0"/>
          </a:p>
        </p:txBody>
      </p:sp>
      <p:sp>
        <p:nvSpPr>
          <p:cNvPr id="4" name="Google Shape;981;p47">
            <a:extLst>
              <a:ext uri="{FF2B5EF4-FFF2-40B4-BE49-F238E27FC236}">
                <a16:creationId xmlns:a16="http://schemas.microsoft.com/office/drawing/2014/main" id="{654E61A3-7394-8858-D9ED-BCBBDE38C4ED}"/>
              </a:ext>
            </a:extLst>
          </p:cNvPr>
          <p:cNvSpPr txBox="1"/>
          <p:nvPr/>
        </p:nvSpPr>
        <p:spPr>
          <a:xfrm>
            <a:off x="12934478" y="6885231"/>
            <a:ext cx="4876800" cy="38779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marR="0" lvl="0" indent="-457200" algn="l" rtl="0">
              <a:lnSpc>
                <a:spcPct val="90000"/>
              </a:lnSpc>
              <a:spcBef>
                <a:spcPts val="0"/>
              </a:spcBef>
              <a:spcAft>
                <a:spcPts val="0"/>
              </a:spcAft>
              <a:buClr>
                <a:srgbClr val="F4592F"/>
              </a:buClr>
              <a:buFont typeface="Arial" panose="020B0604020202020204" pitchFamily="34" charset="0"/>
              <a:buChar char="•"/>
            </a:pPr>
            <a:r>
              <a:rPr lang="en-US" sz="2800" b="1" dirty="0">
                <a:solidFill>
                  <a:srgbClr val="FED531"/>
                </a:solidFill>
                <a:latin typeface="Poppins"/>
                <a:ea typeface="Poppins"/>
                <a:cs typeface="Poppins"/>
                <a:sym typeface="Poppins"/>
              </a:rPr>
              <a:t>www.myplan.org </a:t>
            </a:r>
            <a:endParaRPr dirty="0"/>
          </a:p>
        </p:txBody>
      </p:sp>
      <p:sp>
        <p:nvSpPr>
          <p:cNvPr id="5" name="Google Shape;976;p47">
            <a:extLst>
              <a:ext uri="{FF2B5EF4-FFF2-40B4-BE49-F238E27FC236}">
                <a16:creationId xmlns:a16="http://schemas.microsoft.com/office/drawing/2014/main" id="{24956E18-D414-8624-A0AA-69B652B95716}"/>
              </a:ext>
            </a:extLst>
          </p:cNvPr>
          <p:cNvSpPr txBox="1"/>
          <p:nvPr/>
        </p:nvSpPr>
        <p:spPr>
          <a:xfrm>
            <a:off x="12934478" y="7426854"/>
            <a:ext cx="4876800" cy="387798"/>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marR="0" lvl="0" indent="-457200" algn="l" rtl="0">
              <a:lnSpc>
                <a:spcPct val="90000"/>
              </a:lnSpc>
              <a:spcBef>
                <a:spcPts val="0"/>
              </a:spcBef>
              <a:spcAft>
                <a:spcPts val="0"/>
              </a:spcAft>
              <a:buClr>
                <a:srgbClr val="F4592F"/>
              </a:buClr>
              <a:buFont typeface="Arial" panose="020B0604020202020204" pitchFamily="34" charset="0"/>
              <a:buChar char="•"/>
            </a:pPr>
            <a:r>
              <a:rPr lang="en-US" sz="2800" b="1" dirty="0">
                <a:solidFill>
                  <a:srgbClr val="FED531"/>
                </a:solidFill>
                <a:latin typeface="Poppins"/>
                <a:ea typeface="Poppins"/>
                <a:cs typeface="Poppins"/>
                <a:sym typeface="Poppins"/>
              </a:rPr>
              <a:t>www.cacareerzone.org </a:t>
            </a:r>
            <a:endParaRPr dirty="0"/>
          </a:p>
        </p:txBody>
      </p:sp>
      <p:sp>
        <p:nvSpPr>
          <p:cNvPr id="6" name="TextBox 1">
            <a:extLst>
              <a:ext uri="{FF2B5EF4-FFF2-40B4-BE49-F238E27FC236}">
                <a16:creationId xmlns:a16="http://schemas.microsoft.com/office/drawing/2014/main" id="{3C08DE4A-59C5-96EE-4D95-8C1EF220C7E9}"/>
              </a:ext>
            </a:extLst>
          </p:cNvPr>
          <p:cNvSpPr txBox="1"/>
          <p:nvPr/>
        </p:nvSpPr>
        <p:spPr>
          <a:xfrm>
            <a:off x="694951" y="2638339"/>
            <a:ext cx="11734753" cy="6683240"/>
          </a:xfrm>
          <a:prstGeom prst="rect">
            <a:avLst/>
          </a:prstGeom>
          <a:noFill/>
        </p:spPr>
        <p:txBody>
          <a:bodyPr wrap="square" rtlCol="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CO" sz="4800" b="1" dirty="0">
                <a:solidFill>
                  <a:schemeClr val="bg1"/>
                </a:solidFill>
                <a:effectLst/>
                <a:latin typeface="+mn-lt"/>
                <a:ea typeface="Calibri" panose="020F0502020204030204" pitchFamily="34" charset="0"/>
              </a:rPr>
              <a:t>Cómo iniciar una conversación sobre vocaciones:​</a:t>
            </a:r>
            <a:endParaRPr lang="en-US" sz="4800" b="1" i="0" u="none" strike="noStrike" dirty="0">
              <a:solidFill>
                <a:schemeClr val="bg1"/>
              </a:solidFill>
              <a:effectLst/>
              <a:latin typeface="+mn-lt"/>
              <a:cs typeface="Poppins" panose="00000500000000000000" pitchFamily="2" charset="0"/>
            </a:endParaRPr>
          </a:p>
          <a:p>
            <a:pPr marL="457200" marR="0" lvl="0" indent="-457200">
              <a:lnSpc>
                <a:spcPct val="107000"/>
              </a:lnSpc>
              <a:spcBef>
                <a:spcPts val="0"/>
              </a:spcBef>
              <a:spcAft>
                <a:spcPts val="0"/>
              </a:spcAft>
              <a:buClr>
                <a:schemeClr val="bg1"/>
              </a:buClr>
              <a:buFont typeface="Arial" panose="020B0604020202020204" pitchFamily="34" charset="0"/>
              <a:buChar char="•"/>
            </a:pPr>
            <a:r>
              <a:rPr lang="es-CO" sz="2800" b="1" kern="100" dirty="0">
                <a:solidFill>
                  <a:schemeClr val="bg1"/>
                </a:solidFill>
                <a:effectLst/>
                <a:latin typeface="+mn-lt"/>
                <a:ea typeface="Calibri" panose="020F0502020204030204" pitchFamily="34" charset="0"/>
                <a:cs typeface="Arial" panose="020B0604020202020204" pitchFamily="34" charset="0"/>
              </a:rPr>
              <a:t>¿Te resulta fácil o difícil pensar en ti mismo en el futuro? ¿Qué podría hacerlo más fácil?​</a:t>
            </a:r>
            <a:endParaRPr lang="en-US" sz="2800" kern="100" dirty="0">
              <a:solidFill>
                <a:schemeClr val="bg1"/>
              </a:solidFill>
              <a:effectLst/>
              <a:latin typeface="+mn-lt"/>
              <a:ea typeface="Calibri" panose="020F0502020204030204" pitchFamily="34" charset="0"/>
              <a:cs typeface="Times New Roman" panose="02020603050405020304" pitchFamily="18" charset="0"/>
            </a:endParaRPr>
          </a:p>
          <a:p>
            <a:pPr marL="457200" marR="0" lvl="0" indent="-457200">
              <a:lnSpc>
                <a:spcPct val="107000"/>
              </a:lnSpc>
              <a:spcBef>
                <a:spcPts val="0"/>
              </a:spcBef>
              <a:spcAft>
                <a:spcPts val="0"/>
              </a:spcAft>
              <a:buClr>
                <a:schemeClr val="bg1"/>
              </a:buClr>
              <a:buFont typeface="Arial" panose="020B0604020202020204" pitchFamily="34" charset="0"/>
              <a:buChar char="•"/>
            </a:pPr>
            <a:r>
              <a:rPr lang="es-CO" sz="2800" b="1" kern="100" dirty="0">
                <a:solidFill>
                  <a:schemeClr val="bg1"/>
                </a:solidFill>
                <a:effectLst/>
                <a:latin typeface="+mn-lt"/>
                <a:ea typeface="Calibri" panose="020F0502020204030204" pitchFamily="34" charset="0"/>
                <a:cs typeface="Arial" panose="020B0604020202020204" pitchFamily="34" charset="0"/>
              </a:rPr>
              <a:t>¿Cuáles son algunos de sus talentos/habilidades/fortalezas (trata de pensar en 3-5)?​</a:t>
            </a:r>
            <a:endParaRPr lang="en-US" sz="2800" kern="100" dirty="0">
              <a:solidFill>
                <a:schemeClr val="bg1"/>
              </a:solidFill>
              <a:effectLst/>
              <a:latin typeface="+mn-lt"/>
              <a:ea typeface="Calibri" panose="020F0502020204030204" pitchFamily="34" charset="0"/>
              <a:cs typeface="Times New Roman" panose="02020603050405020304" pitchFamily="18" charset="0"/>
            </a:endParaRPr>
          </a:p>
          <a:p>
            <a:pPr marL="457200" marR="0" lvl="0" indent="-457200">
              <a:lnSpc>
                <a:spcPct val="107000"/>
              </a:lnSpc>
              <a:spcBef>
                <a:spcPts val="0"/>
              </a:spcBef>
              <a:spcAft>
                <a:spcPts val="0"/>
              </a:spcAft>
              <a:buClr>
                <a:schemeClr val="bg1"/>
              </a:buClr>
              <a:buFont typeface="Arial" panose="020B0604020202020204" pitchFamily="34" charset="0"/>
              <a:buChar char="•"/>
            </a:pPr>
            <a:r>
              <a:rPr lang="es-CO" sz="2800" b="1" kern="100" dirty="0">
                <a:solidFill>
                  <a:schemeClr val="bg1"/>
                </a:solidFill>
                <a:effectLst/>
                <a:latin typeface="+mn-lt"/>
                <a:ea typeface="Calibri" panose="020F0502020204030204" pitchFamily="34" charset="0"/>
                <a:cs typeface="Arial" panose="020B0604020202020204" pitchFamily="34" charset="0"/>
              </a:rPr>
              <a:t>¿Cómo te describiría tu mejor amigo? ​</a:t>
            </a:r>
            <a:endParaRPr lang="en-US" sz="2800" kern="100" dirty="0">
              <a:solidFill>
                <a:schemeClr val="bg1"/>
              </a:solidFill>
              <a:effectLst/>
              <a:latin typeface="+mn-lt"/>
              <a:ea typeface="Calibri" panose="020F0502020204030204" pitchFamily="34" charset="0"/>
              <a:cs typeface="Times New Roman" panose="02020603050405020304" pitchFamily="18" charset="0"/>
            </a:endParaRPr>
          </a:p>
          <a:p>
            <a:pPr marL="457200" marR="0" lvl="0" indent="-457200">
              <a:lnSpc>
                <a:spcPct val="107000"/>
              </a:lnSpc>
              <a:spcBef>
                <a:spcPts val="0"/>
              </a:spcBef>
              <a:spcAft>
                <a:spcPts val="0"/>
              </a:spcAft>
              <a:buClr>
                <a:schemeClr val="bg1"/>
              </a:buClr>
              <a:buFont typeface="Arial" panose="020B0604020202020204" pitchFamily="34" charset="0"/>
              <a:buChar char="•"/>
            </a:pPr>
            <a:r>
              <a:rPr lang="es-CO" sz="2800" b="1" kern="100" dirty="0">
                <a:solidFill>
                  <a:schemeClr val="bg1"/>
                </a:solidFill>
                <a:effectLst/>
                <a:latin typeface="+mn-lt"/>
                <a:ea typeface="Calibri" panose="020F0502020204030204" pitchFamily="34" charset="0"/>
                <a:cs typeface="Arial" panose="020B0604020202020204" pitchFamily="34" charset="0"/>
              </a:rPr>
              <a:t>¿Qué es lo que te entusiasma en cuanto a tu futuro? ¿Qué te preocupa de tu futuro?​</a:t>
            </a:r>
            <a:endParaRPr lang="en-US" sz="2800" kern="100" dirty="0">
              <a:solidFill>
                <a:schemeClr val="bg1"/>
              </a:solidFill>
              <a:effectLst/>
              <a:latin typeface="+mn-lt"/>
              <a:ea typeface="Calibri" panose="020F0502020204030204" pitchFamily="34" charset="0"/>
              <a:cs typeface="Times New Roman" panose="02020603050405020304" pitchFamily="18" charset="0"/>
            </a:endParaRPr>
          </a:p>
          <a:p>
            <a:pPr marL="457200" marR="0" lvl="0" indent="-457200">
              <a:lnSpc>
                <a:spcPct val="107000"/>
              </a:lnSpc>
              <a:spcBef>
                <a:spcPts val="0"/>
              </a:spcBef>
              <a:spcAft>
                <a:spcPts val="800"/>
              </a:spcAft>
              <a:buClr>
                <a:schemeClr val="bg1"/>
              </a:buClr>
              <a:buFont typeface="Arial" panose="020B0604020202020204" pitchFamily="34" charset="0"/>
              <a:buChar char="•"/>
            </a:pPr>
            <a:r>
              <a:rPr lang="es-CO" sz="2800" b="1" kern="100" dirty="0">
                <a:solidFill>
                  <a:schemeClr val="bg1"/>
                </a:solidFill>
                <a:effectLst/>
                <a:latin typeface="+mn-lt"/>
                <a:ea typeface="Calibri" panose="020F0502020204030204" pitchFamily="34" charset="0"/>
                <a:cs typeface="Arial" panose="020B0604020202020204" pitchFamily="34" charset="0"/>
              </a:rPr>
              <a:t>¿De qué carreras o trabajos has oído hablar? ¿De cuáles te gustaría saber más?​</a:t>
            </a:r>
            <a:endParaRPr lang="en-US" sz="2800" kern="100" dirty="0">
              <a:solidFill>
                <a:schemeClr val="bg1"/>
              </a:solidFill>
              <a:effectLst/>
              <a:latin typeface="+mn-lt"/>
              <a:ea typeface="Calibri" panose="020F0502020204030204" pitchFamily="34" charset="0"/>
              <a:cs typeface="Times New Roman" panose="02020603050405020304" pitchFamily="18" charset="0"/>
            </a:endParaRPr>
          </a:p>
          <a:p>
            <a:pPr marL="457200" indent="-457200">
              <a:buClr>
                <a:schemeClr val="bg1"/>
              </a:buClr>
              <a:buFont typeface="Arial" panose="020B0604020202020204" pitchFamily="34" charset="0"/>
              <a:buChar char="•"/>
            </a:pPr>
            <a:r>
              <a:rPr lang="es-CO" sz="2800" b="1" dirty="0">
                <a:solidFill>
                  <a:schemeClr val="bg1"/>
                </a:solidFill>
                <a:effectLst/>
                <a:latin typeface="+mn-lt"/>
                <a:ea typeface="Calibri" panose="020F0502020204030204" pitchFamily="34" charset="0"/>
              </a:rPr>
              <a:t>¿Cuáles son algunas de las actividades de la que te gusta participar en tu tiempo libre?​</a:t>
            </a:r>
            <a:endParaRPr lang="en-US" sz="2800" dirty="0">
              <a:solidFill>
                <a:schemeClr val="bg1"/>
              </a:solidFill>
              <a:latin typeface="+mn-lt"/>
            </a:endParaRPr>
          </a:p>
        </p:txBody>
      </p:sp>
      <p:sp>
        <p:nvSpPr>
          <p:cNvPr id="9" name="Google Shape;979;p47">
            <a:extLst>
              <a:ext uri="{FF2B5EF4-FFF2-40B4-BE49-F238E27FC236}">
                <a16:creationId xmlns:a16="http://schemas.microsoft.com/office/drawing/2014/main" id="{79968B5A-60AD-1078-0F63-9E0437A341F6}"/>
              </a:ext>
            </a:extLst>
          </p:cNvPr>
          <p:cNvSpPr txBox="1"/>
          <p:nvPr/>
        </p:nvSpPr>
        <p:spPr>
          <a:xfrm>
            <a:off x="12207760" y="5703508"/>
            <a:ext cx="6330235" cy="492443"/>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r>
              <a:rPr lang="es-ES" sz="3200" b="1" dirty="0">
                <a:solidFill>
                  <a:srgbClr val="FED531"/>
                </a:solidFill>
                <a:latin typeface="Poppins"/>
                <a:cs typeface="Poppins"/>
              </a:rPr>
              <a:t>Actividades </a:t>
            </a:r>
            <a:r>
              <a:rPr lang="es-ES" sz="3200" b="1" dirty="0" err="1">
                <a:solidFill>
                  <a:srgbClr val="FED531"/>
                </a:solidFill>
                <a:latin typeface="Poppins"/>
                <a:cs typeface="Poppins"/>
              </a:rPr>
              <a:t>vocavionales</a:t>
            </a:r>
            <a:r>
              <a:rPr lang="es-ES" sz="3200" b="1" dirty="0">
                <a:solidFill>
                  <a:srgbClr val="FED531"/>
                </a:solidFill>
                <a:latin typeface="Poppins"/>
                <a:cs typeface="Poppins"/>
              </a:rPr>
              <a:t>:</a:t>
            </a:r>
            <a:r>
              <a:rPr lang="es-ES" sz="3200" dirty="0">
                <a:effectLst/>
                <a:latin typeface="Segoe UI Web (West European)"/>
              </a:rPr>
              <a:t>:</a:t>
            </a:r>
          </a:p>
        </p:txBody>
      </p:sp>
      <p:sp>
        <p:nvSpPr>
          <p:cNvPr id="7" name="Rectangle 6">
            <a:extLst>
              <a:ext uri="{FF2B5EF4-FFF2-40B4-BE49-F238E27FC236}">
                <a16:creationId xmlns:a16="http://schemas.microsoft.com/office/drawing/2014/main" id="{11253641-2AF2-F159-2B85-C9FEF78F90DC}"/>
              </a:ext>
            </a:extLst>
          </p:cNvPr>
          <p:cNvSpPr/>
          <p:nvPr/>
        </p:nvSpPr>
        <p:spPr>
          <a:xfrm>
            <a:off x="12598400" y="2535984"/>
            <a:ext cx="5528468" cy="2675755"/>
          </a:xfrm>
          <a:prstGeom prst="rect">
            <a:avLst/>
          </a:prstGeom>
          <a:noFill/>
          <a:ln w="5715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997"/>
        <p:cNvGrpSpPr/>
        <p:nvPr/>
      </p:nvGrpSpPr>
      <p:grpSpPr>
        <a:xfrm>
          <a:off x="0" y="0"/>
          <a:ext cx="0" cy="0"/>
          <a:chOff x="0" y="0"/>
          <a:chExt cx="0" cy="0"/>
        </a:xfrm>
      </p:grpSpPr>
      <p:sp>
        <p:nvSpPr>
          <p:cNvPr id="998" name="Google Shape;998;p49"/>
          <p:cNvSpPr txBox="1"/>
          <p:nvPr/>
        </p:nvSpPr>
        <p:spPr>
          <a:xfrm rot="-1772673">
            <a:off x="508079" y="1746791"/>
            <a:ext cx="4927397" cy="221599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0" i="0" u="none" strike="noStrike" cap="none">
                <a:solidFill>
                  <a:srgbClr val="FED531"/>
                </a:solidFill>
                <a:latin typeface="Poppins ExtraBold"/>
                <a:ea typeface="Poppins ExtraBold"/>
                <a:cs typeface="Poppins ExtraBold"/>
                <a:sym typeface="Poppins ExtraBold"/>
              </a:rPr>
              <a:t>Prueba de Realidad</a:t>
            </a:r>
            <a:endParaRPr sz="6000" b="0" i="0" u="none" strike="noStrike" cap="none">
              <a:solidFill>
                <a:srgbClr val="FFFFFF"/>
              </a:solidFill>
              <a:latin typeface="Poppins ExtraBold"/>
              <a:ea typeface="Poppins ExtraBold"/>
              <a:cs typeface="Poppins ExtraBold"/>
              <a:sym typeface="Poppins ExtraBold"/>
            </a:endParaRPr>
          </a:p>
        </p:txBody>
      </p:sp>
      <p:grpSp>
        <p:nvGrpSpPr>
          <p:cNvPr id="1000" name="Google Shape;1000;p49"/>
          <p:cNvGrpSpPr/>
          <p:nvPr/>
        </p:nvGrpSpPr>
        <p:grpSpPr>
          <a:xfrm>
            <a:off x="5218014" y="927009"/>
            <a:ext cx="8651527" cy="4391619"/>
            <a:chOff x="-197496" y="-711994"/>
            <a:chExt cx="8337600" cy="5855494"/>
          </a:xfrm>
        </p:grpSpPr>
        <p:sp>
          <p:nvSpPr>
            <p:cNvPr id="1001" name="Google Shape;1001;p49"/>
            <p:cNvSpPr txBox="1"/>
            <p:nvPr/>
          </p:nvSpPr>
          <p:spPr>
            <a:xfrm>
              <a:off x="497825" y="711516"/>
              <a:ext cx="7642278" cy="4431984"/>
            </a:xfrm>
            <a:prstGeom prst="rect">
              <a:avLst/>
            </a:prstGeom>
            <a:noFill/>
            <a:ln>
              <a:noFill/>
            </a:ln>
          </p:spPr>
          <p:txBody>
            <a:bodyPr spcFirstLastPara="1" wrap="square" lIns="0" tIns="0" rIns="0" bIns="0" anchor="t" anchorCtr="0">
              <a:spAutoFit/>
            </a:bodyPr>
            <a:lstStyle/>
            <a:p>
              <a:pPr marL="709612" marR="0" lvl="0" indent="-457200" algn="l" rtl="0">
                <a:lnSpc>
                  <a:spcPct val="100000"/>
                </a:lnSpc>
                <a:spcBef>
                  <a:spcPts val="0"/>
                </a:spcBef>
                <a:spcAft>
                  <a:spcPts val="0"/>
                </a:spcAft>
                <a:buClr>
                  <a:schemeClr val="lt1"/>
                </a:buClr>
                <a:buSzPts val="2200"/>
                <a:buFont typeface="Arial"/>
                <a:buChar char="•"/>
              </a:pPr>
              <a:r>
                <a:rPr lang="en-US" sz="3600" b="0" i="0" u="none" strike="noStrike" cap="none" dirty="0" err="1">
                  <a:solidFill>
                    <a:schemeClr val="lt1"/>
                  </a:solidFill>
                  <a:latin typeface="Arial"/>
                  <a:ea typeface="Arial"/>
                  <a:cs typeface="Arial"/>
                  <a:sym typeface="Arial"/>
                </a:rPr>
                <a:t>Ganancias</a:t>
              </a:r>
              <a:r>
                <a:rPr lang="en-US" sz="3600" b="0" i="0" u="none" strike="noStrike" cap="none" dirty="0">
                  <a:solidFill>
                    <a:schemeClr val="lt1"/>
                  </a:solidFill>
                  <a:latin typeface="Arial"/>
                  <a:ea typeface="Arial"/>
                  <a:cs typeface="Arial"/>
                  <a:sym typeface="Arial"/>
                </a:rPr>
                <a:t> vs. </a:t>
              </a:r>
              <a:r>
                <a:rPr lang="en-US" sz="3600" b="0" i="0" u="none" strike="noStrike" cap="none" dirty="0" err="1">
                  <a:solidFill>
                    <a:schemeClr val="lt1"/>
                  </a:solidFill>
                  <a:latin typeface="Arial"/>
                  <a:ea typeface="Arial"/>
                  <a:cs typeface="Arial"/>
                  <a:sym typeface="Arial"/>
                </a:rPr>
                <a:t>costos</a:t>
              </a:r>
              <a:r>
                <a:rPr lang="en-US" sz="3600" b="0" i="0" u="none" strike="noStrike" cap="none" dirty="0">
                  <a:solidFill>
                    <a:schemeClr val="lt1"/>
                  </a:solidFill>
                  <a:latin typeface="Arial"/>
                  <a:ea typeface="Arial"/>
                  <a:cs typeface="Arial"/>
                  <a:sym typeface="Arial"/>
                </a:rPr>
                <a:t> y </a:t>
              </a:r>
              <a:r>
                <a:rPr lang="en-US" sz="3600" b="0" i="0" u="none" strike="noStrike" cap="none" dirty="0" err="1">
                  <a:solidFill>
                    <a:schemeClr val="lt1"/>
                  </a:solidFill>
                  <a:latin typeface="Arial"/>
                  <a:ea typeface="Arial"/>
                  <a:cs typeface="Arial"/>
                  <a:sym typeface="Arial"/>
                </a:rPr>
                <a:t>estilo</a:t>
              </a:r>
              <a:r>
                <a:rPr lang="en-US" sz="3600" b="0" i="0" u="none" strike="noStrike" cap="none" dirty="0">
                  <a:solidFill>
                    <a:schemeClr val="lt1"/>
                  </a:solidFill>
                  <a:latin typeface="Arial"/>
                  <a:ea typeface="Arial"/>
                  <a:cs typeface="Arial"/>
                  <a:sym typeface="Arial"/>
                </a:rPr>
                <a:t> de </a:t>
              </a:r>
              <a:r>
                <a:rPr lang="en-US" sz="3600" b="0" i="0" u="none" strike="noStrike" cap="none" dirty="0" err="1">
                  <a:solidFill>
                    <a:schemeClr val="lt1"/>
                  </a:solidFill>
                  <a:latin typeface="Arial"/>
                  <a:ea typeface="Arial"/>
                  <a:cs typeface="Arial"/>
                  <a:sym typeface="Arial"/>
                </a:rPr>
                <a:t>vida</a:t>
              </a:r>
              <a:endParaRPr sz="3600" b="0" i="0" u="none" strike="noStrike" cap="none" dirty="0">
                <a:solidFill>
                  <a:schemeClr val="lt1"/>
                </a:solidFill>
                <a:latin typeface="Arial"/>
                <a:ea typeface="Arial"/>
                <a:cs typeface="Arial"/>
                <a:sym typeface="Arial"/>
              </a:endParaRPr>
            </a:p>
            <a:p>
              <a:pPr marL="709612" marR="0" lvl="0" indent="-546100" algn="l" rtl="0">
                <a:lnSpc>
                  <a:spcPct val="100000"/>
                </a:lnSpc>
                <a:spcBef>
                  <a:spcPts val="0"/>
                </a:spcBef>
                <a:spcAft>
                  <a:spcPts val="0"/>
                </a:spcAft>
                <a:buClr>
                  <a:schemeClr val="lt1"/>
                </a:buClr>
                <a:buSzPts val="3600"/>
                <a:buFont typeface="Arial"/>
                <a:buChar char="•"/>
              </a:pPr>
              <a:r>
                <a:rPr lang="en-US" sz="3600" b="0" i="0" u="none" strike="noStrike" cap="none" dirty="0" err="1">
                  <a:solidFill>
                    <a:schemeClr val="lt1"/>
                  </a:solidFill>
                  <a:latin typeface="Arial"/>
                  <a:ea typeface="Arial"/>
                  <a:cs typeface="Arial"/>
                  <a:sym typeface="Arial"/>
                </a:rPr>
                <a:t>Requerimientos</a:t>
              </a:r>
              <a:r>
                <a:rPr lang="en-US" sz="3600" b="0" i="0" u="none" strike="noStrike" cap="none" dirty="0">
                  <a:solidFill>
                    <a:schemeClr val="lt1"/>
                  </a:solidFill>
                  <a:latin typeface="Arial"/>
                  <a:ea typeface="Arial"/>
                  <a:cs typeface="Arial"/>
                  <a:sym typeface="Arial"/>
                </a:rPr>
                <a:t> </a:t>
              </a:r>
              <a:r>
                <a:rPr lang="en-US" sz="3600" b="0" i="0" u="none" strike="noStrike" cap="none" dirty="0" err="1">
                  <a:solidFill>
                    <a:schemeClr val="lt1"/>
                  </a:solidFill>
                  <a:latin typeface="Arial"/>
                  <a:ea typeface="Arial"/>
                  <a:cs typeface="Arial"/>
                  <a:sym typeface="Arial"/>
                </a:rPr>
                <a:t>educativos</a:t>
              </a:r>
              <a:r>
                <a:rPr lang="en-US" sz="3600" b="0" i="0" u="none" strike="noStrike" cap="none" dirty="0">
                  <a:solidFill>
                    <a:schemeClr val="lt1"/>
                  </a:solidFill>
                  <a:latin typeface="Arial"/>
                  <a:ea typeface="Arial"/>
                  <a:cs typeface="Arial"/>
                  <a:sym typeface="Arial"/>
                </a:rPr>
                <a:t> y </a:t>
              </a:r>
              <a:r>
                <a:rPr lang="en-US" sz="3600" b="0" i="0" u="none" strike="noStrike" cap="none" dirty="0" err="1">
                  <a:solidFill>
                    <a:schemeClr val="lt1"/>
                  </a:solidFill>
                  <a:latin typeface="Arial"/>
                  <a:ea typeface="Arial"/>
                  <a:cs typeface="Arial"/>
                  <a:sym typeface="Arial"/>
                </a:rPr>
                <a:t>costos</a:t>
              </a:r>
              <a:endParaRPr sz="3600" b="0" i="0" u="none" strike="noStrike" cap="none" dirty="0">
                <a:solidFill>
                  <a:schemeClr val="lt1"/>
                </a:solidFill>
                <a:latin typeface="Arial"/>
                <a:ea typeface="Arial"/>
                <a:cs typeface="Arial"/>
                <a:sym typeface="Arial"/>
              </a:endParaRPr>
            </a:p>
            <a:p>
              <a:pPr marL="709612" marR="0" lvl="0" indent="-546100" algn="l" rtl="0">
                <a:lnSpc>
                  <a:spcPct val="100000"/>
                </a:lnSpc>
                <a:spcBef>
                  <a:spcPts val="0"/>
                </a:spcBef>
                <a:spcAft>
                  <a:spcPts val="0"/>
                </a:spcAft>
                <a:buClr>
                  <a:schemeClr val="lt1"/>
                </a:buClr>
                <a:buSzPts val="3600"/>
                <a:buFont typeface="Arial"/>
                <a:buChar char="•"/>
              </a:pPr>
              <a:r>
                <a:rPr lang="en-US" sz="3600" b="0" i="0" u="none" strike="noStrike" cap="none" dirty="0" err="1">
                  <a:solidFill>
                    <a:schemeClr val="lt1"/>
                  </a:solidFill>
                  <a:latin typeface="Arial"/>
                  <a:ea typeface="Arial"/>
                  <a:cs typeface="Arial"/>
                  <a:sym typeface="Arial"/>
                </a:rPr>
                <a:t>Crecimiento</a:t>
              </a:r>
              <a:r>
                <a:rPr lang="en-US" sz="3600" b="0" i="0" u="none" strike="noStrike" cap="none" dirty="0">
                  <a:solidFill>
                    <a:schemeClr val="lt1"/>
                  </a:solidFill>
                  <a:latin typeface="Arial"/>
                  <a:ea typeface="Arial"/>
                  <a:cs typeface="Arial"/>
                  <a:sym typeface="Arial"/>
                </a:rPr>
                <a:t> </a:t>
              </a:r>
              <a:r>
                <a:rPr lang="en-US" sz="3600" b="0" i="0" u="none" strike="noStrike" cap="none" dirty="0" err="1">
                  <a:solidFill>
                    <a:schemeClr val="lt1"/>
                  </a:solidFill>
                  <a:latin typeface="Arial"/>
                  <a:ea typeface="Arial"/>
                  <a:cs typeface="Arial"/>
                  <a:sym typeface="Arial"/>
                </a:rPr>
                <a:t>proyectado</a:t>
              </a:r>
              <a:r>
                <a:rPr lang="en-US" sz="3600" b="0" i="0" u="none" strike="noStrike" cap="none" dirty="0">
                  <a:solidFill>
                    <a:schemeClr val="lt1"/>
                  </a:solidFill>
                  <a:latin typeface="Arial"/>
                  <a:ea typeface="Arial"/>
                  <a:cs typeface="Arial"/>
                  <a:sym typeface="Arial"/>
                </a:rPr>
                <a:t> de la </a:t>
              </a:r>
              <a:r>
                <a:rPr lang="en-US" sz="3600" b="0" i="0" u="none" strike="noStrike" cap="none" dirty="0" err="1">
                  <a:solidFill>
                    <a:schemeClr val="lt1"/>
                  </a:solidFill>
                  <a:latin typeface="Arial"/>
                  <a:ea typeface="Arial"/>
                  <a:cs typeface="Arial"/>
                  <a:sym typeface="Arial"/>
                </a:rPr>
                <a:t>industria</a:t>
              </a:r>
              <a:r>
                <a:rPr lang="en-US" sz="3600" b="0" i="0" u="none" strike="noStrike" cap="none" dirty="0">
                  <a:solidFill>
                    <a:schemeClr val="lt1"/>
                  </a:solidFill>
                  <a:latin typeface="Arial"/>
                  <a:ea typeface="Arial"/>
                  <a:cs typeface="Arial"/>
                  <a:sym typeface="Arial"/>
                </a:rPr>
                <a:t> </a:t>
              </a:r>
              <a:endParaRPr sz="3600" b="0" i="0" u="none" strike="noStrike" cap="none" dirty="0">
                <a:solidFill>
                  <a:schemeClr val="lt1"/>
                </a:solidFill>
                <a:latin typeface="Arial"/>
                <a:ea typeface="Arial"/>
                <a:cs typeface="Arial"/>
                <a:sym typeface="Arial"/>
              </a:endParaRPr>
            </a:p>
          </p:txBody>
        </p:sp>
        <p:sp>
          <p:nvSpPr>
            <p:cNvPr id="1002" name="Google Shape;1002;p49"/>
            <p:cNvSpPr txBox="1"/>
            <p:nvPr/>
          </p:nvSpPr>
          <p:spPr>
            <a:xfrm>
              <a:off x="-197496" y="-711994"/>
              <a:ext cx="8337600" cy="131318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3200" b="1" i="0" u="none" strike="noStrike" cap="none" dirty="0">
                  <a:solidFill>
                    <a:srgbClr val="FED531"/>
                  </a:solidFill>
                  <a:latin typeface="Arial"/>
                  <a:ea typeface="Arial"/>
                  <a:cs typeface="Arial"/>
                  <a:sym typeface="Arial"/>
                </a:rPr>
                <a:t>Al explorer </a:t>
              </a:r>
              <a:r>
                <a:rPr lang="en-US" sz="3200" b="1" i="0" u="none" strike="noStrike" cap="none" dirty="0" err="1">
                  <a:solidFill>
                    <a:srgbClr val="FED531"/>
                  </a:solidFill>
                  <a:latin typeface="Arial"/>
                  <a:ea typeface="Arial"/>
                  <a:cs typeface="Arial"/>
                  <a:sym typeface="Arial"/>
                </a:rPr>
                <a:t>posibles</a:t>
              </a:r>
              <a:r>
                <a:rPr lang="en-US" sz="3200" b="1" i="0" u="none" strike="noStrike" cap="none" dirty="0">
                  <a:solidFill>
                    <a:srgbClr val="FED531"/>
                  </a:solidFill>
                  <a:latin typeface="Arial"/>
                  <a:ea typeface="Arial"/>
                  <a:cs typeface="Arial"/>
                  <a:sym typeface="Arial"/>
                </a:rPr>
                <a:t> </a:t>
              </a:r>
              <a:r>
                <a:rPr lang="en-US" sz="3200" b="1" i="0" u="none" strike="noStrike" cap="none" dirty="0" err="1">
                  <a:solidFill>
                    <a:srgbClr val="FED531"/>
                  </a:solidFill>
                  <a:latin typeface="Arial"/>
                  <a:ea typeface="Arial"/>
                  <a:cs typeface="Arial"/>
                  <a:sym typeface="Arial"/>
                </a:rPr>
                <a:t>carreras</a:t>
              </a:r>
              <a:r>
                <a:rPr lang="en-US" sz="3200" b="1" i="0" u="none" strike="noStrike" cap="none" dirty="0">
                  <a:solidFill>
                    <a:srgbClr val="FED531"/>
                  </a:solidFill>
                  <a:latin typeface="Arial"/>
                  <a:ea typeface="Arial"/>
                  <a:cs typeface="Arial"/>
                  <a:sym typeface="Arial"/>
                </a:rPr>
                <a:t>, </a:t>
              </a:r>
              <a:r>
                <a:rPr lang="en-US" sz="3200" b="1" i="0" u="none" strike="noStrike" cap="none" dirty="0" err="1">
                  <a:solidFill>
                    <a:srgbClr val="FED531"/>
                  </a:solidFill>
                  <a:latin typeface="Arial"/>
                  <a:ea typeface="Arial"/>
                  <a:cs typeface="Arial"/>
                  <a:sym typeface="Arial"/>
                </a:rPr>
                <a:t>los</a:t>
              </a:r>
              <a:r>
                <a:rPr lang="en-US" sz="3200" b="1" i="0" u="none" strike="noStrike" cap="none" dirty="0">
                  <a:solidFill>
                    <a:srgbClr val="FED531"/>
                  </a:solidFill>
                  <a:latin typeface="Arial"/>
                  <a:ea typeface="Arial"/>
                  <a:cs typeface="Arial"/>
                  <a:sym typeface="Arial"/>
                </a:rPr>
                <a:t> </a:t>
              </a:r>
              <a:r>
                <a:rPr lang="en-US" sz="3200" b="1" i="0" u="none" strike="noStrike" cap="none" dirty="0" err="1">
                  <a:solidFill>
                    <a:srgbClr val="FED531"/>
                  </a:solidFill>
                  <a:latin typeface="Arial"/>
                  <a:ea typeface="Arial"/>
                  <a:cs typeface="Arial"/>
                  <a:sym typeface="Arial"/>
                </a:rPr>
                <a:t>jóvenes</a:t>
              </a:r>
              <a:r>
                <a:rPr lang="en-US" sz="3200" b="1" i="0" u="none" strike="noStrike" cap="none" dirty="0">
                  <a:solidFill>
                    <a:srgbClr val="FED531"/>
                  </a:solidFill>
                  <a:latin typeface="Arial"/>
                  <a:ea typeface="Arial"/>
                  <a:cs typeface="Arial"/>
                  <a:sym typeface="Arial"/>
                </a:rPr>
                <a:t> </a:t>
              </a:r>
              <a:r>
                <a:rPr lang="en-US" sz="3200" b="1" i="0" u="none" strike="noStrike" cap="none" dirty="0" err="1">
                  <a:solidFill>
                    <a:srgbClr val="FED531"/>
                  </a:solidFill>
                  <a:latin typeface="Arial"/>
                  <a:ea typeface="Arial"/>
                  <a:cs typeface="Arial"/>
                  <a:sym typeface="Arial"/>
                </a:rPr>
                <a:t>deben</a:t>
              </a:r>
              <a:r>
                <a:rPr lang="en-US" sz="3200" b="1" i="0" u="none" strike="noStrike" cap="none" dirty="0">
                  <a:solidFill>
                    <a:srgbClr val="FED531"/>
                  </a:solidFill>
                  <a:latin typeface="Arial"/>
                  <a:ea typeface="Arial"/>
                  <a:cs typeface="Arial"/>
                  <a:sym typeface="Arial"/>
                </a:rPr>
                <a:t> </a:t>
              </a:r>
              <a:r>
                <a:rPr lang="en-US" sz="3200" b="1" i="0" u="none" strike="noStrike" cap="none" dirty="0" err="1">
                  <a:solidFill>
                    <a:srgbClr val="FED531"/>
                  </a:solidFill>
                  <a:latin typeface="Arial"/>
                  <a:ea typeface="Arial"/>
                  <a:cs typeface="Arial"/>
                  <a:sym typeface="Arial"/>
                </a:rPr>
                <a:t>considerar</a:t>
              </a:r>
              <a:r>
                <a:rPr lang="en-US" sz="3200" b="1" i="0" u="none" strike="noStrike" cap="none" dirty="0">
                  <a:solidFill>
                    <a:srgbClr val="FED531"/>
                  </a:solidFill>
                  <a:latin typeface="Arial"/>
                  <a:ea typeface="Arial"/>
                  <a:cs typeface="Arial"/>
                  <a:sym typeface="Arial"/>
                </a:rPr>
                <a:t> lo </a:t>
              </a:r>
              <a:r>
                <a:rPr lang="en-US" sz="3200" b="1" i="0" u="none" strike="noStrike" cap="none" dirty="0" err="1">
                  <a:solidFill>
                    <a:srgbClr val="FED531"/>
                  </a:solidFill>
                  <a:latin typeface="Arial"/>
                  <a:ea typeface="Arial"/>
                  <a:cs typeface="Arial"/>
                  <a:sym typeface="Arial"/>
                </a:rPr>
                <a:t>siguiente</a:t>
              </a:r>
              <a:r>
                <a:rPr lang="en-US" sz="3200" b="1" i="0" u="none" strike="noStrike" cap="none" dirty="0">
                  <a:solidFill>
                    <a:srgbClr val="FED531"/>
                  </a:solidFill>
                  <a:latin typeface="Arial"/>
                  <a:ea typeface="Arial"/>
                  <a:cs typeface="Arial"/>
                  <a:sym typeface="Arial"/>
                </a:rPr>
                <a:t>:</a:t>
              </a:r>
              <a:endParaRPr sz="1400" b="1" i="0" u="none" strike="noStrike" cap="none" dirty="0">
                <a:solidFill>
                  <a:srgbClr val="000000"/>
                </a:solidFill>
                <a:latin typeface="Arial"/>
                <a:ea typeface="Arial"/>
                <a:cs typeface="Arial"/>
                <a:sym typeface="Arial"/>
              </a:endParaRPr>
            </a:p>
          </p:txBody>
        </p:sp>
      </p:grpSp>
      <p:pic>
        <p:nvPicPr>
          <p:cNvPr id="1003" name="Google Shape;1003;p49" descr="Related image"/>
          <p:cNvPicPr preferRelativeResize="0"/>
          <p:nvPr/>
        </p:nvPicPr>
        <p:blipFill rotWithShape="1">
          <a:blip r:embed="rId3">
            <a:alphaModFix/>
          </a:blip>
          <a:srcRect l="3719" t="3095" r="3475" b="3368"/>
          <a:stretch/>
        </p:blipFill>
        <p:spPr>
          <a:xfrm>
            <a:off x="14681241" y="767275"/>
            <a:ext cx="2365711" cy="2395025"/>
          </a:xfrm>
          <a:prstGeom prst="ellipse">
            <a:avLst/>
          </a:prstGeom>
          <a:noFill/>
          <a:ln>
            <a:noFill/>
          </a:ln>
        </p:spPr>
      </p:pic>
      <p:grpSp>
        <p:nvGrpSpPr>
          <p:cNvPr id="1004" name="Google Shape;1004;p49"/>
          <p:cNvGrpSpPr/>
          <p:nvPr/>
        </p:nvGrpSpPr>
        <p:grpSpPr>
          <a:xfrm>
            <a:off x="533400" y="7364108"/>
            <a:ext cx="4876800" cy="2211255"/>
            <a:chOff x="0" y="0"/>
            <a:chExt cx="5840755" cy="2948340"/>
          </a:xfrm>
        </p:grpSpPr>
        <p:sp>
          <p:nvSpPr>
            <p:cNvPr id="1005" name="Google Shape;1005;p49"/>
            <p:cNvSpPr txBox="1"/>
            <p:nvPr/>
          </p:nvSpPr>
          <p:spPr>
            <a:xfrm>
              <a:off x="0" y="535372"/>
              <a:ext cx="5840700" cy="2412968"/>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Clr>
                  <a:srgbClr val="000000"/>
                </a:buClr>
                <a:buSzPts val="2800"/>
                <a:buFont typeface="Arial"/>
                <a:buNone/>
              </a:pPr>
              <a:r>
                <a:rPr lang="en-US" sz="2800" b="0" i="0" u="none" strike="noStrike" cap="none" dirty="0" err="1">
                  <a:solidFill>
                    <a:srgbClr val="FFFFFF"/>
                  </a:solidFill>
                  <a:latin typeface="Arial"/>
                  <a:ea typeface="Arial"/>
                  <a:cs typeface="Arial"/>
                  <a:sym typeface="Arial"/>
                </a:rPr>
                <a:t>Conoce</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cuál</a:t>
              </a:r>
              <a:r>
                <a:rPr lang="en-US" sz="2800" b="0" i="0" u="none" strike="noStrike" cap="none" dirty="0">
                  <a:solidFill>
                    <a:srgbClr val="FFFFFF"/>
                  </a:solidFill>
                  <a:latin typeface="Arial"/>
                  <a:ea typeface="Arial"/>
                  <a:cs typeface="Arial"/>
                  <a:sym typeface="Arial"/>
                </a:rPr>
                <a:t> es </a:t>
              </a:r>
              <a:r>
                <a:rPr lang="en-US" sz="2800" b="0" i="0" u="none" strike="noStrike" cap="none" dirty="0" err="1">
                  <a:solidFill>
                    <a:srgbClr val="FFFFFF"/>
                  </a:solidFill>
                  <a:latin typeface="Arial"/>
                  <a:ea typeface="Arial"/>
                  <a:cs typeface="Arial"/>
                  <a:sym typeface="Arial"/>
                </a:rPr>
                <a:t>el</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costo</a:t>
              </a:r>
              <a:r>
                <a:rPr lang="en-US" sz="2800" b="0" i="0" u="none" strike="noStrike" cap="none" dirty="0">
                  <a:solidFill>
                    <a:srgbClr val="FFFFFF"/>
                  </a:solidFill>
                  <a:latin typeface="Arial"/>
                  <a:ea typeface="Arial"/>
                  <a:cs typeface="Arial"/>
                  <a:sym typeface="Arial"/>
                </a:rPr>
                <a:t> de </a:t>
              </a:r>
              <a:r>
                <a:rPr lang="en-US" sz="2800" b="0" i="0" u="none" strike="noStrike" cap="none" dirty="0" err="1">
                  <a:solidFill>
                    <a:srgbClr val="FFFFFF"/>
                  </a:solidFill>
                  <a:latin typeface="Arial"/>
                  <a:ea typeface="Arial"/>
                  <a:cs typeface="Arial"/>
                  <a:sym typeface="Arial"/>
                </a:rPr>
                <a:t>vida</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en</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tu</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comunidad</a:t>
              </a:r>
              <a:r>
                <a:rPr lang="en-US" sz="2800" b="0" i="0" u="none" strike="noStrike" cap="none" dirty="0">
                  <a:solidFill>
                    <a:srgbClr val="FFFFFF"/>
                  </a:solidFill>
                  <a:latin typeface="Arial"/>
                  <a:ea typeface="Arial"/>
                  <a:cs typeface="Arial"/>
                  <a:sym typeface="Arial"/>
                </a:rPr>
                <a:t> y lo que </a:t>
              </a:r>
              <a:r>
                <a:rPr lang="en-US" sz="2800" b="0" i="0" u="none" strike="noStrike" cap="none" dirty="0" err="1">
                  <a:solidFill>
                    <a:srgbClr val="FFFFFF"/>
                  </a:solidFill>
                  <a:latin typeface="Arial"/>
                  <a:ea typeface="Arial"/>
                  <a:cs typeface="Arial"/>
                  <a:sym typeface="Arial"/>
                </a:rPr>
                <a:t>debe</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ganar</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utilizando</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el</a:t>
              </a:r>
              <a:r>
                <a:rPr lang="en-US" sz="2800" b="0" i="0" u="none" strike="noStrike" cap="none" dirty="0">
                  <a:solidFill>
                    <a:srgbClr val="FFFFFF"/>
                  </a:solidFill>
                  <a:latin typeface="Arial"/>
                  <a:ea typeface="Arial"/>
                  <a:cs typeface="Arial"/>
                  <a:sym typeface="Arial"/>
                </a:rPr>
                <a:t> Living Wage Calculator.</a:t>
              </a:r>
              <a:endParaRPr sz="1400" b="0" i="0" u="none" strike="noStrike" cap="none" dirty="0">
                <a:solidFill>
                  <a:srgbClr val="000000"/>
                </a:solidFill>
                <a:latin typeface="Arial"/>
                <a:ea typeface="Arial"/>
                <a:cs typeface="Arial"/>
                <a:sym typeface="Arial"/>
              </a:endParaRPr>
            </a:p>
          </p:txBody>
        </p:sp>
        <p:sp>
          <p:nvSpPr>
            <p:cNvPr id="1006" name="Google Shape;1006;p49"/>
            <p:cNvSpPr txBox="1"/>
            <p:nvPr/>
          </p:nvSpPr>
          <p:spPr>
            <a:xfrm>
              <a:off x="0" y="0"/>
              <a:ext cx="5840755" cy="517064"/>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rgbClr val="FED531"/>
                  </a:solidFill>
                  <a:latin typeface="Arial"/>
                  <a:ea typeface="Arial"/>
                  <a:cs typeface="Arial"/>
                  <a:sym typeface="Arial"/>
                </a:rPr>
                <a:t>livingwage.mit.edu </a:t>
              </a:r>
              <a:endParaRPr sz="1400" b="1" i="0" u="none" strike="noStrike" cap="none">
                <a:solidFill>
                  <a:srgbClr val="000000"/>
                </a:solidFill>
                <a:latin typeface="Arial"/>
                <a:ea typeface="Arial"/>
                <a:cs typeface="Arial"/>
                <a:sym typeface="Arial"/>
              </a:endParaRPr>
            </a:p>
          </p:txBody>
        </p:sp>
      </p:grpSp>
      <p:grpSp>
        <p:nvGrpSpPr>
          <p:cNvPr id="1007" name="Google Shape;1007;p49"/>
          <p:cNvGrpSpPr/>
          <p:nvPr/>
        </p:nvGrpSpPr>
        <p:grpSpPr>
          <a:xfrm>
            <a:off x="6265912" y="7368992"/>
            <a:ext cx="6138005" cy="2210217"/>
            <a:chOff x="-2" y="0"/>
            <a:chExt cx="7641596" cy="2954594"/>
          </a:xfrm>
        </p:grpSpPr>
        <p:sp>
          <p:nvSpPr>
            <p:cNvPr id="1008" name="Google Shape;1008;p49"/>
            <p:cNvSpPr txBox="1"/>
            <p:nvPr/>
          </p:nvSpPr>
          <p:spPr>
            <a:xfrm>
              <a:off x="0" y="535372"/>
              <a:ext cx="5840701" cy="2419222"/>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Clr>
                  <a:srgbClr val="000000"/>
                </a:buClr>
                <a:buSzPts val="2800"/>
                <a:buFont typeface="Arial"/>
                <a:buNone/>
              </a:pPr>
              <a:r>
                <a:rPr lang="en-US" sz="2800" b="0" i="0" u="none" strike="noStrike" cap="none" dirty="0" err="1">
                  <a:solidFill>
                    <a:srgbClr val="FFFFFF"/>
                  </a:solidFill>
                  <a:latin typeface="Arial"/>
                  <a:ea typeface="Arial"/>
                  <a:cs typeface="Arial"/>
                  <a:sym typeface="Arial"/>
                </a:rPr>
                <a:t>Personalice</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su</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estilo</a:t>
              </a:r>
              <a:r>
                <a:rPr lang="en-US" sz="2800" b="0" i="0" u="none" strike="noStrike" cap="none" dirty="0">
                  <a:solidFill>
                    <a:srgbClr val="FFFFFF"/>
                  </a:solidFill>
                  <a:latin typeface="Arial"/>
                  <a:ea typeface="Arial"/>
                  <a:cs typeface="Arial"/>
                  <a:sym typeface="Arial"/>
                </a:rPr>
                <a:t> de </a:t>
              </a:r>
              <a:r>
                <a:rPr lang="en-US" sz="2800" b="0" i="0" u="none" strike="noStrike" cap="none" dirty="0" err="1">
                  <a:solidFill>
                    <a:srgbClr val="FFFFFF"/>
                  </a:solidFill>
                  <a:latin typeface="Arial"/>
                  <a:ea typeface="Arial"/>
                  <a:cs typeface="Arial"/>
                  <a:sym typeface="Arial"/>
                </a:rPr>
                <a:t>vida</a:t>
              </a:r>
              <a:r>
                <a:rPr lang="en-US" sz="2800" b="0" i="0" u="none" strike="noStrike" cap="none" dirty="0">
                  <a:solidFill>
                    <a:srgbClr val="FFFFFF"/>
                  </a:solidFill>
                  <a:latin typeface="Arial"/>
                  <a:ea typeface="Arial"/>
                  <a:cs typeface="Arial"/>
                  <a:sym typeface="Arial"/>
                </a:rPr>
                <a:t> para </a:t>
              </a:r>
              <a:r>
                <a:rPr lang="en-US" sz="2800" b="0" i="0" u="none" strike="noStrike" cap="none" dirty="0" err="1">
                  <a:solidFill>
                    <a:srgbClr val="FFFFFF"/>
                  </a:solidFill>
                  <a:latin typeface="Arial"/>
                  <a:ea typeface="Arial"/>
                  <a:cs typeface="Arial"/>
                  <a:sym typeface="Arial"/>
                </a:rPr>
                <a:t>determinar</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cuánto</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deberá</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ganar</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teniendo</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en</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cuenta</a:t>
              </a:r>
              <a:r>
                <a:rPr lang="en-US" sz="2800" b="0" i="0" u="none" strike="noStrike" cap="none" dirty="0">
                  <a:solidFill>
                    <a:srgbClr val="FFFFFF"/>
                  </a:solidFill>
                  <a:latin typeface="Arial"/>
                  <a:ea typeface="Arial"/>
                  <a:cs typeface="Arial"/>
                  <a:sym typeface="Arial"/>
                </a:rPr>
                <a:t> sus </a:t>
              </a:r>
              <a:r>
                <a:rPr lang="en-US" sz="2800" b="0" i="0" u="none" strike="noStrike" cap="none" dirty="0" err="1">
                  <a:solidFill>
                    <a:srgbClr val="FFFFFF"/>
                  </a:solidFill>
                  <a:latin typeface="Arial"/>
                  <a:ea typeface="Arial"/>
                  <a:cs typeface="Arial"/>
                  <a:sym typeface="Arial"/>
                </a:rPr>
                <a:t>preferencias</a:t>
              </a:r>
              <a:r>
                <a:rPr lang="en-US" sz="2800" b="0" i="0" u="none" strike="noStrike" cap="none" dirty="0">
                  <a:solidFill>
                    <a:srgbClr val="FFFFFF"/>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
          <p:nvSpPr>
            <p:cNvPr id="1009" name="Google Shape;1009;p49"/>
            <p:cNvSpPr txBox="1"/>
            <p:nvPr/>
          </p:nvSpPr>
          <p:spPr>
            <a:xfrm>
              <a:off x="-2" y="0"/>
              <a:ext cx="7641596" cy="518404"/>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a:solidFill>
                    <a:srgbClr val="FED531"/>
                  </a:solidFill>
                  <a:latin typeface="Arial"/>
                  <a:ea typeface="Arial"/>
                  <a:cs typeface="Arial"/>
                  <a:sym typeface="Arial"/>
                </a:rPr>
                <a:t>www.cacareerzone.org/budget/ </a:t>
              </a:r>
              <a:endParaRPr sz="1400" b="1" i="0" u="none" strike="noStrike" cap="none">
                <a:solidFill>
                  <a:srgbClr val="000000"/>
                </a:solidFill>
                <a:latin typeface="Arial"/>
                <a:ea typeface="Arial"/>
                <a:cs typeface="Arial"/>
                <a:sym typeface="Arial"/>
              </a:endParaRPr>
            </a:p>
          </p:txBody>
        </p:sp>
      </p:grpSp>
      <p:grpSp>
        <p:nvGrpSpPr>
          <p:cNvPr id="1010" name="Google Shape;1010;p49"/>
          <p:cNvGrpSpPr/>
          <p:nvPr/>
        </p:nvGrpSpPr>
        <p:grpSpPr>
          <a:xfrm>
            <a:off x="13353586" y="7364108"/>
            <a:ext cx="6138005" cy="2211255"/>
            <a:chOff x="22815" y="-426692"/>
            <a:chExt cx="7351252" cy="2948339"/>
          </a:xfrm>
        </p:grpSpPr>
        <p:sp>
          <p:nvSpPr>
            <p:cNvPr id="1011" name="Google Shape;1011;p49"/>
            <p:cNvSpPr txBox="1"/>
            <p:nvPr/>
          </p:nvSpPr>
          <p:spPr>
            <a:xfrm>
              <a:off x="22816" y="108680"/>
              <a:ext cx="5840700" cy="2412967"/>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Clr>
                  <a:srgbClr val="000000"/>
                </a:buClr>
                <a:buSzPts val="2800"/>
                <a:buFont typeface="Arial"/>
                <a:buNone/>
              </a:pPr>
              <a:r>
                <a:rPr lang="en-US" sz="2800" b="0" i="0" u="none" strike="noStrike" cap="none" dirty="0">
                  <a:solidFill>
                    <a:srgbClr val="FFFFFF"/>
                  </a:solidFill>
                  <a:latin typeface="Arial"/>
                  <a:ea typeface="Arial"/>
                  <a:cs typeface="Arial"/>
                  <a:sym typeface="Arial"/>
                </a:rPr>
                <a:t>Explora </a:t>
              </a:r>
              <a:r>
                <a:rPr lang="en-US" sz="2800" b="0" i="0" u="none" strike="noStrike" cap="none" dirty="0" err="1">
                  <a:solidFill>
                    <a:srgbClr val="FFFFFF"/>
                  </a:solidFill>
                  <a:latin typeface="Arial"/>
                  <a:ea typeface="Arial"/>
                  <a:cs typeface="Arial"/>
                  <a:sym typeface="Arial"/>
                </a:rPr>
                <a:t>los</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ingresos</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reales</a:t>
              </a:r>
              <a:r>
                <a:rPr lang="en-US" sz="2800" b="0" i="0" u="none" strike="noStrike" cap="none" dirty="0">
                  <a:solidFill>
                    <a:srgbClr val="FFFFFF"/>
                  </a:solidFill>
                  <a:latin typeface="Arial"/>
                  <a:ea typeface="Arial"/>
                  <a:cs typeface="Arial"/>
                  <a:sym typeface="Arial"/>
                </a:rPr>
                <a:t> de </a:t>
              </a:r>
              <a:r>
                <a:rPr lang="en-US" sz="2800" b="0" i="0" u="none" strike="noStrike" cap="none" dirty="0" err="1">
                  <a:solidFill>
                    <a:srgbClr val="FFFFFF"/>
                  </a:solidFill>
                  <a:latin typeface="Arial"/>
                  <a:ea typeface="Arial"/>
                  <a:cs typeface="Arial"/>
                  <a:sym typeface="Arial"/>
                </a:rPr>
                <a:t>los</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graduados</a:t>
              </a:r>
              <a:r>
                <a:rPr lang="en-US" sz="2800" b="0" i="0" u="none" strike="noStrike" cap="none" dirty="0">
                  <a:solidFill>
                    <a:srgbClr val="FFFFFF"/>
                  </a:solidFill>
                  <a:latin typeface="Arial"/>
                  <a:ea typeface="Arial"/>
                  <a:cs typeface="Arial"/>
                  <a:sym typeface="Arial"/>
                </a:rPr>
                <a:t> de un colegio </a:t>
              </a:r>
              <a:r>
                <a:rPr lang="en-US" sz="2800" b="0" i="0" u="none" strike="noStrike" cap="none" dirty="0" err="1">
                  <a:solidFill>
                    <a:srgbClr val="FFFFFF"/>
                  </a:solidFill>
                  <a:latin typeface="Arial"/>
                  <a:ea typeface="Arial"/>
                  <a:cs typeface="Arial"/>
                  <a:sym typeface="Arial"/>
                </a:rPr>
                <a:t>comunitario</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según</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el</a:t>
              </a:r>
              <a:r>
                <a:rPr lang="en-US" sz="2800" b="0" i="0" u="none" strike="noStrike" cap="none" dirty="0">
                  <a:solidFill>
                    <a:srgbClr val="FFFFFF"/>
                  </a:solidFill>
                  <a:latin typeface="Arial"/>
                  <a:ea typeface="Arial"/>
                  <a:cs typeface="Arial"/>
                  <a:sym typeface="Arial"/>
                </a:rPr>
                <a:t> </a:t>
              </a:r>
              <a:r>
                <a:rPr lang="en-US" sz="2800" b="0" i="0" u="none" strike="noStrike" cap="none" dirty="0" err="1">
                  <a:solidFill>
                    <a:srgbClr val="FFFFFF"/>
                  </a:solidFill>
                  <a:latin typeface="Arial"/>
                  <a:ea typeface="Arial"/>
                  <a:cs typeface="Arial"/>
                  <a:sym typeface="Arial"/>
                </a:rPr>
                <a:t>tipo</a:t>
              </a:r>
              <a:r>
                <a:rPr lang="en-US" sz="2800" b="0" i="0" u="none" strike="noStrike" cap="none" dirty="0">
                  <a:solidFill>
                    <a:srgbClr val="FFFFFF"/>
                  </a:solidFill>
                  <a:latin typeface="Arial"/>
                  <a:ea typeface="Arial"/>
                  <a:cs typeface="Arial"/>
                  <a:sym typeface="Arial"/>
                </a:rPr>
                <a:t> de </a:t>
              </a:r>
              <a:r>
                <a:rPr lang="en-US" sz="2800" b="0" i="0" u="none" strike="noStrike" cap="none" dirty="0" err="1">
                  <a:solidFill>
                    <a:srgbClr val="FFFFFF"/>
                  </a:solidFill>
                  <a:latin typeface="Arial"/>
                  <a:ea typeface="Arial"/>
                  <a:cs typeface="Arial"/>
                  <a:sym typeface="Arial"/>
                </a:rPr>
                <a:t>programa</a:t>
              </a:r>
              <a:endParaRPr sz="1400" b="0" i="0" u="none" strike="noStrike" cap="none" dirty="0">
                <a:solidFill>
                  <a:srgbClr val="000000"/>
                </a:solidFill>
                <a:latin typeface="Arial"/>
                <a:ea typeface="Arial"/>
                <a:cs typeface="Arial"/>
                <a:sym typeface="Arial"/>
              </a:endParaRPr>
            </a:p>
          </p:txBody>
        </p:sp>
        <p:sp>
          <p:nvSpPr>
            <p:cNvPr id="1012" name="Google Shape;1012;p49"/>
            <p:cNvSpPr txBox="1"/>
            <p:nvPr/>
          </p:nvSpPr>
          <p:spPr>
            <a:xfrm>
              <a:off x="22815" y="-426692"/>
              <a:ext cx="7351252" cy="517064"/>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a:solidFill>
                    <a:srgbClr val="FED531"/>
                  </a:solidFill>
                  <a:latin typeface="Arial"/>
                  <a:ea typeface="Arial"/>
                  <a:cs typeface="Arial"/>
                  <a:sym typeface="Arial"/>
                </a:rPr>
                <a:t>salarysurfer.cccco.edu </a:t>
              </a:r>
              <a:endParaRPr sz="1400" b="1" i="0" u="none" strike="noStrike" cap="none" dirty="0">
                <a:solidFill>
                  <a:srgbClr val="000000"/>
                </a:solidFill>
                <a:latin typeface="Arial"/>
                <a:ea typeface="Arial"/>
                <a:cs typeface="Arial"/>
                <a:sym typeface="Arial"/>
              </a:endParaRPr>
            </a:p>
          </p:txBody>
        </p:sp>
      </p:grpSp>
      <p:pic>
        <p:nvPicPr>
          <p:cNvPr id="2" name="Graphic 1" descr="House outline">
            <a:extLst>
              <a:ext uri="{FF2B5EF4-FFF2-40B4-BE49-F238E27FC236}">
                <a16:creationId xmlns:a16="http://schemas.microsoft.com/office/drawing/2014/main" id="{F7FF821D-C531-AA85-7455-E094E172E0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49017" y="5271176"/>
            <a:ext cx="1855319" cy="1855319"/>
          </a:xfrm>
          <a:prstGeom prst="rect">
            <a:avLst/>
          </a:prstGeom>
        </p:spPr>
      </p:pic>
      <p:grpSp>
        <p:nvGrpSpPr>
          <p:cNvPr id="7" name="Group 6">
            <a:extLst>
              <a:ext uri="{FF2B5EF4-FFF2-40B4-BE49-F238E27FC236}">
                <a16:creationId xmlns:a16="http://schemas.microsoft.com/office/drawing/2014/main" id="{E1F91C05-B3B7-843A-A128-742688AB28E2}"/>
              </a:ext>
            </a:extLst>
          </p:cNvPr>
          <p:cNvGrpSpPr/>
          <p:nvPr/>
        </p:nvGrpSpPr>
        <p:grpSpPr>
          <a:xfrm>
            <a:off x="13924428" y="5143500"/>
            <a:ext cx="2176787" cy="2014852"/>
            <a:chOff x="13954167" y="5728226"/>
            <a:chExt cx="1724919" cy="1582525"/>
          </a:xfrm>
          <a:solidFill>
            <a:schemeClr val="bg1"/>
          </a:solidFill>
        </p:grpSpPr>
        <p:pic>
          <p:nvPicPr>
            <p:cNvPr id="8" name="Graphic 2" descr="Briefcase outline">
              <a:extLst>
                <a:ext uri="{FF2B5EF4-FFF2-40B4-BE49-F238E27FC236}">
                  <a16:creationId xmlns:a16="http://schemas.microsoft.com/office/drawing/2014/main" id="{ADA6F27E-C036-D28A-2FE6-458E1634AFF6}"/>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14529141" y="6160806"/>
              <a:ext cx="1149945" cy="1149945"/>
            </a:xfrm>
            <a:prstGeom prst="rect">
              <a:avLst/>
            </a:prstGeom>
          </p:spPr>
        </p:pic>
        <p:pic>
          <p:nvPicPr>
            <p:cNvPr id="9" name="Graphic 3" descr="Graduation cap outline">
              <a:extLst>
                <a:ext uri="{FF2B5EF4-FFF2-40B4-BE49-F238E27FC236}">
                  <a16:creationId xmlns:a16="http://schemas.microsoft.com/office/drawing/2014/main" id="{78D59002-4E3D-EE45-93EA-1D2DE99CA088}"/>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3954167" y="5728226"/>
              <a:ext cx="1149946" cy="1149946"/>
            </a:xfrm>
            <a:prstGeom prst="rect">
              <a:avLst/>
            </a:prstGeom>
          </p:spPr>
        </p:pic>
      </p:grpSp>
      <p:sp>
        <p:nvSpPr>
          <p:cNvPr id="10" name="AutoShape 6">
            <a:extLst>
              <a:ext uri="{FF2B5EF4-FFF2-40B4-BE49-F238E27FC236}">
                <a16:creationId xmlns:a16="http://schemas.microsoft.com/office/drawing/2014/main" id="{FF9F86BF-19F0-A259-E447-79ED734C4033}"/>
              </a:ext>
            </a:extLst>
          </p:cNvPr>
          <p:cNvSpPr>
            <a:spLocks noChangeAspect="1" noChangeArrowheads="1"/>
          </p:cNvSpPr>
          <p:nvPr/>
        </p:nvSpPr>
        <p:spPr bwMode="auto">
          <a:xfrm>
            <a:off x="8991600" y="49911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3" name="Graphic 12" descr="Piggy Bank outline">
            <a:extLst>
              <a:ext uri="{FF2B5EF4-FFF2-40B4-BE49-F238E27FC236}">
                <a16:creationId xmlns:a16="http://schemas.microsoft.com/office/drawing/2014/main" id="{B47EE727-0735-493E-C53F-8A30D53EDD9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7479595" y="5679938"/>
            <a:ext cx="1855319" cy="185531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0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0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020"/>
        <p:cNvGrpSpPr/>
        <p:nvPr/>
      </p:nvGrpSpPr>
      <p:grpSpPr>
        <a:xfrm>
          <a:off x="0" y="0"/>
          <a:ext cx="0" cy="0"/>
          <a:chOff x="0" y="0"/>
          <a:chExt cx="0" cy="0"/>
        </a:xfrm>
      </p:grpSpPr>
      <p:sp>
        <p:nvSpPr>
          <p:cNvPr id="1021" name="Google Shape;1021;p50"/>
          <p:cNvSpPr/>
          <p:nvPr/>
        </p:nvSpPr>
        <p:spPr>
          <a:xfrm rot="-6416286">
            <a:off x="9081811" y="-786195"/>
            <a:ext cx="12385589" cy="9045191"/>
          </a:xfrm>
          <a:custGeom>
            <a:avLst/>
            <a:gdLst/>
            <a:ahLst/>
            <a:cxnLst/>
            <a:rect l="l" t="t" r="r" b="b"/>
            <a:pathLst>
              <a:path w="2758157" h="2014281" extrusionOk="0">
                <a:moveTo>
                  <a:pt x="0" y="0"/>
                </a:moveTo>
                <a:lnTo>
                  <a:pt x="2758157" y="0"/>
                </a:lnTo>
                <a:lnTo>
                  <a:pt x="2758157" y="2014281"/>
                </a:lnTo>
                <a:lnTo>
                  <a:pt x="0" y="2014281"/>
                </a:lnTo>
                <a:close/>
              </a:path>
            </a:pathLst>
          </a:custGeom>
          <a:solidFill>
            <a:srgbClr val="F4592F"/>
          </a:solidFill>
          <a:ln>
            <a:noFill/>
          </a:ln>
        </p:spPr>
        <p:txBody>
          <a:bodyPr/>
          <a:lstStyle/>
          <a:p>
            <a:endParaRPr lang="en-US"/>
          </a:p>
        </p:txBody>
      </p:sp>
      <p:sp>
        <p:nvSpPr>
          <p:cNvPr id="1022" name="Google Shape;1022;p50"/>
          <p:cNvSpPr/>
          <p:nvPr/>
        </p:nvSpPr>
        <p:spPr>
          <a:xfrm>
            <a:off x="222461" y="326619"/>
            <a:ext cx="7492565" cy="3279914"/>
          </a:xfrm>
          <a:custGeom>
            <a:avLst/>
            <a:gdLst/>
            <a:ahLst/>
            <a:cxnLst/>
            <a:rect l="l" t="t" r="r" b="b"/>
            <a:pathLst>
              <a:path w="2337624" h="880216" extrusionOk="0">
                <a:moveTo>
                  <a:pt x="0" y="0"/>
                </a:moveTo>
                <a:lnTo>
                  <a:pt x="2337624" y="0"/>
                </a:lnTo>
                <a:lnTo>
                  <a:pt x="2337624" y="880216"/>
                </a:lnTo>
                <a:lnTo>
                  <a:pt x="0" y="880216"/>
                </a:lnTo>
                <a:close/>
              </a:path>
            </a:pathLst>
          </a:custGeom>
          <a:solidFill>
            <a:srgbClr val="25D1FD"/>
          </a:solidFill>
          <a:ln>
            <a:noFill/>
          </a:ln>
        </p:spPr>
        <p:txBody>
          <a:bodyPr/>
          <a:lstStyle/>
          <a:p>
            <a:endParaRPr lang="en-US"/>
          </a:p>
        </p:txBody>
      </p:sp>
      <p:sp>
        <p:nvSpPr>
          <p:cNvPr id="1023" name="Google Shape;1023;p50"/>
          <p:cNvSpPr/>
          <p:nvPr/>
        </p:nvSpPr>
        <p:spPr>
          <a:xfrm>
            <a:off x="5761004" y="1315070"/>
            <a:ext cx="5960492" cy="2314680"/>
          </a:xfrm>
          <a:custGeom>
            <a:avLst/>
            <a:gdLst/>
            <a:ahLst/>
            <a:cxnLst/>
            <a:rect l="l" t="t" r="r" b="b"/>
            <a:pathLst>
              <a:path w="1122248" h="570260" extrusionOk="0">
                <a:moveTo>
                  <a:pt x="0" y="0"/>
                </a:moveTo>
                <a:lnTo>
                  <a:pt x="1122248" y="0"/>
                </a:lnTo>
                <a:lnTo>
                  <a:pt x="1122248" y="570260"/>
                </a:lnTo>
                <a:lnTo>
                  <a:pt x="0" y="570260"/>
                </a:lnTo>
                <a:close/>
              </a:path>
            </a:pathLst>
          </a:custGeom>
          <a:solidFill>
            <a:srgbClr val="25D1FD"/>
          </a:solidFill>
          <a:ln>
            <a:noFill/>
          </a:ln>
        </p:spPr>
        <p:txBody>
          <a:bodyPr/>
          <a:lstStyle/>
          <a:p>
            <a:endParaRPr lang="en-US"/>
          </a:p>
        </p:txBody>
      </p:sp>
      <p:sp>
        <p:nvSpPr>
          <p:cNvPr id="1024" name="Google Shape;1024;p50"/>
          <p:cNvSpPr txBox="1"/>
          <p:nvPr/>
        </p:nvSpPr>
        <p:spPr>
          <a:xfrm>
            <a:off x="531058" y="422757"/>
            <a:ext cx="11254351" cy="3157788"/>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5700"/>
              <a:buFont typeface="Arial"/>
              <a:buNone/>
            </a:pPr>
            <a:r>
              <a:rPr lang="en-US" sz="5700" b="0" i="0" u="none" strike="noStrike" cap="none" dirty="0" err="1">
                <a:solidFill>
                  <a:srgbClr val="4848D1"/>
                </a:solidFill>
                <a:latin typeface="Poppins ExtraBold"/>
                <a:ea typeface="Poppins ExtraBold"/>
                <a:cs typeface="Poppins ExtraBold"/>
                <a:sym typeface="Poppins ExtraBold"/>
              </a:rPr>
              <a:t>Cómo</a:t>
            </a:r>
            <a:r>
              <a:rPr lang="en-US" sz="5700" b="0" i="0" u="none" strike="noStrike" cap="none" dirty="0">
                <a:solidFill>
                  <a:srgbClr val="4848D1"/>
                </a:solidFill>
                <a:latin typeface="Poppins ExtraBold"/>
                <a:ea typeface="Poppins ExtraBold"/>
                <a:cs typeface="Poppins ExtraBold"/>
                <a:sym typeface="Poppins ExtraBold"/>
              </a:rPr>
              <a:t> </a:t>
            </a:r>
            <a:r>
              <a:rPr lang="en-US" sz="5700" b="0" i="0" u="none" strike="noStrike" cap="none" dirty="0" err="1">
                <a:solidFill>
                  <a:srgbClr val="4848D1"/>
                </a:solidFill>
                <a:latin typeface="Poppins ExtraBold"/>
                <a:ea typeface="Poppins ExtraBold"/>
                <a:cs typeface="Poppins ExtraBold"/>
                <a:sym typeface="Poppins ExtraBold"/>
              </a:rPr>
              <a:t>Efectuar</a:t>
            </a:r>
            <a:r>
              <a:rPr lang="en-US" sz="5700" b="0" i="0" u="none" strike="noStrike" cap="none" dirty="0">
                <a:solidFill>
                  <a:srgbClr val="4848D1"/>
                </a:solidFill>
                <a:latin typeface="Poppins ExtraBold"/>
                <a:ea typeface="Poppins ExtraBold"/>
                <a:cs typeface="Poppins ExtraBold"/>
                <a:sym typeface="Poppins ExtraBold"/>
              </a:rPr>
              <a:t> las </a:t>
            </a:r>
            <a:r>
              <a:rPr lang="en-US" sz="5700" b="0" i="0" u="none" strike="noStrike" cap="none" dirty="0" err="1">
                <a:solidFill>
                  <a:srgbClr val="4848D1"/>
                </a:solidFill>
                <a:latin typeface="Poppins ExtraBold"/>
                <a:ea typeface="Poppins ExtraBold"/>
                <a:cs typeface="Poppins ExtraBold"/>
                <a:sym typeface="Poppins ExtraBold"/>
              </a:rPr>
              <a:t>Conversaciones</a:t>
            </a:r>
            <a:r>
              <a:rPr lang="en-US" sz="5700" b="0" i="0" u="none" strike="noStrike" cap="none" dirty="0">
                <a:solidFill>
                  <a:srgbClr val="4848D1"/>
                </a:solidFill>
                <a:latin typeface="Poppins ExtraBold"/>
                <a:ea typeface="Poppins ExtraBold"/>
                <a:cs typeface="Poppins ExtraBold"/>
                <a:sym typeface="Poppins ExtraBold"/>
              </a:rPr>
              <a:t> de </a:t>
            </a:r>
            <a:r>
              <a:rPr lang="en-US" sz="5700" b="0" i="0" u="none" strike="noStrike" cap="none" dirty="0" err="1">
                <a:solidFill>
                  <a:srgbClr val="4848D1"/>
                </a:solidFill>
                <a:latin typeface="Poppins ExtraBold"/>
                <a:ea typeface="Poppins ExtraBold"/>
                <a:cs typeface="Poppins ExtraBold"/>
                <a:sym typeface="Poppins ExtraBold"/>
              </a:rPr>
              <a:t>Comprobación</a:t>
            </a:r>
            <a:r>
              <a:rPr lang="en-US" sz="5700" b="0" i="0" u="none" strike="noStrike" cap="none" dirty="0">
                <a:solidFill>
                  <a:srgbClr val="4848D1"/>
                </a:solidFill>
                <a:latin typeface="Poppins ExtraBold"/>
                <a:ea typeface="Poppins ExtraBold"/>
                <a:cs typeface="Poppins ExtraBold"/>
                <a:sym typeface="Poppins ExtraBold"/>
              </a:rPr>
              <a:t> de </a:t>
            </a:r>
            <a:r>
              <a:rPr lang="en-US" sz="5700" b="0" i="0" u="none" strike="noStrike" cap="none" dirty="0" err="1">
                <a:solidFill>
                  <a:srgbClr val="4848D1"/>
                </a:solidFill>
                <a:latin typeface="Poppins ExtraBold"/>
                <a:ea typeface="Poppins ExtraBold"/>
                <a:cs typeface="Poppins ExtraBold"/>
                <a:sym typeface="Poppins ExtraBold"/>
              </a:rPr>
              <a:t>Realidad</a:t>
            </a:r>
            <a:endParaRPr sz="1100" b="0" i="0" u="none" strike="noStrike" cap="none" dirty="0">
              <a:solidFill>
                <a:srgbClr val="000000"/>
              </a:solidFill>
              <a:latin typeface="Poppins ExtraBold"/>
              <a:ea typeface="Poppins ExtraBold"/>
              <a:cs typeface="Poppins ExtraBold"/>
              <a:sym typeface="Poppins ExtraBold"/>
            </a:endParaRPr>
          </a:p>
        </p:txBody>
      </p:sp>
      <p:grpSp>
        <p:nvGrpSpPr>
          <p:cNvPr id="1025" name="Google Shape;1025;p50"/>
          <p:cNvGrpSpPr/>
          <p:nvPr/>
        </p:nvGrpSpPr>
        <p:grpSpPr>
          <a:xfrm>
            <a:off x="995936" y="3390900"/>
            <a:ext cx="6952466" cy="7058769"/>
            <a:chOff x="574720" y="-316464"/>
            <a:chExt cx="6402966" cy="6356511"/>
          </a:xfrm>
        </p:grpSpPr>
        <p:sp>
          <p:nvSpPr>
            <p:cNvPr id="1026" name="Google Shape;1026;p50"/>
            <p:cNvSpPr/>
            <p:nvPr/>
          </p:nvSpPr>
          <p:spPr>
            <a:xfrm>
              <a:off x="1257589" y="27839"/>
              <a:ext cx="5388708" cy="5504254"/>
            </a:xfrm>
            <a:prstGeom prst="pie">
              <a:avLst>
                <a:gd name="adj1" fmla="val 16200000"/>
                <a:gd name="adj2" fmla="val 1800000"/>
              </a:avLst>
            </a:prstGeom>
            <a:solidFill>
              <a:srgbClr val="F4592F"/>
            </a:solidFill>
            <a:ln w="12700" cap="flat" cmpd="sng">
              <a:solidFill>
                <a:schemeClr val="lt1"/>
              </a:solidFill>
              <a:prstDash val="solid"/>
              <a:miter lim="800000"/>
              <a:headEnd type="none" w="sm" len="sm"/>
              <a:tailEnd type="none" w="sm" len="sm"/>
            </a:ln>
          </p:spPr>
          <p:txBody>
            <a:bodyPr spcFirstLastPara="1" wrap="square" lIns="137125" tIns="137125" rIns="137125" bIns="13712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1027" name="Google Shape;1027;p50"/>
            <p:cNvSpPr txBox="1"/>
            <p:nvPr/>
          </p:nvSpPr>
          <p:spPr>
            <a:xfrm>
              <a:off x="4042290" y="1365481"/>
              <a:ext cx="2258091" cy="1638170"/>
            </a:xfrm>
            <a:prstGeom prst="rect">
              <a:avLst/>
            </a:prstGeom>
            <a:noFill/>
            <a:ln>
              <a:noFill/>
            </a:ln>
          </p:spPr>
          <p:txBody>
            <a:bodyPr spcFirstLastPara="1" wrap="square" lIns="60925" tIns="60925" rIns="60925" bIns="60925" anchor="ctr" anchorCtr="0">
              <a:noAutofit/>
            </a:bodyPr>
            <a:lstStyle/>
            <a:p>
              <a:pPr marL="0" marR="0" lvl="0" indent="0" algn="ctr" rtl="0">
                <a:lnSpc>
                  <a:spcPct val="90000"/>
                </a:lnSpc>
                <a:spcBef>
                  <a:spcPts val="0"/>
                </a:spcBef>
                <a:spcAft>
                  <a:spcPts val="0"/>
                </a:spcAft>
                <a:buClr>
                  <a:srgbClr val="000000"/>
                </a:buClr>
                <a:buSzPts val="3600"/>
                <a:buFont typeface="Arial"/>
                <a:buNone/>
              </a:pPr>
              <a:r>
                <a:rPr lang="en-US" sz="3600" b="1" i="0" u="none" strike="noStrike" cap="none" dirty="0" err="1">
                  <a:solidFill>
                    <a:schemeClr val="lt1"/>
                  </a:solidFill>
                  <a:latin typeface="Arial"/>
                  <a:ea typeface="Arial"/>
                  <a:cs typeface="Arial"/>
                  <a:sym typeface="Arial"/>
                </a:rPr>
                <a:t>Apegarse</a:t>
              </a:r>
              <a:r>
                <a:rPr lang="en-US" sz="3600" b="1" i="0" u="none" strike="noStrike" cap="none" dirty="0">
                  <a:solidFill>
                    <a:schemeClr val="lt1"/>
                  </a:solidFill>
                  <a:latin typeface="Arial"/>
                  <a:ea typeface="Arial"/>
                  <a:cs typeface="Arial"/>
                  <a:sym typeface="Arial"/>
                </a:rPr>
                <a:t> a </a:t>
              </a:r>
              <a:r>
                <a:rPr lang="en-US" sz="3600" b="1" i="0" u="none" strike="noStrike" cap="none" dirty="0" err="1">
                  <a:solidFill>
                    <a:schemeClr val="lt1"/>
                  </a:solidFill>
                  <a:latin typeface="Arial"/>
                  <a:ea typeface="Arial"/>
                  <a:cs typeface="Arial"/>
                  <a:sym typeface="Arial"/>
                </a:rPr>
                <a:t>los</a:t>
              </a:r>
              <a:r>
                <a:rPr lang="en-US" sz="3600" b="1" i="0" u="none" strike="noStrike" cap="none" dirty="0">
                  <a:solidFill>
                    <a:schemeClr val="lt1"/>
                  </a:solidFill>
                  <a:latin typeface="Arial"/>
                  <a:ea typeface="Arial"/>
                  <a:cs typeface="Arial"/>
                  <a:sym typeface="Arial"/>
                </a:rPr>
                <a:t> </a:t>
              </a:r>
              <a:r>
                <a:rPr lang="en-US" sz="3600" b="1" i="0" u="none" strike="noStrike" cap="none" dirty="0" err="1">
                  <a:solidFill>
                    <a:schemeClr val="lt1"/>
                  </a:solidFill>
                  <a:latin typeface="Arial"/>
                  <a:ea typeface="Arial"/>
                  <a:cs typeface="Arial"/>
                  <a:sym typeface="Arial"/>
                </a:rPr>
                <a:t>hechos</a:t>
              </a:r>
              <a:endParaRPr sz="3600" b="0" i="0" u="none" strike="noStrike" cap="none" dirty="0" err="1">
                <a:solidFill>
                  <a:schemeClr val="dk1"/>
                </a:solidFill>
                <a:latin typeface="Arial"/>
                <a:ea typeface="Arial"/>
                <a:cs typeface="Arial"/>
                <a:sym typeface="Arial"/>
              </a:endParaRPr>
            </a:p>
          </p:txBody>
        </p:sp>
        <p:sp>
          <p:nvSpPr>
            <p:cNvPr id="1028" name="Google Shape;1028;p50"/>
            <p:cNvSpPr/>
            <p:nvPr/>
          </p:nvSpPr>
          <p:spPr>
            <a:xfrm>
              <a:off x="1159173" y="198503"/>
              <a:ext cx="5388708" cy="5504254"/>
            </a:xfrm>
            <a:prstGeom prst="pie">
              <a:avLst>
                <a:gd name="adj1" fmla="val 1800000"/>
                <a:gd name="adj2" fmla="val 9000000"/>
              </a:avLst>
            </a:prstGeom>
            <a:solidFill>
              <a:srgbClr val="F4592F"/>
            </a:solidFill>
            <a:ln w="12700" cap="flat" cmpd="sng">
              <a:solidFill>
                <a:schemeClr val="lt1"/>
              </a:solidFill>
              <a:prstDash val="solid"/>
              <a:miter lim="800000"/>
              <a:headEnd type="none" w="sm" len="sm"/>
              <a:tailEnd type="none" w="sm" len="sm"/>
            </a:ln>
          </p:spPr>
          <p:txBody>
            <a:bodyPr spcFirstLastPara="1" wrap="square" lIns="137125" tIns="137125" rIns="137125" bIns="13712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1029" name="Google Shape;1029;p50"/>
            <p:cNvSpPr txBox="1"/>
            <p:nvPr/>
          </p:nvSpPr>
          <p:spPr>
            <a:xfrm>
              <a:off x="2442199" y="3769716"/>
              <a:ext cx="2886808" cy="1441590"/>
            </a:xfrm>
            <a:prstGeom prst="rect">
              <a:avLst/>
            </a:prstGeom>
            <a:noFill/>
            <a:ln>
              <a:noFill/>
            </a:ln>
          </p:spPr>
          <p:txBody>
            <a:bodyPr spcFirstLastPara="1" wrap="square" lIns="60925" tIns="60925" rIns="60925" bIns="60925" anchor="ctr" anchorCtr="0">
              <a:noAutofit/>
            </a:bodyPr>
            <a:lstStyle/>
            <a:p>
              <a:pPr marL="0" marR="0" lvl="0" indent="0" algn="ctr" rtl="0">
                <a:lnSpc>
                  <a:spcPct val="90000"/>
                </a:lnSpc>
                <a:spcBef>
                  <a:spcPts val="0"/>
                </a:spcBef>
                <a:spcAft>
                  <a:spcPts val="0"/>
                </a:spcAft>
                <a:buClr>
                  <a:srgbClr val="000000"/>
                </a:buClr>
                <a:buSzPts val="3600"/>
                <a:buFont typeface="Arial"/>
                <a:buNone/>
              </a:pPr>
              <a:r>
                <a:rPr lang="en-US" sz="3600" b="1" i="0" u="none" strike="noStrike" cap="none" dirty="0" err="1">
                  <a:solidFill>
                    <a:schemeClr val="lt1"/>
                  </a:solidFill>
                  <a:latin typeface="Arial"/>
                  <a:ea typeface="Arial"/>
                  <a:cs typeface="Arial"/>
                  <a:sym typeface="Arial"/>
                </a:rPr>
                <a:t>Preguntas</a:t>
              </a:r>
              <a:r>
                <a:rPr lang="en-US" sz="3600" b="1" i="0" u="none" strike="noStrike" cap="none" dirty="0">
                  <a:solidFill>
                    <a:schemeClr val="lt1"/>
                  </a:solidFill>
                  <a:latin typeface="Arial"/>
                  <a:ea typeface="Arial"/>
                  <a:cs typeface="Arial"/>
                  <a:sym typeface="Arial"/>
                </a:rPr>
                <a:t> vs. </a:t>
              </a:r>
              <a:r>
                <a:rPr lang="en-US" sz="3600" b="1" i="0" u="none" strike="noStrike" cap="none" dirty="0" err="1">
                  <a:solidFill>
                    <a:schemeClr val="lt1"/>
                  </a:solidFill>
                  <a:latin typeface="Arial"/>
                  <a:ea typeface="Arial"/>
                  <a:cs typeface="Arial"/>
                  <a:sym typeface="Arial"/>
                </a:rPr>
                <a:t>Consejos</a:t>
              </a:r>
              <a:endParaRPr sz="3600" b="0" i="0" u="none" strike="noStrike" cap="none" dirty="0" err="1">
                <a:solidFill>
                  <a:schemeClr val="dk1"/>
                </a:solidFill>
                <a:latin typeface="Arial"/>
                <a:ea typeface="Arial"/>
                <a:cs typeface="Arial"/>
                <a:sym typeface="Arial"/>
              </a:endParaRPr>
            </a:p>
          </p:txBody>
        </p:sp>
        <p:sp>
          <p:nvSpPr>
            <p:cNvPr id="1030" name="Google Shape;1030;p50"/>
            <p:cNvSpPr/>
            <p:nvPr/>
          </p:nvSpPr>
          <p:spPr>
            <a:xfrm>
              <a:off x="830334" y="-13972"/>
              <a:ext cx="5849554" cy="5587879"/>
            </a:xfrm>
            <a:prstGeom prst="pie">
              <a:avLst>
                <a:gd name="adj1" fmla="val 9000000"/>
                <a:gd name="adj2" fmla="val 16200000"/>
              </a:avLst>
            </a:prstGeom>
            <a:solidFill>
              <a:srgbClr val="F4592F"/>
            </a:solidFill>
            <a:ln w="12700" cap="flat" cmpd="sng">
              <a:solidFill>
                <a:schemeClr val="lt1"/>
              </a:solidFill>
              <a:prstDash val="solid"/>
              <a:miter lim="800000"/>
              <a:headEnd type="none" w="sm" len="sm"/>
              <a:tailEnd type="none" w="sm" len="sm"/>
            </a:ln>
          </p:spPr>
          <p:txBody>
            <a:bodyPr spcFirstLastPara="1" wrap="square" lIns="137125" tIns="137125" rIns="137125" bIns="13712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1031" name="Google Shape;1031;p50"/>
            <p:cNvSpPr txBox="1"/>
            <p:nvPr/>
          </p:nvSpPr>
          <p:spPr>
            <a:xfrm>
              <a:off x="1257581" y="805424"/>
              <a:ext cx="2411700" cy="2280000"/>
            </a:xfrm>
            <a:prstGeom prst="rect">
              <a:avLst/>
            </a:prstGeom>
            <a:noFill/>
            <a:ln>
              <a:noFill/>
            </a:ln>
          </p:spPr>
          <p:txBody>
            <a:bodyPr spcFirstLastPara="1" wrap="square" lIns="53325" tIns="53325" rIns="53325" bIns="53325" anchor="ctr" anchorCtr="0">
              <a:noAutofit/>
            </a:bodyPr>
            <a:lstStyle/>
            <a:p>
              <a:pPr marL="0" marR="0" lvl="0" indent="0" algn="ctr" rtl="0">
                <a:lnSpc>
                  <a:spcPct val="90000"/>
                </a:lnSpc>
                <a:spcBef>
                  <a:spcPts val="0"/>
                </a:spcBef>
                <a:spcAft>
                  <a:spcPts val="0"/>
                </a:spcAft>
                <a:buClr>
                  <a:srgbClr val="000000"/>
                </a:buClr>
                <a:buSzPts val="3600"/>
                <a:buFont typeface="Arial"/>
                <a:buNone/>
              </a:pPr>
              <a:r>
                <a:rPr lang="en-US" sz="3600" b="1" i="0" u="none" strike="noStrike" cap="none" dirty="0" err="1">
                  <a:solidFill>
                    <a:schemeClr val="lt1"/>
                  </a:solidFill>
                  <a:latin typeface="Arial"/>
                  <a:ea typeface="Arial"/>
                  <a:cs typeface="Arial"/>
                  <a:sym typeface="Arial"/>
                </a:rPr>
                <a:t>Uso</a:t>
              </a:r>
              <a:r>
                <a:rPr lang="en-US" sz="3600" b="1" i="0" u="none" strike="noStrike" cap="none" dirty="0">
                  <a:solidFill>
                    <a:schemeClr val="lt1"/>
                  </a:solidFill>
                  <a:latin typeface="Arial"/>
                  <a:ea typeface="Arial"/>
                  <a:cs typeface="Arial"/>
                  <a:sym typeface="Arial"/>
                </a:rPr>
                <a:t> de </a:t>
              </a:r>
              <a:r>
                <a:rPr lang="en-US" sz="3600" b="1" i="0" u="none" strike="noStrike" cap="none" dirty="0" err="1">
                  <a:solidFill>
                    <a:schemeClr val="lt1"/>
                  </a:solidFill>
                  <a:latin typeface="Arial"/>
                  <a:ea typeface="Arial"/>
                  <a:cs typeface="Arial"/>
                  <a:sym typeface="Arial"/>
                </a:rPr>
                <a:t>cuentos</a:t>
              </a:r>
              <a:r>
                <a:rPr lang="en-US" sz="3600" b="1" i="0" u="none" strike="noStrike" cap="none" dirty="0">
                  <a:solidFill>
                    <a:schemeClr val="lt1"/>
                  </a:solidFill>
                  <a:latin typeface="Arial"/>
                  <a:ea typeface="Arial"/>
                  <a:cs typeface="Arial"/>
                  <a:sym typeface="Arial"/>
                </a:rPr>
                <a:t> o </a:t>
              </a:r>
              <a:r>
                <a:rPr lang="en-US" sz="3600" b="1" i="0" u="none" strike="noStrike" cap="none" dirty="0" err="1">
                  <a:solidFill>
                    <a:schemeClr val="lt1"/>
                  </a:solidFill>
                  <a:latin typeface="Arial"/>
                  <a:ea typeface="Arial"/>
                  <a:cs typeface="Arial"/>
                  <a:sym typeface="Arial"/>
                </a:rPr>
                <a:t>anécdotas</a:t>
              </a:r>
              <a:r>
                <a:rPr lang="en-US" sz="3600" b="1" i="0" u="none" strike="noStrike" cap="none" dirty="0">
                  <a:solidFill>
                    <a:schemeClr val="lt1"/>
                  </a:solidFill>
                  <a:latin typeface="Arial"/>
                  <a:ea typeface="Arial"/>
                  <a:cs typeface="Arial"/>
                  <a:sym typeface="Arial"/>
                </a:rPr>
                <a:t> </a:t>
              </a:r>
              <a:r>
                <a:rPr lang="en-US" sz="3600" b="1" i="0" u="none" strike="noStrike" cap="none" dirty="0" err="1">
                  <a:solidFill>
                    <a:schemeClr val="lt1"/>
                  </a:solidFill>
                  <a:latin typeface="Arial"/>
                  <a:ea typeface="Arial"/>
                  <a:cs typeface="Arial"/>
                  <a:sym typeface="Arial"/>
                </a:rPr>
                <a:t>personales</a:t>
              </a:r>
              <a:endParaRPr sz="3600" b="0" i="0" u="none" strike="noStrike" cap="none" dirty="0" err="1">
                <a:solidFill>
                  <a:schemeClr val="dk1"/>
                </a:solidFill>
                <a:latin typeface="Arial"/>
                <a:ea typeface="Arial"/>
                <a:cs typeface="Arial"/>
                <a:sym typeface="Arial"/>
              </a:endParaRPr>
            </a:p>
          </p:txBody>
        </p:sp>
        <p:sp>
          <p:nvSpPr>
            <p:cNvPr id="1032" name="Google Shape;1032;p50"/>
            <p:cNvSpPr/>
            <p:nvPr/>
          </p:nvSpPr>
          <p:spPr>
            <a:xfrm>
              <a:off x="921805" y="-316048"/>
              <a:ext cx="6055881" cy="6185733"/>
            </a:xfrm>
            <a:custGeom>
              <a:avLst/>
              <a:gdLst/>
              <a:ahLst/>
              <a:cxnLst/>
              <a:rect l="l" t="t" r="r" b="b"/>
              <a:pathLst>
                <a:path w="120000" h="120000" extrusionOk="0">
                  <a:moveTo>
                    <a:pt x="59991" y="3982"/>
                  </a:moveTo>
                  <a:lnTo>
                    <a:pt x="59991" y="3982"/>
                  </a:lnTo>
                  <a:cubicBezTo>
                    <a:pt x="78992" y="3979"/>
                    <a:pt x="96696" y="13638"/>
                    <a:pt x="106998" y="29628"/>
                  </a:cubicBezTo>
                  <a:cubicBezTo>
                    <a:pt x="117301" y="45619"/>
                    <a:pt x="118792" y="65755"/>
                    <a:pt x="110959" y="83093"/>
                  </a:cubicBezTo>
                  <a:lnTo>
                    <a:pt x="114465" y="85075"/>
                  </a:lnTo>
                  <a:lnTo>
                    <a:pt x="106068" y="86039"/>
                  </a:lnTo>
                  <a:lnTo>
                    <a:pt x="102136" y="78106"/>
                  </a:lnTo>
                  <a:lnTo>
                    <a:pt x="105640" y="80087"/>
                  </a:lnTo>
                  <a:cubicBezTo>
                    <a:pt x="112393" y="64612"/>
                    <a:pt x="110915" y="46760"/>
                    <a:pt x="101710" y="32618"/>
                  </a:cubicBezTo>
                  <a:cubicBezTo>
                    <a:pt x="92504" y="18476"/>
                    <a:pt x="76815" y="9953"/>
                    <a:pt x="59992" y="9956"/>
                  </a:cubicBezTo>
                  <a:close/>
                </a:path>
              </a:pathLst>
            </a:custGeom>
            <a:solidFill>
              <a:srgbClr val="FED531"/>
            </a:solidFill>
            <a:ln>
              <a:noFill/>
            </a:ln>
          </p:spPr>
          <p:txBody>
            <a:bodyPr spcFirstLastPara="1" wrap="square" lIns="137125" tIns="137125" rIns="137125" bIns="13712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1033" name="Google Shape;1033;p50"/>
            <p:cNvSpPr/>
            <p:nvPr/>
          </p:nvSpPr>
          <p:spPr>
            <a:xfrm>
              <a:off x="822994" y="-145686"/>
              <a:ext cx="6055881" cy="6185733"/>
            </a:xfrm>
            <a:custGeom>
              <a:avLst/>
              <a:gdLst/>
              <a:ahLst/>
              <a:cxnLst/>
              <a:rect l="l" t="t" r="r" b="b"/>
              <a:pathLst>
                <a:path w="120000" h="120000" extrusionOk="0">
                  <a:moveTo>
                    <a:pt x="108707" y="87540"/>
                  </a:moveTo>
                  <a:lnTo>
                    <a:pt x="108707" y="87540"/>
                  </a:lnTo>
                  <a:cubicBezTo>
                    <a:pt x="99225" y="104359"/>
                    <a:pt x="81761" y="115101"/>
                    <a:pt x="62495" y="115962"/>
                  </a:cubicBezTo>
                  <a:cubicBezTo>
                    <a:pt x="43228" y="116824"/>
                    <a:pt x="24878" y="107684"/>
                    <a:pt x="13938" y="91777"/>
                  </a:cubicBezTo>
                  <a:lnTo>
                    <a:pt x="10422" y="93765"/>
                  </a:lnTo>
                  <a:lnTo>
                    <a:pt x="13936" y="86046"/>
                  </a:lnTo>
                  <a:lnTo>
                    <a:pt x="22750" y="86795"/>
                  </a:lnTo>
                  <a:lnTo>
                    <a:pt x="19236" y="88782"/>
                  </a:lnTo>
                  <a:lnTo>
                    <a:pt x="19236" y="88782"/>
                  </a:lnTo>
                  <a:cubicBezTo>
                    <a:pt x="29074" y="102837"/>
                    <a:pt x="45404" y="110840"/>
                    <a:pt x="62490" y="109982"/>
                  </a:cubicBezTo>
                  <a:cubicBezTo>
                    <a:pt x="79576" y="109123"/>
                    <a:pt x="95029" y="99522"/>
                    <a:pt x="103422" y="84552"/>
                  </a:cubicBezTo>
                  <a:close/>
                </a:path>
              </a:pathLst>
            </a:custGeom>
            <a:solidFill>
              <a:srgbClr val="FED531"/>
            </a:solidFill>
            <a:ln>
              <a:noFill/>
            </a:ln>
          </p:spPr>
          <p:txBody>
            <a:bodyPr spcFirstLastPara="1" wrap="square" lIns="137125" tIns="137125" rIns="137125" bIns="13712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sp>
          <p:nvSpPr>
            <p:cNvPr id="1034" name="Google Shape;1034;p50"/>
            <p:cNvSpPr/>
            <p:nvPr/>
          </p:nvSpPr>
          <p:spPr>
            <a:xfrm>
              <a:off x="574720" y="-316464"/>
              <a:ext cx="6350115" cy="6185733"/>
            </a:xfrm>
            <a:custGeom>
              <a:avLst/>
              <a:gdLst/>
              <a:ahLst/>
              <a:cxnLst/>
              <a:rect l="l" t="t" r="r" b="b"/>
              <a:pathLst>
                <a:path w="120000" h="120000" extrusionOk="0">
                  <a:moveTo>
                    <a:pt x="11817" y="88558"/>
                  </a:moveTo>
                  <a:lnTo>
                    <a:pt x="11817" y="88558"/>
                  </a:lnTo>
                  <a:cubicBezTo>
                    <a:pt x="1978" y="72020"/>
                    <a:pt x="1343" y="51597"/>
                    <a:pt x="10134" y="34482"/>
                  </a:cubicBezTo>
                  <a:cubicBezTo>
                    <a:pt x="18926" y="17366"/>
                    <a:pt x="35911" y="5960"/>
                    <a:pt x="55107" y="4281"/>
                  </a:cubicBezTo>
                  <a:lnTo>
                    <a:pt x="55108" y="225"/>
                  </a:lnTo>
                  <a:lnTo>
                    <a:pt x="60008" y="7118"/>
                  </a:lnTo>
                  <a:lnTo>
                    <a:pt x="55106" y="14462"/>
                  </a:lnTo>
                  <a:lnTo>
                    <a:pt x="55106" y="10408"/>
                  </a:lnTo>
                  <a:lnTo>
                    <a:pt x="55106" y="10408"/>
                  </a:lnTo>
                  <a:cubicBezTo>
                    <a:pt x="38042" y="12074"/>
                    <a:pt x="23020" y="22306"/>
                    <a:pt x="15288" y="37530"/>
                  </a:cubicBezTo>
                  <a:cubicBezTo>
                    <a:pt x="7556" y="52754"/>
                    <a:pt x="8189" y="70854"/>
                    <a:pt x="16966" y="85506"/>
                  </a:cubicBezTo>
                  <a:close/>
                </a:path>
              </a:pathLst>
            </a:custGeom>
            <a:solidFill>
              <a:srgbClr val="FED531"/>
            </a:solidFill>
            <a:ln>
              <a:noFill/>
            </a:ln>
          </p:spPr>
          <p:txBody>
            <a:bodyPr spcFirstLastPara="1" wrap="square" lIns="137125" tIns="137125" rIns="137125" bIns="137125" anchor="ctr" anchorCtr="0">
              <a:noAutofit/>
            </a:bodyPr>
            <a:lstStyle/>
            <a:p>
              <a:pPr marL="0" marR="0" lvl="0" indent="0" algn="l" rtl="0">
                <a:lnSpc>
                  <a:spcPct val="100000"/>
                </a:lnSpc>
                <a:spcBef>
                  <a:spcPts val="0"/>
                </a:spcBef>
                <a:spcAft>
                  <a:spcPts val="0"/>
                </a:spcAft>
                <a:buClr>
                  <a:srgbClr val="000000"/>
                </a:buClr>
                <a:buSzPts val="2700"/>
                <a:buFont typeface="Arial"/>
                <a:buNone/>
              </a:pPr>
              <a:endParaRPr sz="2700" b="0" i="0" u="none" strike="noStrike" cap="none">
                <a:solidFill>
                  <a:schemeClr val="dk1"/>
                </a:solidFill>
                <a:latin typeface="Arial"/>
                <a:ea typeface="Arial"/>
                <a:cs typeface="Arial"/>
                <a:sym typeface="Arial"/>
              </a:endParaRPr>
            </a:p>
          </p:txBody>
        </p:sp>
      </p:grpSp>
      <p:pic>
        <p:nvPicPr>
          <p:cNvPr id="1035" name="Google Shape;1035;p50" descr="A picture containing person&#10;&#10;Description automatically generated"/>
          <p:cNvPicPr preferRelativeResize="0"/>
          <p:nvPr/>
        </p:nvPicPr>
        <p:blipFill rotWithShape="1">
          <a:blip r:embed="rId3">
            <a:alphaModFix/>
          </a:blip>
          <a:srcRect/>
          <a:stretch/>
        </p:blipFill>
        <p:spPr>
          <a:xfrm rot="-531779" flipH="1">
            <a:off x="4984133" y="925238"/>
            <a:ext cx="14288158" cy="10245167"/>
          </a:xfrm>
          <a:prstGeom prst="rtTriangle">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041"/>
        <p:cNvGrpSpPr/>
        <p:nvPr/>
      </p:nvGrpSpPr>
      <p:grpSpPr>
        <a:xfrm>
          <a:off x="0" y="0"/>
          <a:ext cx="0" cy="0"/>
          <a:chOff x="0" y="0"/>
          <a:chExt cx="0" cy="0"/>
        </a:xfrm>
      </p:grpSpPr>
      <p:pic>
        <p:nvPicPr>
          <p:cNvPr id="1042" name="Google Shape;1042;p51" descr="A person writing on a piece of paper&#10;&#10;Description automatically generated with medium confidence"/>
          <p:cNvPicPr preferRelativeResize="0"/>
          <p:nvPr/>
        </p:nvPicPr>
        <p:blipFill rotWithShape="1">
          <a:blip r:embed="rId3">
            <a:alphaModFix/>
          </a:blip>
          <a:srcRect/>
          <a:stretch/>
        </p:blipFill>
        <p:spPr>
          <a:xfrm rot="-434715">
            <a:off x="8627671" y="-894653"/>
            <a:ext cx="15430500" cy="10287000"/>
          </a:xfrm>
          <a:prstGeom prst="rect">
            <a:avLst/>
          </a:prstGeom>
          <a:noFill/>
          <a:ln>
            <a:noFill/>
          </a:ln>
        </p:spPr>
      </p:pic>
      <p:sp>
        <p:nvSpPr>
          <p:cNvPr id="1043" name="Google Shape;1043;p51"/>
          <p:cNvSpPr/>
          <p:nvPr/>
        </p:nvSpPr>
        <p:spPr>
          <a:xfrm rot="-196209">
            <a:off x="-1084270" y="9218603"/>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1044" name="Google Shape;1044;p51"/>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grpSp>
        <p:nvGrpSpPr>
          <p:cNvPr id="1046" name="Google Shape;1046;p51"/>
          <p:cNvGrpSpPr/>
          <p:nvPr/>
        </p:nvGrpSpPr>
        <p:grpSpPr>
          <a:xfrm>
            <a:off x="704206" y="1477665"/>
            <a:ext cx="7436141" cy="7510056"/>
            <a:chOff x="-400038" y="142211"/>
            <a:chExt cx="7997700" cy="10013406"/>
          </a:xfrm>
        </p:grpSpPr>
        <p:sp>
          <p:nvSpPr>
            <p:cNvPr id="1047" name="Google Shape;1047;p51"/>
            <p:cNvSpPr txBox="1"/>
            <p:nvPr/>
          </p:nvSpPr>
          <p:spPr>
            <a:xfrm>
              <a:off x="-400038" y="2138808"/>
              <a:ext cx="7997700" cy="8016809"/>
            </a:xfrm>
            <a:prstGeom prst="rect">
              <a:avLst/>
            </a:prstGeom>
            <a:noFill/>
            <a:ln>
              <a:noFill/>
            </a:ln>
          </p:spPr>
          <p:txBody>
            <a:bodyPr spcFirstLastPara="1" wrap="square" lIns="0" tIns="0" rIns="0" bIns="0" anchor="t" anchorCtr="0">
              <a:spAutoFit/>
            </a:bodyPr>
            <a:lstStyle/>
            <a:p>
              <a:pPr marL="971550" marR="0" indent="-285750">
                <a:lnSpc>
                  <a:spcPct val="107000"/>
                </a:lnSpc>
                <a:spcBef>
                  <a:spcPts val="0"/>
                </a:spcBef>
                <a:spcAft>
                  <a:spcPts val="800"/>
                </a:spcAft>
                <a:buFont typeface="Arial" panose="020B0604020202020204" pitchFamily="34" charset="0"/>
                <a:buChar char="•"/>
              </a:pPr>
              <a:r>
                <a:rPr lang="es-ES" sz="4000" b="0" i="0" u="none" strike="noStrike" cap="none" dirty="0">
                  <a:solidFill>
                    <a:srgbClr val="000000"/>
                  </a:solidFill>
                  <a:latin typeface="Arial"/>
                  <a:ea typeface="Arial"/>
                  <a:cs typeface="Arial"/>
                  <a:sym typeface="Arial"/>
                </a:rPr>
                <a:t>Incluir metas de corto y largo plazo</a:t>
              </a:r>
              <a:endParaRPr lang="es-ES" sz="4000" dirty="0"/>
            </a:p>
            <a:p>
              <a:pPr marL="971550" marR="0" indent="-285750">
                <a:lnSpc>
                  <a:spcPct val="107000"/>
                </a:lnSpc>
                <a:spcBef>
                  <a:spcPts val="0"/>
                </a:spcBef>
                <a:spcAft>
                  <a:spcPts val="800"/>
                </a:spcAft>
                <a:buFont typeface="Arial" panose="020B0604020202020204" pitchFamily="34" charset="0"/>
                <a:buChar char="•"/>
              </a:pPr>
              <a:r>
                <a:rPr lang="es-ES" sz="4000" b="0" i="0" u="none" strike="noStrike" cap="none" dirty="0">
                  <a:solidFill>
                    <a:srgbClr val="000000"/>
                  </a:solidFill>
                  <a:latin typeface="Arial"/>
                  <a:ea typeface="Arial"/>
                  <a:cs typeface="Arial"/>
                  <a:sym typeface="Arial"/>
                </a:rPr>
                <a:t>Explorar posibles barreras </a:t>
              </a:r>
            </a:p>
            <a:p>
              <a:pPr marL="971550" marR="0" indent="-285750">
                <a:lnSpc>
                  <a:spcPct val="107000"/>
                </a:lnSpc>
                <a:spcBef>
                  <a:spcPts val="0"/>
                </a:spcBef>
                <a:spcAft>
                  <a:spcPts val="800"/>
                </a:spcAft>
                <a:buFont typeface="Arial" panose="020B0604020202020204" pitchFamily="34" charset="0"/>
                <a:buChar char="•"/>
              </a:pPr>
              <a:r>
                <a:rPr lang="es-ES" sz="4000" b="0" i="0" u="none" strike="noStrike" cap="none" dirty="0">
                  <a:solidFill>
                    <a:srgbClr val="000000"/>
                  </a:solidFill>
                  <a:latin typeface="Arial"/>
                  <a:ea typeface="Arial"/>
                  <a:cs typeface="Arial"/>
                  <a:sym typeface="Arial"/>
                </a:rPr>
                <a:t>Referirse a qué motivará al joven para a seguir progresando </a:t>
              </a:r>
            </a:p>
            <a:p>
              <a:pPr marL="971550" marR="0" indent="-285750">
                <a:lnSpc>
                  <a:spcPct val="107000"/>
                </a:lnSpc>
                <a:spcBef>
                  <a:spcPts val="0"/>
                </a:spcBef>
                <a:spcAft>
                  <a:spcPts val="800"/>
                </a:spcAft>
                <a:buFont typeface="Arial" panose="020B0604020202020204" pitchFamily="34" charset="0"/>
                <a:buChar char="•"/>
              </a:pPr>
              <a:r>
                <a:rPr lang="es-ES" sz="4000" b="0" i="0" u="none" strike="noStrike" cap="none" dirty="0">
                  <a:solidFill>
                    <a:srgbClr val="000000"/>
                  </a:solidFill>
                  <a:latin typeface="Arial"/>
                  <a:ea typeface="Arial"/>
                  <a:cs typeface="Arial"/>
                  <a:sym typeface="Arial"/>
                </a:rPr>
                <a:t>Identificar los apoyos en cada etapa</a:t>
              </a:r>
            </a:p>
            <a:p>
              <a:pPr marL="685800" marR="0">
                <a:lnSpc>
                  <a:spcPct val="107000"/>
                </a:lnSpc>
                <a:spcBef>
                  <a:spcPts val="0"/>
                </a:spcBef>
                <a:spcAft>
                  <a:spcPts val="800"/>
                </a:spcAft>
              </a:pPr>
              <a:endParaRPr b="0" i="0" u="none" strike="noStrike" cap="none" dirty="0">
                <a:solidFill>
                  <a:srgbClr val="000000"/>
                </a:solidFill>
                <a:latin typeface="Arial"/>
                <a:ea typeface="Arial"/>
                <a:cs typeface="Arial"/>
                <a:sym typeface="Arial"/>
              </a:endParaRPr>
            </a:p>
          </p:txBody>
        </p:sp>
        <p:sp>
          <p:nvSpPr>
            <p:cNvPr id="1048" name="Google Shape;1048;p51"/>
            <p:cNvSpPr txBox="1"/>
            <p:nvPr/>
          </p:nvSpPr>
          <p:spPr>
            <a:xfrm>
              <a:off x="-400038" y="142211"/>
              <a:ext cx="7251493" cy="110799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5400" b="0" i="0" u="none" strike="noStrike" cap="none" dirty="0" err="1">
                  <a:solidFill>
                    <a:srgbClr val="4848D1"/>
                  </a:solidFill>
                  <a:latin typeface="Poppins ExtraBold"/>
                  <a:ea typeface="Poppins ExtraBold"/>
                  <a:cs typeface="Poppins ExtraBold"/>
                  <a:sym typeface="Poppins ExtraBold"/>
                </a:rPr>
                <a:t>Fijar</a:t>
              </a:r>
              <a:r>
                <a:rPr lang="en-US" sz="5400" b="0" i="0" u="none" strike="noStrike" cap="none" dirty="0">
                  <a:solidFill>
                    <a:srgbClr val="4848D1"/>
                  </a:solidFill>
                  <a:latin typeface="Poppins ExtraBold"/>
                  <a:ea typeface="Poppins ExtraBold"/>
                  <a:cs typeface="Poppins ExtraBold"/>
                  <a:sym typeface="Poppins ExtraBold"/>
                </a:rPr>
                <a:t> Metas</a:t>
              </a:r>
              <a:endParaRPr sz="5400" b="0" i="0" u="none" strike="noStrike" cap="none" dirty="0">
                <a:solidFill>
                  <a:srgbClr val="000000"/>
                </a:solidFill>
                <a:latin typeface="Poppins ExtraBold"/>
                <a:ea typeface="Poppins ExtraBold"/>
                <a:cs typeface="Poppins ExtraBold"/>
                <a:sym typeface="Poppins ExtraBold"/>
              </a:endParaRPr>
            </a:p>
          </p:txBody>
        </p:sp>
      </p:gr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053"/>
        <p:cNvGrpSpPr/>
        <p:nvPr/>
      </p:nvGrpSpPr>
      <p:grpSpPr>
        <a:xfrm>
          <a:off x="0" y="0"/>
          <a:ext cx="0" cy="0"/>
          <a:chOff x="0" y="0"/>
          <a:chExt cx="0" cy="0"/>
        </a:xfrm>
      </p:grpSpPr>
      <p:sp>
        <p:nvSpPr>
          <p:cNvPr id="1054" name="Google Shape;1054;p52"/>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1055" name="Google Shape;1055;p52"/>
          <p:cNvSpPr/>
          <p:nvPr/>
        </p:nvSpPr>
        <p:spPr>
          <a:xfrm rot="-241940">
            <a:off x="41688"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1056" name="Google Shape;1056;p52"/>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1057" name="Google Shape;1057;p52"/>
          <p:cNvSpPr txBox="1"/>
          <p:nvPr/>
        </p:nvSpPr>
        <p:spPr>
          <a:xfrm rot="-1797950">
            <a:off x="1075933" y="3991041"/>
            <a:ext cx="17608853" cy="1293175"/>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000000"/>
              </a:buClr>
              <a:buSzPts val="7003"/>
              <a:buFont typeface="Arial"/>
              <a:buNone/>
            </a:pPr>
            <a:r>
              <a:rPr lang="en-US" sz="7003" b="0" i="0" u="none" strike="noStrike" cap="none" dirty="0" err="1">
                <a:solidFill>
                  <a:srgbClr val="FFFFFF"/>
                </a:solidFill>
                <a:latin typeface="Poppins ExtraBold"/>
                <a:ea typeface="Poppins ExtraBold"/>
                <a:cs typeface="Poppins ExtraBold"/>
                <a:sym typeface="Poppins ExtraBold"/>
              </a:rPr>
              <a:t>Hitos</a:t>
            </a:r>
            <a:r>
              <a:rPr lang="en-US" sz="7003" b="0" i="0" u="none" strike="noStrike" cap="none" dirty="0">
                <a:solidFill>
                  <a:srgbClr val="FFFFFF"/>
                </a:solidFill>
                <a:latin typeface="Poppins ExtraBold"/>
                <a:ea typeface="Poppins ExtraBold"/>
                <a:cs typeface="Poppins ExtraBold"/>
                <a:sym typeface="Poppins ExtraBold"/>
              </a:rPr>
              <a:t> de la </a:t>
            </a:r>
            <a:r>
              <a:rPr lang="en-US" sz="7003" b="0" i="0" u="none" strike="noStrike" cap="none" dirty="0" err="1">
                <a:solidFill>
                  <a:srgbClr val="FFFFFF"/>
                </a:solidFill>
                <a:latin typeface="Poppins ExtraBold"/>
                <a:ea typeface="Poppins ExtraBold"/>
                <a:cs typeface="Poppins ExtraBold"/>
                <a:sym typeface="Poppins ExtraBold"/>
              </a:rPr>
              <a:t>Planificación</a:t>
            </a:r>
            <a:r>
              <a:rPr lang="en-US" sz="7003" b="0" i="0" u="none" strike="noStrike" cap="none" dirty="0">
                <a:solidFill>
                  <a:srgbClr val="FFFFFF"/>
                </a:solidFill>
                <a:latin typeface="Poppins ExtraBold"/>
                <a:ea typeface="Poppins ExtraBold"/>
                <a:cs typeface="Poppins ExtraBold"/>
                <a:sym typeface="Poppins ExtraBold"/>
              </a:rPr>
              <a:t> </a:t>
            </a:r>
            <a:r>
              <a:rPr lang="en-US" sz="7003" b="0" i="0" u="none" strike="noStrike" cap="none" dirty="0" err="1">
                <a:solidFill>
                  <a:srgbClr val="FFFFFF"/>
                </a:solidFill>
                <a:latin typeface="Poppins ExtraBold"/>
                <a:ea typeface="Poppins ExtraBold"/>
                <a:cs typeface="Poppins ExtraBold"/>
                <a:sym typeface="Poppins ExtraBold"/>
              </a:rPr>
              <a:t>Educacional</a:t>
            </a:r>
            <a:r>
              <a:rPr lang="en-US" sz="7003" b="0" i="0" u="none" strike="noStrike" cap="none" dirty="0">
                <a:solidFill>
                  <a:srgbClr val="FFFFFF"/>
                </a:solidFill>
                <a:latin typeface="Poppins ExtraBold"/>
                <a:ea typeface="Poppins ExtraBold"/>
                <a:cs typeface="Poppins ExtraBold"/>
                <a:sym typeface="Poppins ExtraBold"/>
              </a:rPr>
              <a:t> </a:t>
            </a:r>
            <a:endParaRPr sz="7003" b="0" i="0" u="none" strike="noStrike" cap="none" dirty="0">
              <a:solidFill>
                <a:srgbClr val="FED531"/>
              </a:solidFill>
              <a:latin typeface="Poppins ExtraBold"/>
              <a:ea typeface="Poppins ExtraBold"/>
              <a:cs typeface="Poppins ExtraBold"/>
              <a:sym typeface="Poppins ExtraBold"/>
            </a:endParaRPr>
          </a:p>
        </p:txBody>
      </p:sp>
      <p:sp>
        <p:nvSpPr>
          <p:cNvPr id="1059" name="Google Shape;1059;p52"/>
          <p:cNvSpPr txBox="1"/>
          <p:nvPr/>
        </p:nvSpPr>
        <p:spPr>
          <a:xfrm rot="-1797939">
            <a:off x="6789503" y="4083631"/>
            <a:ext cx="12254524" cy="1107996"/>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err="1">
                <a:solidFill>
                  <a:srgbClr val="FED531"/>
                </a:solidFill>
                <a:latin typeface="Arial"/>
                <a:ea typeface="Arial"/>
                <a:cs typeface="Arial"/>
                <a:sym typeface="Arial"/>
              </a:rPr>
              <a:t>Ayudar</a:t>
            </a:r>
            <a:r>
              <a:rPr lang="en-US" sz="3600" b="0" i="0" u="none" strike="noStrike" cap="none" dirty="0">
                <a:solidFill>
                  <a:srgbClr val="FED531"/>
                </a:solidFill>
                <a:latin typeface="Arial"/>
                <a:ea typeface="Arial"/>
                <a:cs typeface="Arial"/>
                <a:sym typeface="Arial"/>
              </a:rPr>
              <a:t> a </a:t>
            </a:r>
            <a:r>
              <a:rPr lang="en-US" sz="3600" b="0" i="0" u="none" strike="noStrike" cap="none" dirty="0" err="1">
                <a:solidFill>
                  <a:srgbClr val="FED531"/>
                </a:solidFill>
                <a:latin typeface="Arial"/>
                <a:ea typeface="Arial"/>
                <a:cs typeface="Arial"/>
                <a:sym typeface="Arial"/>
              </a:rPr>
              <a:t>los</a:t>
            </a:r>
            <a:r>
              <a:rPr lang="en-US" sz="3600" b="0" i="0" u="none" strike="noStrike" cap="none" dirty="0">
                <a:solidFill>
                  <a:srgbClr val="FED531"/>
                </a:solidFill>
                <a:latin typeface="Arial"/>
                <a:ea typeface="Arial"/>
                <a:cs typeface="Arial"/>
                <a:sym typeface="Arial"/>
              </a:rPr>
              <a:t> </a:t>
            </a:r>
            <a:r>
              <a:rPr lang="en-US" sz="3600" b="0" i="0" u="none" strike="noStrike" cap="none" dirty="0" err="1">
                <a:solidFill>
                  <a:srgbClr val="FED531"/>
                </a:solidFill>
                <a:latin typeface="Arial"/>
                <a:ea typeface="Arial"/>
                <a:cs typeface="Arial"/>
                <a:sym typeface="Arial"/>
              </a:rPr>
              <a:t>jóvenes</a:t>
            </a:r>
            <a:r>
              <a:rPr lang="en-US" sz="3600" b="0" i="0" u="none" strike="noStrike" cap="none" dirty="0">
                <a:solidFill>
                  <a:srgbClr val="FED531"/>
                </a:solidFill>
                <a:latin typeface="Arial"/>
                <a:ea typeface="Arial"/>
                <a:cs typeface="Arial"/>
                <a:sym typeface="Arial"/>
              </a:rPr>
              <a:t> </a:t>
            </a:r>
            <a:r>
              <a:rPr lang="en-US" sz="3600" b="0" i="0" u="none" strike="noStrike" cap="none" dirty="0" err="1">
                <a:solidFill>
                  <a:srgbClr val="FED531"/>
                </a:solidFill>
                <a:latin typeface="Arial"/>
                <a:ea typeface="Arial"/>
                <a:cs typeface="Arial"/>
                <a:sym typeface="Arial"/>
              </a:rPr>
              <a:t>en</a:t>
            </a:r>
            <a:r>
              <a:rPr lang="en-US" sz="3600" b="0" i="0" u="none" strike="noStrike" cap="none" dirty="0">
                <a:solidFill>
                  <a:srgbClr val="FED531"/>
                </a:solidFill>
                <a:latin typeface="Arial"/>
                <a:ea typeface="Arial"/>
                <a:cs typeface="Arial"/>
                <a:sym typeface="Arial"/>
              </a:rPr>
              <a:t> </a:t>
            </a:r>
            <a:r>
              <a:rPr lang="en-US" sz="3600" b="0" i="0" u="none" strike="noStrike" cap="none" dirty="0" err="1">
                <a:solidFill>
                  <a:srgbClr val="FED531"/>
                </a:solidFill>
                <a:latin typeface="Arial"/>
                <a:ea typeface="Arial"/>
                <a:cs typeface="Arial"/>
                <a:sym typeface="Arial"/>
              </a:rPr>
              <a:t>crianza</a:t>
            </a:r>
            <a:r>
              <a:rPr lang="en-US" sz="3600" b="0" i="0" u="none" strike="noStrike" cap="none" dirty="0">
                <a:solidFill>
                  <a:srgbClr val="FED531"/>
                </a:solidFill>
                <a:latin typeface="Arial"/>
                <a:ea typeface="Arial"/>
                <a:cs typeface="Arial"/>
                <a:sym typeface="Arial"/>
              </a:rPr>
              <a:t> temporal a </a:t>
            </a:r>
            <a:r>
              <a:rPr lang="en-US" sz="3600" b="0" i="0" u="none" strike="noStrike" cap="none" dirty="0" err="1">
                <a:solidFill>
                  <a:srgbClr val="FED531"/>
                </a:solidFill>
                <a:latin typeface="Arial"/>
                <a:ea typeface="Arial"/>
                <a:cs typeface="Arial"/>
                <a:sym typeface="Arial"/>
              </a:rPr>
              <a:t>fijar</a:t>
            </a:r>
            <a:r>
              <a:rPr lang="en-US" sz="3600" b="0" i="0" u="none" strike="noStrike" cap="none" dirty="0">
                <a:solidFill>
                  <a:srgbClr val="FED531"/>
                </a:solidFill>
                <a:latin typeface="Arial"/>
                <a:ea typeface="Arial"/>
                <a:cs typeface="Arial"/>
                <a:sym typeface="Arial"/>
              </a:rPr>
              <a:t> un </a:t>
            </a:r>
            <a:r>
              <a:rPr lang="en-US" sz="3600" b="0" i="0" u="none" strike="noStrike" cap="none" dirty="0" err="1">
                <a:solidFill>
                  <a:srgbClr val="FED531"/>
                </a:solidFill>
                <a:latin typeface="Arial"/>
                <a:ea typeface="Arial"/>
                <a:cs typeface="Arial"/>
                <a:sym typeface="Arial"/>
              </a:rPr>
              <a:t>curso</a:t>
            </a:r>
            <a:r>
              <a:rPr lang="en-US" sz="3600" b="0" i="0" u="none" strike="noStrike" cap="none" dirty="0">
                <a:solidFill>
                  <a:srgbClr val="FED531"/>
                </a:solidFill>
                <a:latin typeface="Arial"/>
                <a:ea typeface="Arial"/>
                <a:cs typeface="Arial"/>
                <a:sym typeface="Arial"/>
              </a:rPr>
              <a:t> </a:t>
            </a:r>
            <a:r>
              <a:rPr lang="en-US" sz="3600" b="0" i="0" u="none" strike="noStrike" cap="none" dirty="0" err="1">
                <a:solidFill>
                  <a:srgbClr val="FED531"/>
                </a:solidFill>
                <a:latin typeface="Arial"/>
                <a:ea typeface="Arial"/>
                <a:cs typeface="Arial"/>
                <a:sym typeface="Arial"/>
              </a:rPr>
              <a:t>hacia</a:t>
            </a:r>
            <a:r>
              <a:rPr lang="en-US" sz="3600" b="0" i="0" u="none" strike="noStrike" cap="none" dirty="0">
                <a:solidFill>
                  <a:srgbClr val="FED531"/>
                </a:solidFill>
                <a:latin typeface="Arial"/>
                <a:ea typeface="Arial"/>
                <a:cs typeface="Arial"/>
                <a:sym typeface="Arial"/>
              </a:rPr>
              <a:t> </a:t>
            </a:r>
            <a:r>
              <a:rPr lang="en-US" sz="3600" b="0" i="0" u="none" strike="noStrike" cap="none" dirty="0" err="1">
                <a:solidFill>
                  <a:srgbClr val="FED531"/>
                </a:solidFill>
                <a:latin typeface="Arial"/>
                <a:ea typeface="Arial"/>
                <a:cs typeface="Arial"/>
                <a:sym typeface="Arial"/>
              </a:rPr>
              <a:t>su</a:t>
            </a:r>
            <a:r>
              <a:rPr lang="en-US" sz="3600" b="0" i="0" u="none" strike="noStrike" cap="none" dirty="0">
                <a:solidFill>
                  <a:srgbClr val="FED531"/>
                </a:solidFill>
                <a:latin typeface="Arial"/>
                <a:ea typeface="Arial"/>
                <a:cs typeface="Arial"/>
                <a:sym typeface="Arial"/>
              </a:rPr>
              <a:t> </a:t>
            </a:r>
            <a:r>
              <a:rPr lang="en-US" sz="3600" b="0" i="0" u="none" strike="noStrike" cap="none" dirty="0" err="1">
                <a:solidFill>
                  <a:srgbClr val="FED531"/>
                </a:solidFill>
                <a:latin typeface="Arial"/>
                <a:ea typeface="Arial"/>
                <a:cs typeface="Arial"/>
                <a:sym typeface="Arial"/>
              </a:rPr>
              <a:t>futuro</a:t>
            </a:r>
            <a:r>
              <a:rPr lang="en-US" sz="3600" b="0" i="0" u="none" strike="noStrike" cap="none" dirty="0">
                <a:solidFill>
                  <a:srgbClr val="FED531"/>
                </a:solidFill>
                <a:latin typeface="Arial"/>
                <a:ea typeface="Arial"/>
                <a:cs typeface="Arial"/>
                <a:sym typeface="Arial"/>
              </a:rPr>
              <a:t> </a:t>
            </a:r>
            <a:r>
              <a:rPr lang="en-US" sz="3600" b="0" i="0" u="none" strike="noStrike" cap="none" dirty="0" err="1">
                <a:solidFill>
                  <a:srgbClr val="FED531"/>
                </a:solidFill>
                <a:latin typeface="Arial"/>
                <a:ea typeface="Arial"/>
                <a:cs typeface="Arial"/>
                <a:sym typeface="Arial"/>
              </a:rPr>
              <a:t>universitario</a:t>
            </a:r>
            <a:r>
              <a:rPr lang="en-US" sz="3600" b="0" i="0" u="none" strike="noStrike" cap="none" dirty="0">
                <a:solidFill>
                  <a:srgbClr val="FED53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078"/>
        <p:cNvGrpSpPr/>
        <p:nvPr/>
      </p:nvGrpSpPr>
      <p:grpSpPr>
        <a:xfrm>
          <a:off x="0" y="0"/>
          <a:ext cx="0" cy="0"/>
          <a:chOff x="0" y="0"/>
          <a:chExt cx="0" cy="0"/>
        </a:xfrm>
      </p:grpSpPr>
      <p:sp>
        <p:nvSpPr>
          <p:cNvPr id="1079" name="Google Shape;1079;p54"/>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1080" name="Google Shape;1080;p54"/>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1081" name="Google Shape;1081;p54"/>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1082" name="Google Shape;1082;p54"/>
          <p:cNvSpPr txBox="1"/>
          <p:nvPr/>
        </p:nvSpPr>
        <p:spPr>
          <a:xfrm rot="-1772594">
            <a:off x="5759033" y="3787391"/>
            <a:ext cx="7844973" cy="1293175"/>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000000"/>
              </a:buClr>
              <a:buSzPts val="7003"/>
              <a:buFont typeface="Arial"/>
              <a:buNone/>
            </a:pPr>
            <a:r>
              <a:rPr lang="en-US" sz="7003" b="0" i="0" u="none" strike="noStrike" cap="none" dirty="0">
                <a:solidFill>
                  <a:srgbClr val="FFFFFF"/>
                </a:solidFill>
                <a:latin typeface="Arial"/>
                <a:ea typeface="Arial"/>
                <a:cs typeface="Arial"/>
                <a:sym typeface="Arial"/>
              </a:rPr>
              <a:t>¡</a:t>
            </a:r>
            <a:r>
              <a:rPr lang="en-US" sz="7003" dirty="0" err="1">
                <a:solidFill>
                  <a:srgbClr val="FFFFFF"/>
                </a:solidFill>
                <a:latin typeface="Poppins ExtraBold"/>
                <a:cs typeface="Poppins ExtraBold"/>
                <a:sym typeface="Poppins ExtraBold"/>
              </a:rPr>
              <a:t>Sugerencia</a:t>
            </a:r>
            <a:r>
              <a:rPr lang="en-US" sz="7003" b="0" i="0" u="none" strike="noStrike" cap="none" dirty="0">
                <a:solidFill>
                  <a:srgbClr val="FFFFFF"/>
                </a:solidFill>
                <a:latin typeface="Poppins ExtraBold"/>
                <a:ea typeface="Poppins ExtraBold"/>
                <a:cs typeface="Poppins ExtraBold"/>
                <a:sym typeface="Poppins ExtraBold"/>
              </a:rPr>
              <a:t> </a:t>
            </a:r>
            <a:r>
              <a:rPr lang="en-US" sz="7003" b="0" i="0" u="none" strike="noStrike" cap="none" dirty="0" err="1">
                <a:solidFill>
                  <a:srgbClr val="FFFFFF"/>
                </a:solidFill>
                <a:latin typeface="Poppins ExtraBold"/>
                <a:ea typeface="Poppins ExtraBold"/>
                <a:cs typeface="Poppins ExtraBold"/>
                <a:sym typeface="Poppins ExtraBold"/>
              </a:rPr>
              <a:t>Útil</a:t>
            </a:r>
            <a:r>
              <a:rPr lang="en-US" sz="7003" b="0" i="0" u="none" strike="noStrike" cap="none" dirty="0">
                <a:solidFill>
                  <a:srgbClr val="FFFFFF"/>
                </a:solidFill>
                <a:latin typeface="Poppins ExtraBold"/>
                <a:ea typeface="Poppins ExtraBold"/>
                <a:cs typeface="Poppins ExtraBold"/>
                <a:sym typeface="Poppins ExtraBold"/>
              </a:rPr>
              <a:t>!</a:t>
            </a:r>
            <a:endParaRPr sz="7003" b="0" i="0" u="none" strike="noStrike" cap="none" dirty="0">
              <a:solidFill>
                <a:srgbClr val="FED531"/>
              </a:solidFill>
              <a:latin typeface="Poppins ExtraBold"/>
              <a:ea typeface="Poppins ExtraBold"/>
              <a:cs typeface="Poppins ExtraBold"/>
              <a:sym typeface="Poppins ExtraBold"/>
            </a:endParaRPr>
          </a:p>
        </p:txBody>
      </p:sp>
      <p:sp>
        <p:nvSpPr>
          <p:cNvPr id="1084" name="Google Shape;1084;p54"/>
          <p:cNvSpPr txBox="1"/>
          <p:nvPr/>
        </p:nvSpPr>
        <p:spPr>
          <a:xfrm>
            <a:off x="9221840" y="5905975"/>
            <a:ext cx="8382000" cy="295465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0" i="0" u="none" strike="noStrike" cap="none" dirty="0" err="1">
                <a:solidFill>
                  <a:srgbClr val="FED531"/>
                </a:solidFill>
                <a:latin typeface="Arial"/>
                <a:ea typeface="Arial"/>
                <a:cs typeface="Arial"/>
                <a:sym typeface="Arial"/>
              </a:rPr>
              <a:t>Todos</a:t>
            </a:r>
            <a:r>
              <a:rPr lang="en-US" sz="4800" b="0" i="0" u="none" strike="noStrike" cap="none" dirty="0">
                <a:solidFill>
                  <a:srgbClr val="FED531"/>
                </a:solidFill>
                <a:latin typeface="Arial"/>
                <a:ea typeface="Arial"/>
                <a:cs typeface="Arial"/>
                <a:sym typeface="Arial"/>
              </a:rPr>
              <a:t> </a:t>
            </a:r>
            <a:r>
              <a:rPr lang="en-US" sz="4800" b="0" i="0" u="none" strike="noStrike" cap="none" dirty="0" err="1">
                <a:solidFill>
                  <a:srgbClr val="FED531"/>
                </a:solidFill>
                <a:latin typeface="Arial"/>
                <a:ea typeface="Arial"/>
                <a:cs typeface="Arial"/>
                <a:sym typeface="Arial"/>
              </a:rPr>
              <a:t>los</a:t>
            </a:r>
            <a:r>
              <a:rPr lang="en-US" sz="4800" b="0" i="0" u="none" strike="noStrike" cap="none" dirty="0">
                <a:solidFill>
                  <a:srgbClr val="FED531"/>
                </a:solidFill>
                <a:latin typeface="Arial"/>
                <a:ea typeface="Arial"/>
                <a:cs typeface="Arial"/>
                <a:sym typeface="Arial"/>
              </a:rPr>
              <a:t> </a:t>
            </a:r>
            <a:r>
              <a:rPr lang="en-US" sz="4800" b="0" i="0" u="none" strike="noStrike" cap="none" dirty="0" err="1">
                <a:solidFill>
                  <a:srgbClr val="FED531"/>
                </a:solidFill>
                <a:latin typeface="Arial"/>
                <a:ea typeface="Arial"/>
                <a:cs typeface="Arial"/>
                <a:sym typeface="Arial"/>
              </a:rPr>
              <a:t>jóvenes</a:t>
            </a:r>
            <a:r>
              <a:rPr lang="en-US" sz="4800" b="0" i="0" u="none" strike="noStrike" cap="none" dirty="0">
                <a:solidFill>
                  <a:srgbClr val="FED531"/>
                </a:solidFill>
                <a:latin typeface="Arial"/>
                <a:ea typeface="Arial"/>
                <a:cs typeface="Arial"/>
                <a:sym typeface="Arial"/>
              </a:rPr>
              <a:t> son </a:t>
            </a:r>
            <a:r>
              <a:rPr lang="en-US" sz="4800" b="0" i="0" u="none" strike="noStrike" cap="none" dirty="0" err="1">
                <a:solidFill>
                  <a:srgbClr val="FED531"/>
                </a:solidFill>
                <a:latin typeface="Arial"/>
                <a:ea typeface="Arial"/>
                <a:cs typeface="Arial"/>
                <a:sym typeface="Arial"/>
              </a:rPr>
              <a:t>diferentes</a:t>
            </a:r>
            <a:r>
              <a:rPr lang="en-US" sz="4800" b="0" i="0" u="none" strike="noStrike" cap="none" dirty="0">
                <a:solidFill>
                  <a:srgbClr val="FED531"/>
                </a:solidFill>
                <a:latin typeface="Arial"/>
                <a:ea typeface="Arial"/>
                <a:cs typeface="Arial"/>
                <a:sym typeface="Arial"/>
              </a:rPr>
              <a:t>.</a:t>
            </a:r>
            <a:endParaRPr sz="4800" b="0" i="0" u="none" strike="noStrike" cap="none" dirty="0">
              <a:solidFill>
                <a:srgbClr val="FED531"/>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800"/>
              <a:buFont typeface="Arial"/>
              <a:buNone/>
            </a:pPr>
            <a:r>
              <a:rPr lang="en-US" sz="4800" b="0" i="0" u="none" strike="noStrike" cap="none" dirty="0" err="1">
                <a:solidFill>
                  <a:srgbClr val="FED531"/>
                </a:solidFill>
                <a:latin typeface="Arial"/>
                <a:ea typeface="Arial"/>
                <a:cs typeface="Arial"/>
                <a:sym typeface="Arial"/>
              </a:rPr>
              <a:t>Conecte</a:t>
            </a:r>
            <a:r>
              <a:rPr lang="en-US" sz="4800" b="0" i="0" u="none" strike="noStrike" cap="none" dirty="0">
                <a:solidFill>
                  <a:srgbClr val="FED531"/>
                </a:solidFill>
                <a:latin typeface="Arial"/>
                <a:ea typeface="Arial"/>
                <a:cs typeface="Arial"/>
                <a:sym typeface="Arial"/>
              </a:rPr>
              <a:t> con </a:t>
            </a:r>
            <a:r>
              <a:rPr lang="en-US" sz="4800" b="0" i="0" u="none" strike="noStrike" cap="none" dirty="0" err="1">
                <a:solidFill>
                  <a:srgbClr val="FED531"/>
                </a:solidFill>
                <a:latin typeface="Arial"/>
                <a:ea typeface="Arial"/>
                <a:cs typeface="Arial"/>
                <a:sym typeface="Arial"/>
              </a:rPr>
              <a:t>los</a:t>
            </a:r>
            <a:r>
              <a:rPr lang="en-US" sz="4800" b="0" i="0" u="none" strike="noStrike" cap="none" dirty="0">
                <a:solidFill>
                  <a:srgbClr val="FED531"/>
                </a:solidFill>
                <a:latin typeface="Arial"/>
                <a:ea typeface="Arial"/>
                <a:cs typeface="Arial"/>
                <a:sym typeface="Arial"/>
              </a:rPr>
              <a:t> </a:t>
            </a:r>
            <a:r>
              <a:rPr lang="en-US" sz="4800" b="0" i="0" u="none" strike="noStrike" cap="none" dirty="0" err="1">
                <a:solidFill>
                  <a:srgbClr val="FED531"/>
                </a:solidFill>
                <a:latin typeface="Arial"/>
                <a:ea typeface="Arial"/>
                <a:cs typeface="Arial"/>
                <a:sym typeface="Arial"/>
              </a:rPr>
              <a:t>jóvenes</a:t>
            </a:r>
            <a:r>
              <a:rPr lang="en-US" sz="4800" b="0" i="0" u="none" strike="noStrike" cap="none" dirty="0">
                <a:solidFill>
                  <a:srgbClr val="FED531"/>
                </a:solidFill>
                <a:latin typeface="Arial"/>
                <a:ea typeface="Arial"/>
                <a:cs typeface="Arial"/>
                <a:sym typeface="Arial"/>
              </a:rPr>
              <a:t> </a:t>
            </a:r>
            <a:r>
              <a:rPr lang="en-US" sz="4800" b="0" i="0" u="none" strike="noStrike" cap="none" dirty="0" err="1">
                <a:solidFill>
                  <a:srgbClr val="FED531"/>
                </a:solidFill>
                <a:latin typeface="Arial"/>
                <a:ea typeface="Arial"/>
                <a:cs typeface="Arial"/>
                <a:sym typeface="Arial"/>
              </a:rPr>
              <a:t>en</a:t>
            </a:r>
            <a:r>
              <a:rPr lang="en-US" sz="4800" b="0" i="0" u="none" strike="noStrike" cap="none" dirty="0">
                <a:solidFill>
                  <a:srgbClr val="FED531"/>
                </a:solidFill>
                <a:latin typeface="Arial"/>
                <a:ea typeface="Arial"/>
                <a:cs typeface="Arial"/>
                <a:sym typeface="Arial"/>
              </a:rPr>
              <a:t> </a:t>
            </a:r>
            <a:r>
              <a:rPr lang="en-US" sz="4800" b="0" i="0" u="none" strike="noStrike" cap="none" dirty="0" err="1">
                <a:solidFill>
                  <a:srgbClr val="FED531"/>
                </a:solidFill>
                <a:latin typeface="Arial"/>
                <a:ea typeface="Arial"/>
                <a:cs typeface="Arial"/>
                <a:sym typeface="Arial"/>
              </a:rPr>
              <a:t>el</a:t>
            </a:r>
            <a:r>
              <a:rPr lang="en-US" sz="4800" b="0" i="0" u="none" strike="noStrike" cap="none" dirty="0">
                <a:solidFill>
                  <a:srgbClr val="FED531"/>
                </a:solidFill>
                <a:latin typeface="Arial"/>
                <a:ea typeface="Arial"/>
                <a:cs typeface="Arial"/>
                <a:sym typeface="Arial"/>
              </a:rPr>
              <a:t> </a:t>
            </a:r>
            <a:r>
              <a:rPr lang="en-US" sz="4800" b="0" i="0" u="none" strike="noStrike" cap="none" dirty="0" err="1">
                <a:solidFill>
                  <a:srgbClr val="FED531"/>
                </a:solidFill>
                <a:latin typeface="Arial"/>
                <a:ea typeface="Arial"/>
                <a:cs typeface="Arial"/>
                <a:sym typeface="Arial"/>
              </a:rPr>
              <a:t>lugar</a:t>
            </a:r>
            <a:r>
              <a:rPr lang="en-US" sz="4800" b="0" i="0" u="none" strike="noStrike" cap="none" dirty="0">
                <a:solidFill>
                  <a:srgbClr val="FED531"/>
                </a:solidFill>
                <a:latin typeface="Arial"/>
                <a:ea typeface="Arial"/>
                <a:cs typeface="Arial"/>
                <a:sym typeface="Arial"/>
              </a:rPr>
              <a:t> </a:t>
            </a:r>
            <a:r>
              <a:rPr lang="en-US" sz="4800" b="0" i="0" u="none" strike="noStrike" cap="none" dirty="0" err="1">
                <a:solidFill>
                  <a:srgbClr val="FED531"/>
                </a:solidFill>
                <a:latin typeface="Arial"/>
                <a:ea typeface="Arial"/>
                <a:cs typeface="Arial"/>
                <a:sym typeface="Arial"/>
              </a:rPr>
              <a:t>donde</a:t>
            </a:r>
            <a:r>
              <a:rPr lang="en-US" sz="4800" b="0" i="0" u="none" strike="noStrike" cap="none" dirty="0">
                <a:solidFill>
                  <a:srgbClr val="FED531"/>
                </a:solidFill>
                <a:latin typeface="Arial"/>
                <a:ea typeface="Arial"/>
                <a:cs typeface="Arial"/>
                <a:sym typeface="Arial"/>
              </a:rPr>
              <a:t> se </a:t>
            </a:r>
            <a:r>
              <a:rPr lang="en-US" sz="4800" b="0" i="0" u="none" strike="noStrike" cap="none" dirty="0" err="1">
                <a:solidFill>
                  <a:srgbClr val="FED531"/>
                </a:solidFill>
                <a:latin typeface="Arial"/>
                <a:ea typeface="Arial"/>
                <a:cs typeface="Arial"/>
                <a:sym typeface="Arial"/>
              </a:rPr>
              <a:t>encuentren</a:t>
            </a:r>
            <a:r>
              <a:rPr lang="en-US" sz="4800" b="0" i="0" u="none" strike="noStrike" cap="none" dirty="0">
                <a:solidFill>
                  <a:srgbClr val="FED53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675"/>
        <p:cNvGrpSpPr/>
        <p:nvPr/>
      </p:nvGrpSpPr>
      <p:grpSpPr>
        <a:xfrm>
          <a:off x="0" y="0"/>
          <a:ext cx="0" cy="0"/>
          <a:chOff x="0" y="0"/>
          <a:chExt cx="0" cy="0"/>
        </a:xfrm>
      </p:grpSpPr>
      <p:sp>
        <p:nvSpPr>
          <p:cNvPr id="676" name="Google Shape;676;p30"/>
          <p:cNvSpPr txBox="1"/>
          <p:nvPr/>
        </p:nvSpPr>
        <p:spPr>
          <a:xfrm>
            <a:off x="1164665" y="511927"/>
            <a:ext cx="15958669" cy="221599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dirty="0" err="1">
                <a:solidFill>
                  <a:srgbClr val="FFC000"/>
                </a:solidFill>
                <a:latin typeface="Poppins"/>
                <a:ea typeface="Poppins"/>
                <a:cs typeface="Poppins"/>
                <a:sym typeface="Poppins"/>
              </a:rPr>
              <a:t>Hitos</a:t>
            </a:r>
            <a:r>
              <a:rPr lang="en-US" sz="6000" b="1" i="0" u="none" strike="noStrike" cap="none" dirty="0">
                <a:solidFill>
                  <a:srgbClr val="FFC000"/>
                </a:solidFill>
                <a:latin typeface="Poppins"/>
                <a:ea typeface="Poppins"/>
                <a:cs typeface="Poppins"/>
                <a:sym typeface="Poppins"/>
              </a:rPr>
              <a:t> de </a:t>
            </a:r>
            <a:r>
              <a:rPr lang="en-US" sz="6000" b="1" i="0" u="none" strike="noStrike" cap="none" dirty="0" err="1">
                <a:solidFill>
                  <a:srgbClr val="FFC000"/>
                </a:solidFill>
                <a:latin typeface="Poppins"/>
                <a:ea typeface="Poppins"/>
                <a:cs typeface="Poppins"/>
                <a:sym typeface="Poppins"/>
              </a:rPr>
              <a:t>Planificación</a:t>
            </a:r>
            <a:r>
              <a:rPr lang="en-US" sz="6000" b="1" i="0" u="none" strike="noStrike" cap="none" dirty="0">
                <a:solidFill>
                  <a:srgbClr val="FFC000"/>
                </a:solidFill>
                <a:latin typeface="Poppins"/>
                <a:ea typeface="Poppins"/>
                <a:cs typeface="Poppins"/>
                <a:sym typeface="Poppins"/>
              </a:rPr>
              <a:t> </a:t>
            </a:r>
            <a:r>
              <a:rPr lang="en-US" sz="6000" b="1" i="0" u="none" strike="noStrike" cap="none" dirty="0" err="1">
                <a:solidFill>
                  <a:srgbClr val="FFC000"/>
                </a:solidFill>
                <a:latin typeface="Poppins"/>
                <a:ea typeface="Poppins"/>
                <a:cs typeface="Poppins"/>
                <a:sym typeface="Poppins"/>
              </a:rPr>
              <a:t>Educacional</a:t>
            </a:r>
            <a:r>
              <a:rPr lang="en-US" sz="6000" b="1" dirty="0">
                <a:solidFill>
                  <a:srgbClr val="FFC000"/>
                </a:solidFill>
                <a:latin typeface="Poppins"/>
                <a:ea typeface="Poppins"/>
                <a:cs typeface="Poppins"/>
                <a:sym typeface="Poppins"/>
              </a:rPr>
              <a:t>:</a:t>
            </a:r>
            <a:r>
              <a:rPr lang="en-US" sz="6000" b="1" dirty="0">
                <a:solidFill>
                  <a:schemeClr val="lt1"/>
                </a:solidFill>
                <a:latin typeface="Poppins"/>
                <a:ea typeface="Poppins"/>
                <a:cs typeface="Poppins"/>
                <a:sym typeface="Poppins"/>
              </a:rPr>
              <a:t> </a:t>
            </a:r>
            <a:r>
              <a:rPr lang="en-US" sz="6000" b="1" i="0" u="none" strike="noStrike" cap="none" dirty="0">
                <a:solidFill>
                  <a:schemeClr val="lt1"/>
                </a:solidFill>
                <a:latin typeface="Poppins"/>
                <a:ea typeface="Poppins"/>
                <a:cs typeface="Poppins"/>
                <a:sym typeface="Poppins"/>
              </a:rPr>
              <a:t>Grado 11</a:t>
            </a:r>
            <a:endParaRPr sz="1400" b="0" i="0" u="none" strike="noStrike" cap="none" dirty="0">
              <a:solidFill>
                <a:srgbClr val="000000"/>
              </a:solidFill>
              <a:latin typeface="Arial"/>
              <a:ea typeface="Arial"/>
              <a:cs typeface="Arial"/>
              <a:sym typeface="Arial"/>
            </a:endParaRPr>
          </a:p>
        </p:txBody>
      </p:sp>
      <p:grpSp>
        <p:nvGrpSpPr>
          <p:cNvPr id="4" name="Group 3">
            <a:extLst>
              <a:ext uri="{FF2B5EF4-FFF2-40B4-BE49-F238E27FC236}">
                <a16:creationId xmlns:a16="http://schemas.microsoft.com/office/drawing/2014/main" id="{E575F338-D2A9-C3B2-A99A-8A35762F259F}"/>
              </a:ext>
            </a:extLst>
          </p:cNvPr>
          <p:cNvGrpSpPr/>
          <p:nvPr/>
        </p:nvGrpSpPr>
        <p:grpSpPr>
          <a:xfrm>
            <a:off x="1380361" y="3309124"/>
            <a:ext cx="15068814" cy="1858001"/>
            <a:chOff x="1380361" y="3309124"/>
            <a:chExt cx="15068814" cy="1858001"/>
          </a:xfrm>
        </p:grpSpPr>
        <p:sp>
          <p:nvSpPr>
            <p:cNvPr id="677" name="Google Shape;677;p30"/>
            <p:cNvSpPr/>
            <p:nvPr/>
          </p:nvSpPr>
          <p:spPr>
            <a:xfrm>
              <a:off x="1380361" y="3309124"/>
              <a:ext cx="3293771" cy="1669562"/>
            </a:xfrm>
            <a:prstGeom prst="roundRect">
              <a:avLst>
                <a:gd name="adj" fmla="val 16667"/>
              </a:avLst>
            </a:prstGeom>
            <a:solidFill>
              <a:srgbClr val="A5A5A5"/>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err="1">
                  <a:solidFill>
                    <a:srgbClr val="FFFFFF"/>
                  </a:solidFill>
                  <a:latin typeface="Arial" panose="020B0604020202020204" pitchFamily="34" charset="0"/>
                  <a:ea typeface="Calibri"/>
                  <a:cs typeface="Arial" panose="020B0604020202020204" pitchFamily="34" charset="0"/>
                  <a:sym typeface="Calibri"/>
                </a:rPr>
                <a:t>Exploración</a:t>
              </a:r>
              <a:r>
                <a:rPr lang="en-US" sz="2800" b="1" i="0" u="none" strike="noStrike" cap="none" dirty="0">
                  <a:solidFill>
                    <a:srgbClr val="FFFFFF"/>
                  </a:solidFill>
                  <a:latin typeface="Arial" panose="020B0604020202020204" pitchFamily="34" charset="0"/>
                  <a:ea typeface="Calibri"/>
                  <a:cs typeface="Arial" panose="020B0604020202020204" pitchFamily="34" charset="0"/>
                  <a:sym typeface="Calibri"/>
                </a:rPr>
                <a:t> y </a:t>
              </a:r>
              <a:r>
                <a:rPr lang="en-US" sz="2800" b="1" i="0" u="none" strike="noStrike" cap="none" dirty="0" err="1">
                  <a:solidFill>
                    <a:srgbClr val="FFFFFF"/>
                  </a:solidFill>
                  <a:latin typeface="Arial" panose="020B0604020202020204" pitchFamily="34" charset="0"/>
                  <a:ea typeface="Calibri"/>
                  <a:cs typeface="Arial" panose="020B0604020202020204" pitchFamily="34" charset="0"/>
                  <a:sym typeface="Calibri"/>
                </a:rPr>
                <a:t>Preparación</a:t>
              </a:r>
              <a:r>
                <a:rPr lang="en-US" sz="2800" b="1" i="0" u="none" strike="noStrike" cap="none" dirty="0">
                  <a:solidFill>
                    <a:srgbClr val="FFFFFF"/>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rgbClr val="FFFFFF"/>
                  </a:solidFill>
                  <a:latin typeface="Arial" panose="020B0604020202020204" pitchFamily="34" charset="0"/>
                  <a:ea typeface="Calibri"/>
                  <a:cs typeface="Arial" panose="020B0604020202020204" pitchFamily="34" charset="0"/>
                  <a:sym typeface="Calibri"/>
                </a:rPr>
                <a:t>Vocacional</a:t>
              </a:r>
              <a:r>
                <a:rPr lang="en-US" sz="2800" b="1" i="0" u="none" strike="noStrike" cap="none" dirty="0">
                  <a:solidFill>
                    <a:srgbClr val="FFFFFF"/>
                  </a:solidFill>
                  <a:latin typeface="Arial" panose="020B0604020202020204" pitchFamily="34" charset="0"/>
                  <a:ea typeface="Calibri"/>
                  <a:cs typeface="Arial" panose="020B0604020202020204" pitchFamily="34" charset="0"/>
                  <a:sym typeface="Calibri"/>
                </a:rPr>
                <a:t>: </a:t>
              </a:r>
              <a:endParaRPr sz="1400" b="0" i="0" u="none" strike="noStrike" cap="none" dirty="0">
                <a:solidFill>
                  <a:srgbClr val="000000"/>
                </a:solidFill>
                <a:latin typeface="Arial"/>
                <a:ea typeface="Arial"/>
                <a:cs typeface="Arial"/>
                <a:sym typeface="Arial"/>
              </a:endParaRPr>
            </a:p>
          </p:txBody>
        </p:sp>
        <p:sp>
          <p:nvSpPr>
            <p:cNvPr id="682" name="Google Shape;682;p30"/>
            <p:cNvSpPr/>
            <p:nvPr/>
          </p:nvSpPr>
          <p:spPr>
            <a:xfrm>
              <a:off x="5113326" y="3370593"/>
              <a:ext cx="2488093" cy="1669562"/>
            </a:xfrm>
            <a:prstGeom prst="roundRect">
              <a:avLst>
                <a:gd name="adj" fmla="val 16667"/>
              </a:avLst>
            </a:prstGeom>
            <a:solidFill>
              <a:srgbClr val="FED531"/>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algn="ctr">
                <a:lnSpc>
                  <a:spcPct val="107000"/>
                </a:lnSpc>
                <a:spcBef>
                  <a:spcPts val="0"/>
                </a:spcBef>
                <a:spcAft>
                  <a:spcPts val="800"/>
                </a:spcAft>
              </a:pPr>
              <a:r>
                <a:rPr lang="es-CO" sz="2400" b="1" kern="100" dirty="0">
                  <a:effectLst/>
                  <a:latin typeface="Arial" panose="020B0604020202020204" pitchFamily="34" charset="0"/>
                  <a:ea typeface="Calibri" panose="020F0502020204030204" pitchFamily="34" charset="0"/>
                  <a:cs typeface="Arial" panose="020B0604020202020204" pitchFamily="34" charset="0"/>
                </a:rPr>
                <a:t>Tomar evaluaciones vocacionales</a:t>
              </a:r>
              <a:endParaRPr lang="en-US" sz="2400"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683" name="Google Shape;683;p30"/>
            <p:cNvSpPr/>
            <p:nvPr/>
          </p:nvSpPr>
          <p:spPr>
            <a:xfrm>
              <a:off x="7930479" y="3383629"/>
              <a:ext cx="2865858" cy="1669562"/>
            </a:xfrm>
            <a:prstGeom prst="roundRect">
              <a:avLst>
                <a:gd name="adj" fmla="val 16667"/>
              </a:avLst>
            </a:prstGeom>
            <a:solidFill>
              <a:srgbClr val="FED531"/>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algn="ctr">
                <a:lnSpc>
                  <a:spcPct val="107000"/>
                </a:lnSpc>
                <a:spcBef>
                  <a:spcPts val="0"/>
                </a:spcBef>
                <a:spcAft>
                  <a:spcPts val="800"/>
                </a:spcAft>
              </a:pPr>
              <a:r>
                <a:rPr lang="es-CO" sz="2000" b="1" kern="100" dirty="0">
                  <a:effectLst/>
                  <a:latin typeface="Arial" panose="020B0604020202020204" pitchFamily="34" charset="0"/>
                  <a:ea typeface="Calibri" panose="020F0502020204030204" pitchFamily="34" charset="0"/>
                  <a:cs typeface="Arial" panose="020B0604020202020204" pitchFamily="34" charset="0"/>
                </a:rPr>
                <a:t>Inscribirse en materias electivas, actividades extracurriculares, o para voluntariado</a:t>
              </a:r>
              <a:endParaRPr lang="en-US" sz="2000" b="1" kern="100" dirty="0">
                <a:effectLst/>
                <a:latin typeface="Arial" panose="020B0604020202020204" pitchFamily="34" charset="0"/>
                <a:ea typeface="Calibri" panose="020F0502020204030204" pitchFamily="34" charset="0"/>
                <a:cs typeface="Arial" panose="020B0604020202020204" pitchFamily="34" charset="0"/>
              </a:endParaRPr>
            </a:p>
          </p:txBody>
        </p:sp>
        <p:sp>
          <p:nvSpPr>
            <p:cNvPr id="687" name="Google Shape;687;p30"/>
            <p:cNvSpPr/>
            <p:nvPr/>
          </p:nvSpPr>
          <p:spPr>
            <a:xfrm>
              <a:off x="13721275" y="3383625"/>
              <a:ext cx="2727900" cy="1783500"/>
            </a:xfrm>
            <a:prstGeom prst="roundRect">
              <a:avLst>
                <a:gd name="adj" fmla="val 16667"/>
              </a:avLst>
            </a:prstGeom>
            <a:solidFill>
              <a:srgbClr val="FED531"/>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500" b="1" i="0" u="none" strike="noStrike" cap="none" dirty="0" err="1">
                  <a:solidFill>
                    <a:schemeClr val="dk1"/>
                  </a:solidFill>
                  <a:latin typeface="Arial" panose="020B0604020202020204" pitchFamily="34" charset="0"/>
                  <a:ea typeface="Calibri"/>
                  <a:cs typeface="Arial" panose="020B0604020202020204" pitchFamily="34" charset="0"/>
                  <a:sym typeface="Calibri"/>
                </a:rPr>
                <a:t>Obtener</a:t>
              </a:r>
              <a:r>
                <a:rPr lang="en-US" sz="2500" b="1" i="0" u="none" strike="noStrike" cap="none" dirty="0">
                  <a:solidFill>
                    <a:schemeClr val="dk1"/>
                  </a:solidFill>
                  <a:latin typeface="Arial" panose="020B0604020202020204" pitchFamily="34" charset="0"/>
                  <a:ea typeface="Calibri"/>
                  <a:cs typeface="Arial" panose="020B0604020202020204" pitchFamily="34" charset="0"/>
                  <a:sym typeface="Calibri"/>
                </a:rPr>
                <a:t> un </a:t>
              </a:r>
              <a:r>
                <a:rPr lang="en-US" sz="2500" b="1" i="0" u="none" strike="noStrike" cap="none" dirty="0" err="1">
                  <a:solidFill>
                    <a:schemeClr val="dk1"/>
                  </a:solidFill>
                  <a:latin typeface="Arial" panose="020B0604020202020204" pitchFamily="34" charset="0"/>
                  <a:ea typeface="Calibri"/>
                  <a:cs typeface="Arial" panose="020B0604020202020204" pitchFamily="34" charset="0"/>
                  <a:sym typeface="Calibri"/>
                </a:rPr>
                <a:t>empleo</a:t>
              </a:r>
              <a:r>
                <a:rPr lang="en-US" sz="2500" b="1" i="0" u="none" strike="noStrike" cap="none" dirty="0">
                  <a:solidFill>
                    <a:schemeClr val="dk1"/>
                  </a:solidFill>
                  <a:latin typeface="Arial" panose="020B0604020202020204" pitchFamily="34" charset="0"/>
                  <a:ea typeface="Calibri"/>
                  <a:cs typeface="Arial" panose="020B0604020202020204" pitchFamily="34" charset="0"/>
                  <a:sym typeface="Calibri"/>
                </a:rPr>
                <a:t> de </a:t>
              </a:r>
              <a:r>
                <a:rPr lang="en-US" sz="2500" b="1" i="0" u="none" strike="noStrike" cap="none" dirty="0" err="1">
                  <a:solidFill>
                    <a:schemeClr val="dk1"/>
                  </a:solidFill>
                  <a:latin typeface="Arial" panose="020B0604020202020204" pitchFamily="34" charset="0"/>
                  <a:ea typeface="Calibri"/>
                  <a:cs typeface="Arial" panose="020B0604020202020204" pitchFamily="34" charset="0"/>
                  <a:sym typeface="Calibri"/>
                </a:rPr>
                <a:t>verano</a:t>
              </a:r>
              <a:r>
                <a:rPr lang="en-US" sz="2500" b="1" i="0" u="none" strike="noStrike" cap="none" dirty="0">
                  <a:solidFill>
                    <a:schemeClr val="dk1"/>
                  </a:solidFill>
                  <a:latin typeface="Arial" panose="020B0604020202020204" pitchFamily="34" charset="0"/>
                  <a:ea typeface="Calibri"/>
                  <a:cs typeface="Arial" panose="020B0604020202020204" pitchFamily="34" charset="0"/>
                  <a:sym typeface="Calibri"/>
                </a:rPr>
                <a:t> o </a:t>
              </a:r>
              <a:r>
                <a:rPr lang="en-US" sz="2500" b="1" i="0" u="none" strike="noStrike" cap="none" dirty="0" err="1">
                  <a:solidFill>
                    <a:schemeClr val="dk1"/>
                  </a:solidFill>
                  <a:latin typeface="Arial" panose="020B0604020202020204" pitchFamily="34" charset="0"/>
                  <a:ea typeface="Calibri"/>
                  <a:cs typeface="Arial" panose="020B0604020202020204" pitchFamily="34" charset="0"/>
                  <a:sym typeface="Calibri"/>
                </a:rPr>
                <a:t>pasantía</a:t>
              </a:r>
              <a:r>
                <a:rPr lang="en-US" sz="2500" b="1"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2500" b="1" i="0" u="none" strike="noStrike" cap="none" dirty="0" err="1">
                  <a:solidFill>
                    <a:schemeClr val="dk1"/>
                  </a:solidFill>
                  <a:latin typeface="Arial" panose="020B0604020202020204" pitchFamily="34" charset="0"/>
                  <a:ea typeface="Calibri"/>
                  <a:cs typeface="Arial" panose="020B0604020202020204" pitchFamily="34" charset="0"/>
                  <a:sym typeface="Calibri"/>
                </a:rPr>
                <a:t>remunerada</a:t>
              </a:r>
              <a:endParaRPr sz="1100" b="0" i="0" u="none" strike="noStrike" cap="none" dirty="0">
                <a:solidFill>
                  <a:srgbClr val="000000"/>
                </a:solidFill>
                <a:latin typeface="Arial"/>
                <a:ea typeface="Arial"/>
                <a:cs typeface="Arial"/>
                <a:sym typeface="Arial"/>
              </a:endParaRPr>
            </a:p>
          </p:txBody>
        </p:sp>
        <p:sp>
          <p:nvSpPr>
            <p:cNvPr id="690" name="Google Shape;690;p30"/>
            <p:cNvSpPr/>
            <p:nvPr/>
          </p:nvSpPr>
          <p:spPr>
            <a:xfrm>
              <a:off x="11042975" y="3383625"/>
              <a:ext cx="2488200" cy="1669500"/>
            </a:xfrm>
            <a:prstGeom prst="roundRect">
              <a:avLst>
                <a:gd name="adj" fmla="val 16667"/>
              </a:avLst>
            </a:prstGeom>
            <a:solidFill>
              <a:srgbClr val="FED531"/>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400" b="1" i="0" u="none" strike="noStrike" cap="none" dirty="0" err="1">
                  <a:solidFill>
                    <a:schemeClr val="dk1"/>
                  </a:solidFill>
                  <a:latin typeface="Arial" panose="020B0604020202020204" pitchFamily="34" charset="0"/>
                  <a:ea typeface="Calibri"/>
                  <a:cs typeface="Arial" panose="020B0604020202020204" pitchFamily="34" charset="0"/>
                  <a:sym typeface="Calibri"/>
                </a:rPr>
                <a:t>Recopilar</a:t>
              </a:r>
              <a:r>
                <a:rPr lang="en-US" sz="2400" b="1"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2400" b="1" i="0" u="none" strike="noStrike" cap="none" dirty="0" err="1">
                  <a:solidFill>
                    <a:schemeClr val="dk1"/>
                  </a:solidFill>
                  <a:latin typeface="Arial" panose="020B0604020202020204" pitchFamily="34" charset="0"/>
                  <a:ea typeface="Calibri"/>
                  <a:cs typeface="Arial" panose="020B0604020202020204" pitchFamily="34" charset="0"/>
                  <a:sym typeface="Calibri"/>
                </a:rPr>
                <a:t>Documentos</a:t>
              </a:r>
              <a:r>
                <a:rPr lang="en-US" sz="2400" b="1" i="0" u="none" strike="noStrike" cap="none" dirty="0">
                  <a:solidFill>
                    <a:schemeClr val="dk1"/>
                  </a:solidFill>
                  <a:latin typeface="Arial" panose="020B0604020202020204" pitchFamily="34" charset="0"/>
                  <a:ea typeface="Calibri"/>
                  <a:cs typeface="Arial" panose="020B0604020202020204" pitchFamily="34" charset="0"/>
                  <a:sym typeface="Calibri"/>
                </a:rPr>
                <a:t> de Derecho de </a:t>
              </a:r>
              <a:r>
                <a:rPr lang="en-US" sz="2400" b="1" i="0" u="none" strike="noStrike" cap="none" dirty="0" err="1">
                  <a:solidFill>
                    <a:schemeClr val="dk1"/>
                  </a:solidFill>
                  <a:latin typeface="Arial" panose="020B0604020202020204" pitchFamily="34" charset="0"/>
                  <a:ea typeface="Calibri"/>
                  <a:cs typeface="Arial" panose="020B0604020202020204" pitchFamily="34" charset="0"/>
                  <a:sym typeface="Calibri"/>
                </a:rPr>
                <a:t>Empleo</a:t>
              </a:r>
              <a:endParaRPr sz="2400" b="0" i="0" u="none" strike="noStrike" cap="none" dirty="0">
                <a:solidFill>
                  <a:srgbClr val="000000"/>
                </a:solidFill>
                <a:latin typeface="Arial"/>
                <a:ea typeface="Arial"/>
                <a:cs typeface="Arial"/>
                <a:sym typeface="Arial"/>
              </a:endParaRPr>
            </a:p>
          </p:txBody>
        </p:sp>
      </p:grpSp>
      <p:grpSp>
        <p:nvGrpSpPr>
          <p:cNvPr id="3" name="Group 2">
            <a:extLst>
              <a:ext uri="{FF2B5EF4-FFF2-40B4-BE49-F238E27FC236}">
                <a16:creationId xmlns:a16="http://schemas.microsoft.com/office/drawing/2014/main" id="{A8F16F28-96C6-0B08-A3C4-AD9A651B4F00}"/>
              </a:ext>
            </a:extLst>
          </p:cNvPr>
          <p:cNvGrpSpPr/>
          <p:nvPr/>
        </p:nvGrpSpPr>
        <p:grpSpPr>
          <a:xfrm>
            <a:off x="1357271" y="5345950"/>
            <a:ext cx="15091854" cy="1778490"/>
            <a:chOff x="1357271" y="5345950"/>
            <a:chExt cx="15091854" cy="1778490"/>
          </a:xfrm>
        </p:grpSpPr>
        <p:sp>
          <p:nvSpPr>
            <p:cNvPr id="684" name="Google Shape;684;p30"/>
            <p:cNvSpPr/>
            <p:nvPr/>
          </p:nvSpPr>
          <p:spPr>
            <a:xfrm>
              <a:off x="7995800" y="5368125"/>
              <a:ext cx="2697600" cy="1756200"/>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err="1">
                  <a:solidFill>
                    <a:srgbClr val="FFFFFF"/>
                  </a:solidFill>
                  <a:latin typeface="Arial" panose="020B0604020202020204" pitchFamily="34" charset="0"/>
                  <a:ea typeface="Calibri"/>
                  <a:cs typeface="Arial" panose="020B0604020202020204" pitchFamily="34" charset="0"/>
                  <a:sym typeface="Calibri"/>
                </a:rPr>
                <a:t>Visitar</a:t>
              </a:r>
              <a:r>
                <a:rPr lang="en-US" sz="2800" b="1" i="0" u="none" strike="noStrike" cap="none" dirty="0">
                  <a:solidFill>
                    <a:srgbClr val="FFFFFF"/>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rgbClr val="FFFFFF"/>
                  </a:solidFill>
                  <a:latin typeface="Arial" panose="020B0604020202020204" pitchFamily="34" charset="0"/>
                  <a:ea typeface="Calibri"/>
                  <a:cs typeface="Arial" panose="020B0604020202020204" pitchFamily="34" charset="0"/>
                  <a:sym typeface="Calibri"/>
                </a:rPr>
                <a:t>el</a:t>
              </a:r>
              <a:r>
                <a:rPr lang="en-US" sz="2800" b="1" i="0" u="none" strike="noStrike" cap="none" dirty="0">
                  <a:solidFill>
                    <a:srgbClr val="FFFFFF"/>
                  </a:solidFill>
                  <a:latin typeface="Arial" panose="020B0604020202020204" pitchFamily="34" charset="0"/>
                  <a:ea typeface="Calibri"/>
                  <a:cs typeface="Arial" panose="020B0604020202020204" pitchFamily="34" charset="0"/>
                  <a:sym typeface="Calibri"/>
                </a:rPr>
                <a:t> campus de </a:t>
              </a:r>
              <a:r>
                <a:rPr lang="en-US" sz="2800" b="1" i="0" u="none" strike="noStrike" cap="none" dirty="0" err="1">
                  <a:solidFill>
                    <a:srgbClr val="FFFFFF"/>
                  </a:solidFill>
                  <a:latin typeface="Arial" panose="020B0604020202020204" pitchFamily="34" charset="0"/>
                  <a:ea typeface="Calibri"/>
                  <a:cs typeface="Arial" panose="020B0604020202020204" pitchFamily="34" charset="0"/>
                  <a:sym typeface="Calibri"/>
                </a:rPr>
                <a:t>una</a:t>
              </a:r>
              <a:r>
                <a:rPr lang="en-US" sz="2800" b="1" i="0" u="none" strike="noStrike" cap="none" dirty="0">
                  <a:solidFill>
                    <a:srgbClr val="FFFFFF"/>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rgbClr val="FFFFFF"/>
                  </a:solidFill>
                  <a:latin typeface="Arial" panose="020B0604020202020204" pitchFamily="34" charset="0"/>
                  <a:ea typeface="Calibri"/>
                  <a:cs typeface="Arial" panose="020B0604020202020204" pitchFamily="34" charset="0"/>
                  <a:sym typeface="Calibri"/>
                </a:rPr>
                <a:t>universidad</a:t>
              </a:r>
              <a:endParaRPr sz="1400" b="0" i="0" u="none" strike="noStrike" cap="none" dirty="0">
                <a:solidFill>
                  <a:srgbClr val="000000"/>
                </a:solidFill>
                <a:latin typeface="Arial"/>
                <a:ea typeface="Arial"/>
                <a:cs typeface="Arial"/>
                <a:sym typeface="Arial"/>
              </a:endParaRPr>
            </a:p>
          </p:txBody>
        </p:sp>
        <p:sp>
          <p:nvSpPr>
            <p:cNvPr id="685" name="Google Shape;685;p30"/>
            <p:cNvSpPr/>
            <p:nvPr/>
          </p:nvSpPr>
          <p:spPr>
            <a:xfrm>
              <a:off x="5113831" y="5386123"/>
              <a:ext cx="2488093" cy="1738317"/>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400" b="1" i="0" u="none" strike="noStrike" cap="none" dirty="0" err="1">
                  <a:solidFill>
                    <a:srgbClr val="FFFFFF"/>
                  </a:solidFill>
                  <a:latin typeface="Arial" panose="020B0604020202020204" pitchFamily="34" charset="0"/>
                  <a:ea typeface="Calibri"/>
                  <a:cs typeface="Arial" panose="020B0604020202020204" pitchFamily="34" charset="0"/>
                  <a:sym typeface="Calibri"/>
                </a:rPr>
                <a:t>Matricularse</a:t>
              </a:r>
              <a:r>
                <a:rPr lang="en-US" sz="2400" b="1" i="0" u="none" strike="noStrike" cap="none" dirty="0">
                  <a:solidFill>
                    <a:srgbClr val="FFFFFF"/>
                  </a:solidFill>
                  <a:latin typeface="Arial" panose="020B0604020202020204" pitchFamily="34" charset="0"/>
                  <a:ea typeface="Calibri"/>
                  <a:cs typeface="Arial" panose="020B0604020202020204" pitchFamily="34" charset="0"/>
                  <a:sym typeface="Calibri"/>
                </a:rPr>
                <a:t> </a:t>
              </a:r>
              <a:r>
                <a:rPr lang="en-US" sz="2400" b="1" i="0" u="none" strike="noStrike" cap="none" dirty="0" err="1">
                  <a:solidFill>
                    <a:srgbClr val="FFFFFF"/>
                  </a:solidFill>
                  <a:latin typeface="Arial" panose="020B0604020202020204" pitchFamily="34" charset="0"/>
                  <a:ea typeface="Calibri"/>
                  <a:cs typeface="Arial" panose="020B0604020202020204" pitchFamily="34" charset="0"/>
                  <a:sym typeface="Calibri"/>
                </a:rPr>
                <a:t>en</a:t>
              </a:r>
              <a:r>
                <a:rPr lang="en-US" sz="2400" b="1" i="0" u="none" strike="noStrike" cap="none" dirty="0">
                  <a:solidFill>
                    <a:srgbClr val="FFFFFF"/>
                  </a:solidFill>
                  <a:latin typeface="Arial" panose="020B0604020202020204" pitchFamily="34" charset="0"/>
                  <a:ea typeface="Calibri"/>
                  <a:cs typeface="Arial" panose="020B0604020202020204" pitchFamily="34" charset="0"/>
                  <a:sym typeface="Calibri"/>
                </a:rPr>
                <a:t> </a:t>
              </a:r>
              <a:r>
                <a:rPr lang="en-US" sz="2400" b="1" i="0" u="none" strike="noStrike" cap="none" dirty="0" err="1">
                  <a:solidFill>
                    <a:srgbClr val="FFFFFF"/>
                  </a:solidFill>
                  <a:latin typeface="Arial" panose="020B0604020202020204" pitchFamily="34" charset="0"/>
                  <a:ea typeface="Calibri"/>
                  <a:cs typeface="Arial" panose="020B0604020202020204" pitchFamily="34" charset="0"/>
                  <a:sym typeface="Calibri"/>
                </a:rPr>
                <a:t>cursos</a:t>
              </a:r>
              <a:r>
                <a:rPr lang="en-US" sz="2400" b="1" i="0" u="none" strike="noStrike" cap="none" dirty="0">
                  <a:solidFill>
                    <a:srgbClr val="FFFFFF"/>
                  </a:solidFill>
                  <a:latin typeface="Arial" panose="020B0604020202020204" pitchFamily="34" charset="0"/>
                  <a:ea typeface="Calibri"/>
                  <a:cs typeface="Arial" panose="020B0604020202020204" pitchFamily="34" charset="0"/>
                  <a:sym typeface="Calibri"/>
                </a:rPr>
                <a:t> de </a:t>
              </a:r>
              <a:r>
                <a:rPr lang="en-US" sz="2400" b="1" i="0" u="none" strike="noStrike" cap="none" dirty="0" err="1">
                  <a:solidFill>
                    <a:srgbClr val="FFFFFF"/>
                  </a:solidFill>
                  <a:latin typeface="Arial" panose="020B0604020202020204" pitchFamily="34" charset="0"/>
                  <a:ea typeface="Calibri"/>
                  <a:cs typeface="Arial" panose="020B0604020202020204" pitchFamily="34" charset="0"/>
                  <a:sym typeface="Calibri"/>
                </a:rPr>
                <a:t>inscripción</a:t>
              </a:r>
              <a:r>
                <a:rPr lang="en-US" sz="2400" b="1" i="0" u="none" strike="noStrike" cap="none" dirty="0">
                  <a:solidFill>
                    <a:srgbClr val="FFFFFF"/>
                  </a:solidFill>
                  <a:latin typeface="Arial" panose="020B0604020202020204" pitchFamily="34" charset="0"/>
                  <a:ea typeface="Calibri"/>
                  <a:cs typeface="Arial" panose="020B0604020202020204" pitchFamily="34" charset="0"/>
                  <a:sym typeface="Calibri"/>
                </a:rPr>
                <a:t> doble</a:t>
              </a:r>
              <a:endParaRPr sz="2400" b="0" i="0" u="none" strike="noStrike" cap="none" dirty="0">
                <a:solidFill>
                  <a:srgbClr val="000000"/>
                </a:solidFill>
                <a:latin typeface="Arial"/>
                <a:ea typeface="Arial"/>
                <a:cs typeface="Arial"/>
                <a:sym typeface="Arial"/>
              </a:endParaRPr>
            </a:p>
          </p:txBody>
        </p:sp>
        <p:sp>
          <p:nvSpPr>
            <p:cNvPr id="686" name="Google Shape;686;p30"/>
            <p:cNvSpPr/>
            <p:nvPr/>
          </p:nvSpPr>
          <p:spPr>
            <a:xfrm>
              <a:off x="11037075" y="5368125"/>
              <a:ext cx="2488200" cy="1756200"/>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400" b="1" i="0" u="none" strike="noStrike" cap="none" dirty="0">
                  <a:solidFill>
                    <a:srgbClr val="FFFFFF"/>
                  </a:solidFill>
                  <a:latin typeface="Arial" panose="020B0604020202020204" pitchFamily="34" charset="0"/>
                  <a:ea typeface="Calibri"/>
                  <a:cs typeface="Arial" panose="020B0604020202020204" pitchFamily="34" charset="0"/>
                  <a:sym typeface="Calibri"/>
                </a:rPr>
                <a:t>Tomar </a:t>
              </a:r>
              <a:r>
                <a:rPr lang="en-US" sz="2400" b="1" i="0" u="none" strike="noStrike" cap="none" dirty="0" err="1">
                  <a:solidFill>
                    <a:srgbClr val="FFFFFF"/>
                  </a:solidFill>
                  <a:latin typeface="Arial" panose="020B0604020202020204" pitchFamily="34" charset="0"/>
                  <a:ea typeface="Calibri"/>
                  <a:cs typeface="Arial" panose="020B0604020202020204" pitchFamily="34" charset="0"/>
                  <a:sym typeface="Calibri"/>
                </a:rPr>
                <a:t>el</a:t>
              </a:r>
              <a:r>
                <a:rPr lang="en-US" sz="2400" b="1" i="0" u="none" strike="noStrike" cap="none" dirty="0">
                  <a:solidFill>
                    <a:srgbClr val="FFFFFF"/>
                  </a:solidFill>
                  <a:latin typeface="Arial" panose="020B0604020202020204" pitchFamily="34" charset="0"/>
                  <a:ea typeface="Calibri"/>
                  <a:cs typeface="Arial" panose="020B0604020202020204" pitchFamily="34" charset="0"/>
                  <a:sym typeface="Calibri"/>
                </a:rPr>
                <a:t> SAT o ACT y </a:t>
              </a:r>
              <a:r>
                <a:rPr lang="en-US" sz="2400" b="1" i="0" u="none" strike="noStrike" cap="none" dirty="0" err="1">
                  <a:solidFill>
                    <a:srgbClr val="FFFFFF"/>
                  </a:solidFill>
                  <a:latin typeface="Arial" panose="020B0604020202020204" pitchFamily="34" charset="0"/>
                  <a:ea typeface="Calibri"/>
                  <a:cs typeface="Arial" panose="020B0604020202020204" pitchFamily="34" charset="0"/>
                  <a:sym typeface="Calibri"/>
                </a:rPr>
                <a:t>obtener</a:t>
              </a:r>
              <a:r>
                <a:rPr lang="en-US" sz="2400" b="1" i="0" u="none" strike="noStrike" cap="none" dirty="0">
                  <a:solidFill>
                    <a:srgbClr val="FFFFFF"/>
                  </a:solidFill>
                  <a:latin typeface="Arial" panose="020B0604020202020204" pitchFamily="34" charset="0"/>
                  <a:ea typeface="Calibri"/>
                  <a:cs typeface="Arial" panose="020B0604020202020204" pitchFamily="34" charset="0"/>
                  <a:sym typeface="Calibri"/>
                </a:rPr>
                <a:t> </a:t>
              </a:r>
              <a:r>
                <a:rPr lang="en-US" sz="2400" b="1" i="0" u="none" strike="noStrike" cap="none" dirty="0" err="1">
                  <a:solidFill>
                    <a:srgbClr val="FFFFFF"/>
                  </a:solidFill>
                  <a:latin typeface="Arial" panose="020B0604020202020204" pitchFamily="34" charset="0"/>
                  <a:ea typeface="Calibri"/>
                  <a:cs typeface="Arial" panose="020B0604020202020204" pitchFamily="34" charset="0"/>
                  <a:sym typeface="Calibri"/>
                </a:rPr>
                <a:t>una</a:t>
              </a:r>
              <a:r>
                <a:rPr lang="en-US" sz="2400" b="1" i="0" u="none" strike="noStrike" cap="none" dirty="0">
                  <a:solidFill>
                    <a:srgbClr val="FFFFFF"/>
                  </a:solidFill>
                  <a:latin typeface="Arial" panose="020B0604020202020204" pitchFamily="34" charset="0"/>
                  <a:ea typeface="Calibri"/>
                  <a:cs typeface="Arial" panose="020B0604020202020204" pitchFamily="34" charset="0"/>
                  <a:sym typeface="Calibri"/>
                </a:rPr>
                <a:t> </a:t>
              </a:r>
              <a:r>
                <a:rPr lang="en-US" sz="2400" b="1" i="0" u="none" strike="noStrike" cap="none" dirty="0" err="1">
                  <a:solidFill>
                    <a:srgbClr val="FFFFFF"/>
                  </a:solidFill>
                  <a:latin typeface="Arial" panose="020B0604020202020204" pitchFamily="34" charset="0"/>
                  <a:ea typeface="Calibri"/>
                  <a:cs typeface="Arial" panose="020B0604020202020204" pitchFamily="34" charset="0"/>
                  <a:sym typeface="Calibri"/>
                </a:rPr>
                <a:t>exención</a:t>
              </a:r>
              <a:r>
                <a:rPr lang="en-US" sz="2400" b="1" i="0" u="none" strike="noStrike" cap="none" dirty="0">
                  <a:solidFill>
                    <a:srgbClr val="FFFFFF"/>
                  </a:solidFill>
                  <a:latin typeface="Arial" panose="020B0604020202020204" pitchFamily="34" charset="0"/>
                  <a:ea typeface="Calibri"/>
                  <a:cs typeface="Arial" panose="020B0604020202020204" pitchFamily="34" charset="0"/>
                  <a:sym typeface="Calibri"/>
                </a:rPr>
                <a:t> del </a:t>
              </a:r>
              <a:r>
                <a:rPr lang="en-US" sz="2400" b="1" i="0" u="none" strike="noStrike" cap="none" dirty="0" err="1">
                  <a:solidFill>
                    <a:srgbClr val="FFFFFF"/>
                  </a:solidFill>
                  <a:latin typeface="Arial" panose="020B0604020202020204" pitchFamily="34" charset="0"/>
                  <a:ea typeface="Calibri"/>
                  <a:cs typeface="Arial" panose="020B0604020202020204" pitchFamily="34" charset="0"/>
                  <a:sym typeface="Calibri"/>
                </a:rPr>
                <a:t>costo</a:t>
              </a:r>
              <a:endParaRPr sz="2400" b="0" i="0" u="none" strike="noStrike" cap="none" dirty="0">
                <a:solidFill>
                  <a:srgbClr val="000000"/>
                </a:solidFill>
                <a:latin typeface="Arial"/>
                <a:ea typeface="Arial"/>
                <a:cs typeface="Arial"/>
                <a:sym typeface="Arial"/>
              </a:endParaRPr>
            </a:p>
          </p:txBody>
        </p:sp>
        <p:sp>
          <p:nvSpPr>
            <p:cNvPr id="688" name="Google Shape;688;p30"/>
            <p:cNvSpPr/>
            <p:nvPr/>
          </p:nvSpPr>
          <p:spPr>
            <a:xfrm>
              <a:off x="13751525" y="5345950"/>
              <a:ext cx="2697600" cy="1738200"/>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400"/>
                <a:buFont typeface="Arial"/>
                <a:buNone/>
              </a:pPr>
              <a:r>
                <a:rPr lang="en-US" sz="2600" b="1" i="0" u="none" strike="noStrike" cap="none" dirty="0" err="1">
                  <a:solidFill>
                    <a:srgbClr val="FFFFFF"/>
                  </a:solidFill>
                  <a:latin typeface="Arial" panose="020B0604020202020204" pitchFamily="34" charset="0"/>
                  <a:ea typeface="Calibri"/>
                  <a:cs typeface="Arial" panose="020B0604020202020204" pitchFamily="34" charset="0"/>
                  <a:sym typeface="Calibri"/>
                </a:rPr>
                <a:t>Unirse</a:t>
              </a:r>
              <a:r>
                <a:rPr lang="en-US" sz="2600" b="1" i="0" u="none" strike="noStrike" cap="none" dirty="0">
                  <a:solidFill>
                    <a:srgbClr val="FFFFFF"/>
                  </a:solidFill>
                  <a:latin typeface="Arial" panose="020B0604020202020204" pitchFamily="34" charset="0"/>
                  <a:ea typeface="Calibri"/>
                  <a:cs typeface="Arial" panose="020B0604020202020204" pitchFamily="34" charset="0"/>
                  <a:sym typeface="Calibri"/>
                </a:rPr>
                <a:t> a un </a:t>
              </a:r>
              <a:r>
                <a:rPr lang="en-US" sz="2600" b="1" i="0" u="none" strike="noStrike" cap="none" dirty="0" err="1">
                  <a:solidFill>
                    <a:srgbClr val="FFFFFF"/>
                  </a:solidFill>
                  <a:latin typeface="Arial" panose="020B0604020202020204" pitchFamily="34" charset="0"/>
                  <a:ea typeface="Calibri"/>
                  <a:cs typeface="Arial" panose="020B0604020202020204" pitchFamily="34" charset="0"/>
                  <a:sym typeface="Calibri"/>
                </a:rPr>
                <a:t>programa</a:t>
              </a:r>
              <a:r>
                <a:rPr lang="en-US" sz="2600" b="1" i="0" u="none" strike="noStrike" cap="none" dirty="0">
                  <a:solidFill>
                    <a:srgbClr val="FFFFFF"/>
                  </a:solidFill>
                  <a:latin typeface="Arial" panose="020B0604020202020204" pitchFamily="34" charset="0"/>
                  <a:ea typeface="Calibri"/>
                  <a:cs typeface="Arial" panose="020B0604020202020204" pitchFamily="34" charset="0"/>
                  <a:sym typeface="Calibri"/>
                </a:rPr>
                <a:t> de </a:t>
              </a:r>
              <a:r>
                <a:rPr lang="en-US" sz="2600" b="1" i="0" u="none" strike="noStrike" cap="none" dirty="0" err="1">
                  <a:solidFill>
                    <a:srgbClr val="FFFFFF"/>
                  </a:solidFill>
                  <a:latin typeface="Arial" panose="020B0604020202020204" pitchFamily="34" charset="0"/>
                  <a:ea typeface="Calibri"/>
                  <a:cs typeface="Arial" panose="020B0604020202020204" pitchFamily="34" charset="0"/>
                  <a:sym typeface="Calibri"/>
                </a:rPr>
                <a:t>enriquecimiento</a:t>
              </a:r>
              <a:r>
                <a:rPr lang="en-US" sz="2600" b="1" i="0" u="none" strike="noStrike" cap="none" dirty="0">
                  <a:solidFill>
                    <a:srgbClr val="FFFFFF"/>
                  </a:solidFill>
                  <a:latin typeface="Arial" panose="020B0604020202020204" pitchFamily="34" charset="0"/>
                  <a:ea typeface="Calibri"/>
                  <a:cs typeface="Arial" panose="020B0604020202020204" pitchFamily="34" charset="0"/>
                  <a:sym typeface="Calibri"/>
                </a:rPr>
                <a:t> </a:t>
              </a:r>
              <a:r>
                <a:rPr lang="en-US" sz="2600" b="1" i="0" u="none" strike="noStrike" cap="none" dirty="0" err="1">
                  <a:solidFill>
                    <a:srgbClr val="FFFFFF"/>
                  </a:solidFill>
                  <a:latin typeface="Arial" panose="020B0604020202020204" pitchFamily="34" charset="0"/>
                  <a:ea typeface="Calibri"/>
                  <a:cs typeface="Arial" panose="020B0604020202020204" pitchFamily="34" charset="0"/>
                  <a:sym typeface="Calibri"/>
                </a:rPr>
                <a:t>académico</a:t>
              </a:r>
              <a:endParaRPr sz="1200" b="0" i="0" u="none" strike="noStrike" cap="none" dirty="0">
                <a:solidFill>
                  <a:srgbClr val="000000"/>
                </a:solidFill>
                <a:latin typeface="Arial"/>
                <a:ea typeface="Arial"/>
                <a:cs typeface="Arial"/>
                <a:sym typeface="Arial"/>
              </a:endParaRPr>
            </a:p>
          </p:txBody>
        </p:sp>
        <p:sp>
          <p:nvSpPr>
            <p:cNvPr id="692" name="Google Shape;692;p30"/>
            <p:cNvSpPr/>
            <p:nvPr/>
          </p:nvSpPr>
          <p:spPr>
            <a:xfrm>
              <a:off x="1357271" y="5454878"/>
              <a:ext cx="3293771" cy="1669562"/>
            </a:xfrm>
            <a:prstGeom prst="roundRect">
              <a:avLst>
                <a:gd name="adj" fmla="val 16667"/>
              </a:avLst>
            </a:prstGeom>
            <a:solidFill>
              <a:srgbClr val="A5A5A5"/>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err="1">
                  <a:solidFill>
                    <a:srgbClr val="FFFFFF"/>
                  </a:solidFill>
                  <a:latin typeface="Arial" panose="020B0604020202020204" pitchFamily="34" charset="0"/>
                  <a:ea typeface="Calibri"/>
                  <a:cs typeface="Arial" panose="020B0604020202020204" pitchFamily="34" charset="0"/>
                  <a:sym typeface="Calibri"/>
                </a:rPr>
                <a:t>Construir</a:t>
              </a:r>
              <a:r>
                <a:rPr lang="en-US" sz="2800" b="1" i="0" u="none" strike="noStrike" cap="none" dirty="0">
                  <a:solidFill>
                    <a:srgbClr val="FFFFFF"/>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rgbClr val="FFFFFF"/>
                  </a:solidFill>
                  <a:latin typeface="Arial" panose="020B0604020202020204" pitchFamily="34" charset="0"/>
                  <a:ea typeface="Calibri"/>
                  <a:cs typeface="Arial" panose="020B0604020202020204" pitchFamily="34" charset="0"/>
                  <a:sym typeface="Calibri"/>
                </a:rPr>
                <a:t>Conocimiento</a:t>
              </a:r>
              <a:r>
                <a:rPr lang="en-US" sz="2800" b="1" i="0" u="none" strike="noStrike" cap="none" dirty="0">
                  <a:solidFill>
                    <a:srgbClr val="FFFFFF"/>
                  </a:solidFill>
                  <a:latin typeface="Arial" panose="020B0604020202020204" pitchFamily="34" charset="0"/>
                  <a:ea typeface="Calibri"/>
                  <a:cs typeface="Arial" panose="020B0604020202020204" pitchFamily="34" charset="0"/>
                  <a:sym typeface="Calibri"/>
                </a:rPr>
                <a:t> y </a:t>
              </a:r>
              <a:r>
                <a:rPr lang="en-US" sz="2800" b="1" i="0" u="none" strike="noStrike" cap="none" dirty="0" err="1">
                  <a:solidFill>
                    <a:srgbClr val="FFFFFF"/>
                  </a:solidFill>
                  <a:latin typeface="Arial" panose="020B0604020202020204" pitchFamily="34" charset="0"/>
                  <a:ea typeface="Calibri"/>
                  <a:cs typeface="Arial" panose="020B0604020202020204" pitchFamily="34" charset="0"/>
                  <a:sym typeface="Calibri"/>
                </a:rPr>
                <a:t>Preparación</a:t>
              </a:r>
              <a:r>
                <a:rPr lang="en-US" sz="2800" b="1" i="0" u="none" strike="noStrike" cap="none" dirty="0">
                  <a:solidFill>
                    <a:srgbClr val="FFFFFF"/>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rgbClr val="FFFFFF"/>
                  </a:solidFill>
                  <a:latin typeface="Arial" panose="020B0604020202020204" pitchFamily="34" charset="0"/>
                  <a:ea typeface="Calibri"/>
                  <a:cs typeface="Arial" panose="020B0604020202020204" pitchFamily="34" charset="0"/>
                  <a:sym typeface="Calibri"/>
                </a:rPr>
                <a:t>Universitaria</a:t>
              </a:r>
              <a:r>
                <a:rPr lang="en-US" sz="2800" b="1" i="0" u="none" strike="noStrike" cap="none" dirty="0">
                  <a:solidFill>
                    <a:srgbClr val="FFFFFF"/>
                  </a:solidFill>
                  <a:latin typeface="Arial" panose="020B0604020202020204" pitchFamily="34" charset="0"/>
                  <a:ea typeface="Calibri"/>
                  <a:cs typeface="Arial" panose="020B0604020202020204" pitchFamily="34" charset="0"/>
                  <a:sym typeface="Calibri"/>
                </a:rPr>
                <a:t>: </a:t>
              </a:r>
              <a:endParaRPr sz="1400" b="0" i="0" u="none" strike="noStrike" cap="none" dirty="0">
                <a:solidFill>
                  <a:srgbClr val="000000"/>
                </a:solidFill>
                <a:latin typeface="Arial"/>
                <a:ea typeface="Arial"/>
                <a:cs typeface="Arial"/>
                <a:sym typeface="Arial"/>
              </a:endParaRPr>
            </a:p>
          </p:txBody>
        </p:sp>
      </p:grpSp>
      <p:grpSp>
        <p:nvGrpSpPr>
          <p:cNvPr id="2" name="Group 1">
            <a:extLst>
              <a:ext uri="{FF2B5EF4-FFF2-40B4-BE49-F238E27FC236}">
                <a16:creationId xmlns:a16="http://schemas.microsoft.com/office/drawing/2014/main" id="{19478745-9DDE-F300-6938-8FBD4DBA65FE}"/>
              </a:ext>
            </a:extLst>
          </p:cNvPr>
          <p:cNvGrpSpPr/>
          <p:nvPr/>
        </p:nvGrpSpPr>
        <p:grpSpPr>
          <a:xfrm>
            <a:off x="1380361" y="7559082"/>
            <a:ext cx="15118839" cy="1783344"/>
            <a:chOff x="1380361" y="7559082"/>
            <a:chExt cx="15118839" cy="1783344"/>
          </a:xfrm>
        </p:grpSpPr>
        <p:sp>
          <p:nvSpPr>
            <p:cNvPr id="678" name="Google Shape;678;p30"/>
            <p:cNvSpPr/>
            <p:nvPr/>
          </p:nvSpPr>
          <p:spPr>
            <a:xfrm>
              <a:off x="5185596" y="7559082"/>
              <a:ext cx="2488093" cy="1783344"/>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err="1">
                  <a:solidFill>
                    <a:srgbClr val="FFFFFF"/>
                  </a:solidFill>
                  <a:latin typeface="Arial" panose="020B0604020202020204" pitchFamily="34" charset="0"/>
                  <a:ea typeface="Calibri"/>
                  <a:cs typeface="Arial" panose="020B0604020202020204" pitchFamily="34" charset="0"/>
                  <a:sym typeface="Calibri"/>
                </a:rPr>
                <a:t>Reunirse</a:t>
              </a:r>
              <a:r>
                <a:rPr lang="en-US" sz="2800" b="1" i="0" u="none" strike="noStrike" cap="none" dirty="0">
                  <a:solidFill>
                    <a:srgbClr val="FFFFFF"/>
                  </a:solidFill>
                  <a:latin typeface="Arial" panose="020B0604020202020204" pitchFamily="34" charset="0"/>
                  <a:ea typeface="Calibri"/>
                  <a:cs typeface="Arial" panose="020B0604020202020204" pitchFamily="34" charset="0"/>
                  <a:sym typeface="Calibri"/>
                </a:rPr>
                <a:t> con un </a:t>
              </a:r>
              <a:r>
                <a:rPr lang="en-US" sz="2800" b="1" i="0" u="none" strike="noStrike" cap="none" dirty="0" err="1">
                  <a:solidFill>
                    <a:srgbClr val="FFFFFF"/>
                  </a:solidFill>
                  <a:latin typeface="Arial" panose="020B0604020202020204" pitchFamily="34" charset="0"/>
                  <a:ea typeface="Calibri"/>
                  <a:cs typeface="Arial" panose="020B0604020202020204" pitchFamily="34" charset="0"/>
                  <a:sym typeface="Calibri"/>
                </a:rPr>
                <a:t>consejero</a:t>
              </a:r>
              <a:r>
                <a:rPr lang="en-US" sz="2800" b="1" i="0" u="none" strike="noStrike" cap="none" dirty="0">
                  <a:solidFill>
                    <a:srgbClr val="FFFFFF"/>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rgbClr val="FFFFFF"/>
                  </a:solidFill>
                  <a:latin typeface="Arial" panose="020B0604020202020204" pitchFamily="34" charset="0"/>
                  <a:ea typeface="Calibri"/>
                  <a:cs typeface="Arial" panose="020B0604020202020204" pitchFamily="34" charset="0"/>
                  <a:sym typeface="Calibri"/>
                </a:rPr>
                <a:t>académico</a:t>
              </a:r>
              <a:endParaRPr sz="1400" b="0" i="0" u="none" strike="noStrike" cap="none" dirty="0">
                <a:solidFill>
                  <a:srgbClr val="000000"/>
                </a:solidFill>
                <a:latin typeface="Arial"/>
                <a:ea typeface="Arial"/>
                <a:cs typeface="Arial"/>
                <a:sym typeface="Arial"/>
              </a:endParaRPr>
            </a:p>
          </p:txBody>
        </p:sp>
        <p:sp>
          <p:nvSpPr>
            <p:cNvPr id="679" name="Google Shape;679;p30"/>
            <p:cNvSpPr/>
            <p:nvPr/>
          </p:nvSpPr>
          <p:spPr>
            <a:xfrm>
              <a:off x="10954750" y="7628425"/>
              <a:ext cx="2488200" cy="1713900"/>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err="1">
                  <a:solidFill>
                    <a:srgbClr val="FFFFFF"/>
                  </a:solidFill>
                  <a:latin typeface="Arial" panose="020B0604020202020204" pitchFamily="34" charset="0"/>
                  <a:ea typeface="Calibri"/>
                  <a:cs typeface="Arial" panose="020B0604020202020204" pitchFamily="34" charset="0"/>
                  <a:sym typeface="Calibri"/>
                </a:rPr>
                <a:t>Mantener</a:t>
              </a:r>
              <a:r>
                <a:rPr lang="en-US" sz="2800" b="1" i="0" u="none" strike="noStrike" cap="none" dirty="0">
                  <a:solidFill>
                    <a:srgbClr val="FFFFFF"/>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rgbClr val="FFFFFF"/>
                  </a:solidFill>
                  <a:latin typeface="Arial" panose="020B0604020202020204" pitchFamily="34" charset="0"/>
                  <a:ea typeface="Calibri"/>
                  <a:cs typeface="Arial" panose="020B0604020202020204" pitchFamily="34" charset="0"/>
                  <a:sym typeface="Calibri"/>
                </a:rPr>
                <a:t>una</a:t>
              </a:r>
              <a:r>
                <a:rPr lang="en-US" sz="2800" b="1" i="0" u="none" strike="noStrike" cap="none" dirty="0">
                  <a:solidFill>
                    <a:srgbClr val="FFFFFF"/>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rgbClr val="FFFFFF"/>
                  </a:solidFill>
                  <a:latin typeface="Arial" panose="020B0604020202020204" pitchFamily="34" charset="0"/>
                  <a:ea typeface="Calibri"/>
                  <a:cs typeface="Arial" panose="020B0604020202020204" pitchFamily="34" charset="0"/>
                  <a:sym typeface="Calibri"/>
                </a:rPr>
                <a:t>asistencia</a:t>
              </a:r>
              <a:r>
                <a:rPr lang="en-US" sz="2800" b="1" i="0" u="none" strike="noStrike" cap="none" dirty="0">
                  <a:solidFill>
                    <a:srgbClr val="FFFFFF"/>
                  </a:solidFill>
                  <a:latin typeface="Arial" panose="020B0604020202020204" pitchFamily="34" charset="0"/>
                  <a:ea typeface="Calibri"/>
                  <a:cs typeface="Arial" panose="020B0604020202020204" pitchFamily="34" charset="0"/>
                  <a:sym typeface="Calibri"/>
                </a:rPr>
                <a:t> regular</a:t>
              </a:r>
              <a:endParaRPr sz="1400" b="0" i="0" u="none" strike="noStrike" cap="none" dirty="0">
                <a:solidFill>
                  <a:srgbClr val="000000"/>
                </a:solidFill>
                <a:latin typeface="Arial"/>
                <a:ea typeface="Arial"/>
                <a:cs typeface="Arial"/>
                <a:sym typeface="Arial"/>
              </a:endParaRPr>
            </a:p>
          </p:txBody>
        </p:sp>
        <p:sp>
          <p:nvSpPr>
            <p:cNvPr id="680" name="Google Shape;680;p30"/>
            <p:cNvSpPr/>
            <p:nvPr/>
          </p:nvSpPr>
          <p:spPr>
            <a:xfrm>
              <a:off x="8139002" y="7617000"/>
              <a:ext cx="2328782" cy="1725426"/>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Calibri"/>
                <a:buNone/>
              </a:pPr>
              <a:r>
                <a:rPr lang="en-US" sz="2800" b="1" i="0" u="none" strike="noStrike" cap="none" dirty="0" err="1">
                  <a:solidFill>
                    <a:srgbClr val="FFFFFF"/>
                  </a:solidFill>
                  <a:latin typeface="Arial" panose="020B0604020202020204" pitchFamily="34" charset="0"/>
                  <a:ea typeface="Calibri"/>
                  <a:cs typeface="Arial" panose="020B0604020202020204" pitchFamily="34" charset="0"/>
                  <a:sym typeface="Calibri"/>
                </a:rPr>
                <a:t>Matricularse</a:t>
              </a:r>
              <a:r>
                <a:rPr lang="en-US" sz="2800" b="1" i="0" u="none" strike="noStrike" cap="none" dirty="0">
                  <a:solidFill>
                    <a:srgbClr val="FFFFFF"/>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rgbClr val="FFFFFF"/>
                  </a:solidFill>
                  <a:latin typeface="Arial" panose="020B0604020202020204" pitchFamily="34" charset="0"/>
                  <a:ea typeface="Calibri"/>
                  <a:cs typeface="Arial" panose="020B0604020202020204" pitchFamily="34" charset="0"/>
                  <a:sym typeface="Calibri"/>
                </a:rPr>
                <a:t>en</a:t>
              </a:r>
              <a:r>
                <a:rPr lang="en-US" sz="2800" b="1" i="0" u="none" strike="noStrike" cap="none" dirty="0">
                  <a:solidFill>
                    <a:srgbClr val="FFFFFF"/>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rgbClr val="FFFFFF"/>
                  </a:solidFill>
                  <a:latin typeface="Arial" panose="020B0604020202020204" pitchFamily="34" charset="0"/>
                  <a:ea typeface="Calibri"/>
                  <a:cs typeface="Arial" panose="020B0604020202020204" pitchFamily="34" charset="0"/>
                  <a:sym typeface="Calibri"/>
                </a:rPr>
                <a:t>cursos</a:t>
              </a:r>
              <a:r>
                <a:rPr lang="en-US" sz="2800" b="1" i="0" u="none" strike="noStrike" cap="none" dirty="0">
                  <a:solidFill>
                    <a:srgbClr val="FFFFFF"/>
                  </a:solidFill>
                  <a:latin typeface="Arial" panose="020B0604020202020204" pitchFamily="34" charset="0"/>
                  <a:ea typeface="Calibri"/>
                  <a:cs typeface="Arial" panose="020B0604020202020204" pitchFamily="34" charset="0"/>
                  <a:sym typeface="Calibri"/>
                </a:rPr>
                <a:t>   “A-G” </a:t>
              </a:r>
              <a:endParaRPr sz="1400" b="0" i="0" u="none" strike="noStrike" cap="none" dirty="0">
                <a:solidFill>
                  <a:srgbClr val="000000"/>
                </a:solidFill>
                <a:latin typeface="Arial"/>
                <a:ea typeface="Arial"/>
                <a:cs typeface="Arial"/>
                <a:sym typeface="Arial"/>
              </a:endParaRPr>
            </a:p>
          </p:txBody>
        </p:sp>
        <p:sp>
          <p:nvSpPr>
            <p:cNvPr id="681" name="Google Shape;681;p30"/>
            <p:cNvSpPr/>
            <p:nvPr/>
          </p:nvSpPr>
          <p:spPr>
            <a:xfrm>
              <a:off x="13801600" y="7628425"/>
              <a:ext cx="2697600" cy="1713900"/>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err="1">
                  <a:solidFill>
                    <a:srgbClr val="FFFFFF"/>
                  </a:solidFill>
                  <a:latin typeface="Arial" panose="020B0604020202020204" pitchFamily="34" charset="0"/>
                  <a:ea typeface="Calibri"/>
                  <a:cs typeface="Arial" panose="020B0604020202020204" pitchFamily="34" charset="0"/>
                  <a:sym typeface="Calibri"/>
                </a:rPr>
                <a:t>Pedir</a:t>
              </a:r>
              <a:r>
                <a:rPr lang="en-US" sz="2800" b="1" i="0" u="none" strike="noStrike" cap="none" dirty="0">
                  <a:solidFill>
                    <a:srgbClr val="FFFFFF"/>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rgbClr val="FFFFFF"/>
                  </a:solidFill>
                  <a:latin typeface="Arial" panose="020B0604020202020204" pitchFamily="34" charset="0"/>
                  <a:ea typeface="Calibri"/>
                  <a:cs typeface="Arial" panose="020B0604020202020204" pitchFamily="34" charset="0"/>
                  <a:sym typeface="Calibri"/>
                </a:rPr>
                <a:t>una</a:t>
              </a:r>
              <a:r>
                <a:rPr lang="en-US" sz="2800" b="1" i="0" u="none" strike="noStrike" cap="none" dirty="0">
                  <a:solidFill>
                    <a:srgbClr val="FFFFFF"/>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rgbClr val="FFFFFF"/>
                  </a:solidFill>
                  <a:latin typeface="Arial" panose="020B0604020202020204" pitchFamily="34" charset="0"/>
                  <a:ea typeface="Calibri"/>
                  <a:cs typeface="Arial" panose="020B0604020202020204" pitchFamily="34" charset="0"/>
                  <a:sym typeface="Calibri"/>
                </a:rPr>
                <a:t>tutorías</a:t>
              </a:r>
              <a:r>
                <a:rPr lang="en-US" sz="2800" b="1" i="0" u="none" strike="noStrike" cap="none" dirty="0">
                  <a:solidFill>
                    <a:srgbClr val="FFFFFF"/>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rgbClr val="FFFFFF"/>
                  </a:solidFill>
                  <a:latin typeface="Arial" panose="020B0604020202020204" pitchFamily="34" charset="0"/>
                  <a:ea typeface="Calibri"/>
                  <a:cs typeface="Arial" panose="020B0604020202020204" pitchFamily="34" charset="0"/>
                  <a:sym typeface="Calibri"/>
                </a:rPr>
                <a:t>según</a:t>
              </a:r>
              <a:r>
                <a:rPr lang="en-US" sz="2800" b="1" i="0" u="none" strike="noStrike" cap="none" dirty="0">
                  <a:solidFill>
                    <a:srgbClr val="FFFFFF"/>
                  </a:solidFill>
                  <a:latin typeface="Arial" panose="020B0604020202020204" pitchFamily="34" charset="0"/>
                  <a:ea typeface="Calibri"/>
                  <a:cs typeface="Arial" panose="020B0604020202020204" pitchFamily="34" charset="0"/>
                  <a:sym typeface="Calibri"/>
                </a:rPr>
                <a:t> sea </a:t>
              </a:r>
              <a:r>
                <a:rPr lang="en-US" sz="2800" b="1" i="0" u="none" strike="noStrike" cap="none" dirty="0" err="1">
                  <a:solidFill>
                    <a:srgbClr val="FFFFFF"/>
                  </a:solidFill>
                  <a:latin typeface="Arial" panose="020B0604020202020204" pitchFamily="34" charset="0"/>
                  <a:ea typeface="Calibri"/>
                  <a:cs typeface="Arial" panose="020B0604020202020204" pitchFamily="34" charset="0"/>
                  <a:sym typeface="Calibri"/>
                </a:rPr>
                <a:t>necesario</a:t>
              </a:r>
              <a:endParaRPr sz="1400" b="0" i="0" u="none" strike="noStrike" cap="none" dirty="0">
                <a:solidFill>
                  <a:srgbClr val="000000"/>
                </a:solidFill>
                <a:latin typeface="Arial"/>
                <a:ea typeface="Arial"/>
                <a:cs typeface="Arial"/>
                <a:sym typeface="Arial"/>
              </a:endParaRPr>
            </a:p>
          </p:txBody>
        </p:sp>
        <p:sp>
          <p:nvSpPr>
            <p:cNvPr id="693" name="Google Shape;693;p30"/>
            <p:cNvSpPr/>
            <p:nvPr/>
          </p:nvSpPr>
          <p:spPr>
            <a:xfrm>
              <a:off x="1380361" y="7600632"/>
              <a:ext cx="3293771" cy="1669562"/>
            </a:xfrm>
            <a:prstGeom prst="roundRect">
              <a:avLst>
                <a:gd name="adj" fmla="val 16667"/>
              </a:avLst>
            </a:prstGeom>
            <a:solidFill>
              <a:srgbClr val="A5A5A5"/>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err="1">
                  <a:solidFill>
                    <a:srgbClr val="FFFFFF"/>
                  </a:solidFill>
                  <a:latin typeface="Arial" panose="020B0604020202020204" pitchFamily="34" charset="0"/>
                  <a:ea typeface="Calibri"/>
                  <a:cs typeface="Arial" panose="020B0604020202020204" pitchFamily="34" charset="0"/>
                  <a:sym typeface="Calibri"/>
                </a:rPr>
                <a:t>Académicos</a:t>
              </a:r>
              <a:r>
                <a:rPr lang="en-US" sz="2800" b="1" i="0" u="none" strike="noStrike" cap="none" dirty="0">
                  <a:solidFill>
                    <a:srgbClr val="FFFFFF"/>
                  </a:solidFill>
                  <a:latin typeface="Arial" panose="020B0604020202020204" pitchFamily="34" charset="0"/>
                  <a:ea typeface="Calibri"/>
                  <a:cs typeface="Arial" panose="020B0604020202020204" pitchFamily="34" charset="0"/>
                  <a:sym typeface="Calibri"/>
                </a:rPr>
                <a:t>: </a:t>
              </a:r>
              <a:endParaRPr sz="1400" b="0" i="0" u="none" strike="noStrike" cap="none" dirty="0">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701"/>
        <p:cNvGrpSpPr/>
        <p:nvPr/>
      </p:nvGrpSpPr>
      <p:grpSpPr>
        <a:xfrm>
          <a:off x="0" y="0"/>
          <a:ext cx="0" cy="0"/>
          <a:chOff x="0" y="0"/>
          <a:chExt cx="0" cy="0"/>
        </a:xfrm>
      </p:grpSpPr>
      <p:sp>
        <p:nvSpPr>
          <p:cNvPr id="702" name="Google Shape;702;p31"/>
          <p:cNvSpPr txBox="1"/>
          <p:nvPr/>
        </p:nvSpPr>
        <p:spPr>
          <a:xfrm>
            <a:off x="1077647" y="510523"/>
            <a:ext cx="15930193" cy="1846659"/>
          </a:xfrm>
          <a:prstGeom prst="rect">
            <a:avLst/>
          </a:prstGeom>
          <a:noFill/>
          <a:ln>
            <a:noFill/>
          </a:ln>
        </p:spPr>
        <p:txBody>
          <a:bodyPr spcFirstLastPara="1" wrap="square" lIns="0" tIns="0" rIns="0" bIns="0" anchor="t" anchorCtr="0">
            <a:spAutoFit/>
          </a:bodyPr>
          <a:lstStyle/>
          <a:p>
            <a:pPr algn="ctr">
              <a:buSzPts val="6000"/>
            </a:pPr>
            <a:r>
              <a:rPr lang="es-ES" sz="6000" b="1" dirty="0">
                <a:solidFill>
                  <a:schemeClr val="bg1"/>
                </a:solidFill>
                <a:latin typeface="Poppins"/>
                <a:cs typeface="Poppins"/>
              </a:rPr>
              <a:t>Planificación educativa</a:t>
            </a:r>
            <a:endParaRPr lang="en-US" sz="6000" b="1" dirty="0">
              <a:solidFill>
                <a:schemeClr val="bg1"/>
              </a:solidFill>
              <a:latin typeface="Poppins"/>
              <a:ea typeface="Arial"/>
              <a:cs typeface="Poppins"/>
              <a:sym typeface="Poppins"/>
            </a:endParaRPr>
          </a:p>
          <a:p>
            <a:r>
              <a:rPr lang="es-ES" sz="6000" b="1" dirty="0">
                <a:solidFill>
                  <a:schemeClr val="bg1"/>
                </a:solidFill>
                <a:latin typeface="Poppins"/>
                <a:cs typeface="Poppins"/>
              </a:rPr>
              <a:t>Vías Adicionales de Graduación de HS</a:t>
            </a:r>
          </a:p>
        </p:txBody>
      </p:sp>
      <p:sp>
        <p:nvSpPr>
          <p:cNvPr id="2" name="Freeform: Shape 1">
            <a:extLst>
              <a:ext uri="{FF2B5EF4-FFF2-40B4-BE49-F238E27FC236}">
                <a16:creationId xmlns:a16="http://schemas.microsoft.com/office/drawing/2014/main" id="{C89B79B8-195E-5EAA-5D2F-50F230222EEC}"/>
              </a:ext>
            </a:extLst>
          </p:cNvPr>
          <p:cNvSpPr/>
          <p:nvPr/>
        </p:nvSpPr>
        <p:spPr>
          <a:xfrm>
            <a:off x="1077647" y="2926460"/>
            <a:ext cx="4986268" cy="1421341"/>
          </a:xfrm>
          <a:custGeom>
            <a:avLst/>
            <a:gdLst>
              <a:gd name="connsiteX0" fmla="*/ 0 w 1509705"/>
              <a:gd name="connsiteY0" fmla="*/ 150756 h 904518"/>
              <a:gd name="connsiteX1" fmla="*/ 150756 w 1509705"/>
              <a:gd name="connsiteY1" fmla="*/ 0 h 904518"/>
              <a:gd name="connsiteX2" fmla="*/ 1358949 w 1509705"/>
              <a:gd name="connsiteY2" fmla="*/ 0 h 904518"/>
              <a:gd name="connsiteX3" fmla="*/ 1509705 w 1509705"/>
              <a:gd name="connsiteY3" fmla="*/ 150756 h 904518"/>
              <a:gd name="connsiteX4" fmla="*/ 1509705 w 1509705"/>
              <a:gd name="connsiteY4" fmla="*/ 753762 h 904518"/>
              <a:gd name="connsiteX5" fmla="*/ 1358949 w 1509705"/>
              <a:gd name="connsiteY5" fmla="*/ 904518 h 904518"/>
              <a:gd name="connsiteX6" fmla="*/ 150756 w 1509705"/>
              <a:gd name="connsiteY6" fmla="*/ 904518 h 904518"/>
              <a:gd name="connsiteX7" fmla="*/ 0 w 1509705"/>
              <a:gd name="connsiteY7" fmla="*/ 753762 h 904518"/>
              <a:gd name="connsiteX8" fmla="*/ 0 w 1509705"/>
              <a:gd name="connsiteY8" fmla="*/ 150756 h 90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09705" h="904518">
                <a:moveTo>
                  <a:pt x="0" y="150756"/>
                </a:moveTo>
                <a:cubicBezTo>
                  <a:pt x="0" y="67496"/>
                  <a:pt x="67496" y="0"/>
                  <a:pt x="150756" y="0"/>
                </a:cubicBezTo>
                <a:lnTo>
                  <a:pt x="1358949" y="0"/>
                </a:lnTo>
                <a:cubicBezTo>
                  <a:pt x="1442209" y="0"/>
                  <a:pt x="1509705" y="67496"/>
                  <a:pt x="1509705" y="150756"/>
                </a:cubicBezTo>
                <a:lnTo>
                  <a:pt x="1509705" y="753762"/>
                </a:lnTo>
                <a:cubicBezTo>
                  <a:pt x="1509705" y="837022"/>
                  <a:pt x="1442209" y="904518"/>
                  <a:pt x="1358949" y="904518"/>
                </a:cubicBezTo>
                <a:lnTo>
                  <a:pt x="150756" y="904518"/>
                </a:lnTo>
                <a:cubicBezTo>
                  <a:pt x="67496" y="904518"/>
                  <a:pt x="0" y="837022"/>
                  <a:pt x="0" y="753762"/>
                </a:cubicBezTo>
                <a:lnTo>
                  <a:pt x="0" y="150756"/>
                </a:lnTo>
                <a:close/>
              </a:path>
            </a:pathLst>
          </a:custGeom>
          <a:solidFill>
            <a:srgbClr val="FED527"/>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97495" tIns="70825" rIns="97495" bIns="70825" numCol="1" spcCol="1270" anchor="ctr" anchorCtr="0">
            <a:noAutofit/>
          </a:bodyPr>
          <a:lstStyle/>
          <a:p>
            <a:pPr marL="0" lvl="0" indent="0" defTabSz="622300">
              <a:lnSpc>
                <a:spcPct val="90000"/>
              </a:lnSpc>
              <a:spcBef>
                <a:spcPct val="0"/>
              </a:spcBef>
              <a:spcAft>
                <a:spcPct val="35000"/>
              </a:spcAft>
              <a:buNone/>
            </a:pPr>
            <a:r>
              <a:rPr lang="es-ES" sz="3200" b="1" kern="1200" dirty="0">
                <a:solidFill>
                  <a:srgbClr val="002060"/>
                </a:solidFill>
                <a:latin typeface="Poppins"/>
                <a:cs typeface="Poppins"/>
              </a:rPr>
              <a:t>Inscríbete</a:t>
            </a:r>
            <a:r>
              <a:rPr lang="es-ES" sz="4000" dirty="0">
                <a:effectLst/>
                <a:latin typeface="Segoe UI Web (West European)"/>
              </a:rPr>
              <a:t> </a:t>
            </a:r>
            <a:r>
              <a:rPr lang="es-ES" sz="3200" b="1" kern="1200" dirty="0">
                <a:solidFill>
                  <a:srgbClr val="002060"/>
                </a:solidFill>
                <a:latin typeface="Poppins"/>
                <a:cs typeface="Poppins"/>
              </a:rPr>
              <a:t>en la Escuela de Verano</a:t>
            </a:r>
            <a:endParaRPr lang="en-US" sz="3200" b="1" kern="1200" dirty="0">
              <a:solidFill>
                <a:srgbClr val="002060"/>
              </a:solidFill>
              <a:latin typeface="Poppins"/>
              <a:cs typeface="Poppins"/>
            </a:endParaRPr>
          </a:p>
        </p:txBody>
      </p:sp>
      <p:sp>
        <p:nvSpPr>
          <p:cNvPr id="3" name="Freeform: Shape 2">
            <a:extLst>
              <a:ext uri="{FF2B5EF4-FFF2-40B4-BE49-F238E27FC236}">
                <a16:creationId xmlns:a16="http://schemas.microsoft.com/office/drawing/2014/main" id="{12F00945-9127-58A4-89E6-4011091C10D2}"/>
              </a:ext>
            </a:extLst>
          </p:cNvPr>
          <p:cNvSpPr/>
          <p:nvPr/>
        </p:nvSpPr>
        <p:spPr>
          <a:xfrm>
            <a:off x="1077647" y="4798908"/>
            <a:ext cx="4986268" cy="1421342"/>
          </a:xfrm>
          <a:custGeom>
            <a:avLst/>
            <a:gdLst>
              <a:gd name="connsiteX0" fmla="*/ 0 w 1968881"/>
              <a:gd name="connsiteY0" fmla="*/ 150756 h 904518"/>
              <a:gd name="connsiteX1" fmla="*/ 150756 w 1968881"/>
              <a:gd name="connsiteY1" fmla="*/ 0 h 904518"/>
              <a:gd name="connsiteX2" fmla="*/ 1818125 w 1968881"/>
              <a:gd name="connsiteY2" fmla="*/ 0 h 904518"/>
              <a:gd name="connsiteX3" fmla="*/ 1968881 w 1968881"/>
              <a:gd name="connsiteY3" fmla="*/ 150756 h 904518"/>
              <a:gd name="connsiteX4" fmla="*/ 1968881 w 1968881"/>
              <a:gd name="connsiteY4" fmla="*/ 753762 h 904518"/>
              <a:gd name="connsiteX5" fmla="*/ 1818125 w 1968881"/>
              <a:gd name="connsiteY5" fmla="*/ 904518 h 904518"/>
              <a:gd name="connsiteX6" fmla="*/ 150756 w 1968881"/>
              <a:gd name="connsiteY6" fmla="*/ 904518 h 904518"/>
              <a:gd name="connsiteX7" fmla="*/ 0 w 1968881"/>
              <a:gd name="connsiteY7" fmla="*/ 753762 h 904518"/>
              <a:gd name="connsiteX8" fmla="*/ 0 w 1968881"/>
              <a:gd name="connsiteY8" fmla="*/ 150756 h 90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968881" h="904518">
                <a:moveTo>
                  <a:pt x="0" y="150756"/>
                </a:moveTo>
                <a:cubicBezTo>
                  <a:pt x="0" y="67496"/>
                  <a:pt x="67496" y="0"/>
                  <a:pt x="150756" y="0"/>
                </a:cubicBezTo>
                <a:lnTo>
                  <a:pt x="1818125" y="0"/>
                </a:lnTo>
                <a:cubicBezTo>
                  <a:pt x="1901385" y="0"/>
                  <a:pt x="1968881" y="67496"/>
                  <a:pt x="1968881" y="150756"/>
                </a:cubicBezTo>
                <a:lnTo>
                  <a:pt x="1968881" y="753762"/>
                </a:lnTo>
                <a:cubicBezTo>
                  <a:pt x="1968881" y="837022"/>
                  <a:pt x="1901385" y="904518"/>
                  <a:pt x="1818125" y="904518"/>
                </a:cubicBezTo>
                <a:lnTo>
                  <a:pt x="150756" y="904518"/>
                </a:lnTo>
                <a:cubicBezTo>
                  <a:pt x="67496" y="904518"/>
                  <a:pt x="0" y="837022"/>
                  <a:pt x="0" y="753762"/>
                </a:cubicBezTo>
                <a:lnTo>
                  <a:pt x="0" y="150756"/>
                </a:lnTo>
                <a:close/>
              </a:path>
            </a:pathLst>
          </a:custGeom>
          <a:solidFill>
            <a:srgbClr val="E7731F"/>
          </a:solidFill>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86065" tIns="65110" rIns="86065" bIns="65110" numCol="1" spcCol="1270" anchor="ctr" anchorCtr="0">
            <a:noAutofit/>
          </a:bodyPr>
          <a:lstStyle/>
          <a:p>
            <a:r>
              <a:rPr lang="es-ES" sz="3600" b="1" kern="1200" dirty="0">
                <a:latin typeface="Poppins" panose="00000500000000000000" pitchFamily="2" charset="0"/>
                <a:cs typeface="Poppins" panose="00000500000000000000" pitchFamily="2" charset="0"/>
              </a:rPr>
              <a:t>Escuela de Continuación</a:t>
            </a:r>
          </a:p>
        </p:txBody>
      </p:sp>
      <p:sp>
        <p:nvSpPr>
          <p:cNvPr id="6" name="Freeform: Shape 5">
            <a:extLst>
              <a:ext uri="{FF2B5EF4-FFF2-40B4-BE49-F238E27FC236}">
                <a16:creationId xmlns:a16="http://schemas.microsoft.com/office/drawing/2014/main" id="{4CA53CD5-719F-E822-ECCE-472A35FB73A9}"/>
              </a:ext>
            </a:extLst>
          </p:cNvPr>
          <p:cNvSpPr/>
          <p:nvPr/>
        </p:nvSpPr>
        <p:spPr>
          <a:xfrm>
            <a:off x="1077647" y="6577022"/>
            <a:ext cx="4986268" cy="1421342"/>
          </a:xfrm>
          <a:custGeom>
            <a:avLst/>
            <a:gdLst>
              <a:gd name="connsiteX0" fmla="*/ 0 w 1594657"/>
              <a:gd name="connsiteY0" fmla="*/ 150756 h 904518"/>
              <a:gd name="connsiteX1" fmla="*/ 150756 w 1594657"/>
              <a:gd name="connsiteY1" fmla="*/ 0 h 904518"/>
              <a:gd name="connsiteX2" fmla="*/ 1443901 w 1594657"/>
              <a:gd name="connsiteY2" fmla="*/ 0 h 904518"/>
              <a:gd name="connsiteX3" fmla="*/ 1594657 w 1594657"/>
              <a:gd name="connsiteY3" fmla="*/ 150756 h 904518"/>
              <a:gd name="connsiteX4" fmla="*/ 1594657 w 1594657"/>
              <a:gd name="connsiteY4" fmla="*/ 753762 h 904518"/>
              <a:gd name="connsiteX5" fmla="*/ 1443901 w 1594657"/>
              <a:gd name="connsiteY5" fmla="*/ 904518 h 904518"/>
              <a:gd name="connsiteX6" fmla="*/ 150756 w 1594657"/>
              <a:gd name="connsiteY6" fmla="*/ 904518 h 904518"/>
              <a:gd name="connsiteX7" fmla="*/ 0 w 1594657"/>
              <a:gd name="connsiteY7" fmla="*/ 753762 h 904518"/>
              <a:gd name="connsiteX8" fmla="*/ 0 w 1594657"/>
              <a:gd name="connsiteY8" fmla="*/ 150756 h 90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657" h="904518">
                <a:moveTo>
                  <a:pt x="0" y="150756"/>
                </a:moveTo>
                <a:cubicBezTo>
                  <a:pt x="0" y="67496"/>
                  <a:pt x="67496" y="0"/>
                  <a:pt x="150756" y="0"/>
                </a:cubicBezTo>
                <a:lnTo>
                  <a:pt x="1443901" y="0"/>
                </a:lnTo>
                <a:cubicBezTo>
                  <a:pt x="1527161" y="0"/>
                  <a:pt x="1594657" y="67496"/>
                  <a:pt x="1594657" y="150756"/>
                </a:cubicBezTo>
                <a:lnTo>
                  <a:pt x="1594657" y="753762"/>
                </a:lnTo>
                <a:cubicBezTo>
                  <a:pt x="1594657" y="837022"/>
                  <a:pt x="1527161" y="904518"/>
                  <a:pt x="1443901" y="904518"/>
                </a:cubicBezTo>
                <a:lnTo>
                  <a:pt x="150756" y="904518"/>
                </a:lnTo>
                <a:cubicBezTo>
                  <a:pt x="67496" y="904518"/>
                  <a:pt x="0" y="837022"/>
                  <a:pt x="0" y="753762"/>
                </a:cubicBezTo>
                <a:lnTo>
                  <a:pt x="0" y="150756"/>
                </a:lnTo>
                <a:close/>
              </a:path>
            </a:pathLst>
          </a:custGeom>
          <a:solidFill>
            <a:srgbClr val="00B0F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5115" tIns="74635" rIns="105115" bIns="74635" numCol="1" spcCol="1270" anchor="ctr" anchorCtr="0">
            <a:noAutofit/>
          </a:bodyPr>
          <a:lstStyle/>
          <a:p>
            <a:pPr marL="0" lvl="0" indent="0" defTabSz="711200">
              <a:spcBef>
                <a:spcPct val="0"/>
              </a:spcBef>
              <a:buNone/>
            </a:pPr>
            <a:r>
              <a:rPr lang="es-ES" sz="3600" b="1" kern="1200" dirty="0">
                <a:solidFill>
                  <a:srgbClr val="002060"/>
                </a:solidFill>
                <a:latin typeface="Poppins"/>
                <a:cs typeface="Poppins"/>
              </a:rPr>
              <a:t>5º año de escuela secundaria </a:t>
            </a:r>
            <a:endParaRPr lang="en-US" sz="3600" b="1" kern="1200" dirty="0">
              <a:solidFill>
                <a:srgbClr val="002060"/>
              </a:solidFill>
              <a:latin typeface="Poppins"/>
              <a:cs typeface="Poppins"/>
            </a:endParaRPr>
          </a:p>
        </p:txBody>
      </p:sp>
      <p:sp>
        <p:nvSpPr>
          <p:cNvPr id="8" name="Freeform: Shape 7">
            <a:extLst>
              <a:ext uri="{FF2B5EF4-FFF2-40B4-BE49-F238E27FC236}">
                <a16:creationId xmlns:a16="http://schemas.microsoft.com/office/drawing/2014/main" id="{8B9A9003-1E61-45FE-7E72-BEADCBE40F93}"/>
              </a:ext>
            </a:extLst>
          </p:cNvPr>
          <p:cNvSpPr/>
          <p:nvPr/>
        </p:nvSpPr>
        <p:spPr>
          <a:xfrm>
            <a:off x="1077646" y="8355136"/>
            <a:ext cx="4986269" cy="1421341"/>
          </a:xfrm>
          <a:custGeom>
            <a:avLst/>
            <a:gdLst>
              <a:gd name="connsiteX0" fmla="*/ 0 w 1594657"/>
              <a:gd name="connsiteY0" fmla="*/ 150756 h 904518"/>
              <a:gd name="connsiteX1" fmla="*/ 150756 w 1594657"/>
              <a:gd name="connsiteY1" fmla="*/ 0 h 904518"/>
              <a:gd name="connsiteX2" fmla="*/ 1443901 w 1594657"/>
              <a:gd name="connsiteY2" fmla="*/ 0 h 904518"/>
              <a:gd name="connsiteX3" fmla="*/ 1594657 w 1594657"/>
              <a:gd name="connsiteY3" fmla="*/ 150756 h 904518"/>
              <a:gd name="connsiteX4" fmla="*/ 1594657 w 1594657"/>
              <a:gd name="connsiteY4" fmla="*/ 753762 h 904518"/>
              <a:gd name="connsiteX5" fmla="*/ 1443901 w 1594657"/>
              <a:gd name="connsiteY5" fmla="*/ 904518 h 904518"/>
              <a:gd name="connsiteX6" fmla="*/ 150756 w 1594657"/>
              <a:gd name="connsiteY6" fmla="*/ 904518 h 904518"/>
              <a:gd name="connsiteX7" fmla="*/ 0 w 1594657"/>
              <a:gd name="connsiteY7" fmla="*/ 753762 h 904518"/>
              <a:gd name="connsiteX8" fmla="*/ 0 w 1594657"/>
              <a:gd name="connsiteY8" fmla="*/ 150756 h 9045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94657" h="904518">
                <a:moveTo>
                  <a:pt x="0" y="150756"/>
                </a:moveTo>
                <a:cubicBezTo>
                  <a:pt x="0" y="67496"/>
                  <a:pt x="67496" y="0"/>
                  <a:pt x="150756" y="0"/>
                </a:cubicBezTo>
                <a:lnTo>
                  <a:pt x="1443901" y="0"/>
                </a:lnTo>
                <a:cubicBezTo>
                  <a:pt x="1527161" y="0"/>
                  <a:pt x="1594657" y="67496"/>
                  <a:pt x="1594657" y="150756"/>
                </a:cubicBezTo>
                <a:lnTo>
                  <a:pt x="1594657" y="753762"/>
                </a:lnTo>
                <a:cubicBezTo>
                  <a:pt x="1594657" y="837022"/>
                  <a:pt x="1527161" y="904518"/>
                  <a:pt x="1443901" y="904518"/>
                </a:cubicBezTo>
                <a:lnTo>
                  <a:pt x="150756" y="904518"/>
                </a:lnTo>
                <a:cubicBezTo>
                  <a:pt x="67496" y="904518"/>
                  <a:pt x="0" y="837022"/>
                  <a:pt x="0" y="753762"/>
                </a:cubicBezTo>
                <a:lnTo>
                  <a:pt x="0" y="150756"/>
                </a:lnTo>
                <a:close/>
              </a:path>
            </a:pathLst>
          </a:custGeom>
          <a:solidFill>
            <a:srgbClr val="002060"/>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105115" tIns="74635" rIns="105115" bIns="74635" numCol="1" spcCol="1270" anchor="ctr" anchorCtr="0">
            <a:noAutofit/>
          </a:bodyPr>
          <a:lstStyle/>
          <a:p>
            <a:r>
              <a:rPr lang="en-US" sz="3600" b="1" dirty="0">
                <a:latin typeface="Poppins" panose="00000500000000000000" pitchFamily="2" charset="0"/>
                <a:cs typeface="Poppins" panose="00000500000000000000" pitchFamily="2" charset="0"/>
              </a:rPr>
              <a:t>Escuela para </a:t>
            </a:r>
            <a:r>
              <a:rPr lang="en-US" sz="3600" b="1" dirty="0" err="1">
                <a:latin typeface="Poppins" panose="00000500000000000000" pitchFamily="2" charset="0"/>
                <a:cs typeface="Poppins" panose="00000500000000000000" pitchFamily="2" charset="0"/>
              </a:rPr>
              <a:t>Adultos</a:t>
            </a:r>
            <a:endParaRPr lang="en-US" sz="3600" b="1" dirty="0">
              <a:latin typeface="Poppins" panose="00000500000000000000" pitchFamily="2" charset="0"/>
              <a:cs typeface="Poppins" panose="00000500000000000000" pitchFamily="2" charset="0"/>
            </a:endParaRPr>
          </a:p>
        </p:txBody>
      </p:sp>
      <p:sp>
        <p:nvSpPr>
          <p:cNvPr id="10" name="Rectangle: Rounded Corners 9">
            <a:extLst>
              <a:ext uri="{FF2B5EF4-FFF2-40B4-BE49-F238E27FC236}">
                <a16:creationId xmlns:a16="http://schemas.microsoft.com/office/drawing/2014/main" id="{145981F6-6FE3-5E72-C750-50466919F30E}"/>
              </a:ext>
            </a:extLst>
          </p:cNvPr>
          <p:cNvSpPr/>
          <p:nvPr/>
        </p:nvSpPr>
        <p:spPr>
          <a:xfrm>
            <a:off x="7351051" y="2968045"/>
            <a:ext cx="9156272" cy="1379756"/>
          </a:xfrm>
          <a:prstGeom prst="roundRect">
            <a:avLst/>
          </a:prstGeom>
          <a:solidFill>
            <a:srgbClr val="FED527"/>
          </a:solidFill>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r>
              <a:rPr lang="es-ES" sz="2400" b="1" kern="1200" dirty="0">
                <a:solidFill>
                  <a:srgbClr val="002060"/>
                </a:solidFill>
                <a:latin typeface="Poppins"/>
                <a:cs typeface="Poppins"/>
              </a:rPr>
              <a:t>Los estudiantes pueden inscribirse para completar recuperar unidades o mejorar </a:t>
            </a:r>
            <a:r>
              <a:rPr lang="es-ES" sz="2400" b="1" kern="1200" dirty="0" err="1">
                <a:solidFill>
                  <a:srgbClr val="002060"/>
                </a:solidFill>
                <a:latin typeface="Poppins"/>
                <a:cs typeface="Poppins"/>
              </a:rPr>
              <a:t>calificaciónes</a:t>
            </a:r>
            <a:r>
              <a:rPr lang="es-ES" sz="2400" b="1" kern="1200" dirty="0">
                <a:solidFill>
                  <a:srgbClr val="002060"/>
                </a:solidFill>
                <a:latin typeface="Poppins"/>
                <a:cs typeface="Poppins"/>
              </a:rPr>
              <a:t>.</a:t>
            </a:r>
          </a:p>
        </p:txBody>
      </p:sp>
      <p:sp>
        <p:nvSpPr>
          <p:cNvPr id="11" name="Rectangle: Rounded Corners 10">
            <a:extLst>
              <a:ext uri="{FF2B5EF4-FFF2-40B4-BE49-F238E27FC236}">
                <a16:creationId xmlns:a16="http://schemas.microsoft.com/office/drawing/2014/main" id="{43803202-112D-9E04-B763-E422E684723F}"/>
              </a:ext>
            </a:extLst>
          </p:cNvPr>
          <p:cNvSpPr/>
          <p:nvPr/>
        </p:nvSpPr>
        <p:spPr>
          <a:xfrm>
            <a:off x="7351052" y="4743597"/>
            <a:ext cx="9156273" cy="1379756"/>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solidFill>
                  <a:schemeClr val="bg1"/>
                </a:solidFill>
                <a:latin typeface="Poppins" panose="00000500000000000000" pitchFamily="2" charset="0"/>
                <a:cs typeface="Poppins" panose="00000500000000000000" pitchFamily="2" charset="0"/>
              </a:rPr>
              <a:t>Los estudiantes trabajan a su propio ritmo para formar unidades y completar los requisitos de graduación.</a:t>
            </a:r>
          </a:p>
        </p:txBody>
      </p:sp>
      <p:sp>
        <p:nvSpPr>
          <p:cNvPr id="12" name="Rectangle: Rounded Corners 11">
            <a:extLst>
              <a:ext uri="{FF2B5EF4-FFF2-40B4-BE49-F238E27FC236}">
                <a16:creationId xmlns:a16="http://schemas.microsoft.com/office/drawing/2014/main" id="{7D9F069A-2455-A87B-A748-04C118D433B3}"/>
              </a:ext>
            </a:extLst>
          </p:cNvPr>
          <p:cNvSpPr/>
          <p:nvPr/>
        </p:nvSpPr>
        <p:spPr>
          <a:xfrm>
            <a:off x="7351051" y="6519149"/>
            <a:ext cx="9156274" cy="1379756"/>
          </a:xfrm>
          <a:prstGeom prst="roundRect">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kern="1200" dirty="0">
                <a:solidFill>
                  <a:srgbClr val="002060"/>
                </a:solidFill>
                <a:latin typeface="Poppins"/>
                <a:cs typeface="Poppins"/>
              </a:rPr>
              <a:t>Los estudiantes pueden permanecer en su escuela para completar su diploma incluso después de cumplir 19 años.</a:t>
            </a:r>
          </a:p>
        </p:txBody>
      </p:sp>
      <p:sp>
        <p:nvSpPr>
          <p:cNvPr id="13" name="Rectangle: Rounded Corners 12">
            <a:extLst>
              <a:ext uri="{FF2B5EF4-FFF2-40B4-BE49-F238E27FC236}">
                <a16:creationId xmlns:a16="http://schemas.microsoft.com/office/drawing/2014/main" id="{F945DDDB-A6E6-3C83-BA41-029762032967}"/>
              </a:ext>
            </a:extLst>
          </p:cNvPr>
          <p:cNvSpPr/>
          <p:nvPr/>
        </p:nvSpPr>
        <p:spPr>
          <a:xfrm>
            <a:off x="7351052" y="8396721"/>
            <a:ext cx="9156274" cy="1379756"/>
          </a:xfrm>
          <a:prstGeom prst="round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2400" b="1" dirty="0">
                <a:solidFill>
                  <a:schemeClr val="bg1"/>
                </a:solidFill>
                <a:latin typeface="Poppins" panose="00000500000000000000" pitchFamily="2" charset="0"/>
                <a:cs typeface="Poppins" panose="00000500000000000000" pitchFamily="2" charset="0"/>
              </a:rPr>
              <a:t>Tomar clases por la noche después de la jornada escolar o en fin de semana.</a:t>
            </a:r>
          </a:p>
        </p:txBody>
      </p:sp>
    </p:spTree>
    <p:extLst>
      <p:ext uri="{BB962C8B-B14F-4D97-AF65-F5344CB8AC3E}">
        <p14:creationId xmlns:p14="http://schemas.microsoft.com/office/powerpoint/2010/main" val="6336929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fade">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6" grpId="0" animBg="1"/>
      <p:bldP spid="8" grpId="0" animBg="1"/>
      <p:bldP spid="10" grpId="0" animBg="1"/>
      <p:bldP spid="11" grpId="0" animBg="1"/>
      <p:bldP spid="12" grpId="0" animBg="1"/>
      <p:bldP spid="13"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701"/>
        <p:cNvGrpSpPr/>
        <p:nvPr/>
      </p:nvGrpSpPr>
      <p:grpSpPr>
        <a:xfrm>
          <a:off x="0" y="0"/>
          <a:ext cx="0" cy="0"/>
          <a:chOff x="0" y="0"/>
          <a:chExt cx="0" cy="0"/>
        </a:xfrm>
      </p:grpSpPr>
      <p:sp>
        <p:nvSpPr>
          <p:cNvPr id="3" name="Google Shape;704;p31">
            <a:extLst>
              <a:ext uri="{FF2B5EF4-FFF2-40B4-BE49-F238E27FC236}">
                <a16:creationId xmlns:a16="http://schemas.microsoft.com/office/drawing/2014/main" id="{26790873-9889-CA8C-1E99-E7C75DDA2D06}"/>
              </a:ext>
            </a:extLst>
          </p:cNvPr>
          <p:cNvSpPr/>
          <p:nvPr/>
        </p:nvSpPr>
        <p:spPr>
          <a:xfrm>
            <a:off x="669331" y="4543235"/>
            <a:ext cx="16527806" cy="2904265"/>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s-ES" sz="4000" b="1" dirty="0">
                <a:solidFill>
                  <a:schemeClr val="bg1"/>
                </a:solidFill>
                <a:effectLst/>
                <a:latin typeface="+mj-lt"/>
                <a:ea typeface="Calibri" panose="020F0502020204030204" pitchFamily="34" charset="0"/>
              </a:rPr>
              <a:t>Exime a los jóvenes que cambian de escuela en cualquier momento después de completar el tercer año de preparatoria de los requisitos locales de graduación si no estuvieran en condiciones de cumplir con ellos.</a:t>
            </a:r>
            <a:endParaRPr lang="en-US" sz="4000" b="0" i="0" u="none" strike="noStrike" cap="none" dirty="0">
              <a:solidFill>
                <a:schemeClr val="bg1"/>
              </a:solidFill>
              <a:latin typeface="+mj-lt"/>
              <a:ea typeface="Arial"/>
              <a:cs typeface="Arial"/>
              <a:sym typeface="Arial"/>
            </a:endParaRPr>
          </a:p>
        </p:txBody>
      </p:sp>
      <p:sp>
        <p:nvSpPr>
          <p:cNvPr id="4" name="Google Shape;704;p31">
            <a:extLst>
              <a:ext uri="{FF2B5EF4-FFF2-40B4-BE49-F238E27FC236}">
                <a16:creationId xmlns:a16="http://schemas.microsoft.com/office/drawing/2014/main" id="{3650451C-38A4-7005-7593-B3402716C78A}"/>
              </a:ext>
            </a:extLst>
          </p:cNvPr>
          <p:cNvSpPr/>
          <p:nvPr/>
        </p:nvSpPr>
        <p:spPr>
          <a:xfrm>
            <a:off x="834189" y="8156225"/>
            <a:ext cx="16362948" cy="1620252"/>
          </a:xfrm>
          <a:prstGeom prst="roundRect">
            <a:avLst>
              <a:gd name="adj" fmla="val 16667"/>
            </a:avLst>
          </a:prstGeom>
          <a:solidFill>
            <a:srgbClr val="F4592F"/>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algn="ctr">
              <a:buSzPts val="3200"/>
            </a:pPr>
            <a:r>
              <a:rPr lang="es-ES" sz="3600" b="1" dirty="0">
                <a:solidFill>
                  <a:schemeClr val="bg1"/>
                </a:solidFill>
                <a:effectLst/>
                <a:latin typeface="+mj-lt"/>
                <a:ea typeface="Calibri" panose="020F0502020204030204" pitchFamily="34" charset="0"/>
              </a:rPr>
              <a:t>Los estudiantes reciben el mismo diploma, pero no satisfacen los requisitos “A-G”.</a:t>
            </a:r>
            <a:endParaRPr lang="en-US" sz="3600" b="0" i="0" u="none" strike="noStrike" cap="none" dirty="0">
              <a:solidFill>
                <a:schemeClr val="bg1"/>
              </a:solidFill>
              <a:latin typeface="+mj-lt"/>
              <a:ea typeface="Arial"/>
              <a:cs typeface="Arial"/>
              <a:sym typeface="Arial"/>
            </a:endParaRPr>
          </a:p>
        </p:txBody>
      </p:sp>
      <p:sp>
        <p:nvSpPr>
          <p:cNvPr id="2" name="Google Shape;676;p30">
            <a:extLst>
              <a:ext uri="{FF2B5EF4-FFF2-40B4-BE49-F238E27FC236}">
                <a16:creationId xmlns:a16="http://schemas.microsoft.com/office/drawing/2014/main" id="{BC66CC01-8195-3A73-5E83-292D86826FD8}"/>
              </a:ext>
            </a:extLst>
          </p:cNvPr>
          <p:cNvSpPr txBox="1"/>
          <p:nvPr/>
        </p:nvSpPr>
        <p:spPr>
          <a:xfrm>
            <a:off x="1164665" y="511927"/>
            <a:ext cx="15958669" cy="288078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dirty="0" err="1">
                <a:solidFill>
                  <a:srgbClr val="FFC000"/>
                </a:solidFill>
                <a:latin typeface="Poppins"/>
                <a:ea typeface="Poppins"/>
                <a:cs typeface="Poppins"/>
                <a:sym typeface="Poppins"/>
              </a:rPr>
              <a:t>Hitos</a:t>
            </a:r>
            <a:r>
              <a:rPr lang="en-US" sz="6000" b="1" i="0" u="none" strike="noStrike" cap="none" dirty="0">
                <a:solidFill>
                  <a:srgbClr val="FFC000"/>
                </a:solidFill>
                <a:latin typeface="Poppins"/>
                <a:ea typeface="Poppins"/>
                <a:cs typeface="Poppins"/>
                <a:sym typeface="Poppins"/>
              </a:rPr>
              <a:t> de </a:t>
            </a:r>
            <a:r>
              <a:rPr lang="en-US" sz="6000" b="1" i="0" u="none" strike="noStrike" cap="none" dirty="0" err="1">
                <a:solidFill>
                  <a:srgbClr val="FFC000"/>
                </a:solidFill>
                <a:latin typeface="Poppins"/>
                <a:ea typeface="Poppins"/>
                <a:cs typeface="Poppins"/>
                <a:sym typeface="Poppins"/>
              </a:rPr>
              <a:t>Planificación</a:t>
            </a:r>
            <a:r>
              <a:rPr lang="en-US" sz="6000" b="1" i="0" u="none" strike="noStrike" cap="none" dirty="0">
                <a:solidFill>
                  <a:srgbClr val="FFC000"/>
                </a:solidFill>
                <a:latin typeface="Poppins"/>
                <a:ea typeface="Poppins"/>
                <a:cs typeface="Poppins"/>
                <a:sym typeface="Poppins"/>
              </a:rPr>
              <a:t> </a:t>
            </a:r>
            <a:r>
              <a:rPr lang="en-US" sz="6000" b="1" i="0" u="none" strike="noStrike" cap="none" dirty="0" err="1">
                <a:solidFill>
                  <a:srgbClr val="FFC000"/>
                </a:solidFill>
                <a:latin typeface="Poppins"/>
                <a:ea typeface="Poppins"/>
                <a:cs typeface="Poppins"/>
                <a:sym typeface="Poppins"/>
              </a:rPr>
              <a:t>Educacional</a:t>
            </a:r>
            <a:r>
              <a:rPr lang="en-US" sz="6000" b="1" dirty="0">
                <a:solidFill>
                  <a:srgbClr val="FFC000"/>
                </a:solidFill>
                <a:latin typeface="Poppins"/>
                <a:ea typeface="Poppins"/>
                <a:cs typeface="Poppins"/>
                <a:sym typeface="Poppins"/>
              </a:rPr>
              <a:t>:</a:t>
            </a:r>
            <a:r>
              <a:rPr lang="en-US" sz="6000" b="1" dirty="0">
                <a:solidFill>
                  <a:schemeClr val="lt1"/>
                </a:solidFill>
                <a:latin typeface="Poppins"/>
                <a:ea typeface="Poppins"/>
                <a:cs typeface="Poppins"/>
                <a:sym typeface="Poppins"/>
              </a:rPr>
              <a:t> </a:t>
            </a:r>
          </a:p>
          <a:p>
            <a:pPr marL="0" marR="0" lvl="0" indent="0" algn="ctr" rtl="0">
              <a:lnSpc>
                <a:spcPct val="120000"/>
              </a:lnSpc>
              <a:spcBef>
                <a:spcPts val="0"/>
              </a:spcBef>
              <a:spcAft>
                <a:spcPts val="0"/>
              </a:spcAft>
              <a:buClr>
                <a:srgbClr val="000000"/>
              </a:buClr>
              <a:buSzPts val="6000"/>
              <a:buFont typeface="Arial"/>
              <a:buNone/>
            </a:pPr>
            <a:r>
              <a:rPr lang="es-ES" sz="4800" b="1" dirty="0">
                <a:solidFill>
                  <a:schemeClr val="bg1"/>
                </a:solidFill>
                <a:effectLst/>
                <a:latin typeface="Poppins" panose="00000500000000000000" pitchFamily="2" charset="0"/>
                <a:ea typeface="Calibri" panose="020F0502020204030204" pitchFamily="34" charset="0"/>
                <a:cs typeface="Poppins" panose="00000500000000000000" pitchFamily="2" charset="0"/>
              </a:rPr>
              <a:t>Exenciones de graduación de la preparatoria para jóvenes en crianza temporal</a:t>
            </a:r>
            <a:endParaRPr sz="4800" b="0" i="0" u="none" strike="noStrike" cap="none" dirty="0">
              <a:solidFill>
                <a:schemeClr val="bg1"/>
              </a:solidFill>
              <a:latin typeface="Poppins" panose="00000500000000000000" pitchFamily="2" charset="0"/>
              <a:cs typeface="Poppins" panose="00000500000000000000" pitchFamily="2" charset="0"/>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286"/>
        <p:cNvGrpSpPr/>
        <p:nvPr/>
      </p:nvGrpSpPr>
      <p:grpSpPr>
        <a:xfrm>
          <a:off x="0" y="0"/>
          <a:ext cx="0" cy="0"/>
          <a:chOff x="0" y="0"/>
          <a:chExt cx="0" cy="0"/>
        </a:xfrm>
      </p:grpSpPr>
      <p:pic>
        <p:nvPicPr>
          <p:cNvPr id="287" name="Google Shape;287;p4"/>
          <p:cNvPicPr preferRelativeResize="0"/>
          <p:nvPr/>
        </p:nvPicPr>
        <p:blipFill rotWithShape="1">
          <a:blip r:embed="rId3">
            <a:alphaModFix/>
          </a:blip>
          <a:srcRect l="47506" t="10431" r="6038" b="11273"/>
          <a:stretch/>
        </p:blipFill>
        <p:spPr>
          <a:xfrm>
            <a:off x="-495300" y="863752"/>
            <a:ext cx="8229600" cy="9423247"/>
          </a:xfrm>
          <a:prstGeom prst="rect">
            <a:avLst/>
          </a:prstGeom>
          <a:noFill/>
          <a:ln>
            <a:noFill/>
          </a:ln>
        </p:spPr>
      </p:pic>
      <p:sp>
        <p:nvSpPr>
          <p:cNvPr id="288" name="Google Shape;288;p4"/>
          <p:cNvSpPr/>
          <p:nvPr/>
        </p:nvSpPr>
        <p:spPr>
          <a:xfrm rot="-413588">
            <a:off x="124698" y="8699234"/>
            <a:ext cx="18641917" cy="3065958"/>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txBody>
          <a:bodyPr/>
          <a:lstStyle/>
          <a:p>
            <a:endParaRPr lang="en-US"/>
          </a:p>
        </p:txBody>
      </p:sp>
      <p:sp>
        <p:nvSpPr>
          <p:cNvPr id="289" name="Google Shape;289;p4"/>
          <p:cNvSpPr/>
          <p:nvPr/>
        </p:nvSpPr>
        <p:spPr>
          <a:xfrm>
            <a:off x="-19050" y="3274574"/>
            <a:ext cx="4419600" cy="2420906"/>
          </a:xfrm>
          <a:custGeom>
            <a:avLst/>
            <a:gdLst/>
            <a:ahLst/>
            <a:cxnLst/>
            <a:rect l="l" t="t" r="r" b="b"/>
            <a:pathLst>
              <a:path w="1122248" h="818924" extrusionOk="0">
                <a:moveTo>
                  <a:pt x="0" y="0"/>
                </a:moveTo>
                <a:lnTo>
                  <a:pt x="1122248" y="0"/>
                </a:lnTo>
                <a:lnTo>
                  <a:pt x="1122248" y="818924"/>
                </a:lnTo>
                <a:lnTo>
                  <a:pt x="0" y="818924"/>
                </a:lnTo>
                <a:close/>
              </a:path>
            </a:pathLst>
          </a:custGeom>
          <a:solidFill>
            <a:srgbClr val="4848D1"/>
          </a:solidFill>
          <a:ln>
            <a:noFill/>
          </a:ln>
        </p:spPr>
        <p:txBody>
          <a:bodyPr/>
          <a:lstStyle/>
          <a:p>
            <a:endParaRPr lang="en-US"/>
          </a:p>
        </p:txBody>
      </p:sp>
      <p:sp>
        <p:nvSpPr>
          <p:cNvPr id="290" name="Google Shape;290;p4"/>
          <p:cNvSpPr/>
          <p:nvPr/>
        </p:nvSpPr>
        <p:spPr>
          <a:xfrm>
            <a:off x="19050" y="2900924"/>
            <a:ext cx="6924547" cy="1685805"/>
          </a:xfrm>
          <a:custGeom>
            <a:avLst/>
            <a:gdLst/>
            <a:ahLst/>
            <a:cxnLst/>
            <a:rect l="l" t="t" r="r" b="b"/>
            <a:pathLst>
              <a:path w="2342378" h="570260" extrusionOk="0">
                <a:moveTo>
                  <a:pt x="0" y="0"/>
                </a:moveTo>
                <a:lnTo>
                  <a:pt x="2342378" y="0"/>
                </a:lnTo>
                <a:lnTo>
                  <a:pt x="2342378" y="570260"/>
                </a:lnTo>
                <a:lnTo>
                  <a:pt x="0" y="570260"/>
                </a:lnTo>
                <a:close/>
              </a:path>
            </a:pathLst>
          </a:custGeom>
          <a:solidFill>
            <a:srgbClr val="4848D1"/>
          </a:solidFill>
          <a:ln>
            <a:noFill/>
          </a:ln>
        </p:spPr>
        <p:txBody>
          <a:bodyPr/>
          <a:lstStyle/>
          <a:p>
            <a:endParaRPr lang="en-US"/>
          </a:p>
        </p:txBody>
      </p:sp>
      <p:sp>
        <p:nvSpPr>
          <p:cNvPr id="291" name="Google Shape;291;p4"/>
          <p:cNvSpPr txBox="1"/>
          <p:nvPr/>
        </p:nvSpPr>
        <p:spPr>
          <a:xfrm>
            <a:off x="197029" y="3277791"/>
            <a:ext cx="6127500" cy="203190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Materiales de</a:t>
            </a:r>
            <a:endParaRPr sz="6000" b="1" i="0" u="none" strike="noStrike" cap="none">
              <a:solidFill>
                <a:srgbClr val="FED531"/>
              </a:solidFill>
              <a:latin typeface="Poppins"/>
              <a:ea typeface="Poppins"/>
              <a:cs typeface="Poppins"/>
              <a:sym typeface="Poppins"/>
            </a:endParaRPr>
          </a:p>
          <a:p>
            <a:pPr marL="0" marR="0" lvl="0" indent="0" algn="l" rtl="0">
              <a:lnSpc>
                <a:spcPct val="120000"/>
              </a:lnSpc>
              <a:spcBef>
                <a:spcPts val="0"/>
              </a:spcBef>
              <a:spcAft>
                <a:spcPts val="0"/>
              </a:spcAft>
              <a:buClr>
                <a:srgbClr val="000000"/>
              </a:buClr>
              <a:buSzPts val="6000"/>
              <a:buFont typeface="Arial"/>
              <a:buNone/>
            </a:pPr>
            <a:r>
              <a:rPr lang="en-US" sz="6000" b="1" i="0" u="none" strike="noStrike" cap="none">
                <a:solidFill>
                  <a:schemeClr val="lt1"/>
                </a:solidFill>
                <a:latin typeface="Poppins"/>
                <a:ea typeface="Poppins"/>
                <a:cs typeface="Poppins"/>
                <a:sym typeface="Poppins"/>
              </a:rPr>
              <a:t>Apoyo</a:t>
            </a:r>
            <a:endParaRPr sz="1400" b="0" i="0" u="none" strike="noStrike" cap="none">
              <a:solidFill>
                <a:srgbClr val="000000"/>
              </a:solidFill>
              <a:latin typeface="Arial"/>
              <a:ea typeface="Arial"/>
              <a:cs typeface="Arial"/>
              <a:sym typeface="Arial"/>
            </a:endParaRPr>
          </a:p>
        </p:txBody>
      </p:sp>
      <p:sp>
        <p:nvSpPr>
          <p:cNvPr id="292" name="Google Shape;292;p4"/>
          <p:cNvSpPr txBox="1"/>
          <p:nvPr/>
        </p:nvSpPr>
        <p:spPr>
          <a:xfrm>
            <a:off x="8530466" y="2663428"/>
            <a:ext cx="9601200" cy="4063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600"/>
              <a:buFont typeface="Arial"/>
              <a:buNone/>
            </a:pPr>
            <a:r>
              <a:rPr lang="en-US" sz="6600" b="0" i="0" u="none" strike="noStrike" cap="none">
                <a:solidFill>
                  <a:srgbClr val="FFFFFF"/>
                </a:solidFill>
                <a:latin typeface="Arial"/>
                <a:ea typeface="Arial"/>
                <a:cs typeface="Arial"/>
                <a:sym typeface="Arial"/>
              </a:rPr>
              <a:t>Se encuentran en: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600"/>
              <a:buFont typeface="Arial"/>
              <a:buNone/>
            </a:pPr>
            <a:endParaRPr sz="6600" b="0" i="0" u="none" strike="noStrike" cap="none">
              <a:solidFill>
                <a:srgbClr val="FFFFFF"/>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6600"/>
              <a:buFont typeface="Arial"/>
              <a:buNone/>
            </a:pPr>
            <a:r>
              <a:rPr lang="en-US" sz="6600" b="0" i="0" u="none" strike="noStrike" cap="none">
                <a:solidFill>
                  <a:srgbClr val="FED531"/>
                </a:solidFill>
                <a:latin typeface="Arial"/>
                <a:ea typeface="Arial"/>
                <a:cs typeface="Arial"/>
                <a:sym typeface="Arial"/>
              </a:rPr>
              <a:t>www.jbay.org/resources/edcourse2-materials/</a:t>
            </a:r>
            <a:endParaRPr sz="1400" b="0" i="0" u="none" strike="noStrike" cap="none">
              <a:solidFill>
                <a:srgbClr val="000000"/>
              </a:solidFill>
              <a:latin typeface="Arial"/>
              <a:ea typeface="Arial"/>
              <a:cs typeface="Arial"/>
              <a:sym typeface="Arial"/>
            </a:endParaRPr>
          </a:p>
        </p:txBody>
      </p:sp>
      <p:sp>
        <p:nvSpPr>
          <p:cNvPr id="293" name="Google Shape;293;p4"/>
          <p:cNvSpPr/>
          <p:nvPr/>
        </p:nvSpPr>
        <p:spPr>
          <a:xfrm rot="-805364">
            <a:off x="-2154358" y="-1507775"/>
            <a:ext cx="13167731" cy="3058542"/>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txBody>
          <a:bodyPr/>
          <a:lstStyle/>
          <a:p>
            <a:endParaRPr lang="en-US"/>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701"/>
        <p:cNvGrpSpPr/>
        <p:nvPr/>
      </p:nvGrpSpPr>
      <p:grpSpPr>
        <a:xfrm>
          <a:off x="0" y="0"/>
          <a:ext cx="0" cy="0"/>
          <a:chOff x="0" y="0"/>
          <a:chExt cx="0" cy="0"/>
        </a:xfrm>
      </p:grpSpPr>
      <p:sp>
        <p:nvSpPr>
          <p:cNvPr id="704" name="Google Shape;704;p31"/>
          <p:cNvSpPr/>
          <p:nvPr/>
        </p:nvSpPr>
        <p:spPr>
          <a:xfrm>
            <a:off x="1090180" y="2967146"/>
            <a:ext cx="6128767" cy="2904265"/>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s-ES" sz="4000" b="1" dirty="0">
                <a:solidFill>
                  <a:schemeClr val="bg1"/>
                </a:solidFill>
                <a:effectLst/>
                <a:latin typeface="+mj-lt"/>
                <a:ea typeface="Calibri" panose="020F0502020204030204" pitchFamily="34" charset="0"/>
              </a:rPr>
              <a:t>Diploma de la preparatoria</a:t>
            </a:r>
            <a:endParaRPr sz="4000" b="0" i="0" u="none" strike="noStrike" cap="none" dirty="0">
              <a:solidFill>
                <a:schemeClr val="bg1"/>
              </a:solidFill>
              <a:latin typeface="+mj-lt"/>
              <a:ea typeface="Arial"/>
              <a:cs typeface="Arial"/>
              <a:sym typeface="Arial"/>
            </a:endParaRPr>
          </a:p>
        </p:txBody>
      </p:sp>
      <p:sp>
        <p:nvSpPr>
          <p:cNvPr id="2" name="Google Shape;704;p31">
            <a:extLst>
              <a:ext uri="{FF2B5EF4-FFF2-40B4-BE49-F238E27FC236}">
                <a16:creationId xmlns:a16="http://schemas.microsoft.com/office/drawing/2014/main" id="{12C42316-B365-B450-E4D9-DFC1B1D4BD48}"/>
              </a:ext>
            </a:extLst>
          </p:cNvPr>
          <p:cNvSpPr/>
          <p:nvPr/>
        </p:nvSpPr>
        <p:spPr>
          <a:xfrm>
            <a:off x="10362516" y="3139276"/>
            <a:ext cx="6602009" cy="2904265"/>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s-ES" sz="4000" b="1" dirty="0">
                <a:solidFill>
                  <a:schemeClr val="bg1"/>
                </a:solidFill>
                <a:effectLst/>
                <a:latin typeface="+mj-lt"/>
                <a:ea typeface="Calibri" panose="020F0502020204030204" pitchFamily="34" charset="0"/>
              </a:rPr>
              <a:t>Equivalencia de la preparatoria (</a:t>
            </a:r>
            <a:r>
              <a:rPr lang="es-ES" sz="4000" b="1" dirty="0" err="1">
                <a:solidFill>
                  <a:schemeClr val="bg1"/>
                </a:solidFill>
                <a:effectLst/>
                <a:latin typeface="+mj-lt"/>
                <a:ea typeface="Calibri" panose="020F0502020204030204" pitchFamily="34" charset="0"/>
              </a:rPr>
              <a:t>GED</a:t>
            </a:r>
            <a:r>
              <a:rPr lang="es-ES" sz="4000" b="1" dirty="0">
                <a:solidFill>
                  <a:schemeClr val="bg1"/>
                </a:solidFill>
                <a:effectLst/>
                <a:latin typeface="+mj-lt"/>
                <a:ea typeface="Calibri" panose="020F0502020204030204" pitchFamily="34" charset="0"/>
              </a:rPr>
              <a:t>/</a:t>
            </a:r>
            <a:r>
              <a:rPr lang="es-ES" sz="4000" b="1" dirty="0" err="1">
                <a:solidFill>
                  <a:schemeClr val="bg1"/>
                </a:solidFill>
                <a:effectLst/>
                <a:latin typeface="+mj-lt"/>
                <a:ea typeface="Calibri" panose="020F0502020204030204" pitchFamily="34" charset="0"/>
              </a:rPr>
              <a:t>HiSET</a:t>
            </a:r>
            <a:r>
              <a:rPr lang="es-ES" sz="4000" b="1" dirty="0">
                <a:solidFill>
                  <a:schemeClr val="bg1"/>
                </a:solidFill>
                <a:effectLst/>
                <a:latin typeface="+mj-lt"/>
                <a:ea typeface="Calibri" panose="020F0502020204030204" pitchFamily="34" charset="0"/>
              </a:rPr>
              <a:t>)</a:t>
            </a:r>
            <a:endParaRPr sz="4000" b="0" i="0" u="none" strike="noStrike" cap="none" dirty="0">
              <a:solidFill>
                <a:schemeClr val="bg1"/>
              </a:solidFill>
              <a:latin typeface="+mj-lt"/>
              <a:ea typeface="Arial"/>
              <a:cs typeface="Arial"/>
              <a:sym typeface="Arial"/>
            </a:endParaRPr>
          </a:p>
        </p:txBody>
      </p:sp>
      <p:sp>
        <p:nvSpPr>
          <p:cNvPr id="3" name="Google Shape;704;p31">
            <a:extLst>
              <a:ext uri="{FF2B5EF4-FFF2-40B4-BE49-F238E27FC236}">
                <a16:creationId xmlns:a16="http://schemas.microsoft.com/office/drawing/2014/main" id="{26790873-9889-CA8C-1E99-E7C75DDA2D06}"/>
              </a:ext>
            </a:extLst>
          </p:cNvPr>
          <p:cNvSpPr/>
          <p:nvPr/>
        </p:nvSpPr>
        <p:spPr>
          <a:xfrm>
            <a:off x="1090179" y="6456303"/>
            <a:ext cx="6128767" cy="2904265"/>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s-ES" sz="4000" b="1" dirty="0">
                <a:solidFill>
                  <a:schemeClr val="bg1"/>
                </a:solidFill>
                <a:effectLst/>
                <a:latin typeface="+mj-lt"/>
                <a:ea typeface="Calibri" panose="020F0502020204030204" pitchFamily="34" charset="0"/>
              </a:rPr>
              <a:t>Exenciones de graduación para jóvenes en crianza temporal (AB 167/216)</a:t>
            </a:r>
            <a:endParaRPr sz="4000" b="0" i="0" u="none" strike="noStrike" cap="none" dirty="0">
              <a:solidFill>
                <a:schemeClr val="bg1"/>
              </a:solidFill>
              <a:latin typeface="+mj-lt"/>
              <a:ea typeface="Arial"/>
              <a:cs typeface="Arial"/>
              <a:sym typeface="Arial"/>
            </a:endParaRPr>
          </a:p>
        </p:txBody>
      </p:sp>
      <p:sp>
        <p:nvSpPr>
          <p:cNvPr id="4" name="Google Shape;704;p31">
            <a:extLst>
              <a:ext uri="{FF2B5EF4-FFF2-40B4-BE49-F238E27FC236}">
                <a16:creationId xmlns:a16="http://schemas.microsoft.com/office/drawing/2014/main" id="{3650451C-38A4-7005-7593-B3402716C78A}"/>
              </a:ext>
            </a:extLst>
          </p:cNvPr>
          <p:cNvSpPr/>
          <p:nvPr/>
        </p:nvSpPr>
        <p:spPr>
          <a:xfrm>
            <a:off x="10362516" y="6456303"/>
            <a:ext cx="6602009" cy="2904265"/>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200"/>
              <a:buFont typeface="Arial"/>
              <a:buNone/>
            </a:pPr>
            <a:r>
              <a:rPr lang="es-ES" sz="4000" b="1" dirty="0">
                <a:solidFill>
                  <a:schemeClr val="bg1"/>
                </a:solidFill>
                <a:effectLst/>
                <a:latin typeface="+mj-lt"/>
                <a:ea typeface="Calibri" panose="020F0502020204030204" pitchFamily="34" charset="0"/>
              </a:rPr>
              <a:t>Certificado de culminación de la preparatoria</a:t>
            </a:r>
            <a:endParaRPr sz="4000" b="0" i="0" u="none" strike="noStrike" cap="none" dirty="0">
              <a:solidFill>
                <a:schemeClr val="bg1"/>
              </a:solidFill>
              <a:latin typeface="+mj-lt"/>
              <a:ea typeface="Arial"/>
              <a:cs typeface="Arial"/>
              <a:sym typeface="Arial"/>
            </a:endParaRPr>
          </a:p>
        </p:txBody>
      </p:sp>
      <p:sp>
        <p:nvSpPr>
          <p:cNvPr id="5" name="Google Shape;676;p30">
            <a:extLst>
              <a:ext uri="{FF2B5EF4-FFF2-40B4-BE49-F238E27FC236}">
                <a16:creationId xmlns:a16="http://schemas.microsoft.com/office/drawing/2014/main" id="{FC0E844C-F8BF-8569-2BC2-5EFBD9E1A9A5}"/>
              </a:ext>
            </a:extLst>
          </p:cNvPr>
          <p:cNvSpPr txBox="1"/>
          <p:nvPr/>
        </p:nvSpPr>
        <p:spPr>
          <a:xfrm>
            <a:off x="1164665" y="511927"/>
            <a:ext cx="15958669" cy="1846659"/>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dirty="0" err="1">
                <a:solidFill>
                  <a:srgbClr val="FFC000"/>
                </a:solidFill>
                <a:latin typeface="Poppins"/>
                <a:ea typeface="Poppins"/>
                <a:cs typeface="Poppins"/>
                <a:sym typeface="Poppins"/>
              </a:rPr>
              <a:t>Hitos</a:t>
            </a:r>
            <a:r>
              <a:rPr lang="en-US" sz="6000" b="1" i="0" u="none" strike="noStrike" cap="none" dirty="0">
                <a:solidFill>
                  <a:srgbClr val="FFC000"/>
                </a:solidFill>
                <a:latin typeface="Poppins"/>
                <a:ea typeface="Poppins"/>
                <a:cs typeface="Poppins"/>
                <a:sym typeface="Poppins"/>
              </a:rPr>
              <a:t> de </a:t>
            </a:r>
            <a:r>
              <a:rPr lang="en-US" sz="6000" b="1" i="0" u="none" strike="noStrike" cap="none" dirty="0" err="1">
                <a:solidFill>
                  <a:srgbClr val="FFC000"/>
                </a:solidFill>
                <a:latin typeface="Poppins"/>
                <a:ea typeface="Poppins"/>
                <a:cs typeface="Poppins"/>
                <a:sym typeface="Poppins"/>
              </a:rPr>
              <a:t>Planificación</a:t>
            </a:r>
            <a:r>
              <a:rPr lang="en-US" sz="6000" b="1" i="0" u="none" strike="noStrike" cap="none" dirty="0">
                <a:solidFill>
                  <a:srgbClr val="FFC000"/>
                </a:solidFill>
                <a:latin typeface="Poppins"/>
                <a:ea typeface="Poppins"/>
                <a:cs typeface="Poppins"/>
                <a:sym typeface="Poppins"/>
              </a:rPr>
              <a:t> </a:t>
            </a:r>
            <a:r>
              <a:rPr lang="en-US" sz="6000" b="1" i="0" u="none" strike="noStrike" cap="none" dirty="0" err="1">
                <a:solidFill>
                  <a:srgbClr val="FFC000"/>
                </a:solidFill>
                <a:latin typeface="Poppins"/>
                <a:ea typeface="Poppins"/>
                <a:cs typeface="Poppins"/>
                <a:sym typeface="Poppins"/>
              </a:rPr>
              <a:t>Educacional</a:t>
            </a:r>
            <a:r>
              <a:rPr lang="en-US" sz="6000" b="1" dirty="0">
                <a:solidFill>
                  <a:srgbClr val="FFC000"/>
                </a:solidFill>
                <a:latin typeface="Poppins"/>
                <a:ea typeface="Poppins"/>
                <a:cs typeface="Poppins"/>
                <a:sym typeface="Poppins"/>
              </a:rPr>
              <a:t>:</a:t>
            </a:r>
            <a:r>
              <a:rPr lang="en-US" sz="6000" b="1" dirty="0">
                <a:solidFill>
                  <a:schemeClr val="lt1"/>
                </a:solidFill>
                <a:latin typeface="Poppins"/>
                <a:ea typeface="Poppins"/>
                <a:cs typeface="Poppins"/>
                <a:sym typeface="Poppins"/>
              </a:rPr>
              <a:t> </a:t>
            </a:r>
          </a:p>
          <a:p>
            <a:pPr marL="0" marR="0" lvl="0" indent="0" algn="ctr" rtl="0">
              <a:lnSpc>
                <a:spcPct val="120000"/>
              </a:lnSpc>
              <a:spcBef>
                <a:spcPts val="0"/>
              </a:spcBef>
              <a:spcAft>
                <a:spcPts val="0"/>
              </a:spcAft>
              <a:buClr>
                <a:srgbClr val="000000"/>
              </a:buClr>
              <a:buSzPts val="6000"/>
              <a:buFont typeface="Arial"/>
              <a:buNone/>
            </a:pPr>
            <a:r>
              <a:rPr lang="es-ES" sz="4000" b="1" dirty="0">
                <a:solidFill>
                  <a:schemeClr val="bg1"/>
                </a:solidFill>
                <a:effectLst/>
                <a:latin typeface="Poppins" panose="00000500000000000000" pitchFamily="2" charset="0"/>
                <a:ea typeface="Calibri" panose="020F0502020204030204" pitchFamily="34" charset="0"/>
                <a:cs typeface="Poppins" panose="00000500000000000000" pitchFamily="2" charset="0"/>
              </a:rPr>
              <a:t>Opciones para completar la preparatoria</a:t>
            </a:r>
            <a:endParaRPr lang="en-US" sz="4000" b="1" dirty="0">
              <a:solidFill>
                <a:schemeClr val="bg1"/>
              </a:solidFill>
              <a:latin typeface="Poppins" panose="00000500000000000000" pitchFamily="2" charset="0"/>
              <a:ea typeface="Poppins"/>
              <a:cs typeface="Poppins" panose="00000500000000000000" pitchFamily="2" charset="0"/>
              <a:sym typeface="Poppins"/>
            </a:endParaRPr>
          </a:p>
        </p:txBody>
      </p:sp>
    </p:spTree>
    <p:extLst>
      <p:ext uri="{BB962C8B-B14F-4D97-AF65-F5344CB8AC3E}">
        <p14:creationId xmlns:p14="http://schemas.microsoft.com/office/powerpoint/2010/main" val="280836849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Shape 379">
          <a:extLst>
            <a:ext uri="{FF2B5EF4-FFF2-40B4-BE49-F238E27FC236}">
              <a16:creationId xmlns:a16="http://schemas.microsoft.com/office/drawing/2014/main" id="{4755A6B4-00B7-F2EA-EA2F-8B1BBAA0F273}"/>
            </a:ext>
          </a:extLst>
        </p:cNvPr>
        <p:cNvGrpSpPr/>
        <p:nvPr/>
      </p:nvGrpSpPr>
      <p:grpSpPr>
        <a:xfrm>
          <a:off x="0" y="0"/>
          <a:ext cx="0" cy="0"/>
          <a:chOff x="0" y="0"/>
          <a:chExt cx="0" cy="0"/>
        </a:xfrm>
      </p:grpSpPr>
      <p:sp>
        <p:nvSpPr>
          <p:cNvPr id="380" name="Google Shape;380;p9">
            <a:extLst>
              <a:ext uri="{FF2B5EF4-FFF2-40B4-BE49-F238E27FC236}">
                <a16:creationId xmlns:a16="http://schemas.microsoft.com/office/drawing/2014/main" id="{16273582-FDD4-A75A-AF9D-29DA390BF98D}"/>
              </a:ext>
            </a:extLst>
          </p:cNvPr>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txBody>
          <a:bodyPr/>
          <a:lstStyle/>
          <a:p>
            <a:endParaRPr lang="en-US"/>
          </a:p>
        </p:txBody>
      </p:sp>
      <p:sp>
        <p:nvSpPr>
          <p:cNvPr id="395" name="Google Shape;395;p9">
            <a:extLst>
              <a:ext uri="{FF2B5EF4-FFF2-40B4-BE49-F238E27FC236}">
                <a16:creationId xmlns:a16="http://schemas.microsoft.com/office/drawing/2014/main" id="{2EE44D7B-B25F-5AE5-92BC-8182B3242F42}"/>
              </a:ext>
            </a:extLst>
          </p:cNvPr>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a:p>
        </p:txBody>
      </p:sp>
      <p:sp>
        <p:nvSpPr>
          <p:cNvPr id="3" name="TextBox 2">
            <a:extLst>
              <a:ext uri="{FF2B5EF4-FFF2-40B4-BE49-F238E27FC236}">
                <a16:creationId xmlns:a16="http://schemas.microsoft.com/office/drawing/2014/main" id="{F06F8273-6F79-0BDE-9627-B19B5206E759}"/>
              </a:ext>
            </a:extLst>
          </p:cNvPr>
          <p:cNvSpPr txBox="1"/>
          <p:nvPr/>
        </p:nvSpPr>
        <p:spPr>
          <a:xfrm>
            <a:off x="2417323" y="3590787"/>
            <a:ext cx="13769502" cy="258532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ts val="1200"/>
              <a:buFont typeface="Arial"/>
              <a:buNone/>
              <a:tabLst/>
              <a:defRPr/>
            </a:pPr>
            <a:r>
              <a:rPr lang="es-CO" sz="5400"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Oigamos a varios jóvenes que estuvieron en crianza temporal hablar sobre cómo enfrentaron los desafíos de la preparatoria.</a:t>
            </a:r>
            <a:endParaRPr lang="en-US" sz="5400" dirty="0">
              <a:solidFill>
                <a:schemeClr val="bg1"/>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495787109"/>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709"/>
        <p:cNvGrpSpPr/>
        <p:nvPr/>
      </p:nvGrpSpPr>
      <p:grpSpPr>
        <a:xfrm>
          <a:off x="0" y="0"/>
          <a:ext cx="0" cy="0"/>
          <a:chOff x="0" y="0"/>
          <a:chExt cx="0" cy="0"/>
        </a:xfrm>
      </p:grpSpPr>
      <p:sp>
        <p:nvSpPr>
          <p:cNvPr id="710" name="Google Shape;710;p32"/>
          <p:cNvSpPr txBox="1"/>
          <p:nvPr/>
        </p:nvSpPr>
        <p:spPr>
          <a:xfrm>
            <a:off x="1761310" y="526572"/>
            <a:ext cx="14765380" cy="221599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dirty="0" err="1">
                <a:solidFill>
                  <a:srgbClr val="FFC000"/>
                </a:solidFill>
                <a:latin typeface="Poppins"/>
                <a:ea typeface="Poppins"/>
                <a:cs typeface="Poppins"/>
                <a:sym typeface="Poppins"/>
              </a:rPr>
              <a:t>Hitos</a:t>
            </a:r>
            <a:r>
              <a:rPr lang="en-US" sz="6000" b="1" i="0" u="none" strike="noStrike" cap="none" dirty="0">
                <a:solidFill>
                  <a:srgbClr val="FFC000"/>
                </a:solidFill>
                <a:latin typeface="Poppins"/>
                <a:ea typeface="Poppins"/>
                <a:cs typeface="Poppins"/>
                <a:sym typeface="Poppins"/>
              </a:rPr>
              <a:t> de la </a:t>
            </a:r>
            <a:r>
              <a:rPr lang="en-US" sz="6000" b="1" i="0" u="none" strike="noStrike" cap="none" dirty="0" err="1">
                <a:solidFill>
                  <a:srgbClr val="FFC000"/>
                </a:solidFill>
                <a:latin typeface="Poppins"/>
                <a:ea typeface="Poppins"/>
                <a:cs typeface="Poppins"/>
                <a:sym typeface="Poppins"/>
              </a:rPr>
              <a:t>Planificación</a:t>
            </a:r>
            <a:r>
              <a:rPr lang="en-US" sz="6000" b="1" i="0" u="none" strike="noStrike" cap="none" dirty="0">
                <a:solidFill>
                  <a:srgbClr val="FFC000"/>
                </a:solidFill>
                <a:latin typeface="Poppins"/>
                <a:ea typeface="Poppins"/>
                <a:cs typeface="Poppins"/>
                <a:sym typeface="Poppins"/>
              </a:rPr>
              <a:t> </a:t>
            </a:r>
            <a:r>
              <a:rPr lang="en-US" sz="6000" b="1" i="0" u="none" strike="noStrike" cap="none" dirty="0" err="1">
                <a:solidFill>
                  <a:srgbClr val="FFC000"/>
                </a:solidFill>
                <a:latin typeface="Poppins"/>
                <a:ea typeface="Poppins"/>
                <a:cs typeface="Poppins"/>
                <a:sym typeface="Poppins"/>
              </a:rPr>
              <a:t>Educacional</a:t>
            </a:r>
            <a:r>
              <a:rPr lang="en-US" sz="6000" b="1" i="0" u="none" strike="noStrike" cap="none" dirty="0">
                <a:solidFill>
                  <a:srgbClr val="FFC000"/>
                </a:solidFill>
                <a:latin typeface="Poppins"/>
                <a:ea typeface="Poppins"/>
                <a:cs typeface="Poppins"/>
                <a:sym typeface="Poppins"/>
              </a:rPr>
              <a:t>: </a:t>
            </a:r>
            <a:r>
              <a:rPr lang="en-US" sz="6000" b="1" i="0" u="none" strike="noStrike" cap="none" dirty="0">
                <a:solidFill>
                  <a:schemeClr val="lt1"/>
                </a:solidFill>
                <a:latin typeface="Poppins"/>
                <a:ea typeface="Poppins"/>
                <a:cs typeface="Poppins"/>
                <a:sym typeface="Poppins"/>
              </a:rPr>
              <a:t>Grado 12</a:t>
            </a:r>
            <a:endParaRPr sz="1400" b="0" i="0" u="none" strike="noStrike" cap="none" dirty="0">
              <a:solidFill>
                <a:srgbClr val="000000"/>
              </a:solidFill>
              <a:latin typeface="Arial"/>
              <a:ea typeface="Arial"/>
              <a:cs typeface="Arial"/>
              <a:sym typeface="Arial"/>
            </a:endParaRPr>
          </a:p>
        </p:txBody>
      </p:sp>
      <p:sp>
        <p:nvSpPr>
          <p:cNvPr id="711" name="Google Shape;711;p32"/>
          <p:cNvSpPr/>
          <p:nvPr/>
        </p:nvSpPr>
        <p:spPr>
          <a:xfrm>
            <a:off x="3480879" y="2684590"/>
            <a:ext cx="11993202" cy="965666"/>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a:solidFill>
                  <a:srgbClr val="FFFFFF"/>
                </a:solidFill>
                <a:latin typeface="Arial" panose="020B0604020202020204" pitchFamily="34" charset="0"/>
                <a:ea typeface="Calibri"/>
                <a:cs typeface="Arial" panose="020B0604020202020204" pitchFamily="34" charset="0"/>
                <a:sym typeface="Calibri"/>
              </a:rPr>
              <a:t>Se </a:t>
            </a:r>
            <a:r>
              <a:rPr lang="en-US" sz="4400" b="1" i="0" u="none" strike="noStrike" cap="none" dirty="0" err="1">
                <a:solidFill>
                  <a:srgbClr val="FFFFFF"/>
                </a:solidFill>
                <a:latin typeface="Arial" panose="020B0604020202020204" pitchFamily="34" charset="0"/>
                <a:ea typeface="Calibri"/>
                <a:cs typeface="Arial" panose="020B0604020202020204" pitchFamily="34" charset="0"/>
                <a:sym typeface="Calibri"/>
              </a:rPr>
              <a:t>basa</a:t>
            </a:r>
            <a:r>
              <a:rPr lang="en-US" sz="4400" b="1" i="0" u="none" strike="noStrike" cap="none" dirty="0">
                <a:solidFill>
                  <a:srgbClr val="FFFFFF"/>
                </a:solidFill>
                <a:latin typeface="Arial" panose="020B0604020202020204" pitchFamily="34" charset="0"/>
                <a:ea typeface="Calibri"/>
                <a:cs typeface="Arial" panose="020B0604020202020204" pitchFamily="34" charset="0"/>
                <a:sym typeface="Calibri"/>
              </a:rPr>
              <a:t> </a:t>
            </a:r>
            <a:r>
              <a:rPr lang="en-US" sz="4400" b="1" i="0" u="none" strike="noStrike" cap="none" dirty="0" err="1">
                <a:solidFill>
                  <a:srgbClr val="FFFFFF"/>
                </a:solidFill>
                <a:latin typeface="Arial" panose="020B0604020202020204" pitchFamily="34" charset="0"/>
                <a:ea typeface="Calibri"/>
                <a:cs typeface="Arial" panose="020B0604020202020204" pitchFamily="34" charset="0"/>
                <a:sym typeface="Calibri"/>
              </a:rPr>
              <a:t>en</a:t>
            </a:r>
            <a:r>
              <a:rPr lang="en-US" sz="4400" b="1" i="0" u="none" strike="noStrike" cap="none" dirty="0">
                <a:solidFill>
                  <a:srgbClr val="FFFFFF"/>
                </a:solidFill>
                <a:latin typeface="Arial" panose="020B0604020202020204" pitchFamily="34" charset="0"/>
                <a:ea typeface="Calibri"/>
                <a:cs typeface="Arial" panose="020B0604020202020204" pitchFamily="34" charset="0"/>
                <a:sym typeface="Calibri"/>
              </a:rPr>
              <a:t> </a:t>
            </a:r>
            <a:r>
              <a:rPr lang="en-US" sz="4400" b="1" i="0" u="none" strike="noStrike" cap="none" dirty="0" err="1">
                <a:solidFill>
                  <a:srgbClr val="FFFFFF"/>
                </a:solidFill>
                <a:latin typeface="Arial" panose="020B0604020202020204" pitchFamily="34" charset="0"/>
                <a:ea typeface="Calibri"/>
                <a:cs typeface="Arial" panose="020B0604020202020204" pitchFamily="34" charset="0"/>
                <a:sym typeface="Calibri"/>
              </a:rPr>
              <a:t>los</a:t>
            </a:r>
            <a:r>
              <a:rPr lang="en-US" sz="4400" b="1" i="0" u="none" strike="noStrike" cap="none" dirty="0">
                <a:solidFill>
                  <a:srgbClr val="FFFFFF"/>
                </a:solidFill>
                <a:latin typeface="Arial" panose="020B0604020202020204" pitchFamily="34" charset="0"/>
                <a:ea typeface="Calibri"/>
                <a:cs typeface="Arial" panose="020B0604020202020204" pitchFamily="34" charset="0"/>
                <a:sym typeface="Calibri"/>
              </a:rPr>
              <a:t> </a:t>
            </a:r>
            <a:r>
              <a:rPr lang="en-US" sz="4400" b="1" i="0" u="none" strike="noStrike" cap="none" dirty="0" err="1">
                <a:solidFill>
                  <a:srgbClr val="FFFFFF"/>
                </a:solidFill>
                <a:latin typeface="Arial" panose="020B0604020202020204" pitchFamily="34" charset="0"/>
                <a:ea typeface="Calibri"/>
                <a:cs typeface="Arial" panose="020B0604020202020204" pitchFamily="34" charset="0"/>
                <a:sym typeface="Calibri"/>
              </a:rPr>
              <a:t>hitos</a:t>
            </a:r>
            <a:r>
              <a:rPr lang="en-US" sz="4400" b="1" i="0" u="none" strike="noStrike" cap="none" dirty="0">
                <a:solidFill>
                  <a:srgbClr val="FFFFFF"/>
                </a:solidFill>
                <a:latin typeface="Arial" panose="020B0604020202020204" pitchFamily="34" charset="0"/>
                <a:ea typeface="Calibri"/>
                <a:cs typeface="Arial" panose="020B0604020202020204" pitchFamily="34" charset="0"/>
                <a:sym typeface="Calibri"/>
              </a:rPr>
              <a:t> del 11vo </a:t>
            </a:r>
            <a:r>
              <a:rPr lang="en-US" sz="4400" b="1" i="0" u="none" strike="noStrike" cap="none" dirty="0" err="1">
                <a:solidFill>
                  <a:srgbClr val="FFFFFF"/>
                </a:solidFill>
                <a:latin typeface="Arial" panose="020B0604020202020204" pitchFamily="34" charset="0"/>
                <a:ea typeface="Calibri"/>
                <a:cs typeface="Arial" panose="020B0604020202020204" pitchFamily="34" charset="0"/>
                <a:sym typeface="Calibri"/>
              </a:rPr>
              <a:t>grado</a:t>
            </a:r>
            <a:r>
              <a:rPr lang="en-US" sz="4400" b="1" i="0" u="none" strike="noStrike" cap="none" dirty="0">
                <a:solidFill>
                  <a:srgbClr val="FFFFFF"/>
                </a:solidFill>
                <a:latin typeface="Arial" panose="020B0604020202020204" pitchFamily="34" charset="0"/>
                <a:ea typeface="Calibri"/>
                <a:cs typeface="Arial" panose="020B0604020202020204" pitchFamily="34" charset="0"/>
                <a:sym typeface="Calibri"/>
              </a:rPr>
              <a:t>:</a:t>
            </a:r>
            <a:endParaRPr sz="1400" b="0" i="0" u="none" strike="noStrike" cap="none" dirty="0">
              <a:solidFill>
                <a:srgbClr val="000000"/>
              </a:solidFill>
              <a:latin typeface="Arial" panose="020B0604020202020204" pitchFamily="34" charset="0"/>
              <a:cs typeface="Arial" panose="020B0604020202020204" pitchFamily="34" charset="0"/>
              <a:sym typeface="Arial"/>
            </a:endParaRPr>
          </a:p>
        </p:txBody>
      </p:sp>
      <p:grpSp>
        <p:nvGrpSpPr>
          <p:cNvPr id="3" name="Group 2">
            <a:extLst>
              <a:ext uri="{FF2B5EF4-FFF2-40B4-BE49-F238E27FC236}">
                <a16:creationId xmlns:a16="http://schemas.microsoft.com/office/drawing/2014/main" id="{ADB38CC7-FF71-32DB-128D-CE0F9398AE94}"/>
              </a:ext>
            </a:extLst>
          </p:cNvPr>
          <p:cNvGrpSpPr/>
          <p:nvPr/>
        </p:nvGrpSpPr>
        <p:grpSpPr>
          <a:xfrm>
            <a:off x="3177873" y="5283989"/>
            <a:ext cx="12016513" cy="946032"/>
            <a:chOff x="3177873" y="5283989"/>
            <a:chExt cx="12016513" cy="946032"/>
          </a:xfrm>
        </p:grpSpPr>
        <p:sp>
          <p:nvSpPr>
            <p:cNvPr id="716" name="Google Shape;716;p32"/>
            <p:cNvSpPr/>
            <p:nvPr/>
          </p:nvSpPr>
          <p:spPr>
            <a:xfrm>
              <a:off x="4038599" y="5283989"/>
              <a:ext cx="11155787" cy="946032"/>
            </a:xfrm>
            <a:prstGeom prst="roundRect">
              <a:avLst>
                <a:gd name="adj" fmla="val 16667"/>
              </a:avLst>
            </a:prstGeom>
            <a:solidFill>
              <a:srgbClr val="FED53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7" name="Google Shape;717;p32"/>
            <p:cNvSpPr txBox="1"/>
            <p:nvPr/>
          </p:nvSpPr>
          <p:spPr>
            <a:xfrm>
              <a:off x="4095960" y="5330171"/>
              <a:ext cx="10793930" cy="853669"/>
            </a:xfrm>
            <a:prstGeom prst="rect">
              <a:avLst/>
            </a:prstGeom>
            <a:solidFill>
              <a:srgbClr val="FED531"/>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err="1">
                  <a:solidFill>
                    <a:schemeClr val="dk1"/>
                  </a:solidFill>
                  <a:latin typeface="Arial" panose="020B0604020202020204" pitchFamily="34" charset="0"/>
                  <a:ea typeface="Calibri"/>
                  <a:cs typeface="Arial" panose="020B0604020202020204" pitchFamily="34" charset="0"/>
                  <a:sym typeface="Calibri"/>
                </a:rPr>
                <a:t>Crear</a:t>
              </a:r>
              <a:r>
                <a:rPr lang="en-US" sz="2800" b="1"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chemeClr val="dk1"/>
                  </a:solidFill>
                  <a:latin typeface="Arial" panose="020B0604020202020204" pitchFamily="34" charset="0"/>
                  <a:ea typeface="Calibri"/>
                  <a:cs typeface="Arial" panose="020B0604020202020204" pitchFamily="34" charset="0"/>
                  <a:sym typeface="Calibri"/>
                </a:rPr>
                <a:t>una</a:t>
              </a:r>
              <a:r>
                <a:rPr lang="en-US" sz="2800" b="1"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chemeClr val="dk1"/>
                  </a:solidFill>
                  <a:latin typeface="Arial" panose="020B0604020202020204" pitchFamily="34" charset="0"/>
                  <a:ea typeface="Calibri"/>
                  <a:cs typeface="Arial" panose="020B0604020202020204" pitchFamily="34" charset="0"/>
                  <a:sym typeface="Calibri"/>
                </a:rPr>
                <a:t>lista</a:t>
              </a:r>
              <a:r>
                <a:rPr lang="en-US" sz="2800" b="1"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chemeClr val="dk1"/>
                  </a:solidFill>
                  <a:latin typeface="Arial" panose="020B0604020202020204" pitchFamily="34" charset="0"/>
                  <a:ea typeface="Calibri"/>
                  <a:cs typeface="Arial" panose="020B0604020202020204" pitchFamily="34" charset="0"/>
                  <a:sym typeface="Calibri"/>
                </a:rPr>
                <a:t>reducida</a:t>
              </a:r>
              <a:r>
                <a:rPr lang="en-US" sz="2800" b="1" i="0" u="none" strike="noStrike" cap="none" dirty="0">
                  <a:solidFill>
                    <a:schemeClr val="dk1"/>
                  </a:solidFill>
                  <a:latin typeface="Arial" panose="020B0604020202020204" pitchFamily="34" charset="0"/>
                  <a:ea typeface="Calibri"/>
                  <a:cs typeface="Arial" panose="020B0604020202020204" pitchFamily="34" charset="0"/>
                  <a:sym typeface="Calibri"/>
                </a:rPr>
                <a:t> de </a:t>
              </a:r>
              <a:r>
                <a:rPr lang="en-US" sz="2800" b="1" i="0" u="none" strike="noStrike" cap="none" dirty="0" err="1">
                  <a:solidFill>
                    <a:schemeClr val="dk1"/>
                  </a:solidFill>
                  <a:latin typeface="Arial" panose="020B0604020202020204" pitchFamily="34" charset="0"/>
                  <a:ea typeface="Calibri"/>
                  <a:cs typeface="Arial" panose="020B0604020202020204" pitchFamily="34" charset="0"/>
                  <a:sym typeface="Calibri"/>
                </a:rPr>
                <a:t>especialidades</a:t>
              </a:r>
              <a:r>
                <a:rPr lang="en-US" sz="2800" b="1" i="0" u="none" strike="noStrike" cap="none" dirty="0">
                  <a:solidFill>
                    <a:schemeClr val="dk1"/>
                  </a:solidFill>
                  <a:latin typeface="Arial" panose="020B0604020202020204" pitchFamily="34" charset="0"/>
                  <a:ea typeface="Calibri"/>
                  <a:cs typeface="Arial" panose="020B0604020202020204" pitchFamily="34" charset="0"/>
                  <a:sym typeface="Calibri"/>
                </a:rPr>
                <a:t> y </a:t>
              </a:r>
              <a:r>
                <a:rPr lang="en-US" sz="2800" b="1" i="0" u="none" strike="noStrike" cap="none" dirty="0" err="1">
                  <a:solidFill>
                    <a:schemeClr val="dk1"/>
                  </a:solidFill>
                  <a:latin typeface="Arial" panose="020B0604020202020204" pitchFamily="34" charset="0"/>
                  <a:ea typeface="Calibri"/>
                  <a:cs typeface="Arial" panose="020B0604020202020204" pitchFamily="34" charset="0"/>
                  <a:sym typeface="Calibri"/>
                </a:rPr>
                <a:t>posibles</a:t>
              </a:r>
              <a:r>
                <a:rPr lang="en-US" sz="2800" b="1"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chemeClr val="dk1"/>
                  </a:solidFill>
                  <a:latin typeface="Arial" panose="020B0604020202020204" pitchFamily="34" charset="0"/>
                  <a:ea typeface="Calibri"/>
                  <a:cs typeface="Arial" panose="020B0604020202020204" pitchFamily="34" charset="0"/>
                  <a:sym typeface="Calibri"/>
                </a:rPr>
                <a:t>universidades</a:t>
              </a:r>
              <a:r>
                <a:rPr lang="en-US" sz="2800" b="1" i="0" u="none" strike="noStrike" cap="none" dirty="0">
                  <a:solidFill>
                    <a:schemeClr val="dk1"/>
                  </a:solidFill>
                  <a:latin typeface="Arial" panose="020B0604020202020204" pitchFamily="34" charset="0"/>
                  <a:ea typeface="Calibri"/>
                  <a:cs typeface="Arial" panose="020B0604020202020204" pitchFamily="34" charset="0"/>
                  <a:sym typeface="Calibri"/>
                </a:rPr>
                <a:t> para las </a:t>
              </a:r>
              <a:r>
                <a:rPr lang="en-US" sz="2800" b="1" i="0" u="none" strike="noStrike" cap="none" dirty="0" err="1">
                  <a:solidFill>
                    <a:schemeClr val="dk1"/>
                  </a:solidFill>
                  <a:latin typeface="Arial" panose="020B0604020202020204" pitchFamily="34" charset="0"/>
                  <a:ea typeface="Calibri"/>
                  <a:cs typeface="Arial" panose="020B0604020202020204" pitchFamily="34" charset="0"/>
                  <a:sym typeface="Calibri"/>
                </a:rPr>
                <a:t>cuales</a:t>
              </a:r>
              <a:r>
                <a:rPr lang="en-US" sz="2800" b="1"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chemeClr val="dk1"/>
                  </a:solidFill>
                  <a:latin typeface="Arial" panose="020B0604020202020204" pitchFamily="34" charset="0"/>
                  <a:ea typeface="Calibri"/>
                  <a:cs typeface="Arial" panose="020B0604020202020204" pitchFamily="34" charset="0"/>
                  <a:sym typeface="Calibri"/>
                </a:rPr>
                <a:t>aplicar</a:t>
              </a:r>
              <a:r>
                <a:rPr lang="en-US" sz="2800" b="1" i="0" u="none" strike="noStrike" cap="none" dirty="0">
                  <a:solidFill>
                    <a:schemeClr val="dk1"/>
                  </a:solidFill>
                  <a:latin typeface="Arial" panose="020B0604020202020204" pitchFamily="34" charset="0"/>
                  <a:ea typeface="Calibri"/>
                  <a:cs typeface="Arial" panose="020B0604020202020204" pitchFamily="34" charset="0"/>
                  <a:sym typeface="Calibri"/>
                </a:rPr>
                <a:t> </a:t>
              </a:r>
              <a:endParaRPr sz="2800" b="1"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727" name="Google Shape;727;p32"/>
            <p:cNvSpPr/>
            <p:nvPr/>
          </p:nvSpPr>
          <p:spPr>
            <a:xfrm>
              <a:off x="3177873" y="5437822"/>
              <a:ext cx="519048" cy="519588"/>
            </a:xfrm>
            <a:prstGeom prst="rect">
              <a:avLst/>
            </a:prstGeom>
            <a:no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grpSp>
      <p:grpSp>
        <p:nvGrpSpPr>
          <p:cNvPr id="4" name="Group 3">
            <a:extLst>
              <a:ext uri="{FF2B5EF4-FFF2-40B4-BE49-F238E27FC236}">
                <a16:creationId xmlns:a16="http://schemas.microsoft.com/office/drawing/2014/main" id="{EF73E5E7-44DB-CCDD-426C-DE107910B4F6}"/>
              </a:ext>
            </a:extLst>
          </p:cNvPr>
          <p:cNvGrpSpPr/>
          <p:nvPr/>
        </p:nvGrpSpPr>
        <p:grpSpPr>
          <a:xfrm>
            <a:off x="3177873" y="6363984"/>
            <a:ext cx="11996181" cy="946032"/>
            <a:chOff x="3177873" y="6363984"/>
            <a:chExt cx="11996181" cy="946032"/>
          </a:xfrm>
        </p:grpSpPr>
        <p:sp>
          <p:nvSpPr>
            <p:cNvPr id="719" name="Google Shape;719;p32"/>
            <p:cNvSpPr/>
            <p:nvPr/>
          </p:nvSpPr>
          <p:spPr>
            <a:xfrm>
              <a:off x="4033712" y="6363984"/>
              <a:ext cx="11140342" cy="946032"/>
            </a:xfrm>
            <a:prstGeom prst="roundRect">
              <a:avLst>
                <a:gd name="adj" fmla="val 16667"/>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0" name="Google Shape;720;p32"/>
            <p:cNvSpPr txBox="1"/>
            <p:nvPr/>
          </p:nvSpPr>
          <p:spPr>
            <a:xfrm>
              <a:off x="4091073" y="6410166"/>
              <a:ext cx="10546796" cy="853669"/>
            </a:xfrm>
            <a:prstGeom prst="rect">
              <a:avLst/>
            </a:prstGeom>
            <a:solidFill>
              <a:srgbClr val="4848D1"/>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Aplicar</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para la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universidad</a:t>
              </a:r>
              <a:endParaRPr sz="1400" b="0" i="0" u="none" strike="noStrike" cap="none" dirty="0">
                <a:solidFill>
                  <a:srgbClr val="000000"/>
                </a:solidFill>
                <a:latin typeface="Arial" panose="020B0604020202020204" pitchFamily="34" charset="0"/>
                <a:cs typeface="Arial" panose="020B0604020202020204" pitchFamily="34" charset="0"/>
                <a:sym typeface="Arial"/>
              </a:endParaRPr>
            </a:p>
          </p:txBody>
        </p:sp>
        <p:sp>
          <p:nvSpPr>
            <p:cNvPr id="728" name="Google Shape;728;p32"/>
            <p:cNvSpPr/>
            <p:nvPr/>
          </p:nvSpPr>
          <p:spPr>
            <a:xfrm>
              <a:off x="3177873" y="6504622"/>
              <a:ext cx="519048" cy="519588"/>
            </a:xfrm>
            <a:prstGeom prst="rect">
              <a:avLst/>
            </a:prstGeom>
            <a:no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grpSp>
      <p:grpSp>
        <p:nvGrpSpPr>
          <p:cNvPr id="5" name="Group 4">
            <a:extLst>
              <a:ext uri="{FF2B5EF4-FFF2-40B4-BE49-F238E27FC236}">
                <a16:creationId xmlns:a16="http://schemas.microsoft.com/office/drawing/2014/main" id="{F1E3C78E-2EC6-7C57-3AFB-36F42A1286E8}"/>
              </a:ext>
            </a:extLst>
          </p:cNvPr>
          <p:cNvGrpSpPr/>
          <p:nvPr/>
        </p:nvGrpSpPr>
        <p:grpSpPr>
          <a:xfrm>
            <a:off x="3177873" y="7450505"/>
            <a:ext cx="11968209" cy="946032"/>
            <a:chOff x="3177873" y="7450505"/>
            <a:chExt cx="11968209" cy="946032"/>
          </a:xfrm>
        </p:grpSpPr>
        <p:sp>
          <p:nvSpPr>
            <p:cNvPr id="722" name="Google Shape;722;p32"/>
            <p:cNvSpPr/>
            <p:nvPr/>
          </p:nvSpPr>
          <p:spPr>
            <a:xfrm>
              <a:off x="4005740" y="7450505"/>
              <a:ext cx="11140342" cy="946032"/>
            </a:xfrm>
            <a:prstGeom prst="roundRect">
              <a:avLst>
                <a:gd name="adj" fmla="val 16667"/>
              </a:avLst>
            </a:prstGeom>
            <a:solidFill>
              <a:srgbClr val="25D1F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3" name="Google Shape;723;p32"/>
            <p:cNvSpPr txBox="1"/>
            <p:nvPr/>
          </p:nvSpPr>
          <p:spPr>
            <a:xfrm>
              <a:off x="4063101" y="7496687"/>
              <a:ext cx="10747593" cy="853669"/>
            </a:xfrm>
            <a:prstGeom prst="rect">
              <a:avLst/>
            </a:prstGeom>
            <a:solidFill>
              <a:srgbClr val="25D1FD"/>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Solicitar</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ayuda</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financiera</a:t>
              </a:r>
              <a:endParaRPr sz="1400" b="0" i="0" u="none" strike="noStrike" cap="none" dirty="0">
                <a:solidFill>
                  <a:srgbClr val="000000"/>
                </a:solidFill>
                <a:latin typeface="Arial" panose="020B0604020202020204" pitchFamily="34" charset="0"/>
                <a:cs typeface="Arial" panose="020B0604020202020204" pitchFamily="34" charset="0"/>
                <a:sym typeface="Arial"/>
              </a:endParaRPr>
            </a:p>
          </p:txBody>
        </p:sp>
        <p:sp>
          <p:nvSpPr>
            <p:cNvPr id="729" name="Google Shape;729;p32"/>
            <p:cNvSpPr/>
            <p:nvPr/>
          </p:nvSpPr>
          <p:spPr>
            <a:xfrm>
              <a:off x="3177873" y="7661434"/>
              <a:ext cx="519048" cy="519588"/>
            </a:xfrm>
            <a:prstGeom prst="rect">
              <a:avLst/>
            </a:prstGeom>
            <a:no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grpSp>
      <p:grpSp>
        <p:nvGrpSpPr>
          <p:cNvPr id="2" name="Group 1">
            <a:extLst>
              <a:ext uri="{FF2B5EF4-FFF2-40B4-BE49-F238E27FC236}">
                <a16:creationId xmlns:a16="http://schemas.microsoft.com/office/drawing/2014/main" id="{9F4B9079-304A-82E8-191E-85C3F4C46140}"/>
              </a:ext>
            </a:extLst>
          </p:cNvPr>
          <p:cNvGrpSpPr/>
          <p:nvPr/>
        </p:nvGrpSpPr>
        <p:grpSpPr>
          <a:xfrm>
            <a:off x="3177873" y="4197468"/>
            <a:ext cx="12001069" cy="946032"/>
            <a:chOff x="3177873" y="4197468"/>
            <a:chExt cx="12001069" cy="946032"/>
          </a:xfrm>
        </p:grpSpPr>
        <p:sp>
          <p:nvSpPr>
            <p:cNvPr id="713" name="Google Shape;713;p32"/>
            <p:cNvSpPr/>
            <p:nvPr/>
          </p:nvSpPr>
          <p:spPr>
            <a:xfrm>
              <a:off x="4038600" y="4197468"/>
              <a:ext cx="11140342" cy="946032"/>
            </a:xfrm>
            <a:prstGeom prst="roundRect">
              <a:avLst>
                <a:gd name="adj" fmla="val 16667"/>
              </a:avLst>
            </a:prstGeom>
            <a:solidFill>
              <a:srgbClr val="F4592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14" name="Google Shape;714;p32"/>
            <p:cNvSpPr txBox="1"/>
            <p:nvPr/>
          </p:nvSpPr>
          <p:spPr>
            <a:xfrm>
              <a:off x="4095961" y="4243650"/>
              <a:ext cx="10763039" cy="853669"/>
            </a:xfrm>
            <a:prstGeom prst="rect">
              <a:avLst/>
            </a:prstGeom>
            <a:solidFill>
              <a:srgbClr val="F4592F"/>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Tomar o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volver</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tomar</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el</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SAT o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el</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ACT y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obtener</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una</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800" b="1" dirty="0" err="1">
                  <a:solidFill>
                    <a:schemeClr val="lt1"/>
                  </a:solidFill>
                  <a:latin typeface="Arial" panose="020B0604020202020204" pitchFamily="34" charset="0"/>
                  <a:ea typeface="Calibri"/>
                  <a:cs typeface="Arial" panose="020B0604020202020204" pitchFamily="34" charset="0"/>
                  <a:sym typeface="Calibri"/>
                </a:rPr>
                <a:t>e</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xención</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del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costo</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opcional</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a:t>
              </a:r>
              <a:endParaRPr sz="1400" b="0" i="0" u="none" strike="noStrike" cap="none" dirty="0">
                <a:solidFill>
                  <a:srgbClr val="000000"/>
                </a:solidFill>
                <a:latin typeface="Arial" panose="020B0604020202020204" pitchFamily="34" charset="0"/>
                <a:cs typeface="Arial" panose="020B0604020202020204" pitchFamily="34" charset="0"/>
                <a:sym typeface="Arial"/>
              </a:endParaRPr>
            </a:p>
          </p:txBody>
        </p:sp>
        <p:sp>
          <p:nvSpPr>
            <p:cNvPr id="730" name="Google Shape;730;p32"/>
            <p:cNvSpPr/>
            <p:nvPr/>
          </p:nvSpPr>
          <p:spPr>
            <a:xfrm>
              <a:off x="3177873" y="4374664"/>
              <a:ext cx="519048" cy="519588"/>
            </a:xfrm>
            <a:prstGeom prst="rect">
              <a:avLst/>
            </a:prstGeom>
            <a:no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grpSp>
      <p:grpSp>
        <p:nvGrpSpPr>
          <p:cNvPr id="6" name="Group 5">
            <a:extLst>
              <a:ext uri="{FF2B5EF4-FFF2-40B4-BE49-F238E27FC236}">
                <a16:creationId xmlns:a16="http://schemas.microsoft.com/office/drawing/2014/main" id="{063C4602-3D0A-71C1-BE8B-AA309CFE3F49}"/>
              </a:ext>
            </a:extLst>
          </p:cNvPr>
          <p:cNvGrpSpPr/>
          <p:nvPr/>
        </p:nvGrpSpPr>
        <p:grpSpPr>
          <a:xfrm>
            <a:off x="3177873" y="8539663"/>
            <a:ext cx="11963386" cy="946032"/>
            <a:chOff x="3177873" y="8539663"/>
            <a:chExt cx="11963386" cy="946032"/>
          </a:xfrm>
        </p:grpSpPr>
        <p:sp>
          <p:nvSpPr>
            <p:cNvPr id="725" name="Google Shape;725;p32"/>
            <p:cNvSpPr/>
            <p:nvPr/>
          </p:nvSpPr>
          <p:spPr>
            <a:xfrm>
              <a:off x="4000917" y="8539663"/>
              <a:ext cx="11140342" cy="946032"/>
            </a:xfrm>
            <a:prstGeom prst="roundRect">
              <a:avLst>
                <a:gd name="adj" fmla="val 16667"/>
              </a:avLst>
            </a:prstGeom>
            <a:solidFill>
              <a:srgbClr val="0A1F4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26" name="Google Shape;726;p32"/>
            <p:cNvSpPr txBox="1"/>
            <p:nvPr/>
          </p:nvSpPr>
          <p:spPr>
            <a:xfrm>
              <a:off x="4058278" y="8585845"/>
              <a:ext cx="10624026" cy="853669"/>
            </a:xfrm>
            <a:prstGeom prst="rect">
              <a:avLst/>
            </a:prstGeom>
            <a:solidFill>
              <a:srgbClr val="0A1F41"/>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Conectarse</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con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programas</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de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apoyo</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y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otros</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recursos</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en</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el</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campus</a:t>
              </a:r>
              <a:endParaRPr sz="1400" b="0" i="0" u="none" strike="noStrike" cap="none" dirty="0">
                <a:solidFill>
                  <a:srgbClr val="000000"/>
                </a:solidFill>
                <a:latin typeface="Arial" panose="020B0604020202020204" pitchFamily="34" charset="0"/>
                <a:cs typeface="Arial" panose="020B0604020202020204" pitchFamily="34" charset="0"/>
                <a:sym typeface="Arial"/>
              </a:endParaRPr>
            </a:p>
          </p:txBody>
        </p:sp>
        <p:sp>
          <p:nvSpPr>
            <p:cNvPr id="731" name="Google Shape;731;p32"/>
            <p:cNvSpPr/>
            <p:nvPr/>
          </p:nvSpPr>
          <p:spPr>
            <a:xfrm>
              <a:off x="3177873" y="8728234"/>
              <a:ext cx="519048" cy="519588"/>
            </a:xfrm>
            <a:prstGeom prst="rect">
              <a:avLst/>
            </a:prstGeom>
            <a:noFill/>
            <a:ln w="57150" cap="flat" cmpd="sng">
              <a:solidFill>
                <a:schemeClr val="lt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736"/>
        <p:cNvGrpSpPr/>
        <p:nvPr/>
      </p:nvGrpSpPr>
      <p:grpSpPr>
        <a:xfrm>
          <a:off x="0" y="0"/>
          <a:ext cx="0" cy="0"/>
          <a:chOff x="0" y="0"/>
          <a:chExt cx="0" cy="0"/>
        </a:xfrm>
      </p:grpSpPr>
      <p:sp>
        <p:nvSpPr>
          <p:cNvPr id="737" name="Google Shape;737;p33"/>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738" name="Google Shape;738;p33"/>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739" name="Google Shape;739;p33"/>
          <p:cNvSpPr/>
          <p:nvPr/>
        </p:nvSpPr>
        <p:spPr>
          <a:xfrm rot="-1783284">
            <a:off x="8569899" y="3324248"/>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740" name="Google Shape;740;p33"/>
          <p:cNvSpPr txBox="1"/>
          <p:nvPr/>
        </p:nvSpPr>
        <p:spPr>
          <a:xfrm rot="-1798044">
            <a:off x="4945208" y="3304284"/>
            <a:ext cx="13878085" cy="1293175"/>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FFFFFF"/>
              </a:buClr>
              <a:buSzPts val="7003"/>
              <a:buFont typeface="Poppins"/>
              <a:buNone/>
            </a:pPr>
            <a:r>
              <a:rPr lang="en-US" sz="7003" b="1" i="0" u="none" strike="noStrike" cap="none" dirty="0">
                <a:solidFill>
                  <a:srgbClr val="FFFFFF"/>
                </a:solidFill>
                <a:latin typeface="Poppins"/>
                <a:ea typeface="Poppins"/>
                <a:cs typeface="Poppins"/>
                <a:sym typeface="Poppins"/>
              </a:rPr>
              <a:t>¡Hora de </a:t>
            </a:r>
            <a:r>
              <a:rPr lang="en-US" sz="7003" b="1" i="0" u="none" strike="noStrike" cap="none" dirty="0" err="1">
                <a:solidFill>
                  <a:srgbClr val="FFFFFF"/>
                </a:solidFill>
                <a:latin typeface="Poppins"/>
                <a:ea typeface="Poppins"/>
                <a:cs typeface="Poppins"/>
                <a:sym typeface="Poppins"/>
              </a:rPr>
              <a:t>tomar</a:t>
            </a:r>
            <a:r>
              <a:rPr lang="en-US" sz="7003" b="1" i="0" u="none" strike="noStrike" cap="none" dirty="0">
                <a:solidFill>
                  <a:srgbClr val="FFFFFF"/>
                </a:solidFill>
                <a:latin typeface="Poppins"/>
                <a:ea typeface="Poppins"/>
                <a:cs typeface="Poppins"/>
                <a:sym typeface="Poppins"/>
              </a:rPr>
              <a:t> un </a:t>
            </a:r>
            <a:r>
              <a:rPr lang="en-US" sz="7003" b="1" i="0" u="none" strike="noStrike" cap="none" dirty="0" err="1">
                <a:solidFill>
                  <a:srgbClr val="FFFFFF"/>
                </a:solidFill>
                <a:latin typeface="Poppins"/>
                <a:ea typeface="Poppins"/>
                <a:cs typeface="Poppins"/>
                <a:sym typeface="Poppins"/>
              </a:rPr>
              <a:t>descanso</a:t>
            </a:r>
            <a:r>
              <a:rPr lang="en-US" sz="7003" b="1" i="0" u="none" strike="noStrike" cap="none" dirty="0">
                <a:solidFill>
                  <a:srgbClr val="FFFFFF"/>
                </a:solidFill>
                <a:latin typeface="Poppins"/>
                <a:ea typeface="Poppins"/>
                <a:cs typeface="Poppins"/>
                <a:sym typeface="Poppins"/>
              </a:rPr>
              <a:t>! </a:t>
            </a:r>
            <a:endParaRPr sz="7003" b="1" i="0" u="none" strike="noStrike" cap="none" dirty="0">
              <a:solidFill>
                <a:srgbClr val="FED531"/>
              </a:solidFill>
              <a:latin typeface="Poppins"/>
              <a:ea typeface="Poppins"/>
              <a:cs typeface="Poppins"/>
              <a:sym typeface="Poppins"/>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745"/>
        <p:cNvGrpSpPr/>
        <p:nvPr/>
      </p:nvGrpSpPr>
      <p:grpSpPr>
        <a:xfrm>
          <a:off x="0" y="0"/>
          <a:ext cx="0" cy="0"/>
          <a:chOff x="0" y="0"/>
          <a:chExt cx="0" cy="0"/>
        </a:xfrm>
      </p:grpSpPr>
      <p:pic>
        <p:nvPicPr>
          <p:cNvPr id="746" name="Google Shape;746;p34" descr="A picture containing person, person&#10;&#10;Description automatically generated"/>
          <p:cNvPicPr preferRelativeResize="0"/>
          <p:nvPr/>
        </p:nvPicPr>
        <p:blipFill rotWithShape="1">
          <a:blip r:embed="rId3">
            <a:alphaModFix/>
          </a:blip>
          <a:srcRect l="16472"/>
          <a:stretch/>
        </p:blipFill>
        <p:spPr>
          <a:xfrm>
            <a:off x="7993233" y="0"/>
            <a:ext cx="11143235" cy="8877300"/>
          </a:xfrm>
          <a:prstGeom prst="rect">
            <a:avLst/>
          </a:prstGeom>
          <a:noFill/>
          <a:ln>
            <a:noFill/>
          </a:ln>
        </p:spPr>
      </p:pic>
      <p:sp>
        <p:nvSpPr>
          <p:cNvPr id="747" name="Google Shape;747;p34"/>
          <p:cNvSpPr/>
          <p:nvPr/>
        </p:nvSpPr>
        <p:spPr>
          <a:xfrm rot="-196209">
            <a:off x="-812191" y="8702625"/>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748" name="Google Shape;748;p34"/>
          <p:cNvSpPr/>
          <p:nvPr/>
        </p:nvSpPr>
        <p:spPr>
          <a:xfrm rot="-413588">
            <a:off x="-381473" y="-1288441"/>
            <a:ext cx="13259747" cy="2060516"/>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grpSp>
        <p:nvGrpSpPr>
          <p:cNvPr id="749" name="Google Shape;749;p34"/>
          <p:cNvGrpSpPr/>
          <p:nvPr/>
        </p:nvGrpSpPr>
        <p:grpSpPr>
          <a:xfrm>
            <a:off x="762000" y="1935925"/>
            <a:ext cx="6477011" cy="6786951"/>
            <a:chOff x="1208728" y="-556608"/>
            <a:chExt cx="6999900" cy="9049270"/>
          </a:xfrm>
        </p:grpSpPr>
        <p:sp>
          <p:nvSpPr>
            <p:cNvPr id="750" name="Google Shape;750;p34"/>
            <p:cNvSpPr txBox="1"/>
            <p:nvPr/>
          </p:nvSpPr>
          <p:spPr>
            <a:xfrm>
              <a:off x="1208728" y="367359"/>
              <a:ext cx="6999900" cy="8125303"/>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rgbClr val="0A1F41"/>
                </a:buClr>
                <a:buSzPts val="4400"/>
                <a:buFont typeface="Arial"/>
                <a:buNone/>
              </a:pPr>
              <a:r>
                <a:rPr lang="en-US" sz="4400" b="1" i="0" u="none" strike="noStrike" cap="none" dirty="0">
                  <a:solidFill>
                    <a:srgbClr val="0A1F41"/>
                  </a:solidFill>
                  <a:latin typeface="Arial"/>
                  <a:ea typeface="Arial"/>
                  <a:cs typeface="Arial"/>
                  <a:sym typeface="Arial"/>
                </a:rPr>
                <a:t>¿</a:t>
              </a:r>
              <a:r>
                <a:rPr lang="en-US" sz="4400" b="1" i="0" u="none" strike="noStrike" cap="none" dirty="0" err="1">
                  <a:solidFill>
                    <a:srgbClr val="0A1F41"/>
                  </a:solidFill>
                  <a:latin typeface="Arial"/>
                  <a:ea typeface="Arial"/>
                  <a:cs typeface="Arial"/>
                  <a:sym typeface="Arial"/>
                </a:rPr>
                <a:t>Cómo</a:t>
              </a:r>
              <a:r>
                <a:rPr lang="en-US" sz="4400" b="1" i="0" u="none" strike="noStrike" cap="none" dirty="0">
                  <a:solidFill>
                    <a:srgbClr val="0A1F41"/>
                  </a:solidFill>
                  <a:latin typeface="Arial"/>
                  <a:ea typeface="Arial"/>
                  <a:cs typeface="Arial"/>
                  <a:sym typeface="Arial"/>
                </a:rPr>
                <a:t> </a:t>
              </a:r>
              <a:r>
                <a:rPr lang="en-US" sz="4400" b="1" i="0" u="none" strike="noStrike" cap="none" dirty="0" err="1">
                  <a:solidFill>
                    <a:srgbClr val="0A1F41"/>
                  </a:solidFill>
                  <a:latin typeface="Arial"/>
                  <a:ea typeface="Arial"/>
                  <a:cs typeface="Arial"/>
                  <a:sym typeface="Arial"/>
                </a:rPr>
                <a:t>te</a:t>
              </a:r>
              <a:r>
                <a:rPr lang="en-US" sz="4400" b="1" i="0" u="none" strike="noStrike" cap="none" dirty="0">
                  <a:solidFill>
                    <a:srgbClr val="0A1F41"/>
                  </a:solidFill>
                  <a:latin typeface="Arial"/>
                  <a:ea typeface="Arial"/>
                  <a:cs typeface="Arial"/>
                  <a:sym typeface="Arial"/>
                </a:rPr>
                <a:t> </a:t>
              </a:r>
              <a:r>
                <a:rPr lang="en-US" sz="4400" b="1" i="0" u="none" strike="noStrike" cap="none" dirty="0" err="1">
                  <a:solidFill>
                    <a:srgbClr val="0A1F41"/>
                  </a:solidFill>
                  <a:latin typeface="Arial"/>
                  <a:ea typeface="Arial"/>
                  <a:cs typeface="Arial"/>
                  <a:sym typeface="Arial"/>
                </a:rPr>
                <a:t>sientes</a:t>
              </a:r>
              <a:r>
                <a:rPr lang="en-US" sz="4400" b="1" i="0" u="none" strike="noStrike" cap="none" dirty="0">
                  <a:solidFill>
                    <a:srgbClr val="0A1F41"/>
                  </a:solidFill>
                  <a:latin typeface="Arial"/>
                  <a:ea typeface="Arial"/>
                  <a:cs typeface="Arial"/>
                  <a:sym typeface="Arial"/>
                </a:rPr>
                <a:t> con </a:t>
              </a:r>
              <a:r>
                <a:rPr lang="en-US" sz="4400" b="1" i="0" u="none" strike="noStrike" cap="none" dirty="0" err="1">
                  <a:solidFill>
                    <a:srgbClr val="0A1F41"/>
                  </a:solidFill>
                  <a:latin typeface="Arial"/>
                  <a:ea typeface="Arial"/>
                  <a:cs typeface="Arial"/>
                  <a:sym typeface="Arial"/>
                </a:rPr>
                <a:t>respecto</a:t>
              </a:r>
              <a:r>
                <a:rPr lang="en-US" sz="4400" b="1" i="0" u="none" strike="noStrike" cap="none" dirty="0">
                  <a:solidFill>
                    <a:srgbClr val="0A1F41"/>
                  </a:solidFill>
                  <a:latin typeface="Arial"/>
                  <a:ea typeface="Arial"/>
                  <a:cs typeface="Arial"/>
                  <a:sym typeface="Arial"/>
                </a:rPr>
                <a:t> a </a:t>
              </a:r>
              <a:r>
                <a:rPr lang="en-US" sz="4400" b="1" i="0" u="none" strike="noStrike" cap="none" dirty="0" err="1">
                  <a:solidFill>
                    <a:srgbClr val="0A1F41"/>
                  </a:solidFill>
                  <a:latin typeface="Arial"/>
                  <a:ea typeface="Arial"/>
                  <a:cs typeface="Arial"/>
                  <a:sym typeface="Arial"/>
                </a:rPr>
                <a:t>apoyar</a:t>
              </a:r>
              <a:r>
                <a:rPr lang="en-US" sz="4400" b="1" i="0" u="none" strike="noStrike" cap="none" dirty="0">
                  <a:solidFill>
                    <a:srgbClr val="0A1F41"/>
                  </a:solidFill>
                  <a:latin typeface="Arial"/>
                  <a:ea typeface="Arial"/>
                  <a:cs typeface="Arial"/>
                  <a:sym typeface="Arial"/>
                </a:rPr>
                <a:t> a </a:t>
              </a:r>
              <a:r>
                <a:rPr lang="en-US" sz="4400" b="1" i="0" u="none" strike="noStrike" cap="none" dirty="0" err="1">
                  <a:solidFill>
                    <a:srgbClr val="0A1F41"/>
                  </a:solidFill>
                  <a:latin typeface="Arial"/>
                  <a:ea typeface="Arial"/>
                  <a:cs typeface="Arial"/>
                  <a:sym typeface="Arial"/>
                </a:rPr>
                <a:t>los</a:t>
              </a:r>
              <a:r>
                <a:rPr lang="en-US" sz="4400" b="1" i="0" u="none" strike="noStrike" cap="none" dirty="0">
                  <a:solidFill>
                    <a:srgbClr val="0A1F41"/>
                  </a:solidFill>
                  <a:latin typeface="Arial"/>
                  <a:ea typeface="Arial"/>
                  <a:cs typeface="Arial"/>
                  <a:sym typeface="Arial"/>
                </a:rPr>
                <a:t> </a:t>
              </a:r>
              <a:r>
                <a:rPr lang="en-US" sz="4400" b="1" i="0" u="none" strike="noStrike" cap="none" dirty="0" err="1">
                  <a:solidFill>
                    <a:srgbClr val="0A1F41"/>
                  </a:solidFill>
                  <a:latin typeface="Arial"/>
                  <a:ea typeface="Arial"/>
                  <a:cs typeface="Arial"/>
                  <a:sym typeface="Arial"/>
                </a:rPr>
                <a:t>jóvenes</a:t>
              </a:r>
              <a:r>
                <a:rPr lang="en-US" sz="4400" b="1" i="0" u="none" strike="noStrike" cap="none" dirty="0">
                  <a:solidFill>
                    <a:srgbClr val="0A1F41"/>
                  </a:solidFill>
                  <a:latin typeface="Arial"/>
                  <a:ea typeface="Arial"/>
                  <a:cs typeface="Arial"/>
                  <a:sym typeface="Arial"/>
                </a:rPr>
                <a:t> con </a:t>
              </a:r>
              <a:r>
                <a:rPr lang="en-US" sz="4400" b="1" i="0" u="none" strike="noStrike" cap="none" dirty="0" err="1">
                  <a:solidFill>
                    <a:srgbClr val="0A1F41"/>
                  </a:solidFill>
                  <a:latin typeface="Arial"/>
                  <a:ea typeface="Arial"/>
                  <a:cs typeface="Arial"/>
                  <a:sym typeface="Arial"/>
                </a:rPr>
                <a:t>el</a:t>
              </a:r>
              <a:r>
                <a:rPr lang="en-US" sz="4400" b="1" i="0" u="none" strike="noStrike" cap="none" dirty="0">
                  <a:solidFill>
                    <a:srgbClr val="0A1F41"/>
                  </a:solidFill>
                  <a:latin typeface="Arial"/>
                  <a:ea typeface="Arial"/>
                  <a:cs typeface="Arial"/>
                  <a:sym typeface="Arial"/>
                </a:rPr>
                <a:t> </a:t>
              </a:r>
              <a:r>
                <a:rPr lang="en-US" sz="4400" b="1" i="0" u="none" strike="noStrike" cap="none" dirty="0" err="1">
                  <a:solidFill>
                    <a:srgbClr val="0A1F41"/>
                  </a:solidFill>
                  <a:latin typeface="Arial"/>
                  <a:ea typeface="Arial"/>
                  <a:cs typeface="Arial"/>
                  <a:sym typeface="Arial"/>
                </a:rPr>
                <a:t>proceso</a:t>
              </a:r>
              <a:r>
                <a:rPr lang="en-US" sz="4400" b="1" i="0" u="none" strike="noStrike" cap="none" dirty="0">
                  <a:solidFill>
                    <a:srgbClr val="0A1F41"/>
                  </a:solidFill>
                  <a:latin typeface="Arial"/>
                  <a:ea typeface="Arial"/>
                  <a:cs typeface="Arial"/>
                  <a:sym typeface="Arial"/>
                </a:rPr>
                <a:t> de </a:t>
              </a:r>
              <a:r>
                <a:rPr lang="en-US" sz="4400" b="1" i="0" u="none" strike="noStrike" cap="none" dirty="0" err="1">
                  <a:solidFill>
                    <a:srgbClr val="0A1F41"/>
                  </a:solidFill>
                  <a:latin typeface="Arial"/>
                  <a:ea typeface="Arial"/>
                  <a:cs typeface="Arial"/>
                  <a:sym typeface="Arial"/>
                </a:rPr>
                <a:t>matriculación</a:t>
              </a:r>
              <a:r>
                <a:rPr lang="en-US" sz="4400" b="1" i="0" u="none" strike="noStrike" cap="none" dirty="0">
                  <a:solidFill>
                    <a:srgbClr val="0A1F41"/>
                  </a:solidFill>
                  <a:latin typeface="Arial"/>
                  <a:ea typeface="Arial"/>
                  <a:cs typeface="Arial"/>
                  <a:sym typeface="Arial"/>
                </a:rPr>
                <a:t> para la </a:t>
              </a:r>
              <a:r>
                <a:rPr lang="en-US" sz="4400" b="1" i="0" u="none" strike="noStrike" cap="none" dirty="0" err="1">
                  <a:solidFill>
                    <a:srgbClr val="0A1F41"/>
                  </a:solidFill>
                  <a:latin typeface="Arial"/>
                  <a:ea typeface="Arial"/>
                  <a:cs typeface="Arial"/>
                  <a:sym typeface="Arial"/>
                </a:rPr>
                <a:t>universidad</a:t>
              </a:r>
              <a:r>
                <a:rPr lang="en-US" sz="4400" b="1" i="0" u="none" strike="noStrike" cap="none" dirty="0">
                  <a:solidFill>
                    <a:srgbClr val="0A1F41"/>
                  </a:solidFill>
                  <a:latin typeface="Arial"/>
                  <a:ea typeface="Arial"/>
                  <a:cs typeface="Arial"/>
                  <a:sym typeface="Arial"/>
                </a:rPr>
                <a:t>? </a:t>
              </a:r>
              <a:r>
                <a:rPr lang="en-US" sz="4400" b="0" i="0" u="none" strike="noStrike" cap="none" dirty="0">
                  <a:solidFill>
                    <a:srgbClr val="0A1F41"/>
                  </a:solidFill>
                  <a:latin typeface="Arial"/>
                  <a:ea typeface="Arial"/>
                  <a:cs typeface="Arial"/>
                  <a:sym typeface="Arial"/>
                </a:rPr>
                <a:t>(</a:t>
              </a:r>
              <a:r>
                <a:rPr lang="en-US" sz="4400" b="0" i="0" u="none" strike="noStrike" cap="none" dirty="0" err="1">
                  <a:solidFill>
                    <a:srgbClr val="0A1F41"/>
                  </a:solidFill>
                  <a:latin typeface="Arial"/>
                  <a:ea typeface="Arial"/>
                  <a:cs typeface="Arial"/>
                  <a:sym typeface="Arial"/>
                </a:rPr>
                <a:t>por</a:t>
              </a:r>
              <a:r>
                <a:rPr lang="en-US" sz="4400" b="0" i="0" u="none" strike="noStrike" cap="none" dirty="0">
                  <a:solidFill>
                    <a:srgbClr val="0A1F41"/>
                  </a:solidFill>
                  <a:latin typeface="Arial"/>
                  <a:ea typeface="Arial"/>
                  <a:cs typeface="Arial"/>
                  <a:sym typeface="Arial"/>
                </a:rPr>
                <a:t> </a:t>
              </a:r>
              <a:r>
                <a:rPr lang="en-US" sz="4400" b="0" i="0" u="none" strike="noStrike" cap="none" dirty="0" err="1">
                  <a:solidFill>
                    <a:srgbClr val="0A1F41"/>
                  </a:solidFill>
                  <a:latin typeface="Arial"/>
                  <a:ea typeface="Arial"/>
                  <a:cs typeface="Arial"/>
                  <a:sym typeface="Arial"/>
                </a:rPr>
                <a:t>ejemplo</a:t>
              </a:r>
              <a:r>
                <a:rPr lang="en-US" sz="4400" b="0" i="0" u="none" strike="noStrike" cap="none" dirty="0">
                  <a:solidFill>
                    <a:srgbClr val="0A1F41"/>
                  </a:solidFill>
                  <a:latin typeface="Arial"/>
                  <a:ea typeface="Arial"/>
                  <a:cs typeface="Arial"/>
                  <a:sym typeface="Arial"/>
                </a:rPr>
                <a:t>, </a:t>
              </a:r>
              <a:r>
                <a:rPr lang="en-US" sz="4400" b="0" i="0" u="none" strike="noStrike" cap="none" dirty="0" err="1">
                  <a:solidFill>
                    <a:srgbClr val="0A1F41"/>
                  </a:solidFill>
                  <a:latin typeface="Arial"/>
                  <a:ea typeface="Arial"/>
                  <a:cs typeface="Arial"/>
                  <a:sym typeface="Arial"/>
                </a:rPr>
                <a:t>aplicaciones</a:t>
              </a:r>
              <a:r>
                <a:rPr lang="en-US" sz="4400" b="0" i="0" u="none" strike="noStrike" cap="none" dirty="0">
                  <a:solidFill>
                    <a:srgbClr val="0A1F41"/>
                  </a:solidFill>
                  <a:latin typeface="Arial"/>
                  <a:ea typeface="Arial"/>
                  <a:cs typeface="Arial"/>
                  <a:sym typeface="Arial"/>
                </a:rPr>
                <a:t> a </a:t>
              </a:r>
              <a:r>
                <a:rPr lang="en-US" sz="4400" b="0" i="0" u="none" strike="noStrike" cap="none" dirty="0" err="1">
                  <a:solidFill>
                    <a:srgbClr val="0A1F41"/>
                  </a:solidFill>
                  <a:latin typeface="Arial"/>
                  <a:ea typeface="Arial"/>
                  <a:cs typeface="Arial"/>
                  <a:sym typeface="Arial"/>
                </a:rPr>
                <a:t>universidades</a:t>
              </a:r>
              <a:r>
                <a:rPr lang="en-US" sz="4400" b="0" i="0" u="none" strike="noStrike" cap="none" dirty="0">
                  <a:solidFill>
                    <a:srgbClr val="0A1F41"/>
                  </a:solidFill>
                  <a:latin typeface="Arial"/>
                  <a:ea typeface="Arial"/>
                  <a:cs typeface="Arial"/>
                  <a:sym typeface="Arial"/>
                </a:rPr>
                <a:t>, solicitudes de</a:t>
              </a:r>
              <a:r>
                <a:rPr lang="en-US" sz="4400" dirty="0">
                  <a:solidFill>
                    <a:srgbClr val="0A1F41"/>
                  </a:solidFill>
                </a:rPr>
                <a:t> </a:t>
              </a:r>
              <a:r>
                <a:rPr lang="en-US" sz="4400" b="0" i="0" u="none" strike="noStrike" cap="none" dirty="0" err="1">
                  <a:solidFill>
                    <a:srgbClr val="0A1F41"/>
                  </a:solidFill>
                  <a:latin typeface="Arial"/>
                  <a:ea typeface="Arial"/>
                  <a:cs typeface="Arial"/>
                  <a:sym typeface="Arial"/>
                </a:rPr>
                <a:t>ayuda</a:t>
              </a:r>
              <a:r>
                <a:rPr lang="en-US" sz="4400" b="0" i="0" u="none" strike="noStrike" cap="none" dirty="0">
                  <a:solidFill>
                    <a:srgbClr val="0A1F41"/>
                  </a:solidFill>
                  <a:latin typeface="Arial"/>
                  <a:ea typeface="Arial"/>
                  <a:cs typeface="Arial"/>
                  <a:sym typeface="Arial"/>
                </a:rPr>
                <a:t> </a:t>
              </a:r>
              <a:r>
                <a:rPr lang="en-US" sz="4400" b="0" i="0" u="none" strike="noStrike" cap="none" dirty="0" err="1">
                  <a:solidFill>
                    <a:srgbClr val="0A1F41"/>
                  </a:solidFill>
                  <a:latin typeface="Arial"/>
                  <a:ea typeface="Arial"/>
                  <a:cs typeface="Arial"/>
                  <a:sym typeface="Arial"/>
                </a:rPr>
                <a:t>financiera</a:t>
              </a:r>
              <a:r>
                <a:rPr lang="en-US" sz="4400" b="0" i="0" u="none" strike="noStrike" cap="none" dirty="0">
                  <a:solidFill>
                    <a:srgbClr val="0A1F41"/>
                  </a:solidFill>
                  <a:latin typeface="Arial"/>
                  <a:ea typeface="Arial"/>
                  <a:cs typeface="Arial"/>
                  <a:sym typeface="Arial"/>
                </a:rPr>
                <a:t>, etc.)</a:t>
              </a:r>
              <a:endParaRPr sz="1400" b="0" i="0" u="none" strike="noStrike" cap="none" dirty="0">
                <a:solidFill>
                  <a:srgbClr val="000000"/>
                </a:solidFill>
                <a:latin typeface="Arial"/>
                <a:ea typeface="Arial"/>
                <a:cs typeface="Arial"/>
                <a:sym typeface="Arial"/>
              </a:endParaRPr>
            </a:p>
            <a:p>
              <a:pPr marL="0" marR="0" lvl="1" indent="0" algn="l" rtl="0">
                <a:lnSpc>
                  <a:spcPct val="100000"/>
                </a:lnSpc>
                <a:spcBef>
                  <a:spcPts val="0"/>
                </a:spcBef>
                <a:spcAft>
                  <a:spcPts val="0"/>
                </a:spcAft>
                <a:buClr>
                  <a:schemeClr val="dk1"/>
                </a:buClr>
                <a:buSzPts val="4400"/>
                <a:buFont typeface="Calibri"/>
                <a:buNone/>
              </a:pPr>
              <a:endParaRPr sz="4400" b="0" i="0" u="none" strike="noStrike" cap="none" dirty="0">
                <a:solidFill>
                  <a:srgbClr val="0A1F41"/>
                </a:solidFill>
                <a:latin typeface="Arial"/>
                <a:ea typeface="Arial"/>
                <a:cs typeface="Arial"/>
                <a:sym typeface="Arial"/>
              </a:endParaRPr>
            </a:p>
          </p:txBody>
        </p:sp>
        <p:sp>
          <p:nvSpPr>
            <p:cNvPr id="751" name="Google Shape;751;p34"/>
            <p:cNvSpPr txBox="1"/>
            <p:nvPr/>
          </p:nvSpPr>
          <p:spPr>
            <a:xfrm>
              <a:off x="1208728" y="-556608"/>
              <a:ext cx="4892400" cy="689700"/>
            </a:xfrm>
            <a:prstGeom prst="rect">
              <a:avLst/>
            </a:prstGeom>
            <a:noFill/>
            <a:ln>
              <a:noFill/>
            </a:ln>
          </p:spPr>
          <p:txBody>
            <a:bodyPr spcFirstLastPara="1" wrap="square" lIns="0" tIns="0" rIns="0" bIns="0" anchor="t" anchorCtr="0">
              <a:spAutoFit/>
            </a:bodyPr>
            <a:lstStyle/>
            <a:p>
              <a:pPr marL="0" marR="0" lvl="0" indent="0" algn="l" rtl="0">
                <a:lnSpc>
                  <a:spcPct val="56000"/>
                </a:lnSpc>
                <a:spcBef>
                  <a:spcPts val="0"/>
                </a:spcBef>
                <a:spcAft>
                  <a:spcPts val="0"/>
                </a:spcAft>
                <a:buClr>
                  <a:srgbClr val="4848D1"/>
                </a:buClr>
                <a:buSzPts val="6000"/>
                <a:buFont typeface="Poppins"/>
                <a:buNone/>
              </a:pPr>
              <a:r>
                <a:rPr lang="en-US" sz="6000" b="1" i="0" u="none" strike="noStrike" cap="none" dirty="0" err="1">
                  <a:solidFill>
                    <a:srgbClr val="4848D1"/>
                  </a:solidFill>
                  <a:latin typeface="Poppins"/>
                  <a:ea typeface="Poppins"/>
                  <a:cs typeface="Poppins"/>
                  <a:sym typeface="Poppins"/>
                </a:rPr>
                <a:t>Reflexión</a:t>
              </a:r>
              <a:endParaRPr sz="1400" b="0" i="0" u="none" strike="noStrike" cap="none" dirty="0">
                <a:solidFill>
                  <a:srgbClr val="000000"/>
                </a:solidFill>
                <a:latin typeface="Arial"/>
                <a:ea typeface="Arial"/>
                <a:cs typeface="Arial"/>
                <a:sym typeface="Arial"/>
              </a:endParaRPr>
            </a:p>
          </p:txBody>
        </p:sp>
      </p:gr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756"/>
        <p:cNvGrpSpPr/>
        <p:nvPr/>
      </p:nvGrpSpPr>
      <p:grpSpPr>
        <a:xfrm>
          <a:off x="0" y="0"/>
          <a:ext cx="0" cy="0"/>
          <a:chOff x="0" y="0"/>
          <a:chExt cx="0" cy="0"/>
        </a:xfrm>
      </p:grpSpPr>
      <p:sp>
        <p:nvSpPr>
          <p:cNvPr id="757" name="Google Shape;757;p35"/>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txBody>
          <a:bodyPr/>
          <a:lstStyle/>
          <a:p>
            <a:endParaRPr lang="en-US"/>
          </a:p>
        </p:txBody>
      </p:sp>
      <p:sp>
        <p:nvSpPr>
          <p:cNvPr id="758" name="Google Shape;758;p35"/>
          <p:cNvSpPr txBox="1"/>
          <p:nvPr/>
        </p:nvSpPr>
        <p:spPr>
          <a:xfrm rot="-22822">
            <a:off x="1415637" y="1539525"/>
            <a:ext cx="15590444" cy="221599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dirty="0" err="1">
                <a:solidFill>
                  <a:schemeClr val="lt1"/>
                </a:solidFill>
                <a:latin typeface="Poppins"/>
                <a:ea typeface="Poppins"/>
                <a:cs typeface="Poppins"/>
                <a:sym typeface="Poppins"/>
              </a:rPr>
              <a:t>Identifique</a:t>
            </a:r>
            <a:r>
              <a:rPr lang="en-US" sz="6000" b="1" i="0" u="none" strike="noStrike" cap="none" dirty="0">
                <a:solidFill>
                  <a:schemeClr val="lt1"/>
                </a:solidFill>
                <a:latin typeface="Poppins"/>
                <a:ea typeface="Poppins"/>
                <a:cs typeface="Poppins"/>
                <a:sym typeface="Poppins"/>
              </a:rPr>
              <a:t> a </a:t>
            </a:r>
            <a:r>
              <a:rPr lang="en-US" sz="6000" b="1" i="0" u="none" strike="noStrike" cap="none" dirty="0" err="1">
                <a:solidFill>
                  <a:schemeClr val="lt1"/>
                </a:solidFill>
                <a:latin typeface="Poppins"/>
                <a:ea typeface="Poppins"/>
                <a:cs typeface="Poppins"/>
                <a:sym typeface="Poppins"/>
              </a:rPr>
              <a:t>una</a:t>
            </a:r>
            <a:r>
              <a:rPr lang="en-US" sz="6000" b="1" i="0" u="none" strike="noStrike" cap="none" dirty="0">
                <a:solidFill>
                  <a:schemeClr val="lt1"/>
                </a:solidFill>
                <a:latin typeface="Poppins"/>
                <a:ea typeface="Poppins"/>
                <a:cs typeface="Poppins"/>
                <a:sym typeface="Poppins"/>
              </a:rPr>
              <a:t> persona de </a:t>
            </a:r>
            <a:r>
              <a:rPr lang="en-US" sz="6000" b="1" i="0" u="none" strike="noStrike" cap="none" dirty="0" err="1">
                <a:solidFill>
                  <a:schemeClr val="lt1"/>
                </a:solidFill>
                <a:latin typeface="Poppins"/>
                <a:ea typeface="Poppins"/>
                <a:cs typeface="Poppins"/>
                <a:sym typeface="Poppins"/>
              </a:rPr>
              <a:t>apoyo</a:t>
            </a:r>
            <a:r>
              <a:rPr lang="en-US" sz="6000" b="1" i="0" u="none" strike="noStrike" cap="none" dirty="0">
                <a:solidFill>
                  <a:schemeClr val="lt1"/>
                </a:solidFill>
                <a:latin typeface="Poppins"/>
                <a:ea typeface="Poppins"/>
                <a:cs typeface="Poppins"/>
                <a:sym typeface="Poppins"/>
              </a:rPr>
              <a:t> con </a:t>
            </a:r>
            <a:r>
              <a:rPr lang="en-US" sz="6000" b="1" i="0" u="none" strike="noStrike" cap="none" dirty="0" err="1">
                <a:solidFill>
                  <a:schemeClr val="lt1"/>
                </a:solidFill>
                <a:latin typeface="Poppins"/>
                <a:ea typeface="Poppins"/>
                <a:cs typeface="Poppins"/>
                <a:sym typeface="Poppins"/>
              </a:rPr>
              <a:t>relaci</a:t>
            </a:r>
            <a:r>
              <a:rPr lang="en-US" sz="6000" b="1" i="0" u="none" strike="noStrike" cap="none" dirty="0" err="1">
                <a:solidFill>
                  <a:schemeClr val="bg1"/>
                </a:solidFill>
                <a:latin typeface="Poppins"/>
                <a:ea typeface="Poppins"/>
                <a:cs typeface="Poppins"/>
                <a:sym typeface="Poppins"/>
              </a:rPr>
              <a:t>ó</a:t>
            </a:r>
            <a:r>
              <a:rPr lang="en-US" sz="6000" b="1" i="0" u="none" strike="noStrike" cap="none" dirty="0" err="1">
                <a:solidFill>
                  <a:schemeClr val="lt1"/>
                </a:solidFill>
                <a:latin typeface="Poppins"/>
                <a:ea typeface="Poppins"/>
                <a:cs typeface="Poppins"/>
                <a:sym typeface="Poppins"/>
              </a:rPr>
              <a:t>n</a:t>
            </a:r>
            <a:r>
              <a:rPr lang="en-US" sz="6000" b="1" i="0" u="none" strike="noStrike" cap="none" dirty="0">
                <a:solidFill>
                  <a:schemeClr val="lt1"/>
                </a:solidFill>
                <a:latin typeface="Poppins"/>
                <a:ea typeface="Poppins"/>
                <a:cs typeface="Poppins"/>
                <a:sym typeface="Poppins"/>
              </a:rPr>
              <a:t> a la </a:t>
            </a:r>
            <a:r>
              <a:rPr lang="en-US" sz="6000" b="1" i="0" u="none" strike="noStrike" cap="none" dirty="0" err="1">
                <a:solidFill>
                  <a:schemeClr val="lt1"/>
                </a:solidFill>
                <a:latin typeface="Poppins"/>
                <a:ea typeface="Poppins"/>
                <a:cs typeface="Poppins"/>
                <a:sym typeface="Poppins"/>
              </a:rPr>
              <a:t>preparatoria</a:t>
            </a:r>
            <a:endParaRPr sz="1400" b="0" i="0" u="none" strike="noStrike" cap="none" dirty="0">
              <a:solidFill>
                <a:srgbClr val="000000"/>
              </a:solidFill>
              <a:latin typeface="Arial"/>
              <a:ea typeface="Arial"/>
              <a:cs typeface="Arial"/>
              <a:sym typeface="Arial"/>
            </a:endParaRPr>
          </a:p>
        </p:txBody>
      </p:sp>
      <p:sp>
        <p:nvSpPr>
          <p:cNvPr id="759" name="Google Shape;759;p35"/>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a:p>
        </p:txBody>
      </p:sp>
      <p:sp>
        <p:nvSpPr>
          <p:cNvPr id="760" name="Google Shape;760;p35"/>
          <p:cNvSpPr txBox="1"/>
          <p:nvPr/>
        </p:nvSpPr>
        <p:spPr>
          <a:xfrm>
            <a:off x="1408454" y="4011825"/>
            <a:ext cx="15279300" cy="3772571"/>
          </a:xfrm>
          <a:prstGeom prst="rect">
            <a:avLst/>
          </a:prstGeom>
          <a:noFill/>
          <a:ln>
            <a:noFill/>
          </a:ln>
        </p:spPr>
        <p:txBody>
          <a:bodyPr spcFirstLastPara="1" wrap="square" lIns="0" tIns="0" rIns="0" bIns="0" anchor="t" anchorCtr="0">
            <a:spAutoFit/>
          </a:bodyPr>
          <a:lstStyle/>
          <a:p>
            <a:pPr marL="457200" marR="0" lvl="0" indent="-457200">
              <a:lnSpc>
                <a:spcPct val="107000"/>
              </a:lnSpc>
              <a:spcBef>
                <a:spcPts val="0"/>
              </a:spcBef>
              <a:spcAft>
                <a:spcPts val="800"/>
              </a:spcAft>
              <a:buClr>
                <a:srgbClr val="FFC000"/>
              </a:buClr>
              <a:buFont typeface="Arial" panose="020B0604020202020204" pitchFamily="34" charset="0"/>
              <a:buChar char="•"/>
            </a:pPr>
            <a:r>
              <a:rPr lang="es-CO" sz="3200" kern="100" dirty="0">
                <a:solidFill>
                  <a:srgbClr val="FFC000"/>
                </a:solidFill>
                <a:effectLst/>
                <a:latin typeface="Arial" panose="020B0604020202020204" pitchFamily="34" charset="0"/>
                <a:ea typeface="Calibri" panose="020F0502020204030204" pitchFamily="34" charset="0"/>
                <a:cs typeface="Arial" panose="020B0604020202020204" pitchFamily="34" charset="0"/>
              </a:rPr>
              <a:t>Es posible que los jóvenes se sientan asustados, abrumados, confundidos, o ansiosos con este proceso.</a:t>
            </a:r>
            <a:endParaRPr lang="en-US" sz="3200" kern="100" dirty="0">
              <a:solidFill>
                <a:srgbClr val="FFC000"/>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buClr>
                <a:srgbClr val="FFC000"/>
              </a:buClr>
              <a:buFont typeface="Arial" panose="020B0604020202020204" pitchFamily="34" charset="0"/>
              <a:buChar char="•"/>
            </a:pPr>
            <a:r>
              <a:rPr lang="es-CO" sz="3200" dirty="0">
                <a:solidFill>
                  <a:srgbClr val="FFC000"/>
                </a:solidFill>
                <a:effectLst/>
                <a:latin typeface="Arial" panose="020B0604020202020204" pitchFamily="34" charset="0"/>
                <a:ea typeface="Calibri" panose="020F0502020204030204" pitchFamily="34" charset="0"/>
                <a:cs typeface="Arial" panose="020B0604020202020204" pitchFamily="34" charset="0"/>
              </a:rPr>
              <a:t>El Proyecto de Ley 12 del Senado (SB 12) requiere que los trabajadores sociales y oficiales de libertad condicional identifiquen a personas que ayuden a los jóvenes de 16 años y mayores con sus aplicaciones para la universidad y con las solicitudes de ayuda financiera.</a:t>
            </a:r>
            <a:endParaRPr sz="3200" b="0" i="0" u="none" strike="noStrike" cap="none" dirty="0">
              <a:solidFill>
                <a:srgbClr val="FFC000"/>
              </a:solidFill>
              <a:latin typeface="Arial" panose="020B0604020202020204" pitchFamily="34" charset="0"/>
              <a:cs typeface="Arial" panose="020B0604020202020204" pitchFamily="34" charset="0"/>
              <a:sym typeface="Arial"/>
            </a:endParaRPr>
          </a:p>
          <a:p>
            <a:pPr marL="571500" marR="0" lvl="1" indent="-342900" algn="l" rtl="0">
              <a:lnSpc>
                <a:spcPct val="100000"/>
              </a:lnSpc>
              <a:spcBef>
                <a:spcPts val="1200"/>
              </a:spcBef>
              <a:spcAft>
                <a:spcPts val="0"/>
              </a:spcAft>
              <a:buClr>
                <a:schemeClr val="dk1"/>
              </a:buClr>
              <a:buSzPts val="3600"/>
              <a:buFont typeface="Arial"/>
              <a:buNone/>
            </a:pPr>
            <a:endParaRPr sz="3200" b="0" i="0" u="none" strike="noStrike" cap="none" dirty="0">
              <a:solidFill>
                <a:srgbClr val="FFC000"/>
              </a:solidFill>
              <a:latin typeface="Arial" panose="020B0604020202020204" pitchFamily="34" charset="0"/>
              <a:cs typeface="Arial" panose="020B0604020202020204" pitchFamily="34" charset="0"/>
              <a:sym typeface="Arial"/>
            </a:endParaRPr>
          </a:p>
        </p:txBody>
      </p:sp>
      <p:sp>
        <p:nvSpPr>
          <p:cNvPr id="761" name="Google Shape;761;p35"/>
          <p:cNvSpPr txBox="1"/>
          <p:nvPr/>
        </p:nvSpPr>
        <p:spPr>
          <a:xfrm>
            <a:off x="2336939" y="7883426"/>
            <a:ext cx="13406672" cy="110799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dirty="0">
                <a:solidFill>
                  <a:schemeClr val="lt1"/>
                </a:solidFill>
                <a:latin typeface="Poppins"/>
                <a:ea typeface="Poppins"/>
                <a:cs typeface="Poppins"/>
                <a:sym typeface="Poppins"/>
              </a:rPr>
              <a:t>¡Esa persona </a:t>
            </a:r>
            <a:r>
              <a:rPr lang="en-US" sz="6000" b="1" i="0" u="none" strike="noStrike" cap="none" dirty="0" err="1">
                <a:solidFill>
                  <a:schemeClr val="lt1"/>
                </a:solidFill>
                <a:latin typeface="Poppins"/>
                <a:ea typeface="Poppins"/>
                <a:cs typeface="Poppins"/>
                <a:sym typeface="Poppins"/>
              </a:rPr>
              <a:t>podría</a:t>
            </a:r>
            <a:r>
              <a:rPr lang="en-US" sz="6000" b="1" i="0" u="none" strike="noStrike" cap="none" dirty="0">
                <a:solidFill>
                  <a:schemeClr val="lt1"/>
                </a:solidFill>
                <a:latin typeface="Poppins"/>
                <a:ea typeface="Poppins"/>
                <a:cs typeface="Poppins"/>
                <a:sym typeface="Poppins"/>
              </a:rPr>
              <a:t> ser </a:t>
            </a:r>
            <a:r>
              <a:rPr lang="en-US" sz="6000" b="1" i="0" u="none" strike="noStrike" cap="none" dirty="0" err="1">
                <a:solidFill>
                  <a:schemeClr val="lt1"/>
                </a:solidFill>
                <a:latin typeface="Poppins"/>
                <a:ea typeface="Poppins"/>
                <a:cs typeface="Poppins"/>
                <a:sym typeface="Poppins"/>
              </a:rPr>
              <a:t>usted</a:t>
            </a:r>
            <a:r>
              <a:rPr lang="en-US" sz="6000" b="1" i="0" u="none" strike="noStrike" cap="none" dirty="0">
                <a:solidFill>
                  <a:schemeClr val="lt1"/>
                </a:solidFill>
                <a:latin typeface="Poppins"/>
                <a:ea typeface="Poppins"/>
                <a:cs typeface="Poppins"/>
                <a:sym typeface="Poppins"/>
              </a:rPr>
              <a: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766"/>
        <p:cNvGrpSpPr/>
        <p:nvPr/>
      </p:nvGrpSpPr>
      <p:grpSpPr>
        <a:xfrm>
          <a:off x="0" y="0"/>
          <a:ext cx="0" cy="0"/>
          <a:chOff x="0" y="0"/>
          <a:chExt cx="0" cy="0"/>
        </a:xfrm>
      </p:grpSpPr>
      <p:sp>
        <p:nvSpPr>
          <p:cNvPr id="767" name="Google Shape;767;p36"/>
          <p:cNvSpPr/>
          <p:nvPr/>
        </p:nvSpPr>
        <p:spPr>
          <a:xfrm rot="-4483174">
            <a:off x="-5128567" y="1780624"/>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768" name="Google Shape;768;p36"/>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769" name="Google Shape;769;p36"/>
          <p:cNvSpPr/>
          <p:nvPr/>
        </p:nvSpPr>
        <p:spPr>
          <a:xfrm rot="-1783284">
            <a:off x="8248696" y="4061668"/>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770" name="Google Shape;770;p36"/>
          <p:cNvSpPr txBox="1"/>
          <p:nvPr/>
        </p:nvSpPr>
        <p:spPr>
          <a:xfrm rot="-1797923">
            <a:off x="4344332" y="3652787"/>
            <a:ext cx="15626069" cy="1329595"/>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FFFFFF"/>
              </a:buClr>
              <a:buSzPts val="7003"/>
              <a:buFont typeface="Poppins"/>
              <a:buNone/>
            </a:pPr>
            <a:r>
              <a:rPr lang="en-US" sz="7003" b="1" i="0" u="none" strike="noStrike" cap="none" dirty="0" err="1">
                <a:solidFill>
                  <a:srgbClr val="FFFFFF"/>
                </a:solidFill>
                <a:latin typeface="Poppins"/>
                <a:ea typeface="Poppins"/>
                <a:cs typeface="Poppins"/>
                <a:sym typeface="Poppins"/>
              </a:rPr>
              <a:t>Aplicac</a:t>
            </a:r>
            <a:r>
              <a:rPr lang="en-US" sz="7200" b="1" i="0" u="none" strike="noStrike" cap="none" dirty="0" err="1">
                <a:solidFill>
                  <a:schemeClr val="lt1"/>
                </a:solidFill>
                <a:latin typeface="Poppins"/>
                <a:ea typeface="Poppins"/>
                <a:cs typeface="Poppins"/>
                <a:sym typeface="Poppins"/>
              </a:rPr>
              <a:t>i</a:t>
            </a:r>
            <a:r>
              <a:rPr lang="en-US" sz="7200" b="1" i="0" u="none" strike="noStrike" cap="none" dirty="0" err="1">
                <a:solidFill>
                  <a:schemeClr val="bg1"/>
                </a:solidFill>
                <a:latin typeface="Poppins"/>
                <a:ea typeface="Poppins"/>
                <a:cs typeface="Poppins"/>
                <a:sym typeface="Poppins"/>
              </a:rPr>
              <a:t>ó</a:t>
            </a:r>
            <a:r>
              <a:rPr lang="en-US" sz="7200" b="1" i="0" u="none" strike="noStrike" cap="none" dirty="0" err="1">
                <a:solidFill>
                  <a:schemeClr val="lt1"/>
                </a:solidFill>
                <a:latin typeface="Poppins"/>
                <a:ea typeface="Poppins"/>
                <a:cs typeface="Poppins"/>
                <a:sym typeface="Poppins"/>
              </a:rPr>
              <a:t>n</a:t>
            </a:r>
            <a:r>
              <a:rPr lang="en-US" sz="7003" b="1" i="0" u="none" strike="noStrike" cap="none" dirty="0">
                <a:solidFill>
                  <a:srgbClr val="FFFFFF"/>
                </a:solidFill>
                <a:latin typeface="Poppins"/>
                <a:ea typeface="Poppins"/>
                <a:cs typeface="Poppins"/>
                <a:sym typeface="Poppins"/>
              </a:rPr>
              <a:t> para la Universidad</a:t>
            </a:r>
            <a:endParaRPr sz="7003" b="1" i="0" u="none" strike="noStrike" cap="none" dirty="0">
              <a:solidFill>
                <a:srgbClr val="FED531"/>
              </a:solidFill>
              <a:latin typeface="Poppins"/>
              <a:ea typeface="Poppins"/>
              <a:cs typeface="Poppins"/>
              <a:sym typeface="Poppins"/>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775"/>
        <p:cNvGrpSpPr/>
        <p:nvPr/>
      </p:nvGrpSpPr>
      <p:grpSpPr>
        <a:xfrm>
          <a:off x="0" y="0"/>
          <a:ext cx="0" cy="0"/>
          <a:chOff x="0" y="0"/>
          <a:chExt cx="0" cy="0"/>
        </a:xfrm>
      </p:grpSpPr>
      <p:sp>
        <p:nvSpPr>
          <p:cNvPr id="776" name="Google Shape;776;p37"/>
          <p:cNvSpPr txBox="1"/>
          <p:nvPr/>
        </p:nvSpPr>
        <p:spPr>
          <a:xfrm>
            <a:off x="340477" y="344164"/>
            <a:ext cx="17407628" cy="110799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dirty="0" err="1">
                <a:solidFill>
                  <a:srgbClr val="FED531"/>
                </a:solidFill>
                <a:latin typeface="Poppins"/>
                <a:ea typeface="Poppins"/>
                <a:cs typeface="Poppins"/>
                <a:sym typeface="Poppins"/>
              </a:rPr>
              <a:t>Sugerencias</a:t>
            </a:r>
            <a:r>
              <a:rPr lang="en-US" sz="6000" b="1" i="0" u="none" strike="noStrike" cap="none" dirty="0">
                <a:solidFill>
                  <a:srgbClr val="FED531"/>
                </a:solidFill>
                <a:latin typeface="Poppins"/>
                <a:ea typeface="Poppins"/>
                <a:cs typeface="Poppins"/>
                <a:sym typeface="Poppins"/>
              </a:rPr>
              <a:t> para </a:t>
            </a:r>
            <a:r>
              <a:rPr lang="en-US" sz="6000" b="1" i="0" u="none" strike="noStrike" cap="none" dirty="0" err="1">
                <a:solidFill>
                  <a:srgbClr val="FED531"/>
                </a:solidFill>
                <a:latin typeface="Poppins"/>
                <a:ea typeface="Poppins"/>
                <a:cs typeface="Poppins"/>
                <a:sym typeface="Poppins"/>
              </a:rPr>
              <a:t>Aplicar</a:t>
            </a:r>
            <a:r>
              <a:rPr lang="en-US" sz="6000" b="1" i="0" u="none" strike="noStrike" cap="none" dirty="0">
                <a:solidFill>
                  <a:srgbClr val="FED531"/>
                </a:solidFill>
                <a:latin typeface="Poppins"/>
                <a:ea typeface="Poppins"/>
                <a:cs typeface="Poppins"/>
                <a:sym typeface="Poppins"/>
              </a:rPr>
              <a:t> a </a:t>
            </a:r>
            <a:r>
              <a:rPr lang="en-US" sz="6000" b="1" i="0" u="none" strike="noStrike" cap="none" dirty="0" err="1">
                <a:solidFill>
                  <a:srgbClr val="FED531"/>
                </a:solidFill>
                <a:latin typeface="Poppins"/>
                <a:ea typeface="Poppins"/>
                <a:cs typeface="Poppins"/>
                <a:sym typeface="Poppins"/>
              </a:rPr>
              <a:t>una</a:t>
            </a:r>
            <a:r>
              <a:rPr lang="en-US" sz="6000" b="1" i="0" u="none" strike="noStrike" cap="none" dirty="0">
                <a:solidFill>
                  <a:srgbClr val="FED531"/>
                </a:solidFill>
                <a:latin typeface="Poppins"/>
                <a:ea typeface="Poppins"/>
                <a:cs typeface="Poppins"/>
                <a:sym typeface="Poppins"/>
              </a:rPr>
              <a:t> CSU o UC</a:t>
            </a:r>
            <a:endParaRPr sz="6000" b="1" i="0" u="none" strike="noStrike" cap="none" dirty="0">
              <a:solidFill>
                <a:schemeClr val="lt1"/>
              </a:solidFill>
              <a:latin typeface="Poppins"/>
              <a:ea typeface="Poppins"/>
              <a:cs typeface="Poppins"/>
              <a:sym typeface="Poppins"/>
            </a:endParaRPr>
          </a:p>
        </p:txBody>
      </p:sp>
      <p:sp>
        <p:nvSpPr>
          <p:cNvPr id="777" name="Google Shape;777;p37"/>
          <p:cNvSpPr/>
          <p:nvPr/>
        </p:nvSpPr>
        <p:spPr>
          <a:xfrm>
            <a:off x="9601203" y="1636405"/>
            <a:ext cx="6705599" cy="2163673"/>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err="1">
                <a:solidFill>
                  <a:srgbClr val="FFFFFF"/>
                </a:solidFill>
                <a:latin typeface="Arial" panose="020B0604020202020204" pitchFamily="34" charset="0"/>
                <a:ea typeface="Calibri"/>
                <a:cs typeface="Arial" panose="020B0604020202020204" pitchFamily="34" charset="0"/>
                <a:sym typeface="Calibri"/>
              </a:rPr>
              <a:t>Aplicación</a:t>
            </a:r>
            <a:r>
              <a:rPr lang="en-US" sz="3600" b="1" i="0" u="none" strike="noStrike" cap="none" dirty="0">
                <a:solidFill>
                  <a:srgbClr val="FFFFFF"/>
                </a:solidFill>
                <a:latin typeface="Arial" panose="020B0604020202020204" pitchFamily="34" charset="0"/>
                <a:ea typeface="Calibri"/>
                <a:cs typeface="Arial" panose="020B0604020202020204" pitchFamily="34" charset="0"/>
                <a:sym typeface="Calibri"/>
              </a:rPr>
              <a:t> para </a:t>
            </a:r>
            <a:r>
              <a:rPr lang="en-US" sz="3600" b="1" i="0" u="none" strike="noStrike" cap="none" dirty="0" err="1">
                <a:solidFill>
                  <a:srgbClr val="FFFFFF"/>
                </a:solidFill>
                <a:latin typeface="Arial" panose="020B0604020202020204" pitchFamily="34" charset="0"/>
                <a:ea typeface="Calibri"/>
                <a:cs typeface="Arial" panose="020B0604020202020204" pitchFamily="34" charset="0"/>
                <a:sym typeface="Calibri"/>
              </a:rPr>
              <a:t>una</a:t>
            </a:r>
            <a:r>
              <a:rPr lang="en-US" sz="3600" b="1" i="0" u="none" strike="noStrike" cap="none" dirty="0">
                <a:solidFill>
                  <a:srgbClr val="FFFFFF"/>
                </a:solidFill>
                <a:latin typeface="Arial" panose="020B0604020202020204" pitchFamily="34" charset="0"/>
                <a:ea typeface="Calibri"/>
                <a:cs typeface="Arial" panose="020B0604020202020204" pitchFamily="34" charset="0"/>
                <a:sym typeface="Calibri"/>
              </a:rPr>
              <a:t> CSU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1" i="0" u="sng" strike="noStrike" cap="none" dirty="0">
                <a:solidFill>
                  <a:srgbClr val="0A1F41"/>
                </a:solidFill>
                <a:latin typeface="+mn-lt"/>
                <a:ea typeface="Calibri"/>
                <a:cs typeface="Arial" panose="020B0604020202020204" pitchFamily="34" charset="0"/>
                <a:sym typeface="Calibri"/>
                <a:hlinkClick r:id="rId3"/>
              </a:rPr>
              <a:t>www.calstate.edu/apply </a:t>
            </a:r>
            <a:endParaRPr lang="en-US" sz="2800" b="1" i="0" u="sng" strike="noStrike" cap="none" dirty="0">
              <a:solidFill>
                <a:srgbClr val="0A1F41"/>
              </a:solidFill>
              <a:latin typeface="+mn-lt"/>
              <a:ea typeface="Calibri"/>
              <a:cs typeface="Arial" panose="020B0604020202020204" pitchFamily="34" charset="0"/>
              <a:sym typeface="Calibri"/>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Arial" panose="020B0604020202020204" pitchFamily="34" charset="0"/>
                <a:ea typeface="Calibri"/>
                <a:cs typeface="Arial" panose="020B0604020202020204" pitchFamily="34" charset="0"/>
                <a:sym typeface="Calibri"/>
              </a:rPr>
              <a:t>1 Oct. – 15 </a:t>
            </a:r>
            <a:r>
              <a:rPr lang="en-US" sz="2800" b="1" i="0" u="none" strike="noStrike" cap="none" dirty="0" err="1">
                <a:solidFill>
                  <a:srgbClr val="FFFFFF"/>
                </a:solidFill>
                <a:latin typeface="Arial" panose="020B0604020202020204" pitchFamily="34" charset="0"/>
                <a:ea typeface="Calibri"/>
                <a:cs typeface="Arial" panose="020B0604020202020204" pitchFamily="34" charset="0"/>
                <a:sym typeface="Calibri"/>
              </a:rPr>
              <a:t>Dic</a:t>
            </a:r>
            <a:r>
              <a:rPr lang="en-US" sz="2800" b="1" i="0" u="none" strike="noStrike" cap="none" dirty="0">
                <a:solidFill>
                  <a:srgbClr val="FFFFFF"/>
                </a:solidFill>
                <a:latin typeface="Arial" panose="020B0604020202020204" pitchFamily="34" charset="0"/>
                <a:ea typeface="Calibri"/>
                <a:cs typeface="Arial" panose="020B0604020202020204" pitchFamily="34" charset="0"/>
                <a:sym typeface="Calibri"/>
              </a:rPr>
              <a:t>.</a:t>
            </a:r>
            <a:r>
              <a:rPr lang="en-US" sz="2800" b="1" i="0" u="none" strike="noStrike" cap="none" baseline="30000" dirty="0">
                <a:solidFill>
                  <a:srgbClr val="FFFFFF"/>
                </a:solidFill>
                <a:latin typeface="Arial" panose="020B0604020202020204" pitchFamily="34" charset="0"/>
                <a:ea typeface="Calibri"/>
                <a:cs typeface="Arial" panose="020B0604020202020204" pitchFamily="34" charset="0"/>
                <a:sym typeface="Calibri"/>
              </a:rPr>
              <a:t>****</a:t>
            </a:r>
            <a:endParaRPr sz="2800" b="1" i="0" u="none" strike="noStrike" cap="none" dirty="0">
              <a:solidFill>
                <a:srgbClr val="FFFFFF"/>
              </a:solidFill>
              <a:latin typeface="Arial" panose="020B0604020202020204" pitchFamily="34" charset="0"/>
              <a:ea typeface="Calibri"/>
              <a:cs typeface="Arial" panose="020B0604020202020204" pitchFamily="34" charset="0"/>
              <a:sym typeface="Calibri"/>
            </a:endParaRPr>
          </a:p>
        </p:txBody>
      </p:sp>
      <p:sp>
        <p:nvSpPr>
          <p:cNvPr id="778" name="Google Shape;778;p37"/>
          <p:cNvSpPr/>
          <p:nvPr/>
        </p:nvSpPr>
        <p:spPr>
          <a:xfrm>
            <a:off x="1981200" y="1636405"/>
            <a:ext cx="6705599" cy="2109043"/>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err="1">
                <a:solidFill>
                  <a:srgbClr val="FFFFFF"/>
                </a:solidFill>
                <a:latin typeface="Arial" panose="020B0604020202020204" pitchFamily="34" charset="0"/>
                <a:ea typeface="Calibri"/>
                <a:cs typeface="Arial" panose="020B0604020202020204" pitchFamily="34" charset="0"/>
                <a:sym typeface="Calibri"/>
              </a:rPr>
              <a:t>Aplicación</a:t>
            </a:r>
            <a:r>
              <a:rPr lang="en-US" sz="3600" b="1" i="0" u="none" strike="noStrike" cap="none" dirty="0">
                <a:solidFill>
                  <a:srgbClr val="FFFFFF"/>
                </a:solidFill>
                <a:latin typeface="Arial" panose="020B0604020202020204" pitchFamily="34" charset="0"/>
                <a:ea typeface="Calibri"/>
                <a:cs typeface="Arial" panose="020B0604020202020204" pitchFamily="34" charset="0"/>
                <a:sym typeface="Calibri"/>
              </a:rPr>
              <a:t> para </a:t>
            </a:r>
            <a:r>
              <a:rPr lang="en-US" sz="3600" b="1" dirty="0" err="1">
                <a:solidFill>
                  <a:srgbClr val="FFFFFF"/>
                </a:solidFill>
                <a:latin typeface="Arial" panose="020B0604020202020204" pitchFamily="34" charset="0"/>
                <a:ea typeface="Calibri"/>
                <a:cs typeface="Arial" panose="020B0604020202020204" pitchFamily="34" charset="0"/>
                <a:sym typeface="Calibri"/>
              </a:rPr>
              <a:t>una</a:t>
            </a:r>
            <a:r>
              <a:rPr lang="en-US" sz="3600" b="1" i="0" u="none" strike="noStrike" cap="none" dirty="0">
                <a:solidFill>
                  <a:srgbClr val="FFFFFF"/>
                </a:solidFill>
                <a:latin typeface="Arial" panose="020B0604020202020204" pitchFamily="34" charset="0"/>
                <a:ea typeface="Calibri"/>
                <a:cs typeface="Arial" panose="020B0604020202020204" pitchFamily="34" charset="0"/>
                <a:sym typeface="Calibri"/>
              </a:rPr>
              <a:t> UC </a:t>
            </a:r>
            <a:r>
              <a:rPr lang="en-US" sz="2800" b="1" i="0" u="none" strike="noStrike" cap="none" dirty="0">
                <a:solidFill>
                  <a:srgbClr val="0A1F41"/>
                </a:solidFill>
                <a:latin typeface="+mn-lt"/>
                <a:ea typeface="Calibri"/>
                <a:cs typeface="Arial" panose="020B0604020202020204" pitchFamily="34" charset="0"/>
                <a:sym typeface="Calibri"/>
                <a:hlinkClick r:id="rId4"/>
              </a:rPr>
              <a:t>admission.universityofcalifornia.edu</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Arial" panose="020B0604020202020204" pitchFamily="34" charset="0"/>
                <a:ea typeface="Calibri"/>
                <a:cs typeface="Arial" panose="020B0604020202020204" pitchFamily="34" charset="0"/>
                <a:sym typeface="Calibri"/>
              </a:rPr>
              <a:t>1 Ago. – 30 Nov. </a:t>
            </a:r>
            <a:endParaRPr sz="1400" b="0" i="0" u="none" strike="noStrike" cap="none" dirty="0">
              <a:solidFill>
                <a:srgbClr val="000000"/>
              </a:solidFill>
              <a:latin typeface="Arial"/>
              <a:ea typeface="Arial"/>
              <a:cs typeface="Arial"/>
              <a:sym typeface="Arial"/>
            </a:endParaRPr>
          </a:p>
        </p:txBody>
      </p:sp>
      <p:grpSp>
        <p:nvGrpSpPr>
          <p:cNvPr id="779" name="Google Shape;779;p37"/>
          <p:cNvGrpSpPr/>
          <p:nvPr/>
        </p:nvGrpSpPr>
        <p:grpSpPr>
          <a:xfrm>
            <a:off x="2979697" y="4163542"/>
            <a:ext cx="12376325" cy="749558"/>
            <a:chOff x="0" y="115481"/>
            <a:chExt cx="11691487" cy="1250273"/>
          </a:xfrm>
        </p:grpSpPr>
        <p:sp>
          <p:nvSpPr>
            <p:cNvPr id="780" name="Google Shape;780;p37"/>
            <p:cNvSpPr/>
            <p:nvPr/>
          </p:nvSpPr>
          <p:spPr>
            <a:xfrm>
              <a:off x="0" y="115481"/>
              <a:ext cx="11691487" cy="1233179"/>
            </a:xfrm>
            <a:prstGeom prst="roundRect">
              <a:avLst>
                <a:gd name="adj" fmla="val 16667"/>
              </a:avLst>
            </a:prstGeom>
            <a:solidFill>
              <a:srgbClr val="F4592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1" name="Google Shape;781;p37"/>
            <p:cNvSpPr txBox="1"/>
            <p:nvPr/>
          </p:nvSpPr>
          <p:spPr>
            <a:xfrm>
              <a:off x="60199" y="124155"/>
              <a:ext cx="11337629" cy="1241599"/>
            </a:xfrm>
            <a:prstGeom prst="rect">
              <a:avLst/>
            </a:prstGeom>
            <a:solidFill>
              <a:srgbClr val="F4592F"/>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Comienze</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prepararte</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el</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verano</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antes de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tu</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último</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año</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de la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preparatoria</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y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revisa</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ensayos</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endParaRPr sz="1400" b="0" i="0" u="none" strike="noStrike" cap="none" dirty="0">
                <a:solidFill>
                  <a:srgbClr val="000000"/>
                </a:solidFill>
                <a:latin typeface="Arial" panose="020B0604020202020204" pitchFamily="34" charset="0"/>
                <a:cs typeface="Arial" panose="020B0604020202020204" pitchFamily="34" charset="0"/>
                <a:sym typeface="Arial"/>
              </a:endParaRPr>
            </a:p>
          </p:txBody>
        </p:sp>
      </p:grpSp>
      <p:grpSp>
        <p:nvGrpSpPr>
          <p:cNvPr id="782" name="Google Shape;782;p37"/>
          <p:cNvGrpSpPr/>
          <p:nvPr/>
        </p:nvGrpSpPr>
        <p:grpSpPr>
          <a:xfrm>
            <a:off x="2915972" y="5221935"/>
            <a:ext cx="12376325" cy="739310"/>
            <a:chOff x="0" y="1381248"/>
            <a:chExt cx="11691487" cy="1233179"/>
          </a:xfrm>
        </p:grpSpPr>
        <p:sp>
          <p:nvSpPr>
            <p:cNvPr id="783" name="Google Shape;783;p37"/>
            <p:cNvSpPr/>
            <p:nvPr/>
          </p:nvSpPr>
          <p:spPr>
            <a:xfrm>
              <a:off x="0" y="1381248"/>
              <a:ext cx="11691487" cy="1233179"/>
            </a:xfrm>
            <a:prstGeom prst="roundRect">
              <a:avLst>
                <a:gd name="adj" fmla="val 16667"/>
              </a:avLst>
            </a:prstGeom>
            <a:solidFill>
              <a:srgbClr val="FED53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4" name="Google Shape;784;p37"/>
            <p:cNvSpPr txBox="1"/>
            <p:nvPr/>
          </p:nvSpPr>
          <p:spPr>
            <a:xfrm>
              <a:off x="60199" y="1441447"/>
              <a:ext cx="11571089" cy="1112781"/>
            </a:xfrm>
            <a:prstGeom prst="rect">
              <a:avLst/>
            </a:prstGeom>
            <a:solidFill>
              <a:srgbClr val="FED531"/>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err="1">
                  <a:solidFill>
                    <a:schemeClr val="dk1"/>
                  </a:solidFill>
                  <a:latin typeface="Arial" panose="020B0604020202020204" pitchFamily="34" charset="0"/>
                  <a:ea typeface="Calibri"/>
                  <a:cs typeface="Arial" panose="020B0604020202020204" pitchFamily="34" charset="0"/>
                  <a:sym typeface="Calibri"/>
                </a:rPr>
                <a:t>Aplica</a:t>
              </a:r>
              <a:r>
                <a:rPr lang="en-US" sz="2800" b="1" i="0" u="none" strike="noStrike" cap="none" dirty="0">
                  <a:solidFill>
                    <a:schemeClr val="dk1"/>
                  </a:solidFill>
                  <a:latin typeface="Arial" panose="020B0604020202020204" pitchFamily="34" charset="0"/>
                  <a:ea typeface="Calibri"/>
                  <a:cs typeface="Arial" panose="020B0604020202020204" pitchFamily="34" charset="0"/>
                  <a:sym typeface="Calibri"/>
                </a:rPr>
                <a:t> hasta para 4 CSU y 4 UC gratis con </a:t>
              </a:r>
              <a:r>
                <a:rPr lang="en-US" sz="2800" b="1" i="0" u="none" strike="noStrike" cap="none" dirty="0" err="1">
                  <a:solidFill>
                    <a:schemeClr val="dk1"/>
                  </a:solidFill>
                  <a:latin typeface="Arial" panose="020B0604020202020204" pitchFamily="34" charset="0"/>
                  <a:ea typeface="Calibri"/>
                  <a:cs typeface="Arial" panose="020B0604020202020204" pitchFamily="34" charset="0"/>
                  <a:sym typeface="Calibri"/>
                </a:rPr>
                <a:t>una</a:t>
              </a:r>
              <a:r>
                <a:rPr lang="en-US" sz="2800" b="1"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chemeClr val="dk1"/>
                  </a:solidFill>
                  <a:latin typeface="Arial" panose="020B0604020202020204" pitchFamily="34" charset="0"/>
                  <a:ea typeface="Calibri"/>
                  <a:cs typeface="Arial" panose="020B0604020202020204" pitchFamily="34" charset="0"/>
                  <a:sym typeface="Calibri"/>
                </a:rPr>
                <a:t>exención</a:t>
              </a:r>
              <a:r>
                <a:rPr lang="en-US" sz="2800" b="1" i="0" u="none" strike="noStrike" cap="none" dirty="0">
                  <a:solidFill>
                    <a:schemeClr val="dk1"/>
                  </a:solidFill>
                  <a:latin typeface="Arial" panose="020B0604020202020204" pitchFamily="34" charset="0"/>
                  <a:ea typeface="Calibri"/>
                  <a:cs typeface="Arial" panose="020B0604020202020204" pitchFamily="34" charset="0"/>
                  <a:sym typeface="Calibri"/>
                </a:rPr>
                <a:t> de </a:t>
              </a:r>
              <a:r>
                <a:rPr lang="en-US" sz="2800" b="1" i="0" u="none" strike="noStrike" cap="none" dirty="0" err="1">
                  <a:solidFill>
                    <a:schemeClr val="dk1"/>
                  </a:solidFill>
                  <a:latin typeface="Arial" panose="020B0604020202020204" pitchFamily="34" charset="0"/>
                  <a:ea typeface="Calibri"/>
                  <a:cs typeface="Arial" panose="020B0604020202020204" pitchFamily="34" charset="0"/>
                  <a:sym typeface="Calibri"/>
                </a:rPr>
                <a:t>costo</a:t>
              </a:r>
              <a:r>
                <a:rPr lang="en-US" sz="2800" b="1" i="0" u="none" strike="noStrike" cap="none" dirty="0">
                  <a:solidFill>
                    <a:schemeClr val="dk1"/>
                  </a:solidFill>
                  <a:latin typeface="Arial" panose="020B0604020202020204" pitchFamily="34" charset="0"/>
                  <a:ea typeface="Calibri"/>
                  <a:cs typeface="Arial" panose="020B0604020202020204" pitchFamily="34" charset="0"/>
                  <a:sym typeface="Calibri"/>
                </a:rPr>
                <a:t> </a:t>
              </a:r>
              <a:endParaRPr sz="1400" b="0" i="0" u="none" strike="noStrike" cap="none" dirty="0">
                <a:solidFill>
                  <a:srgbClr val="000000"/>
                </a:solidFill>
                <a:latin typeface="Arial"/>
                <a:ea typeface="Arial"/>
                <a:cs typeface="Arial"/>
                <a:sym typeface="Arial"/>
              </a:endParaRPr>
            </a:p>
          </p:txBody>
        </p:sp>
      </p:grpSp>
      <p:grpSp>
        <p:nvGrpSpPr>
          <p:cNvPr id="785" name="Google Shape;785;p37"/>
          <p:cNvGrpSpPr/>
          <p:nvPr/>
        </p:nvGrpSpPr>
        <p:grpSpPr>
          <a:xfrm>
            <a:off x="2930213" y="6112808"/>
            <a:ext cx="12376325" cy="739310"/>
            <a:chOff x="0" y="2703708"/>
            <a:chExt cx="11691487" cy="1233179"/>
          </a:xfrm>
        </p:grpSpPr>
        <p:sp>
          <p:nvSpPr>
            <p:cNvPr id="786" name="Google Shape;786;p37"/>
            <p:cNvSpPr/>
            <p:nvPr/>
          </p:nvSpPr>
          <p:spPr>
            <a:xfrm>
              <a:off x="0" y="2703708"/>
              <a:ext cx="11691487" cy="1233179"/>
            </a:xfrm>
            <a:prstGeom prst="roundRect">
              <a:avLst>
                <a:gd name="adj" fmla="val 16667"/>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87" name="Google Shape;787;p37"/>
            <p:cNvSpPr txBox="1"/>
            <p:nvPr/>
          </p:nvSpPr>
          <p:spPr>
            <a:xfrm>
              <a:off x="60199" y="2763907"/>
              <a:ext cx="11571089" cy="1112781"/>
            </a:xfrm>
            <a:prstGeom prst="rect">
              <a:avLst/>
            </a:prstGeom>
            <a:solidFill>
              <a:srgbClr val="4848D1"/>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Debes</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estar</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atento</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 las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fechas</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límite</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de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aplicación</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 las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universidades</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endParaRPr sz="1400" b="0" i="0" u="none" strike="noStrike" cap="none" dirty="0">
                <a:solidFill>
                  <a:srgbClr val="000000"/>
                </a:solidFill>
                <a:latin typeface="Arial"/>
                <a:ea typeface="Arial"/>
                <a:cs typeface="Arial"/>
                <a:sym typeface="Arial"/>
              </a:endParaRPr>
            </a:p>
          </p:txBody>
        </p:sp>
      </p:grpSp>
      <p:grpSp>
        <p:nvGrpSpPr>
          <p:cNvPr id="788" name="Google Shape;788;p37"/>
          <p:cNvGrpSpPr/>
          <p:nvPr/>
        </p:nvGrpSpPr>
        <p:grpSpPr>
          <a:xfrm>
            <a:off x="2955838" y="7004247"/>
            <a:ext cx="12376325" cy="739310"/>
            <a:chOff x="0" y="4026168"/>
            <a:chExt cx="11691487" cy="1233179"/>
          </a:xfrm>
        </p:grpSpPr>
        <p:sp>
          <p:nvSpPr>
            <p:cNvPr id="789" name="Google Shape;789;p37"/>
            <p:cNvSpPr/>
            <p:nvPr/>
          </p:nvSpPr>
          <p:spPr>
            <a:xfrm>
              <a:off x="0" y="4026168"/>
              <a:ext cx="11691487" cy="1233179"/>
            </a:xfrm>
            <a:prstGeom prst="roundRect">
              <a:avLst>
                <a:gd name="adj" fmla="val 16667"/>
              </a:avLst>
            </a:prstGeom>
            <a:solidFill>
              <a:srgbClr val="25D1F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0" name="Google Shape;790;p37"/>
            <p:cNvSpPr txBox="1"/>
            <p:nvPr/>
          </p:nvSpPr>
          <p:spPr>
            <a:xfrm>
              <a:off x="60199" y="4086367"/>
              <a:ext cx="11571089" cy="1112781"/>
            </a:xfrm>
            <a:prstGeom prst="rect">
              <a:avLst/>
            </a:prstGeom>
            <a:solidFill>
              <a:srgbClr val="25D1FD"/>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Auto-</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identifique</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como</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joven</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de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acogida</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en</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la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aplicación</a:t>
              </a:r>
              <a:endParaRPr sz="1400" b="0" i="0" u="none" strike="noStrike" cap="none" dirty="0">
                <a:solidFill>
                  <a:srgbClr val="000000"/>
                </a:solidFill>
                <a:latin typeface="Arial"/>
                <a:ea typeface="Arial"/>
                <a:cs typeface="Arial"/>
                <a:sym typeface="Arial"/>
              </a:endParaRPr>
            </a:p>
          </p:txBody>
        </p:sp>
      </p:grpSp>
      <p:grpSp>
        <p:nvGrpSpPr>
          <p:cNvPr id="791" name="Google Shape;791;p37"/>
          <p:cNvGrpSpPr/>
          <p:nvPr/>
        </p:nvGrpSpPr>
        <p:grpSpPr>
          <a:xfrm>
            <a:off x="2949263" y="8707116"/>
            <a:ext cx="12376325" cy="739310"/>
            <a:chOff x="0" y="115481"/>
            <a:chExt cx="11691487" cy="1233179"/>
          </a:xfrm>
        </p:grpSpPr>
        <p:sp>
          <p:nvSpPr>
            <p:cNvPr id="792" name="Google Shape;792;p37"/>
            <p:cNvSpPr/>
            <p:nvPr/>
          </p:nvSpPr>
          <p:spPr>
            <a:xfrm>
              <a:off x="0" y="115481"/>
              <a:ext cx="11691487" cy="1233179"/>
            </a:xfrm>
            <a:prstGeom prst="roundRect">
              <a:avLst>
                <a:gd name="adj" fmla="val 16667"/>
              </a:avLst>
            </a:prstGeom>
            <a:solidFill>
              <a:srgbClr val="0A1F4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793" name="Google Shape;793;p37"/>
            <p:cNvSpPr txBox="1"/>
            <p:nvPr/>
          </p:nvSpPr>
          <p:spPr>
            <a:xfrm>
              <a:off x="60199" y="175680"/>
              <a:ext cx="11571089" cy="1112781"/>
            </a:xfrm>
            <a:prstGeom prst="rect">
              <a:avLst/>
            </a:prstGeom>
            <a:solidFill>
              <a:srgbClr val="0A1F41"/>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Aplique</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para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EOP</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dentro</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de la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solicitud</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universitaria</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endParaRPr sz="1400" b="0" i="0" u="none" strike="noStrike" cap="none" dirty="0">
                <a:solidFill>
                  <a:srgbClr val="000000"/>
                </a:solidFill>
                <a:latin typeface="Arial"/>
                <a:ea typeface="Arial"/>
                <a:cs typeface="Arial"/>
                <a:sym typeface="Arial"/>
              </a:endParaRPr>
            </a:p>
          </p:txBody>
        </p:sp>
      </p:grpSp>
      <p:sp>
        <p:nvSpPr>
          <p:cNvPr id="794" name="Google Shape;794;p37"/>
          <p:cNvSpPr/>
          <p:nvPr/>
        </p:nvSpPr>
        <p:spPr>
          <a:xfrm>
            <a:off x="2904588" y="7891772"/>
            <a:ext cx="12433684" cy="667129"/>
          </a:xfrm>
          <a:prstGeom prst="roundRect">
            <a:avLst>
              <a:gd name="adj" fmla="val 16667"/>
            </a:avLst>
          </a:prstGeom>
          <a:solidFill>
            <a:schemeClr val="accent6"/>
          </a:solidFill>
          <a:ln w="9525" cap="flat" cmpd="sng">
            <a:solidFill>
              <a:schemeClr val="lt1"/>
            </a:solidFill>
            <a:prstDash val="solid"/>
            <a:round/>
            <a:headEnd type="none" w="sm" len="sm"/>
            <a:tailEnd type="none" w="sm" len="sm"/>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Indique</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si</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quieres</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alojamiento</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en</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el</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campus para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cada</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campus</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79"/>
                                        </p:tgtEl>
                                        <p:attrNameLst>
                                          <p:attrName>style.visibility</p:attrName>
                                        </p:attrNameLst>
                                      </p:cBhvr>
                                      <p:to>
                                        <p:strVal val="visible"/>
                                      </p:to>
                                    </p:set>
                                    <p:animEffect transition="in" filter="fade">
                                      <p:cBhvr>
                                        <p:cTn id="7" dur="500"/>
                                        <p:tgtEl>
                                          <p:spTgt spid="77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82"/>
                                        </p:tgtEl>
                                        <p:attrNameLst>
                                          <p:attrName>style.visibility</p:attrName>
                                        </p:attrNameLst>
                                      </p:cBhvr>
                                      <p:to>
                                        <p:strVal val="visible"/>
                                      </p:to>
                                    </p:set>
                                    <p:animEffect transition="in" filter="fade">
                                      <p:cBhvr>
                                        <p:cTn id="12" dur="500"/>
                                        <p:tgtEl>
                                          <p:spTgt spid="78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85"/>
                                        </p:tgtEl>
                                        <p:attrNameLst>
                                          <p:attrName>style.visibility</p:attrName>
                                        </p:attrNameLst>
                                      </p:cBhvr>
                                      <p:to>
                                        <p:strVal val="visible"/>
                                      </p:to>
                                    </p:set>
                                    <p:animEffect transition="in" filter="fade">
                                      <p:cBhvr>
                                        <p:cTn id="17" dur="500"/>
                                        <p:tgtEl>
                                          <p:spTgt spid="78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88"/>
                                        </p:tgtEl>
                                        <p:attrNameLst>
                                          <p:attrName>style.visibility</p:attrName>
                                        </p:attrNameLst>
                                      </p:cBhvr>
                                      <p:to>
                                        <p:strVal val="visible"/>
                                      </p:to>
                                    </p:set>
                                    <p:animEffect transition="in" filter="fade">
                                      <p:cBhvr>
                                        <p:cTn id="22" dur="500"/>
                                        <p:tgtEl>
                                          <p:spTgt spid="78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94"/>
                                        </p:tgtEl>
                                        <p:attrNameLst>
                                          <p:attrName>style.visibility</p:attrName>
                                        </p:attrNameLst>
                                      </p:cBhvr>
                                      <p:to>
                                        <p:strVal val="visible"/>
                                      </p:to>
                                    </p:set>
                                    <p:animEffect transition="in" filter="fade">
                                      <p:cBhvr>
                                        <p:cTn id="27" dur="500"/>
                                        <p:tgtEl>
                                          <p:spTgt spid="79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791"/>
                                        </p:tgtEl>
                                        <p:attrNameLst>
                                          <p:attrName>style.visibility</p:attrName>
                                        </p:attrNameLst>
                                      </p:cBhvr>
                                      <p:to>
                                        <p:strVal val="visible"/>
                                      </p:to>
                                    </p:set>
                                    <p:animEffect transition="in" filter="fade">
                                      <p:cBhvr>
                                        <p:cTn id="32" dur="500"/>
                                        <p:tgtEl>
                                          <p:spTgt spid="7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9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799"/>
        <p:cNvGrpSpPr/>
        <p:nvPr/>
      </p:nvGrpSpPr>
      <p:grpSpPr>
        <a:xfrm>
          <a:off x="0" y="0"/>
          <a:ext cx="0" cy="0"/>
          <a:chOff x="0" y="0"/>
          <a:chExt cx="0" cy="0"/>
        </a:xfrm>
      </p:grpSpPr>
      <p:pic>
        <p:nvPicPr>
          <p:cNvPr id="800" name="Google Shape;800;p38" descr="A picture containing wall, person, indoor&#10;&#10;Description automatically generated"/>
          <p:cNvPicPr preferRelativeResize="0"/>
          <p:nvPr/>
        </p:nvPicPr>
        <p:blipFill rotWithShape="1">
          <a:blip r:embed="rId3">
            <a:alphaModFix/>
          </a:blip>
          <a:srcRect l="-1" r="21398"/>
          <a:stretch/>
        </p:blipFill>
        <p:spPr>
          <a:xfrm>
            <a:off x="-3276599" y="-10026"/>
            <a:ext cx="12127431" cy="10287000"/>
          </a:xfrm>
          <a:prstGeom prst="rect">
            <a:avLst/>
          </a:prstGeom>
          <a:noFill/>
          <a:ln>
            <a:noFill/>
          </a:ln>
        </p:spPr>
      </p:pic>
      <p:sp>
        <p:nvSpPr>
          <p:cNvPr id="801" name="Google Shape;801;p38"/>
          <p:cNvSpPr/>
          <p:nvPr/>
        </p:nvSpPr>
        <p:spPr>
          <a:xfrm>
            <a:off x="7925647" y="-1223814"/>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2" name="Google Shape;802;p38"/>
          <p:cNvSpPr/>
          <p:nvPr/>
        </p:nvSpPr>
        <p:spPr>
          <a:xfrm>
            <a:off x="-1823339" y="6286500"/>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3" name="Google Shape;803;p38"/>
          <p:cNvSpPr/>
          <p:nvPr/>
        </p:nvSpPr>
        <p:spPr>
          <a:xfrm>
            <a:off x="5972163" y="9063186"/>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04" name="Google Shape;804;p38"/>
          <p:cNvSpPr/>
          <p:nvPr/>
        </p:nvSpPr>
        <p:spPr>
          <a:xfrm>
            <a:off x="9833811" y="984894"/>
            <a:ext cx="7914538" cy="2796234"/>
          </a:xfrm>
          <a:custGeom>
            <a:avLst/>
            <a:gdLst/>
            <a:ahLst/>
            <a:cxnLst/>
            <a:rect l="l" t="t" r="r" b="b"/>
            <a:pathLst>
              <a:path w="1571500" h="593026" extrusionOk="0">
                <a:moveTo>
                  <a:pt x="0" y="0"/>
                </a:moveTo>
                <a:lnTo>
                  <a:pt x="1571500" y="0"/>
                </a:lnTo>
                <a:lnTo>
                  <a:pt x="1571500" y="593026"/>
                </a:lnTo>
                <a:lnTo>
                  <a:pt x="0" y="593026"/>
                </a:lnTo>
                <a:close/>
              </a:path>
            </a:pathLst>
          </a:custGeom>
          <a:solidFill>
            <a:srgbClr val="0A1F41"/>
          </a:solidFill>
          <a:ln>
            <a:noFill/>
          </a:ln>
        </p:spPr>
        <p:txBody>
          <a:bodyPr/>
          <a:lstStyle/>
          <a:p>
            <a:endParaRPr lang="en-US"/>
          </a:p>
        </p:txBody>
      </p:sp>
      <p:sp>
        <p:nvSpPr>
          <p:cNvPr id="805" name="Google Shape;805;p38"/>
          <p:cNvSpPr txBox="1"/>
          <p:nvPr/>
        </p:nvSpPr>
        <p:spPr>
          <a:xfrm>
            <a:off x="9945830" y="1451812"/>
            <a:ext cx="7690500" cy="162506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4800"/>
              <a:buFont typeface="Arial"/>
              <a:buNone/>
            </a:pPr>
            <a:r>
              <a:rPr lang="es-CO" sz="4400" b="1" dirty="0">
                <a:solidFill>
                  <a:srgbClr val="FFC000"/>
                </a:solidFill>
                <a:effectLst/>
                <a:latin typeface="Poppins" panose="00000500000000000000" pitchFamily="2" charset="0"/>
                <a:ea typeface="Calibri" panose="020F0502020204030204" pitchFamily="34" charset="0"/>
                <a:cs typeface="Poppins" panose="00000500000000000000" pitchFamily="2" charset="0"/>
              </a:rPr>
              <a:t>Después</a:t>
            </a:r>
            <a:r>
              <a:rPr lang="en-US" sz="4400" b="1" i="0" u="none" strike="noStrike" cap="none" dirty="0">
                <a:solidFill>
                  <a:srgbClr val="FFC000"/>
                </a:solidFill>
                <a:latin typeface="Poppins" panose="00000500000000000000" pitchFamily="2" charset="0"/>
                <a:ea typeface="Poppins"/>
                <a:cs typeface="Poppins" panose="00000500000000000000" pitchFamily="2" charset="0"/>
                <a:sym typeface="Poppins"/>
              </a:rPr>
              <a:t> de Ser </a:t>
            </a:r>
            <a:r>
              <a:rPr lang="en-US" sz="4400" b="1" i="0" u="none" strike="noStrike" cap="none" dirty="0" err="1">
                <a:solidFill>
                  <a:srgbClr val="FFC000"/>
                </a:solidFill>
                <a:latin typeface="Poppins" panose="00000500000000000000" pitchFamily="2" charset="0"/>
                <a:ea typeface="Poppins"/>
                <a:cs typeface="Poppins" panose="00000500000000000000" pitchFamily="2" charset="0"/>
                <a:sym typeface="Poppins"/>
              </a:rPr>
              <a:t>Admitido</a:t>
            </a:r>
            <a:r>
              <a:rPr lang="en-US" sz="4400" b="1" i="0" u="none" strike="noStrike" cap="none" dirty="0">
                <a:solidFill>
                  <a:srgbClr val="FFC000"/>
                </a:solidFill>
                <a:latin typeface="Poppins" panose="00000500000000000000" pitchFamily="2" charset="0"/>
                <a:ea typeface="Poppins"/>
                <a:cs typeface="Poppins" panose="00000500000000000000" pitchFamily="2" charset="0"/>
                <a:sym typeface="Poppins"/>
              </a:rPr>
              <a:t> a </a:t>
            </a:r>
            <a:r>
              <a:rPr lang="en-US" sz="4400" b="1" dirty="0" err="1">
                <a:solidFill>
                  <a:srgbClr val="FFC000"/>
                </a:solidFill>
                <a:latin typeface="Poppins" panose="00000500000000000000" pitchFamily="2" charset="0"/>
                <a:ea typeface="Poppins"/>
                <a:cs typeface="Poppins" panose="00000500000000000000" pitchFamily="2" charset="0"/>
                <a:sym typeface="Poppins"/>
              </a:rPr>
              <a:t>u</a:t>
            </a:r>
            <a:r>
              <a:rPr lang="en-US" sz="4400" b="1" i="0" u="none" strike="noStrike" cap="none" dirty="0" err="1">
                <a:solidFill>
                  <a:srgbClr val="FFC000"/>
                </a:solidFill>
                <a:latin typeface="Poppins" panose="00000500000000000000" pitchFamily="2" charset="0"/>
                <a:ea typeface="Poppins"/>
                <a:cs typeface="Poppins" panose="00000500000000000000" pitchFamily="2" charset="0"/>
                <a:sym typeface="Poppins"/>
              </a:rPr>
              <a:t>na</a:t>
            </a:r>
            <a:r>
              <a:rPr lang="en-US" sz="4400" b="1" i="0" u="none" strike="noStrike" cap="none" dirty="0">
                <a:solidFill>
                  <a:srgbClr val="FFC000"/>
                </a:solidFill>
                <a:latin typeface="Poppins" panose="00000500000000000000" pitchFamily="2" charset="0"/>
                <a:ea typeface="Poppins"/>
                <a:cs typeface="Poppins" panose="00000500000000000000" pitchFamily="2" charset="0"/>
                <a:sym typeface="Poppins"/>
              </a:rPr>
              <a:t> </a:t>
            </a:r>
            <a:r>
              <a:rPr lang="en-US" sz="4400" b="1" dirty="0">
                <a:solidFill>
                  <a:srgbClr val="FFC000"/>
                </a:solidFill>
                <a:latin typeface="Poppins" panose="00000500000000000000" pitchFamily="2" charset="0"/>
                <a:ea typeface="Poppins"/>
                <a:cs typeface="Poppins" panose="00000500000000000000" pitchFamily="2" charset="0"/>
                <a:sym typeface="Poppins"/>
              </a:rPr>
              <a:t>U</a:t>
            </a:r>
            <a:r>
              <a:rPr lang="en-US" sz="4400" b="1" i="0" u="none" strike="noStrike" cap="none" dirty="0">
                <a:solidFill>
                  <a:srgbClr val="FFC000"/>
                </a:solidFill>
                <a:latin typeface="Poppins" panose="00000500000000000000" pitchFamily="2" charset="0"/>
                <a:ea typeface="Poppins"/>
                <a:cs typeface="Poppins" panose="00000500000000000000" pitchFamily="2" charset="0"/>
                <a:sym typeface="Poppins"/>
              </a:rPr>
              <a:t>niversidad UC o CSU</a:t>
            </a:r>
            <a:endParaRPr sz="4400" b="1" i="0" u="none" strike="noStrike" cap="none" dirty="0">
              <a:solidFill>
                <a:srgbClr val="FFC000"/>
              </a:solidFill>
              <a:latin typeface="Poppins" panose="00000500000000000000" pitchFamily="2" charset="0"/>
              <a:ea typeface="Poppins"/>
              <a:cs typeface="Poppins" panose="00000500000000000000" pitchFamily="2" charset="0"/>
              <a:sym typeface="Poppins"/>
            </a:endParaRPr>
          </a:p>
        </p:txBody>
      </p:sp>
      <p:sp>
        <p:nvSpPr>
          <p:cNvPr id="806" name="Google Shape;806;p38"/>
          <p:cNvSpPr txBox="1"/>
          <p:nvPr/>
        </p:nvSpPr>
        <p:spPr>
          <a:xfrm>
            <a:off x="9997580" y="4127624"/>
            <a:ext cx="7587000" cy="5421356"/>
          </a:xfrm>
          <a:prstGeom prst="rect">
            <a:avLst/>
          </a:prstGeom>
          <a:noFill/>
          <a:ln>
            <a:noFill/>
          </a:ln>
        </p:spPr>
        <p:txBody>
          <a:bodyPr spcFirstLastPara="1" wrap="square" lIns="0" tIns="0" rIns="0" bIns="0" anchor="t" anchorCtr="0">
            <a:spAutoFit/>
          </a:bodyPr>
          <a:lstStyle/>
          <a:p>
            <a:pPr marL="285750" marR="0" lvl="0" indent="-285750">
              <a:lnSpc>
                <a:spcPct val="107000"/>
              </a:lnSpc>
              <a:spcBef>
                <a:spcPts val="0"/>
              </a:spcBef>
              <a:spcAft>
                <a:spcPts val="800"/>
              </a:spcAft>
              <a:buClr>
                <a:schemeClr val="bg1"/>
              </a:buClr>
              <a:buFont typeface="Arial" panose="020B0604020202020204" pitchFamily="34" charset="0"/>
              <a:buChar char="•"/>
              <a:tabLst>
                <a:tab pos="457200" algn="l"/>
              </a:tabLst>
            </a:pPr>
            <a:r>
              <a:rPr lang="es-CO" sz="2800" kern="100" dirty="0">
                <a:solidFill>
                  <a:schemeClr val="bg1"/>
                </a:solidFill>
                <a:effectLst/>
                <a:latin typeface="+mj-lt"/>
                <a:ea typeface="Calibri" panose="020F0502020204030204" pitchFamily="34" charset="0"/>
                <a:cs typeface="Calibri" panose="020F0502020204030204" pitchFamily="34" charset="0"/>
              </a:rPr>
              <a:t>Considere los costos y los paquetes de ayuda financiera en los campus.</a:t>
            </a:r>
            <a:endParaRPr lang="en-US" sz="2800" kern="100" dirty="0">
              <a:solidFill>
                <a:schemeClr val="bg1"/>
              </a:solidFill>
              <a:effectLst/>
              <a:latin typeface="+mj-lt"/>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800"/>
              </a:spcAft>
              <a:buClr>
                <a:schemeClr val="bg1"/>
              </a:buClr>
              <a:buFont typeface="Arial" panose="020B0604020202020204" pitchFamily="34" charset="0"/>
              <a:buChar char="•"/>
              <a:tabLst>
                <a:tab pos="457200" algn="l"/>
              </a:tabLst>
            </a:pPr>
            <a:r>
              <a:rPr lang="es-CO" sz="2800" kern="100" dirty="0">
                <a:solidFill>
                  <a:schemeClr val="bg1"/>
                </a:solidFill>
                <a:effectLst/>
                <a:latin typeface="+mj-lt"/>
                <a:ea typeface="Calibri" panose="020F0502020204030204" pitchFamily="34" charset="0"/>
                <a:cs typeface="Calibri" panose="020F0502020204030204" pitchFamily="34" charset="0"/>
              </a:rPr>
              <a:t>Presente la declaración de intención de registrarse (SIR).</a:t>
            </a:r>
            <a:endParaRPr lang="en-US" sz="2800" kern="100" dirty="0">
              <a:solidFill>
                <a:schemeClr val="bg1"/>
              </a:solidFill>
              <a:effectLst/>
              <a:latin typeface="+mj-lt"/>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800"/>
              </a:spcAft>
              <a:buClr>
                <a:schemeClr val="bg1"/>
              </a:buClr>
              <a:buFont typeface="Arial" panose="020B0604020202020204" pitchFamily="34" charset="0"/>
              <a:buChar char="•"/>
              <a:tabLst>
                <a:tab pos="457200" algn="l"/>
              </a:tabLst>
            </a:pPr>
            <a:r>
              <a:rPr lang="es-CO" sz="2800" kern="100" dirty="0">
                <a:solidFill>
                  <a:schemeClr val="bg1"/>
                </a:solidFill>
                <a:effectLst/>
                <a:latin typeface="+mj-lt"/>
                <a:ea typeface="Calibri" panose="020F0502020204030204" pitchFamily="34" charset="0"/>
                <a:cs typeface="Calibri" panose="020F0502020204030204" pitchFamily="34" charset="0"/>
              </a:rPr>
              <a:t>Aproveche la disponibilidad de alojamiento de prioridad en el campus para jóvenes en crianza temporal.</a:t>
            </a:r>
            <a:endParaRPr lang="en-US" sz="2800" kern="100" dirty="0">
              <a:solidFill>
                <a:schemeClr val="bg1"/>
              </a:solidFill>
              <a:effectLst/>
              <a:latin typeface="+mj-lt"/>
              <a:ea typeface="Calibri" panose="020F0502020204030204" pitchFamily="34" charset="0"/>
              <a:cs typeface="Times New Roman" panose="02020603050405020304" pitchFamily="18" charset="0"/>
            </a:endParaRPr>
          </a:p>
          <a:p>
            <a:pPr marL="285750" marR="0" lvl="0" indent="-285750">
              <a:lnSpc>
                <a:spcPct val="107000"/>
              </a:lnSpc>
              <a:spcBef>
                <a:spcPts val="0"/>
              </a:spcBef>
              <a:spcAft>
                <a:spcPts val="800"/>
              </a:spcAft>
              <a:buClr>
                <a:schemeClr val="bg1"/>
              </a:buClr>
              <a:buFont typeface="Arial" panose="020B0604020202020204" pitchFamily="34" charset="0"/>
              <a:buChar char="•"/>
              <a:tabLst>
                <a:tab pos="457200" algn="l"/>
              </a:tabLst>
            </a:pPr>
            <a:r>
              <a:rPr lang="es-CO" sz="2800" kern="100" dirty="0">
                <a:solidFill>
                  <a:schemeClr val="bg1"/>
                </a:solidFill>
                <a:effectLst/>
                <a:latin typeface="+mj-lt"/>
                <a:ea typeface="Calibri" panose="020F0502020204030204" pitchFamily="34" charset="0"/>
                <a:cs typeface="Calibri" panose="020F0502020204030204" pitchFamily="34" charset="0"/>
              </a:rPr>
              <a:t>Utilice la registración de prioridad para jóvenes en crianza temporal.</a:t>
            </a:r>
            <a:endParaRPr lang="en-US" sz="2800" kern="100" dirty="0">
              <a:solidFill>
                <a:schemeClr val="bg1"/>
              </a:solidFill>
              <a:effectLst/>
              <a:latin typeface="+mj-lt"/>
              <a:ea typeface="Calibri" panose="020F0502020204030204" pitchFamily="34" charset="0"/>
              <a:cs typeface="Times New Roman" panose="02020603050405020304" pitchFamily="18" charset="0"/>
            </a:endParaRPr>
          </a:p>
          <a:p>
            <a:pPr marL="285750" indent="-285750">
              <a:buClr>
                <a:schemeClr val="bg1"/>
              </a:buClr>
              <a:buFont typeface="Arial" panose="020B0604020202020204" pitchFamily="34" charset="0"/>
              <a:buChar char="•"/>
            </a:pPr>
            <a:r>
              <a:rPr lang="es-CO" sz="2800" dirty="0">
                <a:solidFill>
                  <a:schemeClr val="bg1"/>
                </a:solidFill>
                <a:effectLst/>
                <a:latin typeface="+mj-lt"/>
                <a:ea typeface="Calibri" panose="020F0502020204030204" pitchFamily="34" charset="0"/>
              </a:rPr>
              <a:t>Tome contacto con programas de apoyo del campus y otros recursos comunitarios.</a:t>
            </a:r>
            <a:endParaRPr sz="2800" i="0" u="none" strike="noStrike" cap="none" dirty="0">
              <a:solidFill>
                <a:schemeClr val="bg1"/>
              </a:solidFill>
              <a:latin typeface="+mj-lt"/>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811"/>
        <p:cNvGrpSpPr/>
        <p:nvPr/>
      </p:nvGrpSpPr>
      <p:grpSpPr>
        <a:xfrm>
          <a:off x="0" y="0"/>
          <a:ext cx="0" cy="0"/>
          <a:chOff x="0" y="0"/>
          <a:chExt cx="0" cy="0"/>
        </a:xfrm>
      </p:grpSpPr>
      <p:sp>
        <p:nvSpPr>
          <p:cNvPr id="812" name="Google Shape;812;p39"/>
          <p:cNvSpPr txBox="1"/>
          <p:nvPr/>
        </p:nvSpPr>
        <p:spPr>
          <a:xfrm>
            <a:off x="1774661" y="353749"/>
            <a:ext cx="14738677" cy="221599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dirty="0" err="1">
                <a:solidFill>
                  <a:srgbClr val="FED531"/>
                </a:solidFill>
                <a:latin typeface="Poppins"/>
                <a:ea typeface="Poppins"/>
                <a:cs typeface="Poppins"/>
                <a:sym typeface="Poppins"/>
              </a:rPr>
              <a:t>Sugerencias</a:t>
            </a:r>
            <a:r>
              <a:rPr lang="en-US" sz="6000" b="1" i="0" u="none" strike="noStrike" cap="none" dirty="0">
                <a:solidFill>
                  <a:srgbClr val="FED531"/>
                </a:solidFill>
                <a:latin typeface="Poppins"/>
                <a:ea typeface="Poppins"/>
                <a:cs typeface="Poppins"/>
                <a:sym typeface="Poppins"/>
              </a:rPr>
              <a:t>  para </a:t>
            </a:r>
            <a:r>
              <a:rPr lang="en-US" sz="6000" b="1" i="0" u="none" strike="noStrike" cap="none" dirty="0" err="1">
                <a:solidFill>
                  <a:srgbClr val="FED531"/>
                </a:solidFill>
                <a:latin typeface="Poppins"/>
                <a:ea typeface="Poppins"/>
                <a:cs typeface="Poppins"/>
                <a:sym typeface="Poppins"/>
              </a:rPr>
              <a:t>Aplicar</a:t>
            </a:r>
            <a:r>
              <a:rPr lang="en-US" sz="6000" b="1" i="0" u="none" strike="noStrike" cap="none" dirty="0">
                <a:solidFill>
                  <a:srgbClr val="FED531"/>
                </a:solidFill>
                <a:latin typeface="Poppins"/>
                <a:ea typeface="Poppins"/>
                <a:cs typeface="Poppins"/>
                <a:sym typeface="Poppins"/>
              </a:rPr>
              <a:t> a Colegios y </a:t>
            </a:r>
            <a:r>
              <a:rPr lang="en-US" sz="6000" b="1" i="0" u="none" strike="noStrike" cap="none" dirty="0" err="1">
                <a:solidFill>
                  <a:srgbClr val="FED531"/>
                </a:solidFill>
                <a:latin typeface="Poppins"/>
                <a:ea typeface="Poppins"/>
                <a:cs typeface="Poppins"/>
                <a:sym typeface="Poppins"/>
              </a:rPr>
              <a:t>Universidades</a:t>
            </a:r>
            <a:r>
              <a:rPr lang="en-US" sz="6000" b="1" i="0" u="none" strike="noStrike" cap="none" dirty="0">
                <a:solidFill>
                  <a:srgbClr val="FED531"/>
                </a:solidFill>
                <a:latin typeface="Poppins"/>
                <a:ea typeface="Poppins"/>
                <a:cs typeface="Poppins"/>
                <a:sym typeface="Poppins"/>
              </a:rPr>
              <a:t> </a:t>
            </a:r>
            <a:r>
              <a:rPr lang="en-US" sz="6000" b="1" i="0" u="none" strike="noStrike" cap="none" dirty="0" err="1">
                <a:solidFill>
                  <a:srgbClr val="FED531"/>
                </a:solidFill>
                <a:latin typeface="Poppins"/>
                <a:ea typeface="Poppins"/>
                <a:cs typeface="Poppins"/>
                <a:sym typeface="Poppins"/>
              </a:rPr>
              <a:t>Privadas</a:t>
            </a:r>
            <a:endParaRPr sz="6000" b="1" i="0" u="none" strike="noStrike" cap="none" dirty="0">
              <a:solidFill>
                <a:schemeClr val="lt1"/>
              </a:solidFill>
              <a:latin typeface="Poppins"/>
              <a:ea typeface="Poppins"/>
              <a:cs typeface="Poppins"/>
              <a:sym typeface="Poppins"/>
            </a:endParaRPr>
          </a:p>
        </p:txBody>
      </p:sp>
      <p:sp>
        <p:nvSpPr>
          <p:cNvPr id="813" name="Google Shape;813;p39"/>
          <p:cNvSpPr/>
          <p:nvPr/>
        </p:nvSpPr>
        <p:spPr>
          <a:xfrm>
            <a:off x="5959929" y="2742356"/>
            <a:ext cx="6400800" cy="2109043"/>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n-US" sz="4400" b="1" i="0" u="none" strike="noStrike" cap="none" dirty="0">
                <a:solidFill>
                  <a:srgbClr val="FFFFFF"/>
                </a:solidFill>
                <a:latin typeface="Arial" panose="020B0604020202020204" pitchFamily="34" charset="0"/>
                <a:ea typeface="Calibri"/>
                <a:cs typeface="Arial" panose="020B0604020202020204" pitchFamily="34" charset="0"/>
                <a:sym typeface="Calibri"/>
              </a:rPr>
              <a:t>Las </a:t>
            </a:r>
            <a:r>
              <a:rPr lang="en-US" sz="4400" b="1" i="0" u="none" strike="noStrike" cap="none" dirty="0" err="1">
                <a:solidFill>
                  <a:srgbClr val="FFFFFF"/>
                </a:solidFill>
                <a:latin typeface="Arial" panose="020B0604020202020204" pitchFamily="34" charset="0"/>
                <a:ea typeface="Calibri"/>
                <a:cs typeface="Arial" panose="020B0604020202020204" pitchFamily="34" charset="0"/>
                <a:sym typeface="Calibri"/>
              </a:rPr>
              <a:t>Fechas</a:t>
            </a:r>
            <a:r>
              <a:rPr lang="en-US" sz="4400" b="1" i="0" u="none" strike="noStrike" cap="none" dirty="0">
                <a:solidFill>
                  <a:srgbClr val="FFFFFF"/>
                </a:solidFill>
                <a:latin typeface="Arial" panose="020B0604020202020204" pitchFamily="34" charset="0"/>
                <a:ea typeface="Calibri"/>
                <a:cs typeface="Arial" panose="020B0604020202020204" pitchFamily="34" charset="0"/>
                <a:sym typeface="Calibri"/>
              </a:rPr>
              <a:t> </a:t>
            </a:r>
            <a:r>
              <a:rPr lang="en-US" sz="4400" b="1" i="0" u="none" strike="noStrike" cap="none" dirty="0" err="1">
                <a:solidFill>
                  <a:srgbClr val="FFFFFF"/>
                </a:solidFill>
                <a:latin typeface="Arial" panose="020B0604020202020204" pitchFamily="34" charset="0"/>
                <a:ea typeface="Calibri"/>
                <a:cs typeface="Arial" panose="020B0604020202020204" pitchFamily="34" charset="0"/>
                <a:sym typeface="Calibri"/>
              </a:rPr>
              <a:t>Límite</a:t>
            </a:r>
            <a:r>
              <a:rPr lang="en-US" sz="4400" b="1" i="0" u="none" strike="noStrike" cap="none" dirty="0">
                <a:solidFill>
                  <a:srgbClr val="FFFFFF"/>
                </a:solidFill>
                <a:latin typeface="Arial" panose="020B0604020202020204" pitchFamily="34" charset="0"/>
                <a:ea typeface="Calibri"/>
                <a:cs typeface="Arial" panose="020B0604020202020204" pitchFamily="34" charset="0"/>
                <a:sym typeface="Calibri"/>
              </a:rPr>
              <a:t> </a:t>
            </a:r>
            <a:r>
              <a:rPr lang="en-US" sz="4400" b="1" i="0" u="none" strike="noStrike" cap="none" dirty="0" err="1">
                <a:solidFill>
                  <a:srgbClr val="FFFFFF"/>
                </a:solidFill>
                <a:latin typeface="Arial" panose="020B0604020202020204" pitchFamily="34" charset="0"/>
                <a:ea typeface="Calibri"/>
                <a:cs typeface="Arial" panose="020B0604020202020204" pitchFamily="34" charset="0"/>
                <a:sym typeface="Calibri"/>
              </a:rPr>
              <a:t>Varían</a:t>
            </a:r>
            <a:endParaRPr sz="4400" b="1" i="0" u="none" strike="noStrike" cap="none" dirty="0">
              <a:solidFill>
                <a:srgbClr val="0A1F41"/>
              </a:solidFill>
              <a:latin typeface="Arial" panose="020B0604020202020204" pitchFamily="34" charset="0"/>
              <a:ea typeface="Calibri"/>
              <a:cs typeface="Arial" panose="020B0604020202020204" pitchFamily="34" charset="0"/>
              <a:sym typeface="Calibri"/>
            </a:endParaRPr>
          </a:p>
          <a:p>
            <a:pPr marL="0" marR="0" lvl="0" indent="0" algn="ctr" rtl="0">
              <a:lnSpc>
                <a:spcPct val="100000"/>
              </a:lnSpc>
              <a:spcBef>
                <a:spcPts val="0"/>
              </a:spcBef>
              <a:spcAft>
                <a:spcPts val="0"/>
              </a:spcAft>
              <a:buClr>
                <a:srgbClr val="000000"/>
              </a:buClr>
              <a:buSzPts val="4400"/>
              <a:buFont typeface="Arial"/>
              <a:buNone/>
            </a:pPr>
            <a:r>
              <a:rPr lang="en-US" sz="4000" b="1" i="0" u="none" strike="noStrike" cap="none" dirty="0">
                <a:solidFill>
                  <a:srgbClr val="0A1F41"/>
                </a:solidFill>
                <a:latin typeface="Arial" panose="020B0604020202020204" pitchFamily="34" charset="0"/>
                <a:ea typeface="Calibri"/>
                <a:cs typeface="Arial" panose="020B0604020202020204" pitchFamily="34" charset="0"/>
                <a:sym typeface="Calibri"/>
              </a:rPr>
              <a:t>A Menudo </a:t>
            </a:r>
            <a:r>
              <a:rPr lang="en-US" sz="4000" b="1" i="0" u="none" strike="noStrike" cap="none" dirty="0" err="1">
                <a:solidFill>
                  <a:srgbClr val="0A1F41"/>
                </a:solidFill>
                <a:latin typeface="Arial" panose="020B0604020202020204" pitchFamily="34" charset="0"/>
                <a:ea typeface="Calibri"/>
                <a:cs typeface="Arial" panose="020B0604020202020204" pitchFamily="34" charset="0"/>
                <a:sym typeface="Calibri"/>
              </a:rPr>
              <a:t>el</a:t>
            </a:r>
            <a:r>
              <a:rPr lang="en-US" sz="4000" b="1" i="0" u="none" strike="noStrike" cap="none" dirty="0">
                <a:solidFill>
                  <a:srgbClr val="0A1F41"/>
                </a:solidFill>
                <a:latin typeface="Arial" panose="020B0604020202020204" pitchFamily="34" charset="0"/>
                <a:ea typeface="Calibri"/>
                <a:cs typeface="Arial" panose="020B0604020202020204" pitchFamily="34" charset="0"/>
                <a:sym typeface="Calibri"/>
              </a:rPr>
              <a:t> 1 de </a:t>
            </a:r>
            <a:r>
              <a:rPr lang="en-US" sz="4000" b="1" i="0" u="none" strike="noStrike" cap="none" dirty="0" err="1">
                <a:solidFill>
                  <a:srgbClr val="0A1F41"/>
                </a:solidFill>
                <a:latin typeface="Arial" panose="020B0604020202020204" pitchFamily="34" charset="0"/>
                <a:ea typeface="Calibri"/>
                <a:cs typeface="Arial" panose="020B0604020202020204" pitchFamily="34" charset="0"/>
                <a:sym typeface="Calibri"/>
              </a:rPr>
              <a:t>Enero</a:t>
            </a:r>
            <a:r>
              <a:rPr lang="en-US" sz="4000" b="1" i="0" u="none" strike="noStrike" cap="none" dirty="0">
                <a:solidFill>
                  <a:srgbClr val="0A1F41"/>
                </a:solidFill>
                <a:latin typeface="Arial" panose="020B0604020202020204" pitchFamily="34" charset="0"/>
                <a:ea typeface="Calibri"/>
                <a:cs typeface="Arial" panose="020B0604020202020204" pitchFamily="34" charset="0"/>
                <a:sym typeface="Calibri"/>
              </a:rPr>
              <a:t> </a:t>
            </a:r>
            <a:endParaRPr sz="4000" b="0" i="0" u="none" strike="noStrike" cap="none" dirty="0">
              <a:solidFill>
                <a:srgbClr val="000000"/>
              </a:solidFill>
              <a:latin typeface="Arial"/>
              <a:ea typeface="Arial"/>
              <a:cs typeface="Arial"/>
              <a:sym typeface="Arial"/>
            </a:endParaRPr>
          </a:p>
        </p:txBody>
      </p:sp>
      <p:sp>
        <p:nvSpPr>
          <p:cNvPr id="814" name="Google Shape;814;p39"/>
          <p:cNvSpPr/>
          <p:nvPr/>
        </p:nvSpPr>
        <p:spPr>
          <a:xfrm>
            <a:off x="6508578" y="6548671"/>
            <a:ext cx="5270844" cy="3131185"/>
          </a:xfrm>
          <a:prstGeom prst="roundRect">
            <a:avLst>
              <a:gd name="adj" fmla="val 16667"/>
            </a:avLst>
          </a:prstGeom>
          <a:solidFill>
            <a:srgbClr val="FED531"/>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s-CO" sz="4000" b="1" dirty="0">
                <a:effectLst/>
                <a:latin typeface="Arial" panose="020B0604020202020204" pitchFamily="34" charset="0"/>
                <a:ea typeface="Calibri" panose="020F0502020204030204" pitchFamily="34" charset="0"/>
                <a:cs typeface="Arial" panose="020B0604020202020204" pitchFamily="34" charset="0"/>
              </a:rPr>
              <a:t>Los requisitos de admisión varían según la institución</a:t>
            </a:r>
            <a:endParaRPr sz="4000" b="0" i="0" u="none" strike="noStrike" cap="none" dirty="0">
              <a:solidFill>
                <a:srgbClr val="000000"/>
              </a:solidFill>
              <a:latin typeface="Arial" panose="020B0604020202020204" pitchFamily="34" charset="0"/>
              <a:cs typeface="Arial" panose="020B0604020202020204" pitchFamily="34" charset="0"/>
              <a:sym typeface="Arial"/>
            </a:endParaRPr>
          </a:p>
        </p:txBody>
      </p:sp>
      <p:sp>
        <p:nvSpPr>
          <p:cNvPr id="815" name="Google Shape;815;p39"/>
          <p:cNvSpPr/>
          <p:nvPr/>
        </p:nvSpPr>
        <p:spPr>
          <a:xfrm>
            <a:off x="353961" y="4527215"/>
            <a:ext cx="5605968" cy="4042911"/>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err="1">
                <a:solidFill>
                  <a:srgbClr val="FFFFFF"/>
                </a:solidFill>
                <a:latin typeface="Arial" panose="020B0604020202020204" pitchFamily="34" charset="0"/>
                <a:ea typeface="Calibri"/>
                <a:cs typeface="Arial" panose="020B0604020202020204" pitchFamily="34" charset="0"/>
                <a:sym typeface="Calibri"/>
              </a:rPr>
              <a:t>Muchas</a:t>
            </a:r>
            <a:r>
              <a:rPr lang="en-US" sz="4000" b="1" i="0" u="none" strike="noStrike" cap="none" dirty="0">
                <a:solidFill>
                  <a:srgbClr val="FFFFFF"/>
                </a:solidFill>
                <a:latin typeface="Arial" panose="020B0604020202020204" pitchFamily="34" charset="0"/>
                <a:ea typeface="Calibri"/>
                <a:cs typeface="Arial" panose="020B0604020202020204" pitchFamily="34" charset="0"/>
                <a:sym typeface="Calibri"/>
              </a:rPr>
              <a:t> </a:t>
            </a:r>
            <a:r>
              <a:rPr lang="en-US" sz="4000" b="1" i="0" u="none" strike="noStrike" cap="none" dirty="0" err="1">
                <a:solidFill>
                  <a:srgbClr val="FFFFFF"/>
                </a:solidFill>
                <a:latin typeface="Arial" panose="020B0604020202020204" pitchFamily="34" charset="0"/>
                <a:ea typeface="Calibri"/>
                <a:cs typeface="Arial" panose="020B0604020202020204" pitchFamily="34" charset="0"/>
                <a:sym typeface="Calibri"/>
              </a:rPr>
              <a:t>universidades</a:t>
            </a:r>
            <a:r>
              <a:rPr lang="en-US" sz="4000" b="1" i="0" u="none" strike="noStrike" cap="none" dirty="0">
                <a:solidFill>
                  <a:srgbClr val="FFFFFF"/>
                </a:solidFill>
                <a:latin typeface="Arial" panose="020B0604020202020204" pitchFamily="34" charset="0"/>
                <a:ea typeface="Calibri"/>
                <a:cs typeface="Arial" panose="020B0604020202020204" pitchFamily="34" charset="0"/>
                <a:sym typeface="Calibri"/>
              </a:rPr>
              <a:t> </a:t>
            </a:r>
            <a:r>
              <a:rPr lang="en-US" sz="4000" b="1" i="0" u="none" strike="noStrike" cap="none" dirty="0" err="1">
                <a:solidFill>
                  <a:srgbClr val="FFFFFF"/>
                </a:solidFill>
                <a:latin typeface="Arial" panose="020B0604020202020204" pitchFamily="34" charset="0"/>
                <a:ea typeface="Calibri"/>
                <a:cs typeface="Arial" panose="020B0604020202020204" pitchFamily="34" charset="0"/>
                <a:sym typeface="Calibri"/>
              </a:rPr>
              <a:t>utilizan</a:t>
            </a:r>
            <a:r>
              <a:rPr lang="en-US" sz="4000" b="1" i="0" u="none" strike="noStrike" cap="none" dirty="0">
                <a:solidFill>
                  <a:srgbClr val="FFFFFF"/>
                </a:solidFill>
                <a:latin typeface="Arial" panose="020B0604020202020204" pitchFamily="34" charset="0"/>
                <a:ea typeface="Calibri"/>
                <a:cs typeface="Arial" panose="020B0604020202020204" pitchFamily="34" charset="0"/>
                <a:sym typeface="Calibri"/>
              </a:rPr>
              <a:t> la “Common App.” </a:t>
            </a:r>
            <a:r>
              <a:rPr lang="en-US" sz="3200" b="1" i="0" u="none" strike="noStrike" cap="none" dirty="0">
                <a:solidFill>
                  <a:srgbClr val="4848D1"/>
                </a:solidFill>
                <a:latin typeface="Arial" panose="020B0604020202020204" pitchFamily="34" charset="0"/>
                <a:ea typeface="Calibri"/>
                <a:cs typeface="Arial" panose="020B0604020202020204" pitchFamily="34" charset="0"/>
                <a:sym typeface="Calibri"/>
              </a:rPr>
              <a:t>www.commonapp.org</a:t>
            </a:r>
            <a:endParaRPr sz="3200" b="0" i="0" u="none" strike="noStrike" cap="none" dirty="0">
              <a:solidFill>
                <a:srgbClr val="000000"/>
              </a:solidFill>
              <a:latin typeface="Arial"/>
              <a:ea typeface="Arial"/>
              <a:cs typeface="Arial"/>
              <a:sym typeface="Arial"/>
            </a:endParaRPr>
          </a:p>
        </p:txBody>
      </p:sp>
      <p:sp>
        <p:nvSpPr>
          <p:cNvPr id="816" name="Google Shape;816;p39"/>
          <p:cNvSpPr/>
          <p:nvPr/>
        </p:nvSpPr>
        <p:spPr>
          <a:xfrm>
            <a:off x="12454288" y="4527215"/>
            <a:ext cx="5270844" cy="4042911"/>
          </a:xfrm>
          <a:prstGeom prst="roundRect">
            <a:avLst>
              <a:gd name="adj" fmla="val 16667"/>
            </a:avLst>
          </a:prstGeom>
          <a:solidFill>
            <a:srgbClr val="0A1F41"/>
          </a:solidFill>
          <a:ln w="25400" cap="flat" cmpd="sng">
            <a:solidFill>
              <a:srgbClr val="0A1F4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s-CO"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Las instituciones privadas generalmente son más costosas, pero los estudiantes tal vez cumplan con los requisitos para recibir ayuda institucional privada basada en las necesidades financieras y las declaraciones/los ensayos personales.</a:t>
            </a:r>
            <a:r>
              <a:rPr lang="en-US" sz="2400" b="1" i="0" u="none" strike="noStrike" cap="none" dirty="0">
                <a:solidFill>
                  <a:schemeClr val="bg1"/>
                </a:solidFill>
                <a:latin typeface="Arial" panose="020B0604020202020204" pitchFamily="34" charset="0"/>
                <a:ea typeface="Calibri"/>
                <a:cs typeface="Arial" panose="020B0604020202020204" pitchFamily="34" charset="0"/>
                <a:sym typeface="Calibri"/>
              </a:rPr>
              <a:t>.</a:t>
            </a:r>
            <a:endParaRPr sz="2400" b="0" i="0" u="none" strike="noStrike" cap="none" dirty="0">
              <a:solidFill>
                <a:schemeClr val="bg1"/>
              </a:solidFill>
              <a:latin typeface="Arial" panose="020B0604020202020204" pitchFamily="34" charset="0"/>
              <a:cs typeface="Arial" panose="020B0604020202020204" pitchFamily="34" charset="0"/>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064"/>
        <p:cNvGrpSpPr/>
        <p:nvPr/>
      </p:nvGrpSpPr>
      <p:grpSpPr>
        <a:xfrm>
          <a:off x="0" y="0"/>
          <a:ext cx="0" cy="0"/>
          <a:chOff x="0" y="0"/>
          <a:chExt cx="0" cy="0"/>
        </a:xfrm>
      </p:grpSpPr>
      <p:sp>
        <p:nvSpPr>
          <p:cNvPr id="1065" name="Google Shape;1065;p53"/>
          <p:cNvSpPr/>
          <p:nvPr/>
        </p:nvSpPr>
        <p:spPr>
          <a:xfrm rot="21145636">
            <a:off x="9779340" y="-1957916"/>
            <a:ext cx="14503190" cy="10790779"/>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1067" name="Google Shape;1067;p53"/>
          <p:cNvSpPr/>
          <p:nvPr/>
        </p:nvSpPr>
        <p:spPr>
          <a:xfrm rot="-196209">
            <a:off x="-1084270" y="9218603"/>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1068" name="Google Shape;1068;p53"/>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sp>
        <p:nvSpPr>
          <p:cNvPr id="2" name="Google Shape;1074;p53">
            <a:extLst>
              <a:ext uri="{FF2B5EF4-FFF2-40B4-BE49-F238E27FC236}">
                <a16:creationId xmlns:a16="http://schemas.microsoft.com/office/drawing/2014/main" id="{32470B20-C796-F10B-3124-32A1E5EAE4FD}"/>
              </a:ext>
            </a:extLst>
          </p:cNvPr>
          <p:cNvSpPr txBox="1"/>
          <p:nvPr/>
        </p:nvSpPr>
        <p:spPr>
          <a:xfrm rot="-168126">
            <a:off x="5248821" y="9024843"/>
            <a:ext cx="14173888"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b="1" u="sng" dirty="0">
                <a:solidFill>
                  <a:srgbClr val="FED531"/>
                </a:solidFill>
                <a:latin typeface="Arial"/>
                <a:ea typeface="Arial"/>
                <a:cs typeface="Arial"/>
                <a:sym typeface="Arial"/>
              </a:rPr>
              <a:t>Disponible </a:t>
            </a:r>
            <a:r>
              <a:rPr lang="en-US" sz="3600" b="1" u="sng" dirty="0" err="1">
                <a:solidFill>
                  <a:srgbClr val="FED531"/>
                </a:solidFill>
                <a:latin typeface="Arial"/>
                <a:ea typeface="Arial"/>
                <a:cs typeface="Arial"/>
                <a:sym typeface="Arial"/>
              </a:rPr>
              <a:t>en</a:t>
            </a:r>
            <a:r>
              <a:rPr lang="en-US" sz="3600" b="1" u="sng" dirty="0">
                <a:solidFill>
                  <a:srgbClr val="FED531"/>
                </a:solidFill>
                <a:latin typeface="Arial"/>
                <a:ea typeface="Arial"/>
                <a:cs typeface="Arial"/>
                <a:sym typeface="Arial"/>
              </a:rPr>
              <a:t>: www.jbay.org/resources/ed-planning-guide/ </a:t>
            </a:r>
            <a:endParaRPr dirty="0"/>
          </a:p>
          <a:p>
            <a:pPr marL="0" marR="0" lvl="0" indent="0" algn="l" rtl="0">
              <a:spcBef>
                <a:spcPts val="0"/>
              </a:spcBef>
              <a:spcAft>
                <a:spcPts val="0"/>
              </a:spcAft>
              <a:buNone/>
            </a:pPr>
            <a:endParaRPr sz="1800" b="1" u="sng" dirty="0">
              <a:solidFill>
                <a:srgbClr val="FED531"/>
              </a:solidFill>
              <a:latin typeface="Arial"/>
              <a:ea typeface="Arial"/>
              <a:cs typeface="Arial"/>
              <a:sym typeface="Arial"/>
            </a:endParaRPr>
          </a:p>
        </p:txBody>
      </p:sp>
      <p:grpSp>
        <p:nvGrpSpPr>
          <p:cNvPr id="5" name="Google Shape;1071;p53">
            <a:extLst>
              <a:ext uri="{FF2B5EF4-FFF2-40B4-BE49-F238E27FC236}">
                <a16:creationId xmlns:a16="http://schemas.microsoft.com/office/drawing/2014/main" id="{DCEF82E8-9721-CA72-1807-4FB38D00CCDE}"/>
              </a:ext>
            </a:extLst>
          </p:cNvPr>
          <p:cNvGrpSpPr/>
          <p:nvPr/>
        </p:nvGrpSpPr>
        <p:grpSpPr>
          <a:xfrm>
            <a:off x="886100" y="1334433"/>
            <a:ext cx="7625320" cy="7017776"/>
            <a:chOff x="-209989" y="1428631"/>
            <a:chExt cx="8201165" cy="8271202"/>
          </a:xfrm>
        </p:grpSpPr>
        <p:sp>
          <p:nvSpPr>
            <p:cNvPr id="6" name="Google Shape;1072;p53">
              <a:extLst>
                <a:ext uri="{FF2B5EF4-FFF2-40B4-BE49-F238E27FC236}">
                  <a16:creationId xmlns:a16="http://schemas.microsoft.com/office/drawing/2014/main" id="{D1A75C84-CBC9-ED5B-33AE-3FBF57C993F9}"/>
                </a:ext>
              </a:extLst>
            </p:cNvPr>
            <p:cNvSpPr txBox="1"/>
            <p:nvPr/>
          </p:nvSpPr>
          <p:spPr>
            <a:xfrm>
              <a:off x="-209989" y="5846394"/>
              <a:ext cx="8021475" cy="3853439"/>
            </a:xfrm>
            <a:prstGeom prst="rect">
              <a:avLst/>
            </a:prstGeom>
            <a:noFill/>
            <a:ln>
              <a:noFill/>
            </a:ln>
          </p:spPr>
          <p:txBody>
            <a:bodyPr spcFirstLastPara="1" wrap="square" lIns="0" tIns="0" rIns="0" bIns="0" anchor="t" anchorCtr="0">
              <a:spAutoFit/>
            </a:bodyPr>
            <a:lstStyle/>
            <a:p>
              <a:pPr marL="285750" marR="0" indent="-285750">
                <a:lnSpc>
                  <a:spcPct val="107000"/>
                </a:lnSpc>
                <a:spcBef>
                  <a:spcPts val="0"/>
                </a:spcBef>
                <a:spcAft>
                  <a:spcPts val="800"/>
                </a:spcAft>
                <a:buFont typeface="Arial" panose="020B0604020202020204" pitchFamily="34" charset="0"/>
                <a:buChar char="•"/>
              </a:pPr>
              <a:r>
                <a:rPr lang="es-CO" sz="2800" b="1" kern="100" dirty="0">
                  <a:effectLst/>
                  <a:latin typeface="+mn-lt"/>
                  <a:ea typeface="Calibri" panose="020F0502020204030204" pitchFamily="34" charset="0"/>
                  <a:cs typeface="Arial" panose="020B0604020202020204" pitchFamily="34" charset="0"/>
                </a:rPr>
                <a:t>Usar la </a:t>
              </a:r>
              <a:r>
                <a:rPr lang="es-CO" sz="2800" b="1" kern="100" dirty="0">
                  <a:solidFill>
                    <a:srgbClr val="F45925"/>
                  </a:solidFill>
                  <a:effectLst/>
                  <a:latin typeface="+mn-lt"/>
                  <a:ea typeface="Calibri" panose="020F0502020204030204" pitchFamily="34" charset="0"/>
                  <a:cs typeface="Arial" panose="020B0604020202020204" pitchFamily="34" charset="0"/>
                </a:rPr>
                <a:t>Guía de Planificación de Educación </a:t>
              </a:r>
              <a:r>
                <a:rPr lang="es-CO" sz="2800" b="1" kern="100" dirty="0" err="1">
                  <a:solidFill>
                    <a:srgbClr val="F45925"/>
                  </a:solidFill>
                  <a:effectLst/>
                  <a:latin typeface="+mn-lt"/>
                  <a:ea typeface="Calibri" panose="020F0502020204030204" pitchFamily="34" charset="0"/>
                  <a:cs typeface="Arial" panose="020B0604020202020204" pitchFamily="34" charset="0"/>
                </a:rPr>
                <a:t>Pos</a:t>
              </a:r>
              <a:r>
                <a:rPr lang="es-CO" sz="2800" b="1" kern="100" dirty="0">
                  <a:solidFill>
                    <a:srgbClr val="F45925"/>
                  </a:solidFill>
                  <a:effectLst/>
                  <a:latin typeface="+mn-lt"/>
                  <a:ea typeface="Calibri" panose="020F0502020204030204" pitchFamily="34" charset="0"/>
                  <a:cs typeface="Arial" panose="020B0604020202020204" pitchFamily="34" charset="0"/>
                </a:rPr>
                <a:t> preparatoria para Jóvenes en Crianza Temporal </a:t>
              </a:r>
              <a:r>
                <a:rPr lang="es-CO" sz="2800" b="1" kern="100" dirty="0">
                  <a:effectLst/>
                  <a:latin typeface="+mn-lt"/>
                  <a:ea typeface="Calibri" panose="020F0502020204030204" pitchFamily="34" charset="0"/>
                  <a:cs typeface="Arial" panose="020B0604020202020204" pitchFamily="34" charset="0"/>
                </a:rPr>
                <a:t>para obtener información detallada sobre cómo prepararse y aplicar para la universidad</a:t>
              </a:r>
              <a:endParaRPr lang="en-US" sz="2800" kern="100" dirty="0">
                <a:effectLst/>
                <a:latin typeface="+mn-lt"/>
                <a:ea typeface="Calibri" panose="020F0502020204030204" pitchFamily="34" charset="0"/>
                <a:cs typeface="Times New Roman" panose="02020603050405020304" pitchFamily="18" charset="0"/>
              </a:endParaRPr>
            </a:p>
            <a:p>
              <a:pPr marL="285750" indent="-285750">
                <a:buFont typeface="Arial" panose="020B0604020202020204" pitchFamily="34" charset="0"/>
                <a:buChar char="•"/>
              </a:pPr>
              <a:r>
                <a:rPr lang="es-CO" sz="2800" b="1" dirty="0">
                  <a:effectLst/>
                  <a:latin typeface="+mn-lt"/>
                  <a:ea typeface="Calibri" panose="020F0502020204030204" pitchFamily="34" charset="0"/>
                </a:rPr>
                <a:t> Incluye las versiones para adultos y para estudiantes de preparatoria</a:t>
              </a:r>
              <a:endParaRPr lang="es-ES" sz="2800" dirty="0">
                <a:solidFill>
                  <a:srgbClr val="0A1F41"/>
                </a:solidFill>
                <a:latin typeface="+mn-lt"/>
              </a:endParaRPr>
            </a:p>
          </p:txBody>
        </p:sp>
        <p:sp>
          <p:nvSpPr>
            <p:cNvPr id="7" name="Google Shape;1073;p53">
              <a:extLst>
                <a:ext uri="{FF2B5EF4-FFF2-40B4-BE49-F238E27FC236}">
                  <a16:creationId xmlns:a16="http://schemas.microsoft.com/office/drawing/2014/main" id="{C73C7B33-5EBF-498A-A8B2-A4A266BC1893}"/>
                </a:ext>
              </a:extLst>
            </p:cNvPr>
            <p:cNvSpPr txBox="1"/>
            <p:nvPr/>
          </p:nvSpPr>
          <p:spPr>
            <a:xfrm>
              <a:off x="-30299" y="1428631"/>
              <a:ext cx="8021475" cy="3627477"/>
            </a:xfrm>
            <a:prstGeom prst="rect">
              <a:avLst/>
            </a:prstGeom>
            <a:noFill/>
            <a:ln>
              <a:noFill/>
            </a:ln>
          </p:spPr>
          <p:txBody>
            <a:bodyPr spcFirstLastPara="1" wrap="square" lIns="0" tIns="0" rIns="0" bIns="0" anchor="t" anchorCtr="0">
              <a:spAutoFit/>
            </a:bodyPr>
            <a:lstStyle/>
            <a:p>
              <a:r>
                <a:rPr lang="es-CO" sz="4000" b="1" dirty="0">
                  <a:solidFill>
                    <a:srgbClr val="4848D1"/>
                  </a:solidFill>
                  <a:effectLst/>
                  <a:latin typeface="Poppins ExtraBold" panose="00000900000000000000" pitchFamily="2" charset="0"/>
                  <a:ea typeface="Calibri" panose="020F0502020204030204" pitchFamily="34" charset="0"/>
                  <a:cs typeface="Poppins ExtraBold" panose="00000900000000000000" pitchFamily="2" charset="0"/>
                </a:rPr>
                <a:t>Guía de Planificación de Educación </a:t>
              </a:r>
              <a:r>
                <a:rPr lang="es-CO" sz="4000" b="1" dirty="0" err="1">
                  <a:solidFill>
                    <a:srgbClr val="4848D1"/>
                  </a:solidFill>
                  <a:effectLst/>
                  <a:latin typeface="Poppins ExtraBold" panose="00000900000000000000" pitchFamily="2" charset="0"/>
                  <a:ea typeface="Calibri" panose="020F0502020204030204" pitchFamily="34" charset="0"/>
                  <a:cs typeface="Poppins ExtraBold" panose="00000900000000000000" pitchFamily="2" charset="0"/>
                </a:rPr>
                <a:t>Pos</a:t>
              </a:r>
              <a:r>
                <a:rPr lang="es-CO" sz="4000" b="1" dirty="0">
                  <a:solidFill>
                    <a:srgbClr val="4848D1"/>
                  </a:solidFill>
                  <a:effectLst/>
                  <a:latin typeface="Poppins ExtraBold" panose="00000900000000000000" pitchFamily="2" charset="0"/>
                  <a:ea typeface="Calibri" panose="020F0502020204030204" pitchFamily="34" charset="0"/>
                  <a:cs typeface="Poppins ExtraBold" panose="00000900000000000000" pitchFamily="2" charset="0"/>
                </a:rPr>
                <a:t> preparatoria para Adultos que Apoyan a Jóvenes en Crianza Temporal en California</a:t>
              </a:r>
              <a:endParaRPr lang="es-ES" sz="4000" dirty="0">
                <a:solidFill>
                  <a:srgbClr val="4848D1"/>
                </a:solidFill>
                <a:latin typeface="Poppins ExtraBold" panose="00000900000000000000" pitchFamily="2" charset="0"/>
                <a:cs typeface="Poppins ExtraBold" panose="00000900000000000000" pitchFamily="2" charset="0"/>
              </a:endParaRPr>
            </a:p>
          </p:txBody>
        </p:sp>
      </p:grpSp>
      <p:pic>
        <p:nvPicPr>
          <p:cNvPr id="3" name="Picture 2" descr="A person reading a book to a young child&#10;&#10;Description automatically generated with low confidence">
            <a:extLst>
              <a:ext uri="{FF2B5EF4-FFF2-40B4-BE49-F238E27FC236}">
                <a16:creationId xmlns:a16="http://schemas.microsoft.com/office/drawing/2014/main" id="{12B43982-D350-A106-B5F4-C869E575ED0E}"/>
              </a:ext>
            </a:extLst>
          </p:cNvPr>
          <p:cNvPicPr>
            <a:picLocks noChangeAspect="1"/>
          </p:cNvPicPr>
          <p:nvPr/>
        </p:nvPicPr>
        <p:blipFill rotWithShape="1">
          <a:blip r:embed="rId3"/>
          <a:srcRect l="40110" t="9328"/>
          <a:stretch/>
        </p:blipFill>
        <p:spPr>
          <a:xfrm>
            <a:off x="9806613" y="192461"/>
            <a:ext cx="8439150" cy="8486478"/>
          </a:xfrm>
          <a:prstGeom prst="rect">
            <a:avLst/>
          </a:prstGeom>
        </p:spPr>
      </p:pic>
    </p:spTree>
    <p:extLst>
      <p:ext uri="{BB962C8B-B14F-4D97-AF65-F5344CB8AC3E}">
        <p14:creationId xmlns:p14="http://schemas.microsoft.com/office/powerpoint/2010/main" val="4401024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821"/>
        <p:cNvGrpSpPr/>
        <p:nvPr/>
      </p:nvGrpSpPr>
      <p:grpSpPr>
        <a:xfrm>
          <a:off x="0" y="0"/>
          <a:ext cx="0" cy="0"/>
          <a:chOff x="0" y="0"/>
          <a:chExt cx="0" cy="0"/>
        </a:xfrm>
      </p:grpSpPr>
      <p:sp>
        <p:nvSpPr>
          <p:cNvPr id="822" name="Google Shape;822;p40"/>
          <p:cNvSpPr txBox="1"/>
          <p:nvPr/>
        </p:nvSpPr>
        <p:spPr>
          <a:xfrm>
            <a:off x="2341658" y="61671"/>
            <a:ext cx="14559994" cy="221599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dirty="0" err="1">
                <a:solidFill>
                  <a:srgbClr val="FED531"/>
                </a:solidFill>
                <a:latin typeface="Poppins"/>
                <a:ea typeface="Poppins"/>
                <a:cs typeface="Poppins"/>
                <a:sym typeface="Poppins"/>
              </a:rPr>
              <a:t>Sugerencias</a:t>
            </a:r>
            <a:r>
              <a:rPr lang="en-US" sz="6000" b="1" i="0" u="none" strike="noStrike" cap="none" dirty="0">
                <a:solidFill>
                  <a:srgbClr val="FED531"/>
                </a:solidFill>
                <a:latin typeface="Poppins"/>
                <a:ea typeface="Poppins"/>
                <a:cs typeface="Poppins"/>
                <a:sym typeface="Poppins"/>
              </a:rPr>
              <a:t> para </a:t>
            </a:r>
            <a:r>
              <a:rPr lang="en-US" sz="6000" b="1" i="0" u="none" strike="noStrike" cap="none" dirty="0" err="1">
                <a:solidFill>
                  <a:srgbClr val="FED531"/>
                </a:solidFill>
                <a:latin typeface="Poppins"/>
                <a:ea typeface="Poppins"/>
                <a:cs typeface="Poppins"/>
                <a:sym typeface="Poppins"/>
              </a:rPr>
              <a:t>Aplicar</a:t>
            </a:r>
            <a:r>
              <a:rPr lang="en-US" sz="6000" b="1" i="0" u="none" strike="noStrike" cap="none" dirty="0">
                <a:solidFill>
                  <a:srgbClr val="FED531"/>
                </a:solidFill>
                <a:latin typeface="Poppins"/>
                <a:ea typeface="Poppins"/>
                <a:cs typeface="Poppins"/>
                <a:sym typeface="Poppins"/>
              </a:rPr>
              <a:t> a Colegios </a:t>
            </a:r>
            <a:r>
              <a:rPr lang="en-US" sz="6000" b="1" i="0" u="none" strike="noStrike" cap="none" dirty="0" err="1">
                <a:solidFill>
                  <a:srgbClr val="FED531"/>
                </a:solidFill>
                <a:latin typeface="Poppins"/>
                <a:ea typeface="Poppins"/>
                <a:cs typeface="Poppins"/>
                <a:sym typeface="Poppins"/>
              </a:rPr>
              <a:t>Comunitarios</a:t>
            </a:r>
            <a:r>
              <a:rPr lang="en-US" sz="6000" b="1" i="0" u="none" strike="noStrike" cap="none" dirty="0">
                <a:solidFill>
                  <a:srgbClr val="FED531"/>
                </a:solidFill>
                <a:latin typeface="Poppins"/>
                <a:ea typeface="Poppins"/>
                <a:cs typeface="Poppins"/>
                <a:sym typeface="Poppins"/>
              </a:rPr>
              <a:t> de California</a:t>
            </a:r>
            <a:endParaRPr sz="6000" b="1" i="0" u="none" strike="noStrike" cap="none" dirty="0">
              <a:solidFill>
                <a:schemeClr val="lt1"/>
              </a:solidFill>
              <a:latin typeface="Poppins"/>
              <a:ea typeface="Poppins"/>
              <a:cs typeface="Poppins"/>
              <a:sym typeface="Poppins"/>
            </a:endParaRPr>
          </a:p>
        </p:txBody>
      </p:sp>
      <p:sp>
        <p:nvSpPr>
          <p:cNvPr id="823" name="Google Shape;823;p40"/>
          <p:cNvSpPr/>
          <p:nvPr/>
        </p:nvSpPr>
        <p:spPr>
          <a:xfrm>
            <a:off x="1651819" y="2400026"/>
            <a:ext cx="14807381" cy="1846660"/>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4400"/>
              <a:buFont typeface="Arial"/>
              <a:buNone/>
            </a:pPr>
            <a:r>
              <a:rPr lang="es-CO" sz="40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Las Fechas Límite Varían Según la Universidad</a:t>
            </a:r>
            <a:r>
              <a:rPr lang="es-CO"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br>
              <a:rPr lang="es-CO" sz="4000" dirty="0">
                <a:solidFill>
                  <a:schemeClr val="bg1"/>
                </a:solidFill>
                <a:effectLst/>
                <a:latin typeface="Arial" panose="020B0604020202020204" pitchFamily="34" charset="0"/>
                <a:ea typeface="Calibri" panose="020F0502020204030204" pitchFamily="34" charset="0"/>
                <a:cs typeface="Arial" panose="020B0604020202020204" pitchFamily="34" charset="0"/>
              </a:rPr>
            </a:br>
            <a:r>
              <a:rPr lang="en-US" sz="4000" b="1" i="0" u="none" strike="noStrike" cap="none" dirty="0" err="1">
                <a:solidFill>
                  <a:srgbClr val="0A1F41"/>
                </a:solidFill>
                <a:latin typeface="Arial" panose="020B0604020202020204" pitchFamily="34" charset="0"/>
                <a:ea typeface="Calibri"/>
                <a:cs typeface="Arial" panose="020B0604020202020204" pitchFamily="34" charset="0"/>
                <a:sym typeface="Calibri"/>
              </a:rPr>
              <a:t>Aplicaciones</a:t>
            </a:r>
            <a:r>
              <a:rPr lang="en-US" sz="4000" b="1" i="0" u="none" strike="noStrike" cap="none" dirty="0">
                <a:solidFill>
                  <a:srgbClr val="0A1F41"/>
                </a:solidFill>
                <a:latin typeface="Arial" panose="020B0604020202020204" pitchFamily="34" charset="0"/>
                <a:ea typeface="Calibri"/>
                <a:cs typeface="Arial" panose="020B0604020202020204" pitchFamily="34" charset="0"/>
                <a:sym typeface="Calibri"/>
              </a:rPr>
              <a:t> de </a:t>
            </a:r>
            <a:r>
              <a:rPr lang="en-US" sz="4000" b="1" i="0" u="none" strike="noStrike" cap="none" dirty="0" err="1">
                <a:solidFill>
                  <a:srgbClr val="0A1F41"/>
                </a:solidFill>
                <a:latin typeface="Arial" panose="020B0604020202020204" pitchFamily="34" charset="0"/>
                <a:ea typeface="Calibri"/>
                <a:cs typeface="Arial" panose="020B0604020202020204" pitchFamily="34" charset="0"/>
                <a:sym typeface="Calibri"/>
              </a:rPr>
              <a:t>acceso</a:t>
            </a:r>
            <a:r>
              <a:rPr lang="en-US" sz="4000" b="1" i="0" u="none" strike="noStrike" cap="none" dirty="0">
                <a:solidFill>
                  <a:srgbClr val="0A1F41"/>
                </a:solidFill>
                <a:latin typeface="Arial" panose="020B0604020202020204" pitchFamily="34" charset="0"/>
                <a:ea typeface="Calibri"/>
                <a:cs typeface="Arial" panose="020B0604020202020204" pitchFamily="34" charset="0"/>
                <a:sym typeface="Calibri"/>
              </a:rPr>
              <a:t> libre</a:t>
            </a:r>
            <a:endParaRPr sz="4000" b="1" i="0" u="none" strike="noStrike" cap="none" dirty="0">
              <a:solidFill>
                <a:srgbClr val="0A1F41"/>
              </a:solidFill>
              <a:latin typeface="Arial" panose="020B0604020202020204" pitchFamily="34" charset="0"/>
              <a:ea typeface="Calibri"/>
              <a:cs typeface="Arial" panose="020B0604020202020204" pitchFamily="34" charset="0"/>
              <a:sym typeface="Calibri"/>
            </a:endParaRPr>
          </a:p>
        </p:txBody>
      </p:sp>
      <p:grpSp>
        <p:nvGrpSpPr>
          <p:cNvPr id="824" name="Google Shape;824;p40"/>
          <p:cNvGrpSpPr/>
          <p:nvPr/>
        </p:nvGrpSpPr>
        <p:grpSpPr>
          <a:xfrm>
            <a:off x="3355302" y="4415972"/>
            <a:ext cx="11902501" cy="993522"/>
            <a:chOff x="0" y="115481"/>
            <a:chExt cx="11691487" cy="1233179"/>
          </a:xfrm>
        </p:grpSpPr>
        <p:sp>
          <p:nvSpPr>
            <p:cNvPr id="825" name="Google Shape;825;p40"/>
            <p:cNvSpPr/>
            <p:nvPr/>
          </p:nvSpPr>
          <p:spPr>
            <a:xfrm>
              <a:off x="0" y="115481"/>
              <a:ext cx="11691487" cy="1233179"/>
            </a:xfrm>
            <a:prstGeom prst="roundRect">
              <a:avLst>
                <a:gd name="adj" fmla="val 16667"/>
              </a:avLst>
            </a:prstGeom>
            <a:solidFill>
              <a:srgbClr val="F4592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26" name="Google Shape;826;p40"/>
            <p:cNvSpPr txBox="1"/>
            <p:nvPr/>
          </p:nvSpPr>
          <p:spPr>
            <a:xfrm>
              <a:off x="60199" y="175681"/>
              <a:ext cx="11571089" cy="1112781"/>
            </a:xfrm>
            <a:prstGeom prst="rect">
              <a:avLst/>
            </a:prstGeom>
            <a:solidFill>
              <a:srgbClr val="F4592F"/>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Aplique</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gratis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en</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800" b="1" i="0" u="sng" strike="noStrike" dirty="0">
                  <a:solidFill>
                    <a:srgbClr val="0000FF"/>
                  </a:solidFill>
                  <a:effectLst/>
                  <a:latin typeface="Arial" panose="020B0604020202020204" pitchFamily="34" charset="0"/>
                  <a:hlinkClick r:id="rId3"/>
                </a:rPr>
                <a:t>www.cccapply.org</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en</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la primavera.</a:t>
              </a:r>
              <a:endParaRPr sz="1400" b="0" i="0" u="none" strike="noStrike" cap="none" dirty="0">
                <a:solidFill>
                  <a:srgbClr val="000000"/>
                </a:solidFill>
                <a:latin typeface="Arial"/>
                <a:ea typeface="Arial"/>
                <a:cs typeface="Arial"/>
                <a:sym typeface="Arial"/>
              </a:endParaRPr>
            </a:p>
          </p:txBody>
        </p:sp>
      </p:grpSp>
      <p:sp>
        <p:nvSpPr>
          <p:cNvPr id="828" name="Google Shape;828;p40"/>
          <p:cNvSpPr/>
          <p:nvPr/>
        </p:nvSpPr>
        <p:spPr>
          <a:xfrm>
            <a:off x="3337499" y="5504280"/>
            <a:ext cx="12139648" cy="898582"/>
          </a:xfrm>
          <a:prstGeom prst="roundRect">
            <a:avLst>
              <a:gd name="adj" fmla="val 16667"/>
            </a:avLst>
          </a:prstGeom>
          <a:solidFill>
            <a:srgbClr val="FED53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r>
              <a:rPr lang="es-CO" sz="2800" b="1" dirty="0">
                <a:effectLst/>
                <a:latin typeface="Arial" panose="020B0604020202020204" pitchFamily="34" charset="0"/>
                <a:ea typeface="Calibri" panose="020F0502020204030204" pitchFamily="34" charset="0"/>
                <a:cs typeface="Arial" panose="020B0604020202020204" pitchFamily="34" charset="0"/>
              </a:rPr>
              <a:t>Identifíquese como joven en crianza temporal en la aplicación</a:t>
            </a:r>
            <a:endParaRPr sz="2800" b="0" i="0" u="none" strike="noStrike" cap="none" dirty="0">
              <a:solidFill>
                <a:srgbClr val="000000"/>
              </a:solidFill>
              <a:latin typeface="Arial" panose="020B0604020202020204" pitchFamily="34" charset="0"/>
              <a:cs typeface="Arial" panose="020B0604020202020204" pitchFamily="34" charset="0"/>
              <a:sym typeface="Arial"/>
            </a:endParaRPr>
          </a:p>
        </p:txBody>
      </p:sp>
      <p:grpSp>
        <p:nvGrpSpPr>
          <p:cNvPr id="830" name="Google Shape;830;p40"/>
          <p:cNvGrpSpPr/>
          <p:nvPr/>
        </p:nvGrpSpPr>
        <p:grpSpPr>
          <a:xfrm>
            <a:off x="3355303" y="6609347"/>
            <a:ext cx="11902501" cy="1008369"/>
            <a:chOff x="0" y="2703708"/>
            <a:chExt cx="11691487" cy="1233179"/>
          </a:xfrm>
        </p:grpSpPr>
        <p:sp>
          <p:nvSpPr>
            <p:cNvPr id="831" name="Google Shape;831;p40"/>
            <p:cNvSpPr/>
            <p:nvPr/>
          </p:nvSpPr>
          <p:spPr>
            <a:xfrm>
              <a:off x="0" y="2703708"/>
              <a:ext cx="11691487" cy="1233179"/>
            </a:xfrm>
            <a:prstGeom prst="roundRect">
              <a:avLst>
                <a:gd name="adj" fmla="val 16667"/>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2" name="Google Shape;832;p40"/>
            <p:cNvSpPr txBox="1"/>
            <p:nvPr/>
          </p:nvSpPr>
          <p:spPr>
            <a:xfrm>
              <a:off x="60199" y="2763907"/>
              <a:ext cx="11571089" cy="1112781"/>
            </a:xfrm>
            <a:prstGeom prst="rect">
              <a:avLst/>
            </a:prstGeom>
            <a:solidFill>
              <a:srgbClr val="4848D1"/>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s-CO"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Póngase en contacto con un representante del programa </a:t>
              </a:r>
              <a:r>
                <a:rPr lang="es-CO"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NextUp</a:t>
              </a:r>
              <a:r>
                <a:rPr lang="es-CO"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que sirve de apoyo a los jóvenes en crianza temporal</a:t>
              </a:r>
              <a:endParaRPr sz="2800" b="0" i="0" u="none" strike="noStrike" cap="none" dirty="0">
                <a:solidFill>
                  <a:schemeClr val="bg1"/>
                </a:solidFill>
                <a:latin typeface="Arial" panose="020B0604020202020204" pitchFamily="34" charset="0"/>
                <a:cs typeface="Arial" panose="020B0604020202020204" pitchFamily="34" charset="0"/>
                <a:sym typeface="Arial"/>
              </a:endParaRPr>
            </a:p>
          </p:txBody>
        </p:sp>
      </p:grpSp>
      <p:grpSp>
        <p:nvGrpSpPr>
          <p:cNvPr id="833" name="Google Shape;833;p40"/>
          <p:cNvGrpSpPr/>
          <p:nvPr/>
        </p:nvGrpSpPr>
        <p:grpSpPr>
          <a:xfrm>
            <a:off x="3355302" y="7754578"/>
            <a:ext cx="11902501" cy="1159632"/>
            <a:chOff x="0" y="4026168"/>
            <a:chExt cx="11691487" cy="1233179"/>
          </a:xfrm>
        </p:grpSpPr>
        <p:sp>
          <p:nvSpPr>
            <p:cNvPr id="834" name="Google Shape;834;p40"/>
            <p:cNvSpPr/>
            <p:nvPr/>
          </p:nvSpPr>
          <p:spPr>
            <a:xfrm>
              <a:off x="0" y="4026168"/>
              <a:ext cx="11691487" cy="1233179"/>
            </a:xfrm>
            <a:prstGeom prst="roundRect">
              <a:avLst>
                <a:gd name="adj" fmla="val 16667"/>
              </a:avLst>
            </a:prstGeom>
            <a:solidFill>
              <a:srgbClr val="25D1F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5" name="Google Shape;835;p40"/>
            <p:cNvSpPr txBox="1"/>
            <p:nvPr/>
          </p:nvSpPr>
          <p:spPr>
            <a:xfrm>
              <a:off x="60199" y="4086367"/>
              <a:ext cx="11571000" cy="1112700"/>
            </a:xfrm>
            <a:prstGeom prst="rect">
              <a:avLst/>
            </a:prstGeom>
            <a:solidFill>
              <a:srgbClr val="25D1FD"/>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600"/>
                <a:buFont typeface="Arial"/>
                <a:buNone/>
              </a:pPr>
              <a:r>
                <a:rPr lang="es-CO"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La mayoría reúne los requisitos para una exención de costo de matrícula a través del subsitio CA </a:t>
              </a:r>
              <a:r>
                <a:rPr lang="es-CO" sz="24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College</a:t>
              </a:r>
              <a:r>
                <a:rPr lang="es-CO"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s-CO" sz="24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Promise</a:t>
              </a:r>
              <a:r>
                <a:rPr lang="es-CO"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¡Los jóvenes en crianza temporal pueden conservar esta exención sin importar su desempeño académico!</a:t>
              </a:r>
              <a:endParaRPr sz="2400" b="0" i="0" u="none" strike="noStrike" cap="none" dirty="0">
                <a:solidFill>
                  <a:schemeClr val="bg1"/>
                </a:solidFill>
                <a:latin typeface="Arial" panose="020B0604020202020204" pitchFamily="34" charset="0"/>
                <a:cs typeface="Arial" panose="020B0604020202020204" pitchFamily="34" charset="0"/>
                <a:sym typeface="Arial"/>
              </a:endParaRPr>
            </a:p>
          </p:txBody>
        </p:sp>
      </p:grpSp>
      <p:grpSp>
        <p:nvGrpSpPr>
          <p:cNvPr id="836" name="Google Shape;836;p40"/>
          <p:cNvGrpSpPr/>
          <p:nvPr/>
        </p:nvGrpSpPr>
        <p:grpSpPr>
          <a:xfrm>
            <a:off x="3337498" y="9073082"/>
            <a:ext cx="11902501" cy="1097905"/>
            <a:chOff x="0" y="115481"/>
            <a:chExt cx="11691487" cy="1233179"/>
          </a:xfrm>
        </p:grpSpPr>
        <p:sp>
          <p:nvSpPr>
            <p:cNvPr id="837" name="Google Shape;837;p40"/>
            <p:cNvSpPr/>
            <p:nvPr/>
          </p:nvSpPr>
          <p:spPr>
            <a:xfrm>
              <a:off x="0" y="115481"/>
              <a:ext cx="11691487" cy="1233179"/>
            </a:xfrm>
            <a:prstGeom prst="roundRect">
              <a:avLst>
                <a:gd name="adj" fmla="val 16667"/>
              </a:avLst>
            </a:prstGeom>
            <a:solidFill>
              <a:srgbClr val="0A1F4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38" name="Google Shape;838;p40"/>
            <p:cNvSpPr txBox="1"/>
            <p:nvPr/>
          </p:nvSpPr>
          <p:spPr>
            <a:xfrm>
              <a:off x="44042" y="165244"/>
              <a:ext cx="11571089" cy="1112782"/>
            </a:xfrm>
            <a:prstGeom prst="rect">
              <a:avLst/>
            </a:prstGeom>
            <a:solidFill>
              <a:srgbClr val="0A1F41"/>
            </a:solidFill>
            <a:ln>
              <a:noFill/>
            </a:ln>
          </p:spPr>
          <p:txBody>
            <a:bodyPr spcFirstLastPara="1" wrap="square" lIns="88575" tIns="88575" rIns="88575" bIns="88575" anchor="ctr" anchorCtr="0">
              <a:noAutofit/>
            </a:bodyPr>
            <a:lstStyle/>
            <a:p>
              <a:pPr marL="0" marR="0" lvl="0" indent="0" algn="l" rtl="0">
                <a:lnSpc>
                  <a:spcPct val="90000"/>
                </a:lnSpc>
                <a:spcBef>
                  <a:spcPts val="0"/>
                </a:spcBef>
                <a:spcAft>
                  <a:spcPts val="0"/>
                </a:spcAft>
                <a:buClr>
                  <a:srgbClr val="000000"/>
                </a:buClr>
                <a:buSzPts val="2800"/>
                <a:buFont typeface="Arial"/>
                <a:buNone/>
              </a:pP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Complete la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orientación</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evaluación</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y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planificación</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educacional</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para acceder a </a:t>
              </a:r>
              <a:r>
                <a:rPr lang="es-CO"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la inscripción de prioridad</a:t>
              </a:r>
              <a:endParaRPr sz="2800" b="0" i="0" u="none" strike="noStrike" cap="none" dirty="0">
                <a:solidFill>
                  <a:schemeClr val="bg1"/>
                </a:solidFill>
                <a:latin typeface="Arial" panose="020B0604020202020204" pitchFamily="34" charset="0"/>
                <a:cs typeface="Arial" panose="020B0604020202020204" pitchFamily="34" charset="0"/>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24"/>
                                        </p:tgtEl>
                                        <p:attrNameLst>
                                          <p:attrName>style.visibility</p:attrName>
                                        </p:attrNameLst>
                                      </p:cBhvr>
                                      <p:to>
                                        <p:strVal val="visible"/>
                                      </p:to>
                                    </p:set>
                                    <p:animEffect transition="in" filter="fade">
                                      <p:cBhvr>
                                        <p:cTn id="7" dur="500"/>
                                        <p:tgtEl>
                                          <p:spTgt spid="8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28"/>
                                        </p:tgtEl>
                                        <p:attrNameLst>
                                          <p:attrName>style.visibility</p:attrName>
                                        </p:attrNameLst>
                                      </p:cBhvr>
                                      <p:to>
                                        <p:strVal val="visible"/>
                                      </p:to>
                                    </p:set>
                                    <p:animEffect transition="in" filter="fade">
                                      <p:cBhvr>
                                        <p:cTn id="12" dur="500"/>
                                        <p:tgtEl>
                                          <p:spTgt spid="828"/>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30"/>
                                        </p:tgtEl>
                                        <p:attrNameLst>
                                          <p:attrName>style.visibility</p:attrName>
                                        </p:attrNameLst>
                                      </p:cBhvr>
                                      <p:to>
                                        <p:strVal val="visible"/>
                                      </p:to>
                                    </p:set>
                                    <p:animEffect transition="in" filter="fade">
                                      <p:cBhvr>
                                        <p:cTn id="17" dur="500"/>
                                        <p:tgtEl>
                                          <p:spTgt spid="830"/>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33"/>
                                        </p:tgtEl>
                                        <p:attrNameLst>
                                          <p:attrName>style.visibility</p:attrName>
                                        </p:attrNameLst>
                                      </p:cBhvr>
                                      <p:to>
                                        <p:strVal val="visible"/>
                                      </p:to>
                                    </p:set>
                                    <p:animEffect transition="in" filter="fade">
                                      <p:cBhvr>
                                        <p:cTn id="22" dur="500"/>
                                        <p:tgtEl>
                                          <p:spTgt spid="83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36"/>
                                        </p:tgtEl>
                                        <p:attrNameLst>
                                          <p:attrName>style.visibility</p:attrName>
                                        </p:attrNameLst>
                                      </p:cBhvr>
                                      <p:to>
                                        <p:strVal val="visible"/>
                                      </p:to>
                                    </p:set>
                                    <p:animEffect transition="in" filter="fade">
                                      <p:cBhvr>
                                        <p:cTn id="27" dur="500"/>
                                        <p:tgtEl>
                                          <p:spTgt spid="8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8"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843"/>
        <p:cNvGrpSpPr/>
        <p:nvPr/>
      </p:nvGrpSpPr>
      <p:grpSpPr>
        <a:xfrm>
          <a:off x="0" y="0"/>
          <a:ext cx="0" cy="0"/>
          <a:chOff x="0" y="0"/>
          <a:chExt cx="0" cy="0"/>
        </a:xfrm>
      </p:grpSpPr>
      <p:sp>
        <p:nvSpPr>
          <p:cNvPr id="844" name="Google Shape;844;p41"/>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845" name="Google Shape;845;p41"/>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846" name="Google Shape;846;p41"/>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847" name="Google Shape;847;p41"/>
          <p:cNvSpPr txBox="1"/>
          <p:nvPr/>
        </p:nvSpPr>
        <p:spPr>
          <a:xfrm rot="-1797917">
            <a:off x="5462009" y="2517834"/>
            <a:ext cx="13407274" cy="1078031"/>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FFFFFF"/>
              </a:buClr>
              <a:buSzPts val="7003"/>
              <a:buFont typeface="Poppins"/>
              <a:buNone/>
            </a:pPr>
            <a:r>
              <a:rPr lang="en-US" sz="7003" b="1" i="0" u="none" strike="noStrike" cap="none" dirty="0">
                <a:solidFill>
                  <a:srgbClr val="FFFFFF"/>
                </a:solidFill>
                <a:latin typeface="Poppins"/>
                <a:ea typeface="Poppins"/>
                <a:cs typeface="Poppins"/>
                <a:sym typeface="Poppins"/>
              </a:rPr>
              <a:t>¡</a:t>
            </a:r>
            <a:r>
              <a:rPr lang="en-US" sz="7003" b="1" i="0" u="none" strike="noStrike" cap="none" dirty="0" err="1">
                <a:solidFill>
                  <a:srgbClr val="FFFFFF"/>
                </a:solidFill>
                <a:latin typeface="Poppins"/>
                <a:ea typeface="Poppins"/>
                <a:cs typeface="Poppins"/>
                <a:sym typeface="Poppins"/>
              </a:rPr>
              <a:t>Prueba</a:t>
            </a:r>
            <a:r>
              <a:rPr lang="en-US" sz="7003" b="1" i="0" u="none" strike="noStrike" cap="none" dirty="0">
                <a:solidFill>
                  <a:srgbClr val="FFFFFF"/>
                </a:solidFill>
                <a:latin typeface="Poppins"/>
                <a:ea typeface="Poppins"/>
                <a:cs typeface="Poppins"/>
                <a:sym typeface="Poppins"/>
              </a:rPr>
              <a:t>! </a:t>
            </a:r>
            <a:endParaRPr sz="7003" b="1" i="0" u="none" strike="noStrike" cap="none" dirty="0">
              <a:solidFill>
                <a:srgbClr val="FED531"/>
              </a:solidFill>
              <a:latin typeface="Poppins"/>
              <a:ea typeface="Poppins"/>
              <a:cs typeface="Poppins"/>
              <a:sym typeface="Poppins"/>
            </a:endParaRPr>
          </a:p>
        </p:txBody>
      </p:sp>
      <p:sp>
        <p:nvSpPr>
          <p:cNvPr id="848" name="Google Shape;848;p41"/>
          <p:cNvSpPr txBox="1"/>
          <p:nvPr/>
        </p:nvSpPr>
        <p:spPr>
          <a:xfrm rot="-1797939">
            <a:off x="6789559" y="4360529"/>
            <a:ext cx="12254524" cy="55414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ED531"/>
              </a:buClr>
              <a:buSzPts val="3600"/>
              <a:buFont typeface="Poppins"/>
              <a:buNone/>
            </a:pPr>
            <a:r>
              <a:rPr lang="en-US" sz="3600" b="1" i="0" u="none" strike="noStrike" cap="none" dirty="0">
                <a:solidFill>
                  <a:srgbClr val="FED531"/>
                </a:solidFill>
                <a:latin typeface="Poppins"/>
                <a:ea typeface="Poppins"/>
                <a:cs typeface="Poppins"/>
                <a:sym typeface="Poppins"/>
              </a:rPr>
              <a:t>¡</a:t>
            </a:r>
            <a:r>
              <a:rPr lang="en-US" sz="3600" b="1" i="0" u="none" strike="noStrike" cap="none" dirty="0" err="1">
                <a:solidFill>
                  <a:srgbClr val="FED531"/>
                </a:solidFill>
                <a:latin typeface="Poppins"/>
                <a:ea typeface="Poppins"/>
                <a:cs typeface="Poppins"/>
                <a:sym typeface="Poppins"/>
              </a:rPr>
              <a:t>Practiquemos</a:t>
            </a:r>
            <a:r>
              <a:rPr lang="en-US" sz="3600" b="1" i="0" u="none" strike="noStrike" cap="none" dirty="0">
                <a:solidFill>
                  <a:srgbClr val="FED531"/>
                </a:solidFill>
                <a:latin typeface="Poppins"/>
                <a:ea typeface="Poppins"/>
                <a:cs typeface="Poppins"/>
                <a:sym typeface="Poppins"/>
              </a:rPr>
              <a:t> lo que </a:t>
            </a:r>
            <a:r>
              <a:rPr lang="en-US" sz="3600" b="1" i="0" u="none" strike="noStrike" cap="none" dirty="0" err="1">
                <a:solidFill>
                  <a:srgbClr val="FED531"/>
                </a:solidFill>
                <a:latin typeface="Poppins"/>
                <a:ea typeface="Poppins"/>
                <a:cs typeface="Poppins"/>
                <a:sym typeface="Poppins"/>
              </a:rPr>
              <a:t>hemos</a:t>
            </a:r>
            <a:r>
              <a:rPr lang="en-US" sz="3600" b="1" i="0" u="none" strike="noStrike" cap="none" dirty="0">
                <a:solidFill>
                  <a:srgbClr val="FED531"/>
                </a:solidFill>
                <a:latin typeface="Poppins"/>
                <a:ea typeface="Poppins"/>
                <a:cs typeface="Poppins"/>
                <a:sym typeface="Poppins"/>
              </a:rPr>
              <a:t> </a:t>
            </a:r>
            <a:r>
              <a:rPr lang="en-US" sz="3600" b="1" i="0" u="none" strike="noStrike" cap="none" dirty="0" err="1">
                <a:solidFill>
                  <a:srgbClr val="FED531"/>
                </a:solidFill>
                <a:latin typeface="Poppins"/>
                <a:ea typeface="Poppins"/>
                <a:cs typeface="Poppins"/>
                <a:sym typeface="Poppins"/>
              </a:rPr>
              <a:t>aprendido</a:t>
            </a:r>
            <a:r>
              <a:rPr lang="en-US" sz="3600" b="1" i="0" u="none" strike="noStrike" cap="none" dirty="0">
                <a:solidFill>
                  <a:srgbClr val="FED531"/>
                </a:solidFill>
                <a:latin typeface="Poppins"/>
                <a:ea typeface="Poppins"/>
                <a:cs typeface="Poppins"/>
                <a:sym typeface="Poppins"/>
              </a:rPr>
              <a: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853"/>
        <p:cNvGrpSpPr/>
        <p:nvPr/>
      </p:nvGrpSpPr>
      <p:grpSpPr>
        <a:xfrm>
          <a:off x="0" y="0"/>
          <a:ext cx="0" cy="0"/>
          <a:chOff x="0" y="0"/>
          <a:chExt cx="0" cy="0"/>
        </a:xfrm>
      </p:grpSpPr>
      <p:sp>
        <p:nvSpPr>
          <p:cNvPr id="854" name="Google Shape;854;p42"/>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855" name="Google Shape;855;p42"/>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856" name="Google Shape;856;p42"/>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857" name="Google Shape;857;p42"/>
          <p:cNvSpPr txBox="1"/>
          <p:nvPr/>
        </p:nvSpPr>
        <p:spPr>
          <a:xfrm rot="-1797917">
            <a:off x="5462009" y="2517834"/>
            <a:ext cx="13407274" cy="1078031"/>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000000"/>
              </a:buClr>
              <a:buSzPts val="7003"/>
              <a:buFont typeface="Arial"/>
              <a:buNone/>
            </a:pPr>
            <a:r>
              <a:rPr lang="en-US" sz="7003" b="1" i="0" u="none" strike="noStrike" cap="none" dirty="0">
                <a:solidFill>
                  <a:srgbClr val="FFFFFF"/>
                </a:solidFill>
                <a:latin typeface="Poppins"/>
                <a:ea typeface="Poppins"/>
                <a:cs typeface="Poppins"/>
                <a:sym typeface="Poppins"/>
              </a:rPr>
              <a:t>Pagar </a:t>
            </a:r>
            <a:r>
              <a:rPr lang="en-US" sz="7003" b="1" i="0" u="none" strike="noStrike" cap="none" dirty="0" err="1">
                <a:solidFill>
                  <a:srgbClr val="FFFFFF"/>
                </a:solidFill>
                <a:latin typeface="Poppins"/>
                <a:ea typeface="Poppins"/>
                <a:cs typeface="Poppins"/>
                <a:sym typeface="Poppins"/>
              </a:rPr>
              <a:t>por</a:t>
            </a:r>
            <a:r>
              <a:rPr lang="en-US" sz="7003" b="1" i="0" u="none" strike="noStrike" cap="none" dirty="0">
                <a:solidFill>
                  <a:srgbClr val="FFFFFF"/>
                </a:solidFill>
                <a:latin typeface="Poppins"/>
                <a:ea typeface="Poppins"/>
                <a:cs typeface="Poppins"/>
                <a:sym typeface="Poppins"/>
              </a:rPr>
              <a:t> la Universidad</a:t>
            </a:r>
            <a:endParaRPr sz="7003" b="1" i="0" u="none" strike="noStrike" cap="none" dirty="0">
              <a:solidFill>
                <a:srgbClr val="FED531"/>
              </a:solidFill>
              <a:latin typeface="Poppins"/>
              <a:ea typeface="Poppins"/>
              <a:cs typeface="Poppins"/>
              <a:sym typeface="Poppins"/>
            </a:endParaRPr>
          </a:p>
        </p:txBody>
      </p:sp>
      <p:sp>
        <p:nvSpPr>
          <p:cNvPr id="858" name="Google Shape;858;p42"/>
          <p:cNvSpPr txBox="1"/>
          <p:nvPr/>
        </p:nvSpPr>
        <p:spPr>
          <a:xfrm rot="-1797939">
            <a:off x="6789503" y="4360630"/>
            <a:ext cx="12254524" cy="553998"/>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err="1">
                <a:solidFill>
                  <a:srgbClr val="FED531"/>
                </a:solidFill>
                <a:latin typeface="Poppins"/>
                <a:ea typeface="Poppins"/>
                <a:cs typeface="Poppins"/>
                <a:sym typeface="Poppins"/>
              </a:rPr>
              <a:t>Entender</a:t>
            </a:r>
            <a:r>
              <a:rPr lang="en-US" sz="3600" b="1" i="0" u="none" strike="noStrike" cap="none" dirty="0">
                <a:solidFill>
                  <a:srgbClr val="FED531"/>
                </a:solidFill>
                <a:latin typeface="Poppins"/>
                <a:ea typeface="Poppins"/>
                <a:cs typeface="Poppins"/>
                <a:sym typeface="Poppins"/>
              </a:rPr>
              <a:t> </a:t>
            </a:r>
            <a:r>
              <a:rPr lang="en-US" sz="3600" b="1" i="0" u="none" strike="noStrike" cap="none" dirty="0" err="1">
                <a:solidFill>
                  <a:srgbClr val="FED531"/>
                </a:solidFill>
                <a:latin typeface="Poppins"/>
                <a:ea typeface="Poppins"/>
                <a:cs typeface="Poppins"/>
                <a:sym typeface="Poppins"/>
              </a:rPr>
              <a:t>el</a:t>
            </a:r>
            <a:r>
              <a:rPr lang="en-US" sz="3600" b="1" i="0" u="none" strike="noStrike" cap="none" dirty="0">
                <a:solidFill>
                  <a:srgbClr val="FED531"/>
                </a:solidFill>
                <a:latin typeface="Poppins"/>
                <a:ea typeface="Poppins"/>
                <a:cs typeface="Poppins"/>
                <a:sym typeface="Poppins"/>
              </a:rPr>
              <a:t> </a:t>
            </a:r>
            <a:r>
              <a:rPr lang="en-US" sz="3600" b="1" i="0" u="none" strike="noStrike" cap="none" dirty="0" err="1">
                <a:solidFill>
                  <a:srgbClr val="FED531"/>
                </a:solidFill>
                <a:latin typeface="Poppins"/>
                <a:ea typeface="Poppins"/>
                <a:cs typeface="Poppins"/>
                <a:sym typeface="Poppins"/>
              </a:rPr>
              <a:t>proceso</a:t>
            </a:r>
            <a:r>
              <a:rPr lang="en-US" sz="3600" b="1" i="0" u="none" strike="noStrike" cap="none" dirty="0">
                <a:solidFill>
                  <a:srgbClr val="FED531"/>
                </a:solidFill>
                <a:latin typeface="Poppins"/>
                <a:ea typeface="Poppins"/>
                <a:cs typeface="Poppins"/>
                <a:sym typeface="Poppins"/>
              </a:rPr>
              <a:t> de </a:t>
            </a:r>
            <a:r>
              <a:rPr lang="en-US" sz="3600" b="1" i="0" u="none" strike="noStrike" cap="none" dirty="0" err="1">
                <a:solidFill>
                  <a:srgbClr val="FED531"/>
                </a:solidFill>
                <a:latin typeface="Poppins"/>
                <a:ea typeface="Poppins"/>
                <a:cs typeface="Poppins"/>
                <a:sym typeface="Poppins"/>
              </a:rPr>
              <a:t>solicitar</a:t>
            </a:r>
            <a:r>
              <a:rPr lang="en-US" sz="3600" b="1" i="0" u="none" strike="noStrike" cap="none" dirty="0">
                <a:solidFill>
                  <a:srgbClr val="FED531"/>
                </a:solidFill>
                <a:latin typeface="Poppins"/>
                <a:ea typeface="Poppins"/>
                <a:cs typeface="Poppins"/>
                <a:sym typeface="Poppins"/>
              </a:rPr>
              <a:t> </a:t>
            </a:r>
            <a:r>
              <a:rPr lang="en-US" sz="3600" b="1" i="0" u="none" strike="noStrike" cap="none" dirty="0" err="1">
                <a:solidFill>
                  <a:srgbClr val="FED531"/>
                </a:solidFill>
                <a:latin typeface="Poppins"/>
                <a:ea typeface="Poppins"/>
                <a:cs typeface="Poppins"/>
                <a:sym typeface="Poppins"/>
              </a:rPr>
              <a:t>ayuda</a:t>
            </a:r>
            <a:r>
              <a:rPr lang="en-US" sz="3600" b="1" i="0" u="none" strike="noStrike" cap="none" dirty="0">
                <a:solidFill>
                  <a:srgbClr val="FED531"/>
                </a:solidFill>
                <a:latin typeface="Poppins"/>
                <a:ea typeface="Poppins"/>
                <a:cs typeface="Poppins"/>
                <a:sym typeface="Poppins"/>
              </a:rPr>
              <a:t> </a:t>
            </a:r>
            <a:r>
              <a:rPr lang="en-US" sz="3600" b="1" i="0" u="none" strike="noStrike" cap="none" dirty="0" err="1">
                <a:solidFill>
                  <a:srgbClr val="FED531"/>
                </a:solidFill>
                <a:latin typeface="Poppins"/>
                <a:ea typeface="Poppins"/>
                <a:cs typeface="Poppins"/>
                <a:sym typeface="Poppins"/>
              </a:rPr>
              <a:t>financiera</a:t>
            </a:r>
            <a:r>
              <a:rPr lang="en-US" sz="3600" b="1" i="0" u="none" strike="noStrike" cap="none" dirty="0">
                <a:solidFill>
                  <a:srgbClr val="FED531"/>
                </a:solidFill>
                <a:latin typeface="Poppins"/>
                <a:ea typeface="Poppins"/>
                <a:cs typeface="Poppins"/>
                <a:sym typeface="Poppins"/>
              </a:rPr>
              <a:t>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863"/>
        <p:cNvGrpSpPr/>
        <p:nvPr/>
      </p:nvGrpSpPr>
      <p:grpSpPr>
        <a:xfrm>
          <a:off x="0" y="0"/>
          <a:ext cx="0" cy="0"/>
          <a:chOff x="0" y="0"/>
          <a:chExt cx="0" cy="0"/>
        </a:xfrm>
      </p:grpSpPr>
      <p:sp>
        <p:nvSpPr>
          <p:cNvPr id="864" name="Google Shape;864;p43"/>
          <p:cNvSpPr txBox="1"/>
          <p:nvPr/>
        </p:nvSpPr>
        <p:spPr>
          <a:xfrm>
            <a:off x="1736950" y="592775"/>
            <a:ext cx="15180000" cy="8775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5700"/>
              <a:buFont typeface="Arial"/>
              <a:buNone/>
            </a:pPr>
            <a:r>
              <a:rPr lang="en-US" sz="5700" b="1" i="0" u="none" strike="noStrike" cap="none" dirty="0">
                <a:solidFill>
                  <a:srgbClr val="FED531"/>
                </a:solidFill>
                <a:latin typeface="Poppins"/>
                <a:ea typeface="Poppins"/>
                <a:cs typeface="Poppins"/>
                <a:sym typeface="Poppins"/>
              </a:rPr>
              <a:t>La </a:t>
            </a:r>
            <a:r>
              <a:rPr lang="en-US" sz="5700" b="1" i="0" u="none" strike="noStrike" cap="none" dirty="0" err="1">
                <a:solidFill>
                  <a:srgbClr val="FED531"/>
                </a:solidFill>
                <a:latin typeface="Poppins"/>
                <a:ea typeface="Poppins"/>
                <a:cs typeface="Poppins"/>
                <a:sym typeface="Poppins"/>
              </a:rPr>
              <a:t>Ayuda</a:t>
            </a:r>
            <a:r>
              <a:rPr lang="en-US" sz="5700" b="1" i="0" u="none" strike="noStrike" cap="none" dirty="0">
                <a:solidFill>
                  <a:srgbClr val="FED531"/>
                </a:solidFill>
                <a:latin typeface="Poppins"/>
                <a:ea typeface="Poppins"/>
                <a:cs typeface="Poppins"/>
                <a:sym typeface="Poppins"/>
              </a:rPr>
              <a:t> </a:t>
            </a:r>
            <a:r>
              <a:rPr lang="en-US" sz="5700" b="1" i="0" u="none" strike="noStrike" cap="none" dirty="0" err="1">
                <a:solidFill>
                  <a:srgbClr val="FED531"/>
                </a:solidFill>
                <a:latin typeface="Poppins"/>
                <a:ea typeface="Poppins"/>
                <a:cs typeface="Poppins"/>
                <a:sym typeface="Poppins"/>
              </a:rPr>
              <a:t>Financiera</a:t>
            </a:r>
            <a:r>
              <a:rPr lang="en-US" sz="5700" b="1" i="0" u="none" strike="noStrike" cap="none" dirty="0">
                <a:solidFill>
                  <a:srgbClr val="FED531"/>
                </a:solidFill>
                <a:latin typeface="Poppins"/>
                <a:ea typeface="Poppins"/>
                <a:cs typeface="Poppins"/>
                <a:sym typeface="Poppins"/>
              </a:rPr>
              <a:t> Marca la </a:t>
            </a:r>
            <a:r>
              <a:rPr lang="en-US" sz="5700" b="1" i="0" u="none" strike="noStrike" cap="none" dirty="0" err="1">
                <a:solidFill>
                  <a:srgbClr val="FED531"/>
                </a:solidFill>
                <a:latin typeface="Poppins"/>
                <a:ea typeface="Poppins"/>
                <a:cs typeface="Poppins"/>
                <a:sym typeface="Poppins"/>
              </a:rPr>
              <a:t>Diferencia</a:t>
            </a:r>
            <a:endParaRPr sz="5700" b="1" i="0" u="none" strike="noStrike" cap="none" dirty="0">
              <a:solidFill>
                <a:schemeClr val="lt1"/>
              </a:solidFill>
              <a:latin typeface="Poppins"/>
              <a:ea typeface="Poppins"/>
              <a:cs typeface="Poppins"/>
              <a:sym typeface="Poppins"/>
            </a:endParaRPr>
          </a:p>
        </p:txBody>
      </p:sp>
      <p:sp>
        <p:nvSpPr>
          <p:cNvPr id="865" name="Google Shape;865;p43"/>
          <p:cNvSpPr/>
          <p:nvPr/>
        </p:nvSpPr>
        <p:spPr>
          <a:xfrm>
            <a:off x="2134250" y="1660075"/>
            <a:ext cx="14573100" cy="2614200"/>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800"/>
              <a:buFont typeface="Arial"/>
              <a:buNone/>
            </a:pPr>
            <a:r>
              <a:rPr lang="en-US" sz="3800" b="1" i="0" u="none" strike="noStrike" cap="none" dirty="0">
                <a:solidFill>
                  <a:srgbClr val="FFFFFF"/>
                </a:solidFill>
                <a:latin typeface="Arial" panose="020B0604020202020204" pitchFamily="34" charset="0"/>
                <a:ea typeface="Calibri"/>
                <a:cs typeface="Arial" panose="020B0604020202020204" pitchFamily="34" charset="0"/>
                <a:sym typeface="Calibri"/>
              </a:rPr>
              <a:t>Los </a:t>
            </a:r>
            <a:r>
              <a:rPr lang="en-US" sz="3800" b="1" i="0" u="none" strike="noStrike" cap="none" dirty="0" err="1">
                <a:solidFill>
                  <a:srgbClr val="FFFFFF"/>
                </a:solidFill>
                <a:latin typeface="Arial" panose="020B0604020202020204" pitchFamily="34" charset="0"/>
                <a:ea typeface="Calibri"/>
                <a:cs typeface="Arial" panose="020B0604020202020204" pitchFamily="34" charset="0"/>
                <a:sym typeface="Calibri"/>
              </a:rPr>
              <a:t>estudiantes</a:t>
            </a:r>
            <a:r>
              <a:rPr lang="en-US" sz="3800" b="1" i="0" u="none" strike="noStrike" cap="none" dirty="0">
                <a:solidFill>
                  <a:srgbClr val="FFFFFF"/>
                </a:solidFill>
                <a:latin typeface="Arial" panose="020B0604020202020204" pitchFamily="34" charset="0"/>
                <a:ea typeface="Calibri"/>
                <a:cs typeface="Arial" panose="020B0604020202020204" pitchFamily="34" charset="0"/>
                <a:sym typeface="Calibri"/>
              </a:rPr>
              <a:t> de </a:t>
            </a:r>
            <a:r>
              <a:rPr lang="en-US" sz="3800" b="1" i="0" u="none" strike="noStrike" cap="none" dirty="0" err="1">
                <a:solidFill>
                  <a:srgbClr val="FFFFFF"/>
                </a:solidFill>
                <a:latin typeface="Arial" panose="020B0604020202020204" pitchFamily="34" charset="0"/>
                <a:ea typeface="Calibri"/>
                <a:cs typeface="Arial" panose="020B0604020202020204" pitchFamily="34" charset="0"/>
                <a:sym typeface="Calibri"/>
              </a:rPr>
              <a:t>último</a:t>
            </a:r>
            <a:r>
              <a:rPr lang="en-US" sz="3800" b="1" i="0" u="none" strike="noStrike" cap="none" dirty="0">
                <a:solidFill>
                  <a:srgbClr val="FFFFFF"/>
                </a:solidFill>
                <a:latin typeface="Arial" panose="020B0604020202020204" pitchFamily="34" charset="0"/>
                <a:ea typeface="Calibri"/>
                <a:cs typeface="Arial" panose="020B0604020202020204" pitchFamily="34" charset="0"/>
                <a:sym typeface="Calibri"/>
              </a:rPr>
              <a:t> </a:t>
            </a:r>
            <a:r>
              <a:rPr lang="en-US" sz="3800" b="1" i="0" u="none" strike="noStrike" cap="none" dirty="0" err="1">
                <a:solidFill>
                  <a:srgbClr val="FFFFFF"/>
                </a:solidFill>
                <a:latin typeface="Arial" panose="020B0604020202020204" pitchFamily="34" charset="0"/>
                <a:ea typeface="Calibri"/>
                <a:cs typeface="Arial" panose="020B0604020202020204" pitchFamily="34" charset="0"/>
                <a:sym typeface="Calibri"/>
              </a:rPr>
              <a:t>año</a:t>
            </a:r>
            <a:r>
              <a:rPr lang="en-US" sz="4800" b="0" i="0" u="none" strike="noStrike" cap="none" dirty="0">
                <a:solidFill>
                  <a:srgbClr val="000000"/>
                </a:solidFill>
                <a:latin typeface="Quattrocento Sans"/>
                <a:ea typeface="Quattrocento Sans"/>
                <a:cs typeface="Quattrocento Sans"/>
                <a:sym typeface="Quattrocento Sans"/>
              </a:rPr>
              <a:t> </a:t>
            </a:r>
            <a:r>
              <a:rPr lang="en-US" sz="3800" b="1" i="0" u="none" strike="noStrike" cap="none" dirty="0">
                <a:solidFill>
                  <a:srgbClr val="FFFFFF"/>
                </a:solidFill>
                <a:latin typeface="Arial" panose="020B0604020202020204" pitchFamily="34" charset="0"/>
                <a:ea typeface="Calibri"/>
                <a:cs typeface="Arial" panose="020B0604020202020204" pitchFamily="34" charset="0"/>
                <a:sym typeface="Calibri"/>
              </a:rPr>
              <a:t> de </a:t>
            </a:r>
            <a:r>
              <a:rPr lang="en-US" sz="3800" b="1" i="0" u="none" strike="noStrike" cap="none" dirty="0" err="1">
                <a:solidFill>
                  <a:srgbClr val="FFFFFF"/>
                </a:solidFill>
                <a:latin typeface="Arial" panose="020B0604020202020204" pitchFamily="34" charset="0"/>
                <a:ea typeface="Calibri"/>
                <a:cs typeface="Arial" panose="020B0604020202020204" pitchFamily="34" charset="0"/>
                <a:sym typeface="Calibri"/>
              </a:rPr>
              <a:t>preparatoria</a:t>
            </a:r>
            <a:r>
              <a:rPr lang="en-US" sz="3800" b="1" i="0" u="none" strike="noStrike" cap="none" dirty="0">
                <a:solidFill>
                  <a:srgbClr val="FFFFFF"/>
                </a:solidFill>
                <a:latin typeface="Arial" panose="020B0604020202020204" pitchFamily="34" charset="0"/>
                <a:ea typeface="Calibri"/>
                <a:cs typeface="Arial" panose="020B0604020202020204" pitchFamily="34" charset="0"/>
                <a:sym typeface="Calibri"/>
              </a:rPr>
              <a:t> que </a:t>
            </a:r>
            <a:r>
              <a:rPr lang="en-US" sz="3800" b="1" i="0" u="none" strike="noStrike" cap="none" dirty="0" err="1">
                <a:solidFill>
                  <a:srgbClr val="FFFFFF"/>
                </a:solidFill>
                <a:latin typeface="Arial" panose="020B0604020202020204" pitchFamily="34" charset="0"/>
                <a:ea typeface="Calibri"/>
                <a:cs typeface="Arial" panose="020B0604020202020204" pitchFamily="34" charset="0"/>
                <a:sym typeface="Calibri"/>
              </a:rPr>
              <a:t>completan</a:t>
            </a:r>
            <a:r>
              <a:rPr lang="en-US" sz="3800" b="1" i="0" u="none" strike="noStrike" cap="none" dirty="0">
                <a:solidFill>
                  <a:srgbClr val="FFFFFF"/>
                </a:solidFill>
                <a:latin typeface="Arial" panose="020B0604020202020204" pitchFamily="34" charset="0"/>
                <a:ea typeface="Calibri"/>
                <a:cs typeface="Arial" panose="020B0604020202020204" pitchFamily="34" charset="0"/>
                <a:sym typeface="Calibri"/>
              </a:rPr>
              <a:t> la FAFSA </a:t>
            </a:r>
            <a:r>
              <a:rPr lang="en-US" sz="3800" b="1" i="0" u="none" strike="noStrike" cap="none" dirty="0" err="1">
                <a:solidFill>
                  <a:srgbClr val="FFFFFF"/>
                </a:solidFill>
                <a:latin typeface="Arial" panose="020B0604020202020204" pitchFamily="34" charset="0"/>
                <a:ea typeface="Calibri"/>
                <a:cs typeface="Arial" panose="020B0604020202020204" pitchFamily="34" charset="0"/>
                <a:sym typeface="Calibri"/>
              </a:rPr>
              <a:t>tienen</a:t>
            </a:r>
            <a:r>
              <a:rPr lang="en-US" sz="3800" b="1" i="0" u="none" strike="noStrike" cap="none" dirty="0">
                <a:solidFill>
                  <a:srgbClr val="FFFFFF"/>
                </a:solidFill>
                <a:latin typeface="Arial" panose="020B0604020202020204" pitchFamily="34" charset="0"/>
                <a:ea typeface="Calibri"/>
                <a:cs typeface="Arial" panose="020B0604020202020204" pitchFamily="34" charset="0"/>
                <a:sym typeface="Calibri"/>
              </a:rPr>
              <a:t> </a:t>
            </a:r>
            <a:r>
              <a:rPr lang="en-US" sz="7200" b="1" i="0" u="none" strike="noStrike" cap="none" dirty="0">
                <a:solidFill>
                  <a:srgbClr val="4848D1"/>
                </a:solidFill>
                <a:latin typeface="Arial" panose="020B0604020202020204" pitchFamily="34" charset="0"/>
                <a:ea typeface="Calibri"/>
                <a:cs typeface="Arial" panose="020B0604020202020204" pitchFamily="34" charset="0"/>
                <a:sym typeface="Calibri"/>
              </a:rPr>
              <a:t>63% </a:t>
            </a:r>
            <a:r>
              <a:rPr lang="en-US" sz="3900" b="1" i="0" u="none" strike="noStrike" cap="none" dirty="0" err="1">
                <a:solidFill>
                  <a:srgbClr val="FFFFFF"/>
                </a:solidFill>
                <a:latin typeface="Arial" panose="020B0604020202020204" pitchFamily="34" charset="0"/>
                <a:ea typeface="Calibri"/>
                <a:cs typeface="Arial" panose="020B0604020202020204" pitchFamily="34" charset="0"/>
                <a:sym typeface="Calibri"/>
              </a:rPr>
              <a:t>más</a:t>
            </a:r>
            <a:r>
              <a:rPr lang="en-US" sz="3900" b="1" i="0" u="none" strike="noStrike" cap="none" dirty="0">
                <a:solidFill>
                  <a:srgbClr val="FFFFFF"/>
                </a:solidFill>
                <a:latin typeface="Arial" panose="020B0604020202020204" pitchFamily="34" charset="0"/>
                <a:ea typeface="Calibri"/>
                <a:cs typeface="Arial" panose="020B0604020202020204" pitchFamily="34" charset="0"/>
                <a:sym typeface="Calibri"/>
              </a:rPr>
              <a:t> </a:t>
            </a:r>
            <a:r>
              <a:rPr lang="en-US" sz="3900" b="1" i="0" u="none" strike="noStrike" cap="none" dirty="0" err="1">
                <a:solidFill>
                  <a:srgbClr val="FFFFFF"/>
                </a:solidFill>
                <a:latin typeface="Arial" panose="020B0604020202020204" pitchFamily="34" charset="0"/>
                <a:ea typeface="Calibri"/>
                <a:cs typeface="Arial" panose="020B0604020202020204" pitchFamily="34" charset="0"/>
                <a:sym typeface="Calibri"/>
              </a:rPr>
              <a:t>probabilidades</a:t>
            </a:r>
            <a:r>
              <a:rPr lang="en-US" sz="3900" b="1" i="0" u="none" strike="noStrike" cap="none" dirty="0">
                <a:solidFill>
                  <a:srgbClr val="FFFFFF"/>
                </a:solidFill>
                <a:latin typeface="Arial" panose="020B0604020202020204" pitchFamily="34" charset="0"/>
                <a:ea typeface="Calibri"/>
                <a:cs typeface="Arial" panose="020B0604020202020204" pitchFamily="34" charset="0"/>
                <a:sym typeface="Calibri"/>
              </a:rPr>
              <a:t> de </a:t>
            </a:r>
            <a:r>
              <a:rPr lang="en-US" sz="3900" b="1" i="0" u="none" strike="noStrike" cap="none" dirty="0" err="1">
                <a:solidFill>
                  <a:srgbClr val="FFFFFF"/>
                </a:solidFill>
                <a:latin typeface="Arial" panose="020B0604020202020204" pitchFamily="34" charset="0"/>
                <a:ea typeface="Calibri"/>
                <a:cs typeface="Arial" panose="020B0604020202020204" pitchFamily="34" charset="0"/>
                <a:sym typeface="Calibri"/>
              </a:rPr>
              <a:t>matricularse</a:t>
            </a:r>
            <a:r>
              <a:rPr lang="en-US" sz="3900" b="1" i="0" u="none" strike="noStrike" cap="none" dirty="0">
                <a:solidFill>
                  <a:srgbClr val="FFFFFF"/>
                </a:solidFill>
                <a:latin typeface="Arial" panose="020B0604020202020204" pitchFamily="34" charset="0"/>
                <a:ea typeface="Calibri"/>
                <a:cs typeface="Arial" panose="020B0604020202020204" pitchFamily="34" charset="0"/>
                <a:sym typeface="Calibri"/>
              </a:rPr>
              <a:t> </a:t>
            </a:r>
            <a:r>
              <a:rPr lang="en-US" sz="3900" b="1" i="0" u="none" strike="noStrike" cap="none" dirty="0" err="1">
                <a:solidFill>
                  <a:srgbClr val="FFFFFF"/>
                </a:solidFill>
                <a:latin typeface="Arial" panose="020B0604020202020204" pitchFamily="34" charset="0"/>
                <a:ea typeface="Calibri"/>
                <a:cs typeface="Arial" panose="020B0604020202020204" pitchFamily="34" charset="0"/>
                <a:sym typeface="Calibri"/>
              </a:rPr>
              <a:t>en</a:t>
            </a:r>
            <a:r>
              <a:rPr lang="en-US" sz="3900" b="1" i="0" u="none" strike="noStrike" cap="none" dirty="0">
                <a:solidFill>
                  <a:srgbClr val="FFFFFF"/>
                </a:solidFill>
                <a:latin typeface="Arial" panose="020B0604020202020204" pitchFamily="34" charset="0"/>
                <a:ea typeface="Calibri"/>
                <a:cs typeface="Arial" panose="020B0604020202020204" pitchFamily="34" charset="0"/>
                <a:sym typeface="Calibri"/>
              </a:rPr>
              <a:t> la </a:t>
            </a:r>
            <a:r>
              <a:rPr lang="en-US" sz="3900" b="1" i="0" u="none" strike="noStrike" cap="none" dirty="0" err="1">
                <a:solidFill>
                  <a:srgbClr val="FFFFFF"/>
                </a:solidFill>
                <a:latin typeface="Arial" panose="020B0604020202020204" pitchFamily="34" charset="0"/>
                <a:ea typeface="Calibri"/>
                <a:cs typeface="Arial" panose="020B0604020202020204" pitchFamily="34" charset="0"/>
                <a:sym typeface="Calibri"/>
              </a:rPr>
              <a:t>educación</a:t>
            </a:r>
            <a:r>
              <a:rPr lang="en-US" sz="3900" b="1" i="0" u="none" strike="noStrike" cap="none" dirty="0">
                <a:solidFill>
                  <a:srgbClr val="FFFFFF"/>
                </a:solidFill>
                <a:latin typeface="Arial" panose="020B0604020202020204" pitchFamily="34" charset="0"/>
                <a:ea typeface="Calibri"/>
                <a:cs typeface="Arial" panose="020B0604020202020204" pitchFamily="34" charset="0"/>
                <a:sym typeface="Calibri"/>
              </a:rPr>
              <a:t> superior</a:t>
            </a:r>
            <a:endParaRPr sz="1300" b="0" i="0" u="none" strike="noStrike" cap="none" dirty="0">
              <a:solidFill>
                <a:srgbClr val="000000"/>
              </a:solidFill>
              <a:latin typeface="Arial"/>
              <a:ea typeface="Arial"/>
              <a:cs typeface="Arial"/>
              <a:sym typeface="Arial"/>
            </a:endParaRPr>
          </a:p>
        </p:txBody>
      </p:sp>
      <p:sp>
        <p:nvSpPr>
          <p:cNvPr id="866" name="Google Shape;866;p43"/>
          <p:cNvSpPr/>
          <p:nvPr/>
        </p:nvSpPr>
        <p:spPr>
          <a:xfrm>
            <a:off x="2305711" y="4447382"/>
            <a:ext cx="6791325" cy="2446734"/>
          </a:xfrm>
          <a:prstGeom prst="roundRect">
            <a:avLst>
              <a:gd name="adj" fmla="val 16667"/>
            </a:avLst>
          </a:prstGeom>
          <a:solidFill>
            <a:srgbClr val="F4592F"/>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400"/>
              <a:buFont typeface="Arial"/>
              <a:buNone/>
            </a:pPr>
            <a:r>
              <a:rPr lang="en-US" sz="3400" b="1" i="0" u="none" strike="noStrike" cap="none" dirty="0">
                <a:solidFill>
                  <a:srgbClr val="000000"/>
                </a:solidFill>
                <a:latin typeface="Arial" panose="020B0604020202020204" pitchFamily="34" charset="0"/>
                <a:ea typeface="Calibri"/>
                <a:cs typeface="Arial" panose="020B0604020202020204" pitchFamily="34" charset="0"/>
                <a:sym typeface="Calibri"/>
              </a:rPr>
              <a:t>Los </a:t>
            </a:r>
            <a:r>
              <a:rPr lang="en-US" sz="3400" b="1" i="0" u="none" strike="noStrike" cap="none" dirty="0" err="1">
                <a:solidFill>
                  <a:srgbClr val="000000"/>
                </a:solidFill>
                <a:latin typeface="Arial" panose="020B0604020202020204" pitchFamily="34" charset="0"/>
                <a:ea typeface="Calibri"/>
                <a:cs typeface="Arial" panose="020B0604020202020204" pitchFamily="34" charset="0"/>
                <a:sym typeface="Calibri"/>
              </a:rPr>
              <a:t>estudiantes</a:t>
            </a:r>
            <a:r>
              <a:rPr lang="en-US" sz="3400" b="1" i="0" u="none" strike="noStrike" cap="none" dirty="0">
                <a:solidFill>
                  <a:srgbClr val="000000"/>
                </a:solidFill>
                <a:latin typeface="Arial" panose="020B0604020202020204" pitchFamily="34" charset="0"/>
                <a:ea typeface="Calibri"/>
                <a:cs typeface="Arial" panose="020B0604020202020204" pitchFamily="34" charset="0"/>
                <a:sym typeface="Calibri"/>
              </a:rPr>
              <a:t> que </a:t>
            </a:r>
            <a:r>
              <a:rPr lang="en-US" sz="3400" b="1" i="0" u="none" strike="noStrike" cap="none" dirty="0" err="1">
                <a:solidFill>
                  <a:srgbClr val="000000"/>
                </a:solidFill>
                <a:latin typeface="Arial" panose="020B0604020202020204" pitchFamily="34" charset="0"/>
                <a:ea typeface="Calibri"/>
                <a:cs typeface="Arial" panose="020B0604020202020204" pitchFamily="34" charset="0"/>
                <a:sym typeface="Calibri"/>
              </a:rPr>
              <a:t>reciben</a:t>
            </a:r>
            <a:r>
              <a:rPr lang="en-US" sz="3400" b="1" i="0" u="none" strike="noStrike" cap="none" dirty="0">
                <a:solidFill>
                  <a:srgbClr val="000000"/>
                </a:solidFill>
                <a:latin typeface="Arial" panose="020B0604020202020204" pitchFamily="34" charset="0"/>
                <a:ea typeface="Calibri"/>
                <a:cs typeface="Arial" panose="020B0604020202020204" pitchFamily="34" charset="0"/>
                <a:sym typeface="Calibri"/>
              </a:rPr>
              <a:t> al </a:t>
            </a:r>
            <a:r>
              <a:rPr lang="en-US" sz="3400" b="1" i="0" u="none" strike="noStrike" cap="none" dirty="0" err="1">
                <a:solidFill>
                  <a:srgbClr val="000000"/>
                </a:solidFill>
                <a:latin typeface="Arial" panose="020B0604020202020204" pitchFamily="34" charset="0"/>
                <a:ea typeface="Calibri"/>
                <a:cs typeface="Arial" panose="020B0604020202020204" pitchFamily="34" charset="0"/>
                <a:sym typeface="Calibri"/>
              </a:rPr>
              <a:t>menos</a:t>
            </a:r>
            <a:r>
              <a:rPr lang="en-US" sz="40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sz="6800" b="1" i="0" u="none" strike="noStrike" cap="none" dirty="0">
                <a:solidFill>
                  <a:srgbClr val="4848D1"/>
                </a:solidFill>
                <a:latin typeface="Arial" panose="020B0604020202020204" pitchFamily="34" charset="0"/>
                <a:ea typeface="Calibri"/>
                <a:cs typeface="Arial" panose="020B0604020202020204" pitchFamily="34" charset="0"/>
                <a:sym typeface="Calibri"/>
              </a:rPr>
              <a:t>$7.500</a:t>
            </a:r>
            <a:r>
              <a:rPr lang="en-US" sz="36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3400" b="1" i="0" u="none" strike="noStrike" cap="none" dirty="0" err="1">
                <a:solidFill>
                  <a:srgbClr val="000000"/>
                </a:solidFill>
                <a:latin typeface="Arial" panose="020B0604020202020204" pitchFamily="34" charset="0"/>
                <a:ea typeface="Calibri"/>
                <a:cs typeface="Arial" panose="020B0604020202020204" pitchFamily="34" charset="0"/>
                <a:sym typeface="Calibri"/>
              </a:rPr>
              <a:t>en</a:t>
            </a:r>
            <a:r>
              <a:rPr lang="en-US" sz="34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sz="3400" b="1" i="0" u="none" strike="noStrike" cap="none" dirty="0" err="1">
                <a:solidFill>
                  <a:srgbClr val="000000"/>
                </a:solidFill>
                <a:latin typeface="Arial" panose="020B0604020202020204" pitchFamily="34" charset="0"/>
                <a:ea typeface="Calibri"/>
                <a:cs typeface="Arial" panose="020B0604020202020204" pitchFamily="34" charset="0"/>
                <a:sym typeface="Calibri"/>
              </a:rPr>
              <a:t>ayuda</a:t>
            </a:r>
            <a:r>
              <a:rPr lang="en-US" sz="3400" b="1" i="0" u="none" strike="noStrike" cap="none" dirty="0">
                <a:solidFill>
                  <a:srgbClr val="000000"/>
                </a:solidFill>
                <a:latin typeface="Arial" panose="020B0604020202020204" pitchFamily="34" charset="0"/>
                <a:ea typeface="Calibri"/>
                <a:cs typeface="Arial" panose="020B0604020202020204" pitchFamily="34" charset="0"/>
                <a:sym typeface="Calibri"/>
              </a:rPr>
              <a:t> </a:t>
            </a:r>
            <a:r>
              <a:rPr lang="en-US" sz="3400" b="1" i="0" u="none" strike="noStrike" cap="none" dirty="0" err="1">
                <a:solidFill>
                  <a:srgbClr val="000000"/>
                </a:solidFill>
                <a:latin typeface="Arial" panose="020B0604020202020204" pitchFamily="34" charset="0"/>
                <a:ea typeface="Calibri"/>
                <a:cs typeface="Arial" panose="020B0604020202020204" pitchFamily="34" charset="0"/>
                <a:sym typeface="Calibri"/>
              </a:rPr>
              <a:t>financiera</a:t>
            </a:r>
            <a:endParaRPr sz="800" b="0" i="0" u="none" strike="noStrike" cap="none" dirty="0">
              <a:solidFill>
                <a:srgbClr val="000000"/>
              </a:solidFill>
              <a:latin typeface="Arial"/>
              <a:ea typeface="Arial"/>
              <a:cs typeface="Arial"/>
              <a:sym typeface="Arial"/>
            </a:endParaRPr>
          </a:p>
        </p:txBody>
      </p:sp>
      <p:sp>
        <p:nvSpPr>
          <p:cNvPr id="867" name="Google Shape;867;p43"/>
          <p:cNvSpPr/>
          <p:nvPr/>
        </p:nvSpPr>
        <p:spPr>
          <a:xfrm>
            <a:off x="2305710" y="7317319"/>
            <a:ext cx="6791325" cy="2376906"/>
          </a:xfrm>
          <a:prstGeom prst="roundRect">
            <a:avLst>
              <a:gd name="adj" fmla="val 16667"/>
            </a:avLst>
          </a:prstGeom>
          <a:solidFill>
            <a:srgbClr val="FED531"/>
          </a:solidFill>
          <a:ln w="12700" cap="flat" cmpd="sng">
            <a:solidFill>
              <a:srgbClr val="FFC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3600"/>
              <a:buFont typeface="Arial"/>
              <a:buNone/>
            </a:pPr>
            <a:r>
              <a:rPr lang="en-US" sz="3600" b="1" i="0" u="none" strike="noStrike" cap="none" dirty="0">
                <a:solidFill>
                  <a:schemeClr val="dk1"/>
                </a:solidFill>
                <a:latin typeface="Arial" panose="020B0604020202020204" pitchFamily="34" charset="0"/>
                <a:ea typeface="Calibri"/>
                <a:cs typeface="Arial" panose="020B0604020202020204" pitchFamily="34" charset="0"/>
                <a:sym typeface="Calibri"/>
              </a:rPr>
              <a:t>Los </a:t>
            </a:r>
            <a:r>
              <a:rPr lang="en-US" sz="3600" b="1" i="0" u="none" strike="noStrike" cap="none" dirty="0" err="1">
                <a:solidFill>
                  <a:schemeClr val="dk1"/>
                </a:solidFill>
                <a:latin typeface="Arial" panose="020B0604020202020204" pitchFamily="34" charset="0"/>
                <a:ea typeface="Calibri"/>
                <a:cs typeface="Arial" panose="020B0604020202020204" pitchFamily="34" charset="0"/>
                <a:sym typeface="Calibri"/>
              </a:rPr>
              <a:t>estudaintes</a:t>
            </a:r>
            <a:r>
              <a:rPr lang="en-US" sz="3600" b="1" i="0" u="none" strike="noStrike" cap="none" dirty="0">
                <a:solidFill>
                  <a:schemeClr val="dk1"/>
                </a:solidFill>
                <a:latin typeface="Arial" panose="020B0604020202020204" pitchFamily="34" charset="0"/>
                <a:ea typeface="Calibri"/>
                <a:cs typeface="Arial" panose="020B0604020202020204" pitchFamily="34" charset="0"/>
                <a:sym typeface="Calibri"/>
              </a:rPr>
              <a:t> que </a:t>
            </a:r>
            <a:r>
              <a:rPr lang="en-US" sz="3600" b="1" i="0" u="none" strike="noStrike" cap="none" dirty="0" err="1">
                <a:solidFill>
                  <a:schemeClr val="dk1"/>
                </a:solidFill>
                <a:latin typeface="Arial" panose="020B0604020202020204" pitchFamily="34" charset="0"/>
                <a:ea typeface="Calibri"/>
                <a:cs typeface="Arial" panose="020B0604020202020204" pitchFamily="34" charset="0"/>
                <a:sym typeface="Calibri"/>
              </a:rPr>
              <a:t>reciben</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3600"/>
              <a:buFont typeface="Arial"/>
              <a:buNone/>
            </a:pPr>
            <a:r>
              <a:rPr lang="en-US" sz="36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7200" b="1" i="0" u="none" strike="noStrike" cap="none" dirty="0">
                <a:solidFill>
                  <a:srgbClr val="4848D1"/>
                </a:solidFill>
                <a:latin typeface="Arial" panose="020B0604020202020204" pitchFamily="34" charset="0"/>
                <a:ea typeface="Calibri"/>
                <a:cs typeface="Arial" panose="020B0604020202020204" pitchFamily="34" charset="0"/>
                <a:sym typeface="Calibri"/>
              </a:rPr>
              <a:t>$1.000-</a:t>
            </a:r>
            <a:r>
              <a:rPr lang="en-US" sz="36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7200" b="1" i="0" u="none" strike="noStrike" cap="none" dirty="0">
                <a:solidFill>
                  <a:srgbClr val="4848D1"/>
                </a:solidFill>
                <a:latin typeface="Arial" panose="020B0604020202020204" pitchFamily="34" charset="0"/>
                <a:ea typeface="Calibri"/>
                <a:cs typeface="Arial" panose="020B0604020202020204" pitchFamily="34" charset="0"/>
                <a:sym typeface="Calibri"/>
              </a:rPr>
              <a:t>$2.000</a:t>
            </a:r>
            <a:endParaRPr sz="1400" b="0" i="0" u="none" strike="noStrike" cap="none" dirty="0">
              <a:solidFill>
                <a:srgbClr val="000000"/>
              </a:solidFill>
              <a:latin typeface="Arial"/>
              <a:ea typeface="Arial"/>
              <a:cs typeface="Arial"/>
              <a:sym typeface="Arial"/>
            </a:endParaRPr>
          </a:p>
        </p:txBody>
      </p:sp>
      <p:grpSp>
        <p:nvGrpSpPr>
          <p:cNvPr id="2" name="Group 1">
            <a:extLst>
              <a:ext uri="{FF2B5EF4-FFF2-40B4-BE49-F238E27FC236}">
                <a16:creationId xmlns:a16="http://schemas.microsoft.com/office/drawing/2014/main" id="{201C44AE-0B2B-CF6F-6FA4-C64449918C35}"/>
              </a:ext>
            </a:extLst>
          </p:cNvPr>
          <p:cNvGrpSpPr/>
          <p:nvPr/>
        </p:nvGrpSpPr>
        <p:grpSpPr>
          <a:xfrm>
            <a:off x="9868561" y="4447381"/>
            <a:ext cx="6838950" cy="2446735"/>
            <a:chOff x="9868561" y="4447381"/>
            <a:chExt cx="6838950" cy="2446735"/>
          </a:xfrm>
        </p:grpSpPr>
        <p:sp>
          <p:nvSpPr>
            <p:cNvPr id="868" name="Google Shape;868;p43"/>
            <p:cNvSpPr/>
            <p:nvPr/>
          </p:nvSpPr>
          <p:spPr>
            <a:xfrm>
              <a:off x="9868561" y="5048249"/>
              <a:ext cx="914400" cy="685800"/>
            </a:xfrm>
            <a:prstGeom prst="rightArrow">
              <a:avLst>
                <a:gd name="adj1" fmla="val 50000"/>
                <a:gd name="adj2" fmla="val 50000"/>
              </a:avLst>
            </a:prstGeom>
            <a:solidFill>
              <a:srgbClr val="25D1FD"/>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870" name="Google Shape;870;p43"/>
            <p:cNvSpPr/>
            <p:nvPr/>
          </p:nvSpPr>
          <p:spPr>
            <a:xfrm>
              <a:off x="11383036" y="4447381"/>
              <a:ext cx="5324475" cy="2446735"/>
            </a:xfrm>
            <a:prstGeom prst="roundRect">
              <a:avLst>
                <a:gd name="adj" fmla="val 16667"/>
              </a:avLst>
            </a:prstGeom>
            <a:solidFill>
              <a:srgbClr val="F4592F"/>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7200"/>
                <a:buFont typeface="Arial"/>
                <a:buNone/>
              </a:pPr>
              <a:r>
                <a:rPr lang="en-US" sz="4000" b="1" i="0" u="none" strike="noStrike" cap="none" dirty="0">
                  <a:solidFill>
                    <a:srgbClr val="000000"/>
                  </a:solidFill>
                  <a:latin typeface="Arial" panose="020B0604020202020204" pitchFamily="34" charset="0"/>
                  <a:ea typeface="Calibri"/>
                  <a:cs typeface="Arial" panose="020B0604020202020204" pitchFamily="34" charset="0"/>
                  <a:sym typeface="Calibri"/>
                </a:rPr>
                <a:t>El</a:t>
              </a:r>
              <a:r>
                <a:rPr lang="en-US" sz="7200" b="1" i="0" u="none" strike="noStrike" cap="none" dirty="0">
                  <a:solidFill>
                    <a:srgbClr val="4848D1"/>
                  </a:solidFill>
                  <a:latin typeface="Arial" panose="020B0604020202020204" pitchFamily="34" charset="0"/>
                  <a:ea typeface="Calibri"/>
                  <a:cs typeface="Arial" panose="020B0604020202020204" pitchFamily="34" charset="0"/>
                  <a:sym typeface="Calibri"/>
                </a:rPr>
                <a:t> 49% </a:t>
              </a:r>
              <a:r>
                <a:rPr lang="en-US" sz="3900" b="1" i="0" u="none" strike="noStrike" cap="none" dirty="0">
                  <a:solidFill>
                    <a:srgbClr val="000000"/>
                  </a:solidFill>
                  <a:latin typeface="Arial" panose="020B0604020202020204" pitchFamily="34" charset="0"/>
                  <a:ea typeface="Calibri"/>
                  <a:cs typeface="Arial" panose="020B0604020202020204" pitchFamily="34" charset="0"/>
                  <a:sym typeface="Calibri"/>
                </a:rPr>
                <a:t>se </a:t>
              </a:r>
              <a:r>
                <a:rPr lang="en-US" sz="3900" b="1" i="0" u="none" strike="noStrike" cap="none" dirty="0" err="1">
                  <a:solidFill>
                    <a:srgbClr val="000000"/>
                  </a:solidFill>
                  <a:latin typeface="Arial" panose="020B0604020202020204" pitchFamily="34" charset="0"/>
                  <a:ea typeface="Calibri"/>
                  <a:cs typeface="Arial" panose="020B0604020202020204" pitchFamily="34" charset="0"/>
                  <a:sym typeface="Calibri"/>
                </a:rPr>
                <a:t>transfirieron</a:t>
              </a:r>
              <a:r>
                <a:rPr lang="en-US" sz="3900" b="1" i="0" u="none" strike="noStrike" cap="none" dirty="0">
                  <a:solidFill>
                    <a:srgbClr val="000000"/>
                  </a:solidFill>
                  <a:latin typeface="Arial" panose="020B0604020202020204" pitchFamily="34" charset="0"/>
                  <a:ea typeface="Calibri"/>
                  <a:cs typeface="Arial" panose="020B0604020202020204" pitchFamily="34" charset="0"/>
                  <a:sym typeface="Calibri"/>
                </a:rPr>
                <a:t> o </a:t>
              </a:r>
              <a:r>
                <a:rPr lang="en-US" sz="3900" b="1" i="0" u="none" strike="noStrike" cap="none" dirty="0" err="1">
                  <a:solidFill>
                    <a:srgbClr val="000000"/>
                  </a:solidFill>
                  <a:latin typeface="Arial" panose="020B0604020202020204" pitchFamily="34" charset="0"/>
                  <a:ea typeface="Calibri"/>
                  <a:cs typeface="Arial" panose="020B0604020202020204" pitchFamily="34" charset="0"/>
                  <a:sym typeface="Calibri"/>
                </a:rPr>
                <a:t>graduaron</a:t>
              </a:r>
              <a:endParaRPr sz="1300" b="0" i="0" u="none" strike="noStrike" cap="none" dirty="0">
                <a:solidFill>
                  <a:srgbClr val="000000"/>
                </a:solidFill>
                <a:latin typeface="Arial"/>
                <a:ea typeface="Arial"/>
                <a:cs typeface="Arial"/>
                <a:sym typeface="Arial"/>
              </a:endParaRPr>
            </a:p>
          </p:txBody>
        </p:sp>
      </p:grpSp>
      <p:grpSp>
        <p:nvGrpSpPr>
          <p:cNvPr id="3" name="Group 2">
            <a:extLst>
              <a:ext uri="{FF2B5EF4-FFF2-40B4-BE49-F238E27FC236}">
                <a16:creationId xmlns:a16="http://schemas.microsoft.com/office/drawing/2014/main" id="{FA3A3E1E-5573-F543-16BB-FDEA1D0A04CD}"/>
              </a:ext>
            </a:extLst>
          </p:cNvPr>
          <p:cNvGrpSpPr/>
          <p:nvPr/>
        </p:nvGrpSpPr>
        <p:grpSpPr>
          <a:xfrm>
            <a:off x="9897136" y="7401519"/>
            <a:ext cx="6810375" cy="2292706"/>
            <a:chOff x="9897136" y="7401519"/>
            <a:chExt cx="6810375" cy="2292706"/>
          </a:xfrm>
        </p:grpSpPr>
        <p:sp>
          <p:nvSpPr>
            <p:cNvPr id="869" name="Google Shape;869;p43"/>
            <p:cNvSpPr/>
            <p:nvPr/>
          </p:nvSpPr>
          <p:spPr>
            <a:xfrm>
              <a:off x="9897136" y="7639049"/>
              <a:ext cx="914400" cy="685800"/>
            </a:xfrm>
            <a:prstGeom prst="rightArrow">
              <a:avLst>
                <a:gd name="adj1" fmla="val 50000"/>
                <a:gd name="adj2" fmla="val 50000"/>
              </a:avLst>
            </a:prstGeom>
            <a:solidFill>
              <a:srgbClr val="25D1FD"/>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871" name="Google Shape;871;p43"/>
            <p:cNvSpPr/>
            <p:nvPr/>
          </p:nvSpPr>
          <p:spPr>
            <a:xfrm>
              <a:off x="11383036" y="7401519"/>
              <a:ext cx="5324475" cy="2292706"/>
            </a:xfrm>
            <a:prstGeom prst="roundRect">
              <a:avLst>
                <a:gd name="adj" fmla="val 16667"/>
              </a:avLst>
            </a:prstGeom>
            <a:solidFill>
              <a:srgbClr val="FED531"/>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7200"/>
                <a:buFont typeface="Arial"/>
                <a:buNone/>
              </a:pPr>
              <a:r>
                <a:rPr lang="en-US" sz="4000" b="1" i="0" u="none" strike="noStrike" cap="none" dirty="0">
                  <a:solidFill>
                    <a:schemeClr val="tx1"/>
                  </a:solidFill>
                  <a:latin typeface="Arial" panose="020B0604020202020204" pitchFamily="34" charset="0"/>
                  <a:ea typeface="Calibri"/>
                  <a:cs typeface="Arial" panose="020B0604020202020204" pitchFamily="34" charset="0"/>
                  <a:sym typeface="Calibri"/>
                </a:rPr>
                <a:t>El </a:t>
              </a:r>
              <a:r>
                <a:rPr lang="en-US" sz="7200" b="1" i="0" u="none" strike="noStrike" cap="none" dirty="0">
                  <a:solidFill>
                    <a:srgbClr val="4848D1"/>
                  </a:solidFill>
                  <a:latin typeface="Arial" panose="020B0604020202020204" pitchFamily="34" charset="0"/>
                  <a:ea typeface="Calibri"/>
                  <a:cs typeface="Arial" panose="020B0604020202020204" pitchFamily="34" charset="0"/>
                  <a:sym typeface="Calibri"/>
                </a:rPr>
                <a:t>17% </a:t>
              </a:r>
              <a:r>
                <a:rPr lang="en-US" sz="3900" b="1" i="0" u="none" strike="noStrike" cap="none" dirty="0">
                  <a:solidFill>
                    <a:srgbClr val="000000"/>
                  </a:solidFill>
                  <a:latin typeface="Arial" panose="020B0604020202020204" pitchFamily="34" charset="0"/>
                  <a:ea typeface="Calibri"/>
                  <a:cs typeface="Arial" panose="020B0604020202020204" pitchFamily="34" charset="0"/>
                  <a:sym typeface="Calibri"/>
                </a:rPr>
                <a:t>se </a:t>
              </a:r>
              <a:r>
                <a:rPr lang="en-US" sz="3900" b="1" i="0" u="none" strike="noStrike" cap="none" dirty="0" err="1">
                  <a:solidFill>
                    <a:srgbClr val="000000"/>
                  </a:solidFill>
                  <a:latin typeface="Arial" panose="020B0604020202020204" pitchFamily="34" charset="0"/>
                  <a:ea typeface="Calibri"/>
                  <a:cs typeface="Arial" panose="020B0604020202020204" pitchFamily="34" charset="0"/>
                  <a:sym typeface="Calibri"/>
                </a:rPr>
                <a:t>transfirieron</a:t>
              </a:r>
              <a:r>
                <a:rPr lang="en-US" sz="3900" b="1" i="0" u="none" strike="noStrike" cap="none" dirty="0">
                  <a:solidFill>
                    <a:srgbClr val="000000"/>
                  </a:solidFill>
                  <a:latin typeface="Arial" panose="020B0604020202020204" pitchFamily="34" charset="0"/>
                  <a:ea typeface="Calibri"/>
                  <a:cs typeface="Arial" panose="020B0604020202020204" pitchFamily="34" charset="0"/>
                  <a:sym typeface="Calibri"/>
                </a:rPr>
                <a:t> o </a:t>
              </a:r>
              <a:r>
                <a:rPr lang="en-US" sz="3900" b="1" i="0" u="none" strike="noStrike" cap="none" dirty="0" err="1">
                  <a:solidFill>
                    <a:srgbClr val="000000"/>
                  </a:solidFill>
                  <a:latin typeface="Arial" panose="020B0604020202020204" pitchFamily="34" charset="0"/>
                  <a:ea typeface="Calibri"/>
                  <a:cs typeface="Arial" panose="020B0604020202020204" pitchFamily="34" charset="0"/>
                  <a:sym typeface="Calibri"/>
                </a:rPr>
                <a:t>graduaron</a:t>
              </a:r>
              <a:endParaRPr sz="1300" b="0" i="0" u="none" strike="noStrike" cap="none" dirty="0">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66"/>
                                        </p:tgtEl>
                                        <p:attrNameLst>
                                          <p:attrName>style.visibility</p:attrName>
                                        </p:attrNameLst>
                                      </p:cBhvr>
                                      <p:to>
                                        <p:strVal val="visible"/>
                                      </p:to>
                                    </p:set>
                                    <p:animEffect transition="in" filter="fade">
                                      <p:cBhvr>
                                        <p:cTn id="7" dur="500"/>
                                        <p:tgtEl>
                                          <p:spTgt spid="86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67"/>
                                        </p:tgtEl>
                                        <p:attrNameLst>
                                          <p:attrName>style.visibility</p:attrName>
                                        </p:attrNameLst>
                                      </p:cBhvr>
                                      <p:to>
                                        <p:strVal val="visible"/>
                                      </p:to>
                                    </p:set>
                                    <p:animEffect transition="in" filter="fade">
                                      <p:cBhvr>
                                        <p:cTn id="17" dur="500"/>
                                        <p:tgtEl>
                                          <p:spTgt spid="86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66" grpId="0" animBg="1"/>
      <p:bldP spid="867"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876"/>
        <p:cNvGrpSpPr/>
        <p:nvPr/>
      </p:nvGrpSpPr>
      <p:grpSpPr>
        <a:xfrm>
          <a:off x="0" y="0"/>
          <a:ext cx="0" cy="0"/>
          <a:chOff x="0" y="0"/>
          <a:chExt cx="0" cy="0"/>
        </a:xfrm>
      </p:grpSpPr>
      <p:pic>
        <p:nvPicPr>
          <p:cNvPr id="877" name="Google Shape;877;p44" descr="Unrecognizable man holding wallet with money"/>
          <p:cNvPicPr preferRelativeResize="0"/>
          <p:nvPr/>
        </p:nvPicPr>
        <p:blipFill rotWithShape="1">
          <a:blip r:embed="rId3">
            <a:alphaModFix/>
          </a:blip>
          <a:srcRect l="20581"/>
          <a:stretch/>
        </p:blipFill>
        <p:spPr>
          <a:xfrm>
            <a:off x="10573966" y="0"/>
            <a:ext cx="12254790" cy="10287000"/>
          </a:xfrm>
          <a:prstGeom prst="rect">
            <a:avLst/>
          </a:prstGeom>
          <a:noFill/>
          <a:ln>
            <a:noFill/>
          </a:ln>
        </p:spPr>
      </p:pic>
      <p:sp>
        <p:nvSpPr>
          <p:cNvPr id="878" name="Google Shape;878;p44"/>
          <p:cNvSpPr/>
          <p:nvPr/>
        </p:nvSpPr>
        <p:spPr>
          <a:xfrm rot="-196209">
            <a:off x="45138" y="9254832"/>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879" name="Google Shape;879;p44"/>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sp>
        <p:nvSpPr>
          <p:cNvPr id="880" name="Google Shape;880;p44"/>
          <p:cNvSpPr txBox="1"/>
          <p:nvPr/>
        </p:nvSpPr>
        <p:spPr>
          <a:xfrm>
            <a:off x="1157981" y="1305573"/>
            <a:ext cx="6802200" cy="14778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dirty="0">
                <a:solidFill>
                  <a:srgbClr val="4848D1"/>
                </a:solidFill>
                <a:latin typeface="Poppins"/>
                <a:ea typeface="Poppins"/>
                <a:cs typeface="Poppins"/>
                <a:sym typeface="Poppins"/>
              </a:rPr>
              <a:t>¿</a:t>
            </a:r>
            <a:r>
              <a:rPr lang="en-US" sz="4800" b="1" i="0" u="none" strike="noStrike" cap="none" dirty="0" err="1">
                <a:solidFill>
                  <a:srgbClr val="4848D1"/>
                </a:solidFill>
                <a:latin typeface="Poppins"/>
                <a:ea typeface="Poppins"/>
                <a:cs typeface="Poppins"/>
                <a:sym typeface="Poppins"/>
              </a:rPr>
              <a:t>Qué</a:t>
            </a:r>
            <a:r>
              <a:rPr lang="en-US" sz="4800" b="1" i="0" u="none" strike="noStrike" cap="none" dirty="0">
                <a:solidFill>
                  <a:srgbClr val="4848D1"/>
                </a:solidFill>
                <a:latin typeface="Poppins"/>
                <a:ea typeface="Poppins"/>
                <a:cs typeface="Poppins"/>
                <a:sym typeface="Poppins"/>
              </a:rPr>
              <a:t> </a:t>
            </a:r>
            <a:r>
              <a:rPr lang="en-US" sz="4800" b="1" i="0" u="none" strike="noStrike" cap="none" dirty="0" err="1">
                <a:solidFill>
                  <a:srgbClr val="4848D1"/>
                </a:solidFill>
                <a:latin typeface="Poppins"/>
                <a:ea typeface="Poppins"/>
                <a:cs typeface="Poppins"/>
                <a:sym typeface="Poppins"/>
              </a:rPr>
              <a:t>significa</a:t>
            </a:r>
            <a:r>
              <a:rPr lang="en-US" sz="4800" b="1" i="0" u="none" strike="noStrike" cap="none" dirty="0">
                <a:solidFill>
                  <a:srgbClr val="4848D1"/>
                </a:solidFill>
                <a:latin typeface="Poppins"/>
                <a:ea typeface="Poppins"/>
                <a:cs typeface="Poppins"/>
                <a:sym typeface="Poppins"/>
              </a:rPr>
              <a:t> “</a:t>
            </a:r>
            <a:r>
              <a:rPr lang="en-US" sz="4800" b="1" i="0" u="none" strike="noStrike" cap="none" dirty="0" err="1">
                <a:solidFill>
                  <a:srgbClr val="4848D1"/>
                </a:solidFill>
                <a:latin typeface="Poppins"/>
                <a:ea typeface="Poppins"/>
                <a:cs typeface="Poppins"/>
                <a:sym typeface="Poppins"/>
              </a:rPr>
              <a:t>Ayuda</a:t>
            </a:r>
            <a:r>
              <a:rPr lang="en-US" sz="4800" b="1" i="0" u="none" strike="noStrike" cap="none" dirty="0">
                <a:solidFill>
                  <a:srgbClr val="4848D1"/>
                </a:solidFill>
                <a:latin typeface="Poppins"/>
                <a:ea typeface="Poppins"/>
                <a:cs typeface="Poppins"/>
                <a:sym typeface="Poppins"/>
              </a:rPr>
              <a:t> </a:t>
            </a:r>
            <a:r>
              <a:rPr lang="en-US" sz="4800" b="1" i="0" u="none" strike="noStrike" cap="none" dirty="0" err="1">
                <a:solidFill>
                  <a:srgbClr val="4848D1"/>
                </a:solidFill>
                <a:latin typeface="Poppins"/>
                <a:ea typeface="Poppins"/>
                <a:cs typeface="Poppins"/>
                <a:sym typeface="Poppins"/>
              </a:rPr>
              <a:t>Financiera</a:t>
            </a:r>
            <a:r>
              <a:rPr lang="en-US" sz="4800" b="1" i="0" u="none" strike="noStrike" cap="none" dirty="0">
                <a:solidFill>
                  <a:srgbClr val="4848D1"/>
                </a:solidFill>
                <a:latin typeface="Poppins"/>
                <a:ea typeface="Poppins"/>
                <a:cs typeface="Poppins"/>
                <a:sym typeface="Poppins"/>
              </a:rPr>
              <a:t>”?</a:t>
            </a:r>
            <a:endParaRPr sz="1400" b="0" i="0" u="none" strike="noStrike" cap="none" dirty="0">
              <a:solidFill>
                <a:srgbClr val="000000"/>
              </a:solidFill>
              <a:latin typeface="Arial"/>
              <a:ea typeface="Arial"/>
              <a:cs typeface="Arial"/>
              <a:sym typeface="Arial"/>
            </a:endParaRPr>
          </a:p>
        </p:txBody>
      </p:sp>
      <p:grpSp>
        <p:nvGrpSpPr>
          <p:cNvPr id="881" name="Google Shape;881;p44"/>
          <p:cNvGrpSpPr/>
          <p:nvPr/>
        </p:nvGrpSpPr>
        <p:grpSpPr>
          <a:xfrm>
            <a:off x="11164447" y="2727630"/>
            <a:ext cx="7888969" cy="1851617"/>
            <a:chOff x="0" y="1347406"/>
            <a:chExt cx="7888969" cy="1851617"/>
          </a:xfrm>
        </p:grpSpPr>
        <p:sp>
          <p:nvSpPr>
            <p:cNvPr id="882" name="Google Shape;882;p44"/>
            <p:cNvSpPr/>
            <p:nvPr/>
          </p:nvSpPr>
          <p:spPr>
            <a:xfrm>
              <a:off x="0" y="1347406"/>
              <a:ext cx="1491496" cy="1491496"/>
            </a:xfrm>
            <a:prstGeom prst="ellipse">
              <a:avLst/>
            </a:prstGeom>
            <a:solidFill>
              <a:schemeClr val="accent1">
                <a:alpha val="49019"/>
              </a:schemeClr>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3" name="Google Shape;883;p44"/>
            <p:cNvSpPr/>
            <p:nvPr/>
          </p:nvSpPr>
          <p:spPr>
            <a:xfrm>
              <a:off x="738199" y="1707527"/>
              <a:ext cx="7150770" cy="1491496"/>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884" name="Google Shape;884;p44"/>
            <p:cNvSpPr txBox="1"/>
            <p:nvPr/>
          </p:nvSpPr>
          <p:spPr>
            <a:xfrm>
              <a:off x="738199" y="1707527"/>
              <a:ext cx="7150770" cy="1491496"/>
            </a:xfrm>
            <a:prstGeom prst="rect">
              <a:avLst/>
            </a:prstGeom>
            <a:noFill/>
            <a:ln>
              <a:noFill/>
            </a:ln>
          </p:spPr>
          <p:txBody>
            <a:bodyPr spcFirstLastPara="1" wrap="square" lIns="0" tIns="45700" rIns="0" bIns="45700" anchor="ctr" anchorCtr="0">
              <a:noAutofit/>
            </a:bodyPr>
            <a:lstStyle/>
            <a:p>
              <a:pPr marL="0" marR="0" lvl="0" indent="0" algn="l" rtl="0">
                <a:lnSpc>
                  <a:spcPct val="90000"/>
                </a:lnSpc>
                <a:spcBef>
                  <a:spcPts val="0"/>
                </a:spcBef>
                <a:spcAft>
                  <a:spcPts val="0"/>
                </a:spcAft>
                <a:buClr>
                  <a:schemeClr val="lt1"/>
                </a:buClr>
                <a:buSzPts val="3600"/>
                <a:buFont typeface="Calibri"/>
                <a:buNone/>
              </a:pPr>
              <a:r>
                <a:rPr lang="en-US" sz="3600" b="1" i="0" u="none" strike="noStrike" cap="none" dirty="0">
                  <a:solidFill>
                    <a:schemeClr val="lt1"/>
                  </a:solidFill>
                  <a:latin typeface="Arial" panose="020B0604020202020204" pitchFamily="34" charset="0"/>
                  <a:ea typeface="Calibri"/>
                  <a:cs typeface="Arial" panose="020B0604020202020204" pitchFamily="34" charset="0"/>
                  <a:sym typeface="Calibri"/>
                </a:rPr>
                <a:t>Fuentes</a:t>
              </a:r>
              <a:r>
                <a:rPr lang="en-US" sz="3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3600" b="0" i="0" u="none" strike="noStrike" cap="none" dirty="0" err="1">
                  <a:solidFill>
                    <a:schemeClr val="lt1"/>
                  </a:solidFill>
                  <a:latin typeface="Arial" panose="020B0604020202020204" pitchFamily="34" charset="0"/>
                  <a:ea typeface="Calibri"/>
                  <a:cs typeface="Arial" panose="020B0604020202020204" pitchFamily="34" charset="0"/>
                  <a:sym typeface="Calibri"/>
                </a:rPr>
                <a:t>Gobierno</a:t>
              </a:r>
              <a:r>
                <a:rPr lang="en-US" sz="3600" b="0" i="0" u="none" strike="noStrike" cap="none" dirty="0">
                  <a:solidFill>
                    <a:schemeClr val="lt1"/>
                  </a:solidFill>
                  <a:latin typeface="Arial" panose="020B0604020202020204" pitchFamily="34" charset="0"/>
                  <a:ea typeface="Calibri"/>
                  <a:cs typeface="Arial" panose="020B0604020202020204" pitchFamily="34" charset="0"/>
                  <a:sym typeface="Calibri"/>
                </a:rPr>
                <a:t> federal, </a:t>
              </a:r>
              <a:r>
                <a:rPr lang="en-US" sz="3600" b="0" i="0" u="none" strike="noStrike" cap="none" dirty="0" err="1">
                  <a:solidFill>
                    <a:schemeClr val="lt1"/>
                  </a:solidFill>
                  <a:latin typeface="Arial" panose="020B0604020202020204" pitchFamily="34" charset="0"/>
                  <a:ea typeface="Calibri"/>
                  <a:cs typeface="Arial" panose="020B0604020202020204" pitchFamily="34" charset="0"/>
                  <a:sym typeface="Calibri"/>
                </a:rPr>
                <a:t>gobierno</a:t>
              </a:r>
              <a:r>
                <a:rPr lang="en-US" sz="3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3600" b="0" i="0" u="none" strike="noStrike" cap="none" dirty="0" err="1">
                  <a:solidFill>
                    <a:schemeClr val="lt1"/>
                  </a:solidFill>
                  <a:latin typeface="Arial" panose="020B0604020202020204" pitchFamily="34" charset="0"/>
                  <a:ea typeface="Calibri"/>
                  <a:cs typeface="Arial" panose="020B0604020202020204" pitchFamily="34" charset="0"/>
                  <a:sym typeface="Calibri"/>
                </a:rPr>
                <a:t>estatal</a:t>
              </a:r>
              <a:r>
                <a:rPr lang="en-US" sz="3600" b="0" i="0" u="none" strike="noStrike" cap="none" dirty="0">
                  <a:solidFill>
                    <a:schemeClr val="lt1"/>
                  </a:solidFill>
                  <a:latin typeface="Arial" panose="020B0604020202020204" pitchFamily="34" charset="0"/>
                  <a:ea typeface="Calibri"/>
                  <a:cs typeface="Arial" panose="020B0604020202020204" pitchFamily="34" charset="0"/>
                  <a:sym typeface="Calibri"/>
                </a:rPr>
                <a:t>, colegios y </a:t>
              </a:r>
              <a:r>
                <a:rPr lang="en-US" sz="3600" b="0" i="0" u="none" strike="noStrike" cap="none" dirty="0" err="1">
                  <a:solidFill>
                    <a:schemeClr val="lt1"/>
                  </a:solidFill>
                  <a:latin typeface="Arial" panose="020B0604020202020204" pitchFamily="34" charset="0"/>
                  <a:ea typeface="Calibri"/>
                  <a:cs typeface="Arial" panose="020B0604020202020204" pitchFamily="34" charset="0"/>
                  <a:sym typeface="Calibri"/>
                </a:rPr>
                <a:t>universidades</a:t>
              </a:r>
              <a:r>
                <a:rPr lang="en-US" sz="3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3600" b="0" i="0" u="none" strike="noStrike" cap="none" dirty="0" err="1">
                  <a:solidFill>
                    <a:schemeClr val="lt1"/>
                  </a:solidFill>
                  <a:latin typeface="Arial" panose="020B0604020202020204" pitchFamily="34" charset="0"/>
                  <a:ea typeface="Calibri"/>
                  <a:cs typeface="Arial" panose="020B0604020202020204" pitchFamily="34" charset="0"/>
                  <a:sym typeface="Calibri"/>
                </a:rPr>
                <a:t>grupos</a:t>
              </a:r>
              <a:r>
                <a:rPr lang="en-US" sz="3600" b="0"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3600" b="0" i="0" u="none" strike="noStrike" cap="none" dirty="0" err="1">
                  <a:solidFill>
                    <a:schemeClr val="lt1"/>
                  </a:solidFill>
                  <a:latin typeface="Arial" panose="020B0604020202020204" pitchFamily="34" charset="0"/>
                  <a:ea typeface="Calibri"/>
                  <a:cs typeface="Arial" panose="020B0604020202020204" pitchFamily="34" charset="0"/>
                  <a:sym typeface="Calibri"/>
                </a:rPr>
                <a:t>comunitarios</a:t>
              </a:r>
              <a:r>
                <a:rPr lang="en-US" sz="3600" b="0" i="0" u="none" strike="noStrike" cap="none" dirty="0">
                  <a:solidFill>
                    <a:schemeClr val="lt1"/>
                  </a:solidFill>
                  <a:latin typeface="Arial" panose="020B0604020202020204" pitchFamily="34" charset="0"/>
                  <a:ea typeface="Calibri"/>
                  <a:cs typeface="Arial" panose="020B0604020202020204" pitchFamily="34" charset="0"/>
                  <a:sym typeface="Calibri"/>
                </a:rPr>
                <a:t>, etc.  </a:t>
              </a:r>
              <a:endParaRPr sz="1400" b="0" i="0" u="none" strike="noStrike" cap="none" dirty="0">
                <a:solidFill>
                  <a:srgbClr val="000000"/>
                </a:solidFill>
                <a:latin typeface="Arial"/>
                <a:ea typeface="Arial"/>
                <a:cs typeface="Arial"/>
                <a:sym typeface="Arial"/>
              </a:endParaRPr>
            </a:p>
          </p:txBody>
        </p:sp>
      </p:grpSp>
      <p:sp>
        <p:nvSpPr>
          <p:cNvPr id="885" name="Google Shape;885;p44"/>
          <p:cNvSpPr txBox="1"/>
          <p:nvPr/>
        </p:nvSpPr>
        <p:spPr>
          <a:xfrm rot="-194588">
            <a:off x="6321173" y="9038710"/>
            <a:ext cx="14753984" cy="461665"/>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200"/>
              <a:buFont typeface="Arial"/>
              <a:buNone/>
            </a:pPr>
            <a:r>
              <a:rPr lang="en-US" sz="2400" b="1" i="0" u="none" strike="noStrike" cap="none" dirty="0">
                <a:solidFill>
                  <a:srgbClr val="4848D1"/>
                </a:solidFill>
                <a:latin typeface="Arial"/>
                <a:ea typeface="Arial"/>
                <a:cs typeface="Arial"/>
                <a:sym typeface="Arial"/>
              </a:rPr>
              <a:t>*</a:t>
            </a:r>
            <a:r>
              <a:rPr lang="en-US" sz="2400" b="1" i="0" u="none" strike="noStrike" cap="none" dirty="0">
                <a:solidFill>
                  <a:srgbClr val="FED531"/>
                </a:solidFill>
                <a:latin typeface="Arial"/>
                <a:ea typeface="Arial"/>
                <a:cs typeface="Arial"/>
                <a:sym typeface="Arial"/>
              </a:rPr>
              <a:t>Se </a:t>
            </a:r>
            <a:r>
              <a:rPr lang="en-US" sz="2400" b="1" i="0" u="none" strike="noStrike" cap="none" dirty="0" err="1">
                <a:solidFill>
                  <a:srgbClr val="FED531"/>
                </a:solidFill>
                <a:latin typeface="Arial"/>
                <a:ea typeface="Arial"/>
                <a:cs typeface="Arial"/>
                <a:sym typeface="Arial"/>
              </a:rPr>
              <a:t>espera</a:t>
            </a:r>
            <a:r>
              <a:rPr lang="en-US" sz="2400" b="1" i="0" u="none" strike="noStrike" cap="none" dirty="0">
                <a:solidFill>
                  <a:srgbClr val="FED531"/>
                </a:solidFill>
                <a:latin typeface="Arial"/>
                <a:ea typeface="Arial"/>
                <a:cs typeface="Arial"/>
                <a:sym typeface="Arial"/>
              </a:rPr>
              <a:t> que </a:t>
            </a:r>
            <a:r>
              <a:rPr lang="en-US" sz="2400" b="1" i="0" u="none" strike="noStrike" cap="none" dirty="0" err="1">
                <a:solidFill>
                  <a:srgbClr val="FED531"/>
                </a:solidFill>
                <a:latin typeface="Arial"/>
                <a:ea typeface="Arial"/>
                <a:cs typeface="Arial"/>
                <a:sym typeface="Arial"/>
              </a:rPr>
              <a:t>los</a:t>
            </a:r>
            <a:r>
              <a:rPr lang="en-US" sz="2400" b="1" i="0" u="none" strike="noStrike" cap="none" dirty="0">
                <a:solidFill>
                  <a:srgbClr val="FED531"/>
                </a:solidFill>
                <a:latin typeface="Arial"/>
                <a:ea typeface="Arial"/>
                <a:cs typeface="Arial"/>
                <a:sym typeface="Arial"/>
              </a:rPr>
              <a:t> </a:t>
            </a:r>
            <a:r>
              <a:rPr lang="en-US" sz="2400" b="1" i="0" u="none" strike="noStrike" cap="none" dirty="0" err="1">
                <a:solidFill>
                  <a:srgbClr val="FED531"/>
                </a:solidFill>
                <a:latin typeface="Arial"/>
                <a:ea typeface="Arial"/>
                <a:cs typeface="Arial"/>
                <a:sym typeface="Arial"/>
              </a:rPr>
              <a:t>estudiantes</a:t>
            </a:r>
            <a:r>
              <a:rPr lang="en-US" sz="2400" b="1" i="0" u="none" strike="noStrike" cap="none" dirty="0">
                <a:solidFill>
                  <a:srgbClr val="FED531"/>
                </a:solidFill>
                <a:latin typeface="Arial"/>
                <a:ea typeface="Arial"/>
                <a:cs typeface="Arial"/>
                <a:sym typeface="Arial"/>
              </a:rPr>
              <a:t> </a:t>
            </a:r>
            <a:r>
              <a:rPr lang="en-US" sz="2400" b="1" i="0" u="none" strike="noStrike" cap="none" dirty="0" err="1">
                <a:solidFill>
                  <a:srgbClr val="FED531"/>
                </a:solidFill>
                <a:latin typeface="Arial"/>
                <a:ea typeface="Arial"/>
                <a:cs typeface="Arial"/>
                <a:sym typeface="Arial"/>
              </a:rPr>
              <a:t>asistan</a:t>
            </a:r>
            <a:r>
              <a:rPr lang="en-US" sz="2400" b="1" i="0" u="none" strike="noStrike" cap="none" dirty="0">
                <a:solidFill>
                  <a:srgbClr val="FED531"/>
                </a:solidFill>
                <a:latin typeface="Arial"/>
                <a:ea typeface="Arial"/>
                <a:cs typeface="Arial"/>
                <a:sym typeface="Arial"/>
              </a:rPr>
              <a:t> a </a:t>
            </a:r>
            <a:r>
              <a:rPr lang="en-US" sz="2400" b="1" i="0" u="none" strike="noStrike" cap="none" dirty="0" err="1">
                <a:solidFill>
                  <a:srgbClr val="FED531"/>
                </a:solidFill>
                <a:latin typeface="Arial"/>
                <a:ea typeface="Arial"/>
                <a:cs typeface="Arial"/>
                <a:sym typeface="Arial"/>
              </a:rPr>
              <a:t>clase</a:t>
            </a:r>
            <a:r>
              <a:rPr lang="en-US" sz="2400" b="1" i="0" u="none" strike="noStrike" cap="none" dirty="0">
                <a:solidFill>
                  <a:srgbClr val="FED531"/>
                </a:solidFill>
                <a:latin typeface="Arial"/>
                <a:ea typeface="Arial"/>
                <a:cs typeface="Arial"/>
                <a:sym typeface="Arial"/>
              </a:rPr>
              <a:t> y </a:t>
            </a:r>
            <a:r>
              <a:rPr lang="en-US" sz="2400" b="1" i="0" u="none" strike="noStrike" cap="none" dirty="0" err="1">
                <a:solidFill>
                  <a:srgbClr val="FED531"/>
                </a:solidFill>
                <a:latin typeface="Arial"/>
                <a:ea typeface="Arial"/>
                <a:cs typeface="Arial"/>
                <a:sym typeface="Arial"/>
              </a:rPr>
              <a:t>culminen</a:t>
            </a:r>
            <a:r>
              <a:rPr lang="en-US" sz="2400" b="1" i="0" u="none" strike="noStrike" cap="none" dirty="0">
                <a:solidFill>
                  <a:srgbClr val="FED531"/>
                </a:solidFill>
                <a:latin typeface="Arial"/>
                <a:ea typeface="Arial"/>
                <a:cs typeface="Arial"/>
                <a:sym typeface="Arial"/>
              </a:rPr>
              <a:t> las </a:t>
            </a:r>
            <a:r>
              <a:rPr lang="en-US" sz="2400" b="1" i="0" u="none" strike="noStrike" cap="none" dirty="0" err="1">
                <a:solidFill>
                  <a:srgbClr val="FED531"/>
                </a:solidFill>
                <a:latin typeface="Arial"/>
                <a:ea typeface="Arial"/>
                <a:cs typeface="Arial"/>
                <a:sym typeface="Arial"/>
              </a:rPr>
              <a:t>materias</a:t>
            </a:r>
            <a:r>
              <a:rPr lang="en-US" sz="2400" b="1" i="0" u="none" strike="noStrike" cap="none" dirty="0">
                <a:solidFill>
                  <a:srgbClr val="FED531"/>
                </a:solidFill>
                <a:latin typeface="Arial"/>
                <a:ea typeface="Arial"/>
                <a:cs typeface="Arial"/>
                <a:sym typeface="Arial"/>
              </a:rPr>
              <a:t> con </a:t>
            </a:r>
            <a:r>
              <a:rPr lang="en-US" sz="2400" b="1" i="0" u="none" strike="noStrike" cap="none" dirty="0" err="1">
                <a:solidFill>
                  <a:srgbClr val="FED531"/>
                </a:solidFill>
                <a:latin typeface="Arial"/>
                <a:ea typeface="Arial"/>
                <a:cs typeface="Arial"/>
                <a:sym typeface="Arial"/>
              </a:rPr>
              <a:t>éxito</a:t>
            </a:r>
            <a:r>
              <a:rPr lang="en-US" sz="3000" b="1" i="0" u="none" strike="noStrike" cap="none" dirty="0">
                <a:solidFill>
                  <a:srgbClr val="FED531"/>
                </a:solidFill>
                <a:latin typeface="Arial"/>
                <a:ea typeface="Arial"/>
                <a:cs typeface="Arial"/>
                <a:sym typeface="Arial"/>
              </a:rPr>
              <a:t>.</a:t>
            </a:r>
            <a:endParaRPr sz="3000" b="0" i="0" u="none" strike="noStrike" cap="none" dirty="0">
              <a:solidFill>
                <a:srgbClr val="000000"/>
              </a:solidFill>
              <a:latin typeface="Arial"/>
              <a:ea typeface="Arial"/>
              <a:cs typeface="Arial"/>
              <a:sym typeface="Arial"/>
            </a:endParaRPr>
          </a:p>
        </p:txBody>
      </p:sp>
      <p:sp>
        <p:nvSpPr>
          <p:cNvPr id="886" name="Google Shape;886;p44"/>
          <p:cNvSpPr/>
          <p:nvPr/>
        </p:nvSpPr>
        <p:spPr>
          <a:xfrm>
            <a:off x="581983" y="3654842"/>
            <a:ext cx="2542217" cy="1554642"/>
          </a:xfrm>
          <a:prstGeom prst="roundRect">
            <a:avLst>
              <a:gd name="adj" fmla="val 16667"/>
            </a:avLst>
          </a:prstGeom>
          <a:solidFill>
            <a:srgbClr val="F4592F"/>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700"/>
              <a:buFont typeface="Calibri"/>
              <a:buNone/>
            </a:pP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Ayuda</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Obsequio</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200"/>
              </a:spcBef>
              <a:spcAft>
                <a:spcPts val="0"/>
              </a:spcAft>
              <a:buClr>
                <a:schemeClr val="lt1"/>
              </a:buClr>
              <a:buSzPts val="700"/>
              <a:buFont typeface="Calibri"/>
              <a:buNone/>
            </a:pP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(Gratis)</a:t>
            </a:r>
            <a:endParaRPr sz="1400" b="0" i="0" u="none" strike="noStrike" cap="none" dirty="0">
              <a:solidFill>
                <a:srgbClr val="000000"/>
              </a:solidFill>
              <a:latin typeface="Arial"/>
              <a:ea typeface="Arial"/>
              <a:cs typeface="Arial"/>
              <a:sym typeface="Arial"/>
            </a:endParaRPr>
          </a:p>
        </p:txBody>
      </p:sp>
      <p:grpSp>
        <p:nvGrpSpPr>
          <p:cNvPr id="2" name="Group 1">
            <a:extLst>
              <a:ext uri="{FF2B5EF4-FFF2-40B4-BE49-F238E27FC236}">
                <a16:creationId xmlns:a16="http://schemas.microsoft.com/office/drawing/2014/main" id="{547D81AF-E3E6-4ED3-0591-E1D024D5B4F3}"/>
              </a:ext>
            </a:extLst>
          </p:cNvPr>
          <p:cNvGrpSpPr/>
          <p:nvPr/>
        </p:nvGrpSpPr>
        <p:grpSpPr>
          <a:xfrm>
            <a:off x="3468129" y="3834095"/>
            <a:ext cx="7917626" cy="1386450"/>
            <a:chOff x="3468129" y="3834095"/>
            <a:chExt cx="6483705" cy="1386450"/>
          </a:xfrm>
        </p:grpSpPr>
        <p:sp>
          <p:nvSpPr>
            <p:cNvPr id="887" name="Google Shape;887;p44"/>
            <p:cNvSpPr/>
            <p:nvPr/>
          </p:nvSpPr>
          <p:spPr>
            <a:xfrm>
              <a:off x="3468129" y="3998208"/>
              <a:ext cx="616065" cy="851167"/>
            </a:xfrm>
            <a:prstGeom prst="rightArrow">
              <a:avLst>
                <a:gd name="adj1" fmla="val 50000"/>
                <a:gd name="adj2" fmla="val 50000"/>
              </a:avLst>
            </a:prstGeom>
            <a:solidFill>
              <a:srgbClr val="7F7F7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890" name="Google Shape;890;p44"/>
            <p:cNvSpPr/>
            <p:nvPr/>
          </p:nvSpPr>
          <p:spPr>
            <a:xfrm>
              <a:off x="4200647" y="3834095"/>
              <a:ext cx="5751187" cy="1386450"/>
            </a:xfrm>
            <a:prstGeom prst="rect">
              <a:avLst/>
            </a:prstGeom>
            <a:noFill/>
            <a:ln>
              <a:noFill/>
            </a:ln>
          </p:spPr>
          <p:txBody>
            <a:bodyPr spcFirstLastPara="1" wrap="square" lIns="68575" tIns="34275" rIns="68575" bIns="34275" anchor="t" anchorCtr="0">
              <a:noAutofit/>
            </a:bodyPr>
            <a:lstStyle/>
            <a:p>
              <a:pPr marL="381000" marR="0" lvl="0" indent="-381000" algn="l" rtl="0">
                <a:lnSpc>
                  <a:spcPct val="100000"/>
                </a:lnSpc>
                <a:spcBef>
                  <a:spcPts val="0"/>
                </a:spcBef>
                <a:spcAft>
                  <a:spcPts val="0"/>
                </a:spcAft>
                <a:buClr>
                  <a:schemeClr val="lt1"/>
                </a:buClr>
                <a:buSzPts val="700"/>
                <a:buFont typeface="Calibri"/>
                <a:buNone/>
              </a:pP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Subsidios</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800" b="1" i="0" u="none" strike="noStrike" cap="none" dirty="0">
                  <a:solidFill>
                    <a:srgbClr val="7030A0"/>
                  </a:solidFill>
                  <a:latin typeface="Arial" panose="020B0604020202020204" pitchFamily="34" charset="0"/>
                  <a:ea typeface="Calibri"/>
                  <a:cs typeface="Arial" panose="020B0604020202020204" pitchFamily="34" charset="0"/>
                  <a:sym typeface="Calibri"/>
                </a:rPr>
                <a:t>= *¡Dinero GRATIS!</a:t>
              </a:r>
              <a:endParaRPr sz="1400" b="0" i="0" u="none" strike="noStrike" cap="none" dirty="0">
                <a:solidFill>
                  <a:srgbClr val="000000"/>
                </a:solidFill>
                <a:latin typeface="Arial"/>
                <a:ea typeface="Arial"/>
                <a:cs typeface="Arial"/>
                <a:sym typeface="Arial"/>
              </a:endParaRPr>
            </a:p>
            <a:p>
              <a:pPr marL="381000" marR="0" lvl="0" indent="-381000" algn="l" rtl="0">
                <a:lnSpc>
                  <a:spcPct val="100000"/>
                </a:lnSpc>
                <a:spcBef>
                  <a:spcPts val="0"/>
                </a:spcBef>
                <a:spcAft>
                  <a:spcPts val="0"/>
                </a:spcAft>
                <a:buClr>
                  <a:schemeClr val="lt1"/>
                </a:buClr>
                <a:buSzPts val="700"/>
                <a:buFont typeface="Calibri"/>
                <a:buNone/>
              </a:pP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Becas</a:t>
              </a:r>
              <a:r>
                <a:rPr lang="en-US" sz="2800" b="1" i="0" u="none" strike="noStrike" cap="none" dirty="0">
                  <a:solidFill>
                    <a:srgbClr val="7030A0"/>
                  </a:solidFill>
                  <a:latin typeface="Arial" panose="020B0604020202020204" pitchFamily="34" charset="0"/>
                  <a:ea typeface="Calibri"/>
                  <a:cs typeface="Arial" panose="020B0604020202020204" pitchFamily="34" charset="0"/>
                  <a:sym typeface="Calibri"/>
                </a:rPr>
                <a:t>= *¡Dinero GRATIS!</a:t>
              </a:r>
              <a:endParaRPr sz="1400" b="0" i="0" u="none" strike="noStrike" cap="none" dirty="0">
                <a:solidFill>
                  <a:srgbClr val="000000"/>
                </a:solidFill>
                <a:latin typeface="Arial"/>
                <a:ea typeface="Arial"/>
                <a:cs typeface="Arial"/>
                <a:sym typeface="Arial"/>
              </a:endParaRPr>
            </a:p>
            <a:p>
              <a:pPr marL="381000" marR="0" lvl="0" indent="-381000" algn="l" rtl="0">
                <a:lnSpc>
                  <a:spcPct val="100000"/>
                </a:lnSpc>
                <a:spcBef>
                  <a:spcPts val="0"/>
                </a:spcBef>
                <a:spcAft>
                  <a:spcPts val="0"/>
                </a:spcAft>
                <a:buClr>
                  <a:srgbClr val="000000"/>
                </a:buClr>
                <a:buSzPts val="2800"/>
                <a:buFont typeface="Arial"/>
                <a:buNone/>
              </a:pP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Exención</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de Costos</a:t>
              </a:r>
              <a:r>
                <a:rPr lang="en-US" sz="2800" b="1" i="0" u="none" strike="noStrike" cap="none" dirty="0">
                  <a:solidFill>
                    <a:schemeClr val="accent4">
                      <a:lumMod val="75000"/>
                    </a:schemeClr>
                  </a:solidFill>
                  <a:latin typeface="Arial" panose="020B0604020202020204" pitchFamily="34" charset="0"/>
                  <a:ea typeface="Calibri"/>
                  <a:cs typeface="Arial" panose="020B0604020202020204" pitchFamily="34" charset="0"/>
                  <a:sym typeface="Calibri"/>
                </a:rPr>
                <a:t> = </a:t>
              </a:r>
              <a:r>
                <a:rPr lang="en-US" sz="2800" b="1" i="0" u="none" strike="noStrike" cap="none" dirty="0">
                  <a:solidFill>
                    <a:srgbClr val="7030A0"/>
                  </a:solidFill>
                  <a:latin typeface="Arial" panose="020B0604020202020204" pitchFamily="34" charset="0"/>
                  <a:ea typeface="Calibri"/>
                  <a:cs typeface="Arial" panose="020B0604020202020204" pitchFamily="34" charset="0"/>
                  <a:sym typeface="Calibri"/>
                </a:rPr>
                <a:t>¡</a:t>
              </a:r>
              <a:r>
                <a:rPr lang="en-US" sz="2800" b="1" i="0" u="none" strike="noStrike" cap="none" dirty="0" err="1">
                  <a:solidFill>
                    <a:srgbClr val="7030A0"/>
                  </a:solidFill>
                  <a:latin typeface="Arial" panose="020B0604020202020204" pitchFamily="34" charset="0"/>
                  <a:ea typeface="Calibri"/>
                  <a:cs typeface="Arial" panose="020B0604020202020204" pitchFamily="34" charset="0"/>
                  <a:sym typeface="Calibri"/>
                </a:rPr>
                <a:t>Clases</a:t>
              </a:r>
              <a:r>
                <a:rPr lang="en-US" sz="2800" b="1" i="0" u="none" strike="noStrike" cap="none" dirty="0">
                  <a:solidFill>
                    <a:srgbClr val="7030A0"/>
                  </a:solidFill>
                  <a:latin typeface="Arial" panose="020B0604020202020204" pitchFamily="34" charset="0"/>
                  <a:ea typeface="Calibri"/>
                  <a:cs typeface="Arial" panose="020B0604020202020204" pitchFamily="34" charset="0"/>
                  <a:sym typeface="Calibri"/>
                </a:rPr>
                <a:t> GRATIS!</a:t>
              </a:r>
              <a:endParaRPr sz="1400" b="0" i="0" u="none" strike="noStrike" cap="none" dirty="0">
                <a:solidFill>
                  <a:srgbClr val="000000"/>
                </a:solidFill>
                <a:latin typeface="Arial"/>
                <a:ea typeface="Arial"/>
                <a:cs typeface="Arial"/>
                <a:sym typeface="Arial"/>
              </a:endParaRPr>
            </a:p>
            <a:p>
              <a:pPr marL="381000" marR="0" lvl="0" indent="-381000" algn="l" rtl="0">
                <a:lnSpc>
                  <a:spcPct val="100000"/>
                </a:lnSpc>
                <a:spcBef>
                  <a:spcPts val="0"/>
                </a:spcBef>
                <a:spcAft>
                  <a:spcPts val="0"/>
                </a:spcAft>
                <a:buClr>
                  <a:schemeClr val="dk1"/>
                </a:buClr>
                <a:buSzPts val="450"/>
                <a:buFont typeface="Calibri"/>
                <a:buNone/>
              </a:pPr>
              <a:endParaRPr sz="1800" b="1" i="0" u="none" strike="noStrike" cap="none" dirty="0">
                <a:solidFill>
                  <a:srgbClr val="7030A0"/>
                </a:solidFill>
                <a:latin typeface="Arial" panose="020B0604020202020204" pitchFamily="34" charset="0"/>
                <a:ea typeface="Calibri"/>
                <a:cs typeface="Arial" panose="020B0604020202020204" pitchFamily="34" charset="0"/>
                <a:sym typeface="Calibri"/>
              </a:endParaRPr>
            </a:p>
          </p:txBody>
        </p:sp>
      </p:grpSp>
      <p:grpSp>
        <p:nvGrpSpPr>
          <p:cNvPr id="3" name="Group 2">
            <a:extLst>
              <a:ext uri="{FF2B5EF4-FFF2-40B4-BE49-F238E27FC236}">
                <a16:creationId xmlns:a16="http://schemas.microsoft.com/office/drawing/2014/main" id="{5390692D-6300-7F1F-A50E-A7EADDDBF00F}"/>
              </a:ext>
            </a:extLst>
          </p:cNvPr>
          <p:cNvGrpSpPr/>
          <p:nvPr/>
        </p:nvGrpSpPr>
        <p:grpSpPr>
          <a:xfrm>
            <a:off x="3566615" y="6207409"/>
            <a:ext cx="8378245" cy="987801"/>
            <a:chOff x="3468129" y="5828619"/>
            <a:chExt cx="5978426" cy="987801"/>
          </a:xfrm>
        </p:grpSpPr>
        <p:sp>
          <p:nvSpPr>
            <p:cNvPr id="888" name="Google Shape;888;p44"/>
            <p:cNvSpPr/>
            <p:nvPr/>
          </p:nvSpPr>
          <p:spPr>
            <a:xfrm>
              <a:off x="3468129" y="5828619"/>
              <a:ext cx="536824" cy="851167"/>
            </a:xfrm>
            <a:prstGeom prst="rightArrow">
              <a:avLst>
                <a:gd name="adj1" fmla="val 50000"/>
                <a:gd name="adj2" fmla="val 50000"/>
              </a:avLst>
            </a:prstGeom>
            <a:solidFill>
              <a:srgbClr val="7F7F7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891" name="Google Shape;891;p44"/>
            <p:cNvSpPr/>
            <p:nvPr/>
          </p:nvSpPr>
          <p:spPr>
            <a:xfrm>
              <a:off x="4036151" y="5980169"/>
              <a:ext cx="5410404" cy="836251"/>
            </a:xfrm>
            <a:prstGeom prst="rect">
              <a:avLst/>
            </a:prstGeom>
            <a:noFill/>
            <a:ln>
              <a:noFill/>
            </a:ln>
          </p:spPr>
          <p:txBody>
            <a:bodyPr spcFirstLastPara="1" wrap="square" lIns="68575" tIns="34275" rIns="68575" bIns="34275" anchor="t" anchorCtr="0">
              <a:noAutofit/>
            </a:bodyPr>
            <a:lstStyle/>
            <a:p>
              <a:pPr marL="381000" marR="0" lvl="0" indent="-381000" algn="l" rtl="0">
                <a:lnSpc>
                  <a:spcPct val="100000"/>
                </a:lnSpc>
                <a:spcBef>
                  <a:spcPts val="0"/>
                </a:spcBef>
                <a:spcAft>
                  <a:spcPts val="0"/>
                </a:spcAft>
                <a:buNone/>
              </a:pP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Trabajo-estudio</a:t>
              </a:r>
              <a:r>
                <a:rPr lang="en-US" sz="2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2800" b="0" i="0" u="none" strike="noStrike" cap="none" dirty="0">
                  <a:solidFill>
                    <a:schemeClr val="accent4">
                      <a:lumMod val="75000"/>
                    </a:schemeClr>
                  </a:solidFill>
                  <a:latin typeface="Arial" panose="020B0604020202020204" pitchFamily="34" charset="0"/>
                  <a:ea typeface="Calibri"/>
                  <a:cs typeface="Arial" panose="020B0604020202020204" pitchFamily="34" charset="0"/>
                  <a:sym typeface="Calibri"/>
                </a:rPr>
                <a:t>=</a:t>
              </a:r>
              <a:r>
                <a:rPr lang="en-US" sz="2800" b="0"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rgbClr val="7030A0"/>
                  </a:solidFill>
                  <a:latin typeface="Arial" panose="020B0604020202020204" pitchFamily="34" charset="0"/>
                  <a:ea typeface="Calibri"/>
                  <a:cs typeface="Arial" panose="020B0604020202020204" pitchFamily="34" charset="0"/>
                  <a:sym typeface="Calibri"/>
                </a:rPr>
                <a:t>GANA</a:t>
              </a:r>
              <a:r>
                <a:rPr lang="en-US" sz="2800" b="1" i="0" u="none" strike="noStrike" cap="none" dirty="0">
                  <a:solidFill>
                    <a:srgbClr val="7030A0"/>
                  </a:solidFill>
                  <a:latin typeface="Arial" panose="020B0604020202020204" pitchFamily="34" charset="0"/>
                  <a:ea typeface="Calibri"/>
                  <a:cs typeface="Arial" panose="020B0604020202020204" pitchFamily="34" charset="0"/>
                  <a:sym typeface="Calibri"/>
                </a:rPr>
                <a:t> un </a:t>
              </a:r>
              <a:r>
                <a:rPr lang="en-US" sz="2800" b="1" i="0" u="none" strike="noStrike" cap="none" dirty="0" err="1">
                  <a:solidFill>
                    <a:srgbClr val="7030A0"/>
                  </a:solidFill>
                  <a:latin typeface="Arial" panose="020B0604020202020204" pitchFamily="34" charset="0"/>
                  <a:ea typeface="Calibri"/>
                  <a:cs typeface="Arial" panose="020B0604020202020204" pitchFamily="34" charset="0"/>
                  <a:sym typeface="Calibri"/>
                </a:rPr>
                <a:t>sueldo</a:t>
              </a:r>
              <a:endParaRPr sz="2800" b="1" i="0" u="none" strike="noStrike" cap="none" dirty="0">
                <a:solidFill>
                  <a:srgbClr val="7030A0"/>
                </a:solidFill>
                <a:latin typeface="Arial" panose="020B0604020202020204" pitchFamily="34" charset="0"/>
                <a:ea typeface="Calibri"/>
                <a:cs typeface="Arial" panose="020B0604020202020204" pitchFamily="34" charset="0"/>
                <a:sym typeface="Calibri"/>
              </a:endParaRPr>
            </a:p>
          </p:txBody>
        </p:sp>
      </p:grpSp>
      <p:grpSp>
        <p:nvGrpSpPr>
          <p:cNvPr id="4" name="Group 3">
            <a:extLst>
              <a:ext uri="{FF2B5EF4-FFF2-40B4-BE49-F238E27FC236}">
                <a16:creationId xmlns:a16="http://schemas.microsoft.com/office/drawing/2014/main" id="{EF760A92-BDE5-D699-48F7-4CC40AC15B0A}"/>
              </a:ext>
            </a:extLst>
          </p:cNvPr>
          <p:cNvGrpSpPr/>
          <p:nvPr/>
        </p:nvGrpSpPr>
        <p:grpSpPr>
          <a:xfrm>
            <a:off x="3448128" y="7770573"/>
            <a:ext cx="6626314" cy="851167"/>
            <a:chOff x="3448128" y="7770573"/>
            <a:chExt cx="5931549" cy="851167"/>
          </a:xfrm>
        </p:grpSpPr>
        <p:sp>
          <p:nvSpPr>
            <p:cNvPr id="889" name="Google Shape;889;p44"/>
            <p:cNvSpPr/>
            <p:nvPr/>
          </p:nvSpPr>
          <p:spPr>
            <a:xfrm>
              <a:off x="3448128" y="7770573"/>
              <a:ext cx="616065" cy="851167"/>
            </a:xfrm>
            <a:prstGeom prst="rightArrow">
              <a:avLst>
                <a:gd name="adj1" fmla="val 50000"/>
                <a:gd name="adj2" fmla="val 50000"/>
              </a:avLst>
            </a:prstGeom>
            <a:solidFill>
              <a:srgbClr val="7F7F7F"/>
            </a:solidFill>
            <a:ln>
              <a:noFill/>
            </a:ln>
          </p:spPr>
          <p:txBody>
            <a:bodyPr spcFirstLastPara="1" wrap="square" lIns="68575" tIns="34275" rIns="68575" bIns="34275" anchor="ctr" anchorCtr="0">
              <a:noAutofit/>
            </a:bodyPr>
            <a:lstStyle/>
            <a:p>
              <a:pPr marL="0" marR="0" lvl="0" indent="0" algn="l" rtl="0">
                <a:lnSpc>
                  <a:spcPct val="100000"/>
                </a:lnSpc>
                <a:spcBef>
                  <a:spcPts val="0"/>
                </a:spcBef>
                <a:spcAft>
                  <a:spcPts val="0"/>
                </a:spcAft>
                <a:buClr>
                  <a:schemeClr val="dk1"/>
                </a:buClr>
                <a:buSzPts val="1400"/>
                <a:buFont typeface="Calibri"/>
                <a:buNone/>
              </a:pPr>
              <a:endParaRPr sz="14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892" name="Google Shape;892;p44"/>
            <p:cNvSpPr/>
            <p:nvPr/>
          </p:nvSpPr>
          <p:spPr>
            <a:xfrm>
              <a:off x="4349394" y="7932575"/>
              <a:ext cx="5030283" cy="527162"/>
            </a:xfrm>
            <a:prstGeom prst="rect">
              <a:avLst/>
            </a:prstGeom>
            <a:noFill/>
            <a:ln>
              <a:noFill/>
            </a:ln>
          </p:spPr>
          <p:txBody>
            <a:bodyPr spcFirstLastPara="1" wrap="square" lIns="68575" tIns="34275" rIns="68575" bIns="34275" anchor="t" anchorCtr="0">
              <a:noAutofit/>
            </a:bodyPr>
            <a:lstStyle/>
            <a:p>
              <a:pPr marL="381000" indent="-381000"/>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Préstamos</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endParaRPr lang="en-US" sz="1400" b="0" i="0" u="none" strike="noStrike" cap="none" dirty="0">
                <a:solidFill>
                  <a:srgbClr val="000000"/>
                </a:solidFill>
                <a:latin typeface="Arial"/>
                <a:ea typeface="Arial"/>
                <a:cs typeface="Arial"/>
                <a:sym typeface="Arial"/>
              </a:endParaRPr>
            </a:p>
            <a:p>
              <a:pPr marL="381000" marR="0" lvl="0" indent="-381000" algn="l" rtl="0">
                <a:lnSpc>
                  <a:spcPct val="100000"/>
                </a:lnSpc>
                <a:spcBef>
                  <a:spcPts val="0"/>
                </a:spcBef>
                <a:spcAft>
                  <a:spcPts val="0"/>
                </a:spcAft>
                <a:buNone/>
              </a:pP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2800" b="1" i="0" u="none" strike="noStrike" cap="none" dirty="0">
                  <a:solidFill>
                    <a:schemeClr val="accent4">
                      <a:lumMod val="75000"/>
                    </a:schemeClr>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chemeClr val="accent4">
                      <a:lumMod val="75000"/>
                    </a:schemeClr>
                  </a:solidFill>
                  <a:latin typeface="Arial" panose="020B0604020202020204" pitchFamily="34" charset="0"/>
                  <a:ea typeface="Calibri"/>
                  <a:cs typeface="Arial" panose="020B0604020202020204" pitchFamily="34" charset="0"/>
                  <a:sym typeface="Calibri"/>
                </a:rPr>
                <a:t>REMBOLSAR</a:t>
              </a:r>
              <a:r>
                <a:rPr lang="en-US" sz="2800" b="1" i="0" u="none" strike="noStrike" cap="none" dirty="0">
                  <a:solidFill>
                    <a:schemeClr val="accent4">
                      <a:lumMod val="75000"/>
                    </a:schemeClr>
                  </a:solidFill>
                  <a:latin typeface="Arial" panose="020B0604020202020204" pitchFamily="34" charset="0"/>
                  <a:ea typeface="Calibri"/>
                  <a:cs typeface="Arial" panose="020B0604020202020204" pitchFamily="34" charset="0"/>
                  <a:sym typeface="Calibri"/>
                </a:rPr>
                <a:t> con </a:t>
              </a:r>
              <a:r>
                <a:rPr lang="en-US" sz="2800" b="1" i="0" u="none" strike="noStrike" cap="none" dirty="0" err="1">
                  <a:solidFill>
                    <a:schemeClr val="accent4">
                      <a:lumMod val="75000"/>
                    </a:schemeClr>
                  </a:solidFill>
                  <a:latin typeface="Arial" panose="020B0604020202020204" pitchFamily="34" charset="0"/>
                  <a:ea typeface="Calibri"/>
                  <a:cs typeface="Arial" panose="020B0604020202020204" pitchFamily="34" charset="0"/>
                  <a:sym typeface="Calibri"/>
                </a:rPr>
                <a:t>intereses</a:t>
              </a:r>
              <a:endParaRPr sz="1400" b="0" i="0" u="none" strike="noStrike" cap="none" dirty="0">
                <a:solidFill>
                  <a:schemeClr val="accent4">
                    <a:lumMod val="75000"/>
                  </a:schemeClr>
                </a:solidFill>
                <a:latin typeface="Arial"/>
                <a:ea typeface="Arial"/>
                <a:cs typeface="Arial"/>
                <a:sym typeface="Arial"/>
              </a:endParaRPr>
            </a:p>
          </p:txBody>
        </p:sp>
      </p:grpSp>
      <p:sp>
        <p:nvSpPr>
          <p:cNvPr id="893" name="Google Shape;893;p44"/>
          <p:cNvSpPr/>
          <p:nvPr/>
        </p:nvSpPr>
        <p:spPr>
          <a:xfrm>
            <a:off x="545432" y="5493858"/>
            <a:ext cx="2542217" cy="1554642"/>
          </a:xfrm>
          <a:prstGeom prst="roundRect">
            <a:avLst>
              <a:gd name="adj" fmla="val 16667"/>
            </a:avLst>
          </a:prstGeom>
          <a:solidFill>
            <a:srgbClr val="FED531"/>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A1F41"/>
              </a:buClr>
              <a:buSzPts val="700"/>
              <a:buFont typeface="Calibri"/>
              <a:buNone/>
            </a:pPr>
            <a:r>
              <a:rPr lang="en-US" sz="2800" b="1" i="0" u="none" strike="noStrike" cap="none" dirty="0" err="1">
                <a:solidFill>
                  <a:srgbClr val="0A1F41"/>
                </a:solidFill>
                <a:latin typeface="Arial" panose="020B0604020202020204" pitchFamily="34" charset="0"/>
                <a:ea typeface="Calibri"/>
                <a:cs typeface="Arial" panose="020B0604020202020204" pitchFamily="34" charset="0"/>
                <a:sym typeface="Calibri"/>
              </a:rPr>
              <a:t>Trabajo</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200"/>
              </a:spcBef>
              <a:spcAft>
                <a:spcPts val="0"/>
              </a:spcAft>
              <a:buClr>
                <a:srgbClr val="0A1F41"/>
              </a:buClr>
              <a:buSzPts val="700"/>
              <a:buFont typeface="Calibri"/>
              <a:buNone/>
            </a:pPr>
            <a:r>
              <a:rPr lang="en-US" sz="2800" b="1" i="0" u="none" strike="noStrike" cap="none" dirty="0">
                <a:solidFill>
                  <a:srgbClr val="0A1F41"/>
                </a:solidFill>
                <a:latin typeface="Arial" panose="020B0604020202020204" pitchFamily="34" charset="0"/>
                <a:ea typeface="Calibri"/>
                <a:cs typeface="Arial" panose="020B0604020202020204" pitchFamily="34" charset="0"/>
                <a:sym typeface="Calibri"/>
              </a:rPr>
              <a:t>(se </a:t>
            </a:r>
            <a:r>
              <a:rPr lang="en-US" sz="2800" b="1" i="0" u="none" strike="noStrike" cap="none" dirty="0" err="1">
                <a:solidFill>
                  <a:srgbClr val="0A1F41"/>
                </a:solidFill>
                <a:latin typeface="Arial" panose="020B0604020202020204" pitchFamily="34" charset="0"/>
                <a:ea typeface="Calibri"/>
                <a:cs typeface="Arial" panose="020B0604020202020204" pitchFamily="34" charset="0"/>
                <a:sym typeface="Calibri"/>
              </a:rPr>
              <a:t>Gana</a:t>
            </a:r>
            <a:r>
              <a:rPr lang="en-US" sz="2800" b="1" i="0" u="none" strike="noStrike" cap="none" dirty="0">
                <a:solidFill>
                  <a:srgbClr val="0A1F41"/>
                </a:solidFill>
                <a:latin typeface="Arial" panose="020B0604020202020204" pitchFamily="34" charset="0"/>
                <a:ea typeface="Calibri"/>
                <a:cs typeface="Arial" panose="020B0604020202020204" pitchFamily="34" charset="0"/>
                <a:sym typeface="Calibri"/>
              </a:rPr>
              <a:t>)</a:t>
            </a:r>
            <a:endParaRPr sz="1400" b="0" i="0" u="none" strike="noStrike" cap="none" dirty="0">
              <a:solidFill>
                <a:srgbClr val="000000"/>
              </a:solidFill>
              <a:latin typeface="Arial"/>
              <a:ea typeface="Arial"/>
              <a:cs typeface="Arial"/>
              <a:sym typeface="Arial"/>
            </a:endParaRPr>
          </a:p>
        </p:txBody>
      </p:sp>
      <p:sp>
        <p:nvSpPr>
          <p:cNvPr id="894" name="Google Shape;894;p44"/>
          <p:cNvSpPr/>
          <p:nvPr/>
        </p:nvSpPr>
        <p:spPr>
          <a:xfrm>
            <a:off x="545432" y="7418836"/>
            <a:ext cx="2578768" cy="1554642"/>
          </a:xfrm>
          <a:prstGeom prst="roundRect">
            <a:avLst>
              <a:gd name="adj" fmla="val 16667"/>
            </a:avLst>
          </a:prstGeom>
          <a:solidFill>
            <a:srgbClr val="4848D1"/>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700"/>
              <a:buFont typeface="Calibri"/>
              <a:buNone/>
            </a:pP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Préstamos</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chemeClr val="lt1"/>
              </a:buClr>
              <a:buSzPts val="700"/>
              <a:buFont typeface="Calibri"/>
              <a:buNone/>
            </a:pP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(se </a:t>
            </a:r>
            <a:r>
              <a:rPr lang="en-US" sz="2800" b="1" i="0" u="none" strike="noStrike" cap="none" dirty="0" err="1">
                <a:solidFill>
                  <a:schemeClr val="lt1"/>
                </a:solidFill>
                <a:latin typeface="Arial" panose="020B0604020202020204" pitchFamily="34" charset="0"/>
                <a:ea typeface="Calibri"/>
                <a:cs typeface="Arial" panose="020B0604020202020204" pitchFamily="34" charset="0"/>
                <a:sym typeface="Calibri"/>
              </a:rPr>
              <a:t>Devuelven</a:t>
            </a:r>
            <a:r>
              <a:rPr lang="en-US" sz="2800" b="1" i="0" u="none" strike="noStrike" cap="none" dirty="0">
                <a:solidFill>
                  <a:schemeClr val="lt1"/>
                </a:solidFill>
                <a:latin typeface="Arial" panose="020B0604020202020204" pitchFamily="34" charset="0"/>
                <a:ea typeface="Calibri"/>
                <a:cs typeface="Arial" panose="020B0604020202020204" pitchFamily="34" charset="0"/>
                <a:sym typeface="Calibri"/>
              </a:rPr>
              <a:t>)</a:t>
            </a:r>
            <a:endParaRPr sz="1400" b="0" i="0" u="none" strike="noStrike" cap="none" dirty="0">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86"/>
                                        </p:tgtEl>
                                        <p:attrNameLst>
                                          <p:attrName>style.visibility</p:attrName>
                                        </p:attrNameLst>
                                      </p:cBhvr>
                                      <p:to>
                                        <p:strVal val="visible"/>
                                      </p:to>
                                    </p:set>
                                    <p:animEffect transition="in" filter="fade">
                                      <p:cBhvr>
                                        <p:cTn id="7" dur="500"/>
                                        <p:tgtEl>
                                          <p:spTgt spid="8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93"/>
                                        </p:tgtEl>
                                        <p:attrNameLst>
                                          <p:attrName>style.visibility</p:attrName>
                                        </p:attrNameLst>
                                      </p:cBhvr>
                                      <p:to>
                                        <p:strVal val="visible"/>
                                      </p:to>
                                    </p:set>
                                    <p:animEffect transition="in" filter="fade">
                                      <p:cBhvr>
                                        <p:cTn id="17" dur="500"/>
                                        <p:tgtEl>
                                          <p:spTgt spid="893"/>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894"/>
                                        </p:tgtEl>
                                        <p:attrNameLst>
                                          <p:attrName>style.visibility</p:attrName>
                                        </p:attrNameLst>
                                      </p:cBhvr>
                                      <p:to>
                                        <p:strVal val="visible"/>
                                      </p:to>
                                    </p:set>
                                    <p:animEffect transition="in" filter="fade">
                                      <p:cBhvr>
                                        <p:cTn id="27" dur="500"/>
                                        <p:tgtEl>
                                          <p:spTgt spid="89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fade">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6" grpId="0" animBg="1"/>
      <p:bldP spid="893" grpId="0" animBg="1"/>
      <p:bldP spid="894"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899"/>
        <p:cNvGrpSpPr/>
        <p:nvPr/>
      </p:nvGrpSpPr>
      <p:grpSpPr>
        <a:xfrm>
          <a:off x="0" y="0"/>
          <a:ext cx="0" cy="0"/>
          <a:chOff x="0" y="0"/>
          <a:chExt cx="0" cy="0"/>
        </a:xfrm>
      </p:grpSpPr>
      <p:sp>
        <p:nvSpPr>
          <p:cNvPr id="900" name="Google Shape;900;p45"/>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txBody>
          <a:bodyPr/>
          <a:lstStyle/>
          <a:p>
            <a:endParaRPr lang="en-US"/>
          </a:p>
        </p:txBody>
      </p:sp>
      <p:sp>
        <p:nvSpPr>
          <p:cNvPr id="901" name="Google Shape;901;p45"/>
          <p:cNvSpPr txBox="1"/>
          <p:nvPr/>
        </p:nvSpPr>
        <p:spPr>
          <a:xfrm rot="-22791">
            <a:off x="3446436" y="812621"/>
            <a:ext cx="12537796" cy="110799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5400" b="1" i="0" u="none" strike="noStrike" cap="none" dirty="0">
                <a:solidFill>
                  <a:srgbClr val="25D1FD"/>
                </a:solidFill>
                <a:latin typeface="Poppins"/>
                <a:ea typeface="Poppins"/>
                <a:cs typeface="Poppins"/>
                <a:sym typeface="Poppins"/>
              </a:rPr>
              <a:t>¡Hay </a:t>
            </a:r>
            <a:r>
              <a:rPr lang="en-US" sz="5400" b="1" i="0" u="none" strike="noStrike" cap="none" dirty="0" err="1">
                <a:solidFill>
                  <a:srgbClr val="25D1FD"/>
                </a:solidFill>
                <a:latin typeface="Poppins"/>
                <a:ea typeface="Poppins"/>
                <a:cs typeface="Poppins"/>
                <a:sym typeface="Poppins"/>
              </a:rPr>
              <a:t>mucho</a:t>
            </a:r>
            <a:r>
              <a:rPr lang="en-US" sz="5400" b="1" i="0" u="none" strike="noStrike" cap="none" dirty="0">
                <a:solidFill>
                  <a:srgbClr val="25D1FD"/>
                </a:solidFill>
                <a:latin typeface="Poppins"/>
                <a:ea typeface="Poppins"/>
                <a:cs typeface="Poppins"/>
                <a:sym typeface="Poppins"/>
              </a:rPr>
              <a:t> dinero disponible</a:t>
            </a:r>
            <a:r>
              <a:rPr lang="en-US" sz="6000" b="1" i="0" u="none" strike="noStrike" cap="none" dirty="0">
                <a:solidFill>
                  <a:srgbClr val="25D1FD"/>
                </a:solidFill>
                <a:latin typeface="Poppins"/>
                <a:ea typeface="Poppins"/>
                <a:cs typeface="Poppins"/>
                <a:sym typeface="Poppins"/>
              </a:rPr>
              <a:t>!</a:t>
            </a:r>
            <a:endParaRPr sz="1400" b="0" i="0" u="none" strike="noStrike" cap="none" dirty="0">
              <a:solidFill>
                <a:srgbClr val="000000"/>
              </a:solidFill>
              <a:latin typeface="Arial"/>
              <a:ea typeface="Arial"/>
              <a:cs typeface="Arial"/>
              <a:sym typeface="Arial"/>
            </a:endParaRPr>
          </a:p>
        </p:txBody>
      </p:sp>
      <p:sp>
        <p:nvSpPr>
          <p:cNvPr id="902" name="Google Shape;902;p45"/>
          <p:cNvSpPr/>
          <p:nvPr/>
        </p:nvSpPr>
        <p:spPr>
          <a:xfrm rot="-217574">
            <a:off x="-38194" y="9383633"/>
            <a:ext cx="18943937"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a:p>
        </p:txBody>
      </p:sp>
      <p:graphicFrame>
        <p:nvGraphicFramePr>
          <p:cNvPr id="903" name="Google Shape;903;p45"/>
          <p:cNvGraphicFramePr/>
          <p:nvPr>
            <p:extLst>
              <p:ext uri="{D42A27DB-BD31-4B8C-83A1-F6EECF244321}">
                <p14:modId xmlns:p14="http://schemas.microsoft.com/office/powerpoint/2010/main" val="2039257541"/>
              </p:ext>
            </p:extLst>
          </p:nvPr>
        </p:nvGraphicFramePr>
        <p:xfrm>
          <a:off x="1733550" y="2425810"/>
          <a:ext cx="15278100" cy="6919345"/>
        </p:xfrm>
        <a:graphic>
          <a:graphicData uri="http://schemas.openxmlformats.org/drawingml/2006/table">
            <a:tbl>
              <a:tblPr firstRow="1" bandRow="1">
                <a:gradFill>
                  <a:gsLst>
                    <a:gs pos="0">
                      <a:srgbClr val="9BE9FF"/>
                    </a:gs>
                    <a:gs pos="35000">
                      <a:srgbClr val="B8F1FF"/>
                    </a:gs>
                    <a:gs pos="100000">
                      <a:srgbClr val="E2FBFF"/>
                    </a:gs>
                  </a:gsLst>
                  <a:lin ang="16200000" scaled="0"/>
                </a:gradFill>
                <a:tableStyleId>{FAB6C7F2-3E12-4D80-8E41-C4672ACB6797}</a:tableStyleId>
              </a:tblPr>
              <a:tblGrid>
                <a:gridCol w="4755298">
                  <a:extLst>
                    <a:ext uri="{9D8B030D-6E8A-4147-A177-3AD203B41FA5}">
                      <a16:colId xmlns:a16="http://schemas.microsoft.com/office/drawing/2014/main" val="20000"/>
                    </a:ext>
                  </a:extLst>
                </a:gridCol>
                <a:gridCol w="3096071">
                  <a:extLst>
                    <a:ext uri="{9D8B030D-6E8A-4147-A177-3AD203B41FA5}">
                      <a16:colId xmlns:a16="http://schemas.microsoft.com/office/drawing/2014/main" val="20001"/>
                    </a:ext>
                  </a:extLst>
                </a:gridCol>
                <a:gridCol w="3654785">
                  <a:extLst>
                    <a:ext uri="{9D8B030D-6E8A-4147-A177-3AD203B41FA5}">
                      <a16:colId xmlns:a16="http://schemas.microsoft.com/office/drawing/2014/main" val="20002"/>
                    </a:ext>
                  </a:extLst>
                </a:gridCol>
                <a:gridCol w="3771946">
                  <a:extLst>
                    <a:ext uri="{9D8B030D-6E8A-4147-A177-3AD203B41FA5}">
                      <a16:colId xmlns:a16="http://schemas.microsoft.com/office/drawing/2014/main" val="20003"/>
                    </a:ext>
                  </a:extLst>
                </a:gridCol>
              </a:tblGrid>
              <a:tr h="274525">
                <a:tc>
                  <a:txBody>
                    <a:bodyPr/>
                    <a:lstStyle/>
                    <a:p>
                      <a:pPr marL="0" marR="0" lvl="0" indent="0" algn="l" rtl="0">
                        <a:lnSpc>
                          <a:spcPct val="100000"/>
                        </a:lnSpc>
                        <a:spcBef>
                          <a:spcPts val="0"/>
                        </a:spcBef>
                        <a:spcAft>
                          <a:spcPts val="0"/>
                        </a:spcAft>
                        <a:buClr>
                          <a:srgbClr val="000000"/>
                        </a:buClr>
                        <a:buSzPts val="2000"/>
                        <a:buFont typeface="Arial"/>
                        <a:buNone/>
                      </a:pPr>
                      <a:endParaRPr sz="2000" u="none" strike="noStrike" cap="none" dirty="0">
                        <a:latin typeface="Arial" panose="020B0604020202020204" pitchFamily="34" charset="0"/>
                        <a:cs typeface="Arial" panose="020B0604020202020204" pitchFamily="34" charset="0"/>
                      </a:endParaRPr>
                    </a:p>
                  </a:txBody>
                  <a:tcPr marL="91450" marR="91450" marT="45725" marB="45725">
                    <a:solidFill>
                      <a:srgbClr val="F4592F"/>
                    </a:solidFill>
                  </a:tcPr>
                </a:tc>
                <a:tc>
                  <a:txBody>
                    <a:bodyPr/>
                    <a:lstStyle/>
                    <a:p>
                      <a:pPr marL="0" marR="0" lvl="0" indent="0" algn="ctr" rtl="0">
                        <a:lnSpc>
                          <a:spcPct val="100000"/>
                        </a:lnSpc>
                        <a:spcBef>
                          <a:spcPts val="0"/>
                        </a:spcBef>
                        <a:spcAft>
                          <a:spcPts val="0"/>
                        </a:spcAft>
                        <a:buClr>
                          <a:srgbClr val="000000"/>
                        </a:buClr>
                        <a:buSzPts val="3200"/>
                        <a:buFont typeface="Arial"/>
                        <a:buNone/>
                      </a:pPr>
                      <a:r>
                        <a:rPr lang="en-US" sz="3200" u="none" strike="noStrike" cap="none" dirty="0">
                          <a:latin typeface="Arial" panose="020B0604020202020204" pitchFamily="34" charset="0"/>
                          <a:cs typeface="Arial" panose="020B0604020202020204" pitchFamily="34" charset="0"/>
                        </a:rPr>
                        <a:t>CSU</a:t>
                      </a:r>
                      <a:endParaRPr sz="1400" u="none" strike="noStrike" cap="none" dirty="0"/>
                    </a:p>
                  </a:txBody>
                  <a:tcPr marL="91450" marR="91450" marT="45725" marB="45725">
                    <a:solidFill>
                      <a:srgbClr val="F4592F"/>
                    </a:solidFill>
                  </a:tcPr>
                </a:tc>
                <a:tc>
                  <a:txBody>
                    <a:bodyPr/>
                    <a:lstStyle/>
                    <a:p>
                      <a:pPr marL="0" marR="0" lvl="0" indent="0" algn="ctr" rtl="0">
                        <a:lnSpc>
                          <a:spcPct val="100000"/>
                        </a:lnSpc>
                        <a:spcBef>
                          <a:spcPts val="0"/>
                        </a:spcBef>
                        <a:spcAft>
                          <a:spcPts val="0"/>
                        </a:spcAft>
                        <a:buClr>
                          <a:srgbClr val="000000"/>
                        </a:buClr>
                        <a:buSzPts val="3200"/>
                        <a:buFont typeface="Arial"/>
                        <a:buNone/>
                      </a:pPr>
                      <a:r>
                        <a:rPr lang="en-US" sz="3200" u="none" strike="noStrike" cap="none" dirty="0">
                          <a:latin typeface="Arial" panose="020B0604020202020204" pitchFamily="34" charset="0"/>
                          <a:cs typeface="Arial" panose="020B0604020202020204" pitchFamily="34" charset="0"/>
                        </a:rPr>
                        <a:t>UC </a:t>
                      </a:r>
                      <a:endParaRPr sz="1400" u="none" strike="noStrike" cap="none" dirty="0"/>
                    </a:p>
                  </a:txBody>
                  <a:tcPr marL="91450" marR="91450" marT="45725" marB="45725">
                    <a:solidFill>
                      <a:srgbClr val="F4592F"/>
                    </a:solidFill>
                  </a:tcPr>
                </a:tc>
                <a:tc>
                  <a:txBody>
                    <a:bodyPr/>
                    <a:lstStyle/>
                    <a:p>
                      <a:pPr marL="0" marR="0" lvl="0" indent="0" algn="ctr" rtl="0">
                        <a:lnSpc>
                          <a:spcPct val="100000"/>
                        </a:lnSpc>
                        <a:spcBef>
                          <a:spcPts val="0"/>
                        </a:spcBef>
                        <a:spcAft>
                          <a:spcPts val="0"/>
                        </a:spcAft>
                        <a:buClr>
                          <a:srgbClr val="000000"/>
                        </a:buClr>
                        <a:buSzPts val="3200"/>
                        <a:buFont typeface="Arial"/>
                        <a:buNone/>
                      </a:pPr>
                      <a:r>
                        <a:rPr lang="en-US" sz="3200" u="none" strike="noStrike" cap="none" dirty="0">
                          <a:latin typeface="Arial" panose="020B0604020202020204" pitchFamily="34" charset="0"/>
                          <a:cs typeface="Arial" panose="020B0604020202020204" pitchFamily="34" charset="0"/>
                        </a:rPr>
                        <a:t>Colegio </a:t>
                      </a:r>
                      <a:r>
                        <a:rPr lang="en-US" sz="3200" u="none" strike="noStrike" cap="none" dirty="0" err="1">
                          <a:latin typeface="Arial" panose="020B0604020202020204" pitchFamily="34" charset="0"/>
                          <a:cs typeface="Arial" panose="020B0604020202020204" pitchFamily="34" charset="0"/>
                        </a:rPr>
                        <a:t>Comunitario</a:t>
                      </a:r>
                      <a:r>
                        <a:rPr lang="en-US" sz="3200" u="none" strike="noStrike" cap="none" dirty="0">
                          <a:latin typeface="Arial" panose="020B0604020202020204" pitchFamily="34" charset="0"/>
                          <a:cs typeface="Arial" panose="020B0604020202020204" pitchFamily="34" charset="0"/>
                        </a:rPr>
                        <a:t> de CA</a:t>
                      </a:r>
                      <a:endParaRPr sz="1400" u="none" strike="noStrike" cap="none" dirty="0"/>
                    </a:p>
                  </a:txBody>
                  <a:tcPr marL="91450" marR="91450" marT="45725" marB="45725">
                    <a:solidFill>
                      <a:srgbClr val="F4592F"/>
                    </a:solidFill>
                  </a:tcPr>
                </a:tc>
                <a:extLst>
                  <a:ext uri="{0D108BD9-81ED-4DB2-BD59-A6C34878D82A}">
                    <a16:rowId xmlns:a16="http://schemas.microsoft.com/office/drawing/2014/main" val="10000"/>
                  </a:ext>
                </a:extLst>
              </a:tr>
              <a:tr h="317500">
                <a:tc>
                  <a:txBody>
                    <a:bodyPr/>
                    <a:lstStyle/>
                    <a:p>
                      <a:pPr marL="0" marR="0" lvl="0" indent="0" algn="l" rtl="0">
                        <a:lnSpc>
                          <a:spcPct val="100000"/>
                        </a:lnSpc>
                        <a:spcBef>
                          <a:spcPts val="0"/>
                        </a:spcBef>
                        <a:spcAft>
                          <a:spcPts val="0"/>
                        </a:spcAft>
                        <a:buClr>
                          <a:srgbClr val="000000"/>
                        </a:buClr>
                        <a:buSzPts val="2500"/>
                        <a:buFont typeface="Arial"/>
                        <a:buNone/>
                      </a:pPr>
                      <a:r>
                        <a:rPr lang="en-US" sz="2000" b="1" u="none" strike="noStrike" cap="none" dirty="0" err="1">
                          <a:solidFill>
                            <a:srgbClr val="F4592F"/>
                          </a:solidFill>
                          <a:latin typeface="Arial" panose="020B0604020202020204" pitchFamily="34" charset="0"/>
                          <a:cs typeface="Arial" panose="020B0604020202020204" pitchFamily="34" charset="0"/>
                        </a:rPr>
                        <a:t>Subsidio</a:t>
                      </a:r>
                      <a:r>
                        <a:rPr lang="en-US" sz="2000" b="1" u="none" strike="noStrike" cap="none" dirty="0">
                          <a:solidFill>
                            <a:srgbClr val="F4592F"/>
                          </a:solidFill>
                          <a:latin typeface="Arial" panose="020B0604020202020204" pitchFamily="34" charset="0"/>
                          <a:cs typeface="Arial" panose="020B0604020202020204" pitchFamily="34" charset="0"/>
                        </a:rPr>
                        <a:t> Federal Pell</a:t>
                      </a:r>
                      <a:endParaRPr sz="2000" u="none" strike="noStrike" cap="none" dirty="0"/>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r>
                        <a:rPr lang="en-US" sz="2000" b="1" u="none" strike="noStrike" cap="none" dirty="0">
                          <a:solidFill>
                            <a:srgbClr val="4848D1"/>
                          </a:solidFill>
                          <a:latin typeface="Arial" panose="020B0604020202020204" pitchFamily="34" charset="0"/>
                          <a:cs typeface="Arial" panose="020B0604020202020204" pitchFamily="34" charset="0"/>
                        </a:rPr>
                        <a:t>Hasta $7,395</a:t>
                      </a:r>
                      <a:endParaRPr sz="2000" u="none" strike="noStrike" cap="none" dirty="0"/>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4848D1"/>
                        </a:buClr>
                        <a:buSzPts val="2500"/>
                        <a:buFont typeface="Calibri"/>
                        <a:buNone/>
                      </a:pPr>
                      <a:r>
                        <a:rPr lang="en-US" sz="2000" b="1" u="none" strike="noStrike" cap="none" dirty="0">
                          <a:solidFill>
                            <a:srgbClr val="4848D1"/>
                          </a:solidFill>
                          <a:latin typeface="Arial" panose="020B0604020202020204" pitchFamily="34" charset="0"/>
                          <a:cs typeface="Arial" panose="020B0604020202020204" pitchFamily="34" charset="0"/>
                        </a:rPr>
                        <a:t>Hasta $7,395</a:t>
                      </a:r>
                      <a:endParaRPr sz="2000" u="none" strike="noStrike" cap="none" dirty="0"/>
                    </a:p>
                    <a:p>
                      <a:pPr marL="0" marR="0" lvl="0" indent="0" algn="l" rtl="0">
                        <a:lnSpc>
                          <a:spcPct val="100000"/>
                        </a:lnSpc>
                        <a:spcBef>
                          <a:spcPts val="0"/>
                        </a:spcBef>
                        <a:spcAft>
                          <a:spcPts val="0"/>
                        </a:spcAft>
                        <a:buClr>
                          <a:srgbClr val="000000"/>
                        </a:buClr>
                        <a:buSzPts val="2500"/>
                        <a:buFont typeface="Arial"/>
                        <a:buNone/>
                      </a:pPr>
                      <a:endParaRPr sz="2000" b="1" u="none" strike="noStrike" cap="none" dirty="0">
                        <a:solidFill>
                          <a:srgbClr val="4848D1"/>
                        </a:solidFill>
                      </a:endParaRPr>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4848D1"/>
                        </a:buClr>
                        <a:buSzPts val="2500"/>
                        <a:buFont typeface="Calibri"/>
                        <a:buNone/>
                      </a:pPr>
                      <a:r>
                        <a:rPr lang="en-US" sz="2000" b="1" u="none" strike="noStrike" cap="none" dirty="0">
                          <a:solidFill>
                            <a:srgbClr val="4848D1"/>
                          </a:solidFill>
                          <a:latin typeface="Arial" panose="020B0604020202020204" pitchFamily="34" charset="0"/>
                          <a:cs typeface="Arial" panose="020B0604020202020204" pitchFamily="34" charset="0"/>
                        </a:rPr>
                        <a:t>Hasta $7,395</a:t>
                      </a:r>
                      <a:endParaRPr sz="2000" u="none" strike="noStrike" cap="none" dirty="0"/>
                    </a:p>
                    <a:p>
                      <a:pPr marL="0" marR="0" lvl="0" indent="0" algn="l" rtl="0">
                        <a:lnSpc>
                          <a:spcPct val="100000"/>
                        </a:lnSpc>
                        <a:spcBef>
                          <a:spcPts val="0"/>
                        </a:spcBef>
                        <a:spcAft>
                          <a:spcPts val="0"/>
                        </a:spcAft>
                        <a:buClr>
                          <a:srgbClr val="000000"/>
                        </a:buClr>
                        <a:buSzPts val="2500"/>
                        <a:buFont typeface="Arial"/>
                        <a:buNone/>
                      </a:pPr>
                      <a:endParaRPr sz="2000" b="1" u="none" strike="noStrike" cap="none" dirty="0">
                        <a:solidFill>
                          <a:srgbClr val="4848D1"/>
                        </a:solidFill>
                      </a:endParaRPr>
                    </a:p>
                  </a:txBody>
                  <a:tcPr marL="91450" marR="91450" marT="45725" marB="45725">
                    <a:solidFill>
                      <a:schemeClr val="lt1"/>
                    </a:solidFill>
                  </a:tcPr>
                </a:tc>
                <a:extLst>
                  <a:ext uri="{0D108BD9-81ED-4DB2-BD59-A6C34878D82A}">
                    <a16:rowId xmlns:a16="http://schemas.microsoft.com/office/drawing/2014/main" val="10001"/>
                  </a:ext>
                </a:extLst>
              </a:tr>
              <a:tr h="762000">
                <a:tc>
                  <a:txBody>
                    <a:bodyPr/>
                    <a:lstStyle/>
                    <a:p>
                      <a:pPr marL="0" marR="0" lvl="0" indent="0" algn="l" rtl="0">
                        <a:lnSpc>
                          <a:spcPct val="100000"/>
                        </a:lnSpc>
                        <a:spcBef>
                          <a:spcPts val="0"/>
                        </a:spcBef>
                        <a:spcAft>
                          <a:spcPts val="0"/>
                        </a:spcAft>
                        <a:buClr>
                          <a:srgbClr val="000000"/>
                        </a:buClr>
                        <a:buSzPts val="2500"/>
                        <a:buFont typeface="Arial"/>
                        <a:buNone/>
                      </a:pPr>
                      <a:r>
                        <a:rPr lang="en-US" sz="2000" b="1" u="none" strike="noStrike" cap="none" dirty="0" err="1">
                          <a:solidFill>
                            <a:srgbClr val="F4592F"/>
                          </a:solidFill>
                          <a:latin typeface="Arial" panose="020B0604020202020204" pitchFamily="34" charset="0"/>
                          <a:cs typeface="Arial" panose="020B0604020202020204" pitchFamily="34" charset="0"/>
                        </a:rPr>
                        <a:t>Subsido</a:t>
                      </a:r>
                      <a:r>
                        <a:rPr lang="en-US" sz="2000" b="1" u="none" strike="noStrike" cap="none" dirty="0">
                          <a:solidFill>
                            <a:srgbClr val="F4592F"/>
                          </a:solidFill>
                          <a:latin typeface="Arial" panose="020B0604020202020204" pitchFamily="34" charset="0"/>
                          <a:cs typeface="Arial" panose="020B0604020202020204" pitchFamily="34" charset="0"/>
                        </a:rPr>
                        <a:t> Cal para j</a:t>
                      </a:r>
                      <a:r>
                        <a:rPr lang="es-CO" sz="2000" b="1" i="0" u="none" strike="noStrike" cap="none" dirty="0" err="1">
                          <a:solidFill>
                            <a:srgbClr val="F4592F"/>
                          </a:solidFill>
                          <a:effectLst/>
                          <a:latin typeface="Arial" panose="020B0604020202020204" pitchFamily="34" charset="0"/>
                          <a:ea typeface="Calibri"/>
                          <a:cs typeface="Arial" panose="020B0604020202020204" pitchFamily="34" charset="0"/>
                          <a:sym typeface="Arial"/>
                        </a:rPr>
                        <a:t>ó</a:t>
                      </a:r>
                      <a:r>
                        <a:rPr lang="en-US" sz="2000" b="1" u="none" strike="noStrike" cap="none" dirty="0" err="1">
                          <a:solidFill>
                            <a:srgbClr val="F4592F"/>
                          </a:solidFill>
                          <a:latin typeface="Arial" panose="020B0604020202020204" pitchFamily="34" charset="0"/>
                          <a:cs typeface="Arial" panose="020B0604020202020204" pitchFamily="34" charset="0"/>
                        </a:rPr>
                        <a:t>venes</a:t>
                      </a:r>
                      <a:r>
                        <a:rPr lang="en-US" sz="2000" b="1" u="none" strike="noStrike" cap="none" dirty="0">
                          <a:solidFill>
                            <a:srgbClr val="F4592F"/>
                          </a:solidFill>
                          <a:latin typeface="Arial" panose="020B0604020202020204" pitchFamily="34" charset="0"/>
                          <a:cs typeface="Arial" panose="020B0604020202020204" pitchFamily="34" charset="0"/>
                        </a:rPr>
                        <a:t> </a:t>
                      </a:r>
                      <a:r>
                        <a:rPr lang="en-US" sz="2000" b="1" u="none" strike="noStrike" cap="none" dirty="0" err="1">
                          <a:solidFill>
                            <a:srgbClr val="F4592F"/>
                          </a:solidFill>
                          <a:latin typeface="Arial" panose="020B0604020202020204" pitchFamily="34" charset="0"/>
                          <a:cs typeface="Arial" panose="020B0604020202020204" pitchFamily="34" charset="0"/>
                        </a:rPr>
                        <a:t>en</a:t>
                      </a:r>
                      <a:r>
                        <a:rPr lang="en-US" sz="2000" b="1" u="none" strike="noStrike" cap="none" dirty="0">
                          <a:solidFill>
                            <a:srgbClr val="F4592F"/>
                          </a:solidFill>
                          <a:latin typeface="Arial" panose="020B0604020202020204" pitchFamily="34" charset="0"/>
                          <a:cs typeface="Arial" panose="020B0604020202020204" pitchFamily="34" charset="0"/>
                        </a:rPr>
                        <a:t> Crianza temporal (no </a:t>
                      </a:r>
                      <a:r>
                        <a:rPr lang="en-US" sz="2000" b="1" u="none" strike="noStrike" cap="none" dirty="0" err="1">
                          <a:solidFill>
                            <a:srgbClr val="F4592F"/>
                          </a:solidFill>
                          <a:latin typeface="Arial" panose="020B0604020202020204" pitchFamily="34" charset="0"/>
                          <a:cs typeface="Arial" panose="020B0604020202020204" pitchFamily="34" charset="0"/>
                        </a:rPr>
                        <a:t>incluye</a:t>
                      </a:r>
                      <a:r>
                        <a:rPr lang="en-US" sz="2000" b="1" u="none" strike="noStrike" cap="none" dirty="0">
                          <a:solidFill>
                            <a:srgbClr val="F4592F"/>
                          </a:solidFill>
                          <a:latin typeface="Arial" panose="020B0604020202020204" pitchFamily="34" charset="0"/>
                          <a:cs typeface="Arial" panose="020B0604020202020204" pitchFamily="34" charset="0"/>
                        </a:rPr>
                        <a:t> </a:t>
                      </a:r>
                      <a:r>
                        <a:rPr lang="en-US" sz="2000" b="1" u="none" strike="noStrike" cap="none" dirty="0" err="1">
                          <a:solidFill>
                            <a:srgbClr val="F4592F"/>
                          </a:solidFill>
                          <a:latin typeface="Arial" panose="020B0604020202020204" pitchFamily="34" charset="0"/>
                          <a:cs typeface="Arial" panose="020B0604020202020204" pitchFamily="34" charset="0"/>
                        </a:rPr>
                        <a:t>matr</a:t>
                      </a:r>
                      <a:r>
                        <a:rPr lang="es-CO" sz="2000" b="1" i="0" u="none" strike="noStrike" cap="none" dirty="0">
                          <a:solidFill>
                            <a:srgbClr val="F4592F"/>
                          </a:solidFill>
                          <a:effectLst/>
                          <a:latin typeface="Arial" panose="020B0604020202020204" pitchFamily="34" charset="0"/>
                          <a:ea typeface="Calibri"/>
                          <a:cs typeface="Arial" panose="020B0604020202020204" pitchFamily="34" charset="0"/>
                          <a:sym typeface="Arial"/>
                        </a:rPr>
                        <a:t>í</a:t>
                      </a:r>
                      <a:r>
                        <a:rPr lang="en-US" sz="2000" b="1" u="none" strike="noStrike" cap="none" dirty="0" err="1">
                          <a:solidFill>
                            <a:srgbClr val="F4592F"/>
                          </a:solidFill>
                          <a:latin typeface="Arial" panose="020B0604020202020204" pitchFamily="34" charset="0"/>
                          <a:cs typeface="Arial" panose="020B0604020202020204" pitchFamily="34" charset="0"/>
                        </a:rPr>
                        <a:t>cula</a:t>
                      </a:r>
                      <a:r>
                        <a:rPr lang="en-US" sz="2000" b="1" u="none" strike="noStrike" cap="none" dirty="0">
                          <a:solidFill>
                            <a:srgbClr val="F4592F"/>
                          </a:solidFill>
                          <a:latin typeface="Arial" panose="020B0604020202020204" pitchFamily="34" charset="0"/>
                          <a:cs typeface="Arial" panose="020B0604020202020204" pitchFamily="34" charset="0"/>
                        </a:rPr>
                        <a:t>) </a:t>
                      </a:r>
                      <a:endParaRPr sz="2000" u="none" strike="noStrike" cap="none" dirty="0"/>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4848D1"/>
                        </a:buClr>
                        <a:buSzPts val="2500"/>
                        <a:buFont typeface="Calibri"/>
                        <a:buNone/>
                      </a:pPr>
                      <a:r>
                        <a:rPr lang="en-US" sz="2000" b="1" u="none" strike="noStrike" cap="none" dirty="0">
                          <a:solidFill>
                            <a:srgbClr val="4848D1"/>
                          </a:solidFill>
                          <a:latin typeface="Arial" panose="020B0604020202020204" pitchFamily="34" charset="0"/>
                          <a:cs typeface="Arial" panose="020B0604020202020204" pitchFamily="34" charset="0"/>
                        </a:rPr>
                        <a:t>Hasta $6,000</a:t>
                      </a:r>
                      <a:endParaRPr sz="2000" u="none" strike="noStrike" cap="none" dirty="0"/>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r>
                        <a:rPr lang="en-US" sz="2000" b="1" u="none" strike="noStrike" cap="none" dirty="0">
                          <a:solidFill>
                            <a:srgbClr val="4848D1"/>
                          </a:solidFill>
                          <a:latin typeface="Arial" panose="020B0604020202020204" pitchFamily="34" charset="0"/>
                          <a:cs typeface="Arial" panose="020B0604020202020204" pitchFamily="34" charset="0"/>
                        </a:rPr>
                        <a:t>Hasta $6,000</a:t>
                      </a:r>
                      <a:endParaRPr sz="2000" u="none" strike="noStrike" cap="none" dirty="0"/>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r>
                        <a:rPr lang="en-US" sz="2000" b="1" u="none" strike="noStrike" cap="none" dirty="0">
                          <a:solidFill>
                            <a:srgbClr val="4848D1"/>
                          </a:solidFill>
                          <a:latin typeface="Arial" panose="020B0604020202020204" pitchFamily="34" charset="0"/>
                          <a:cs typeface="Arial" panose="020B0604020202020204" pitchFamily="34" charset="0"/>
                        </a:rPr>
                        <a:t>Hasta $6,000</a:t>
                      </a:r>
                      <a:endParaRPr sz="2000" u="none" strike="noStrike" cap="none" dirty="0"/>
                    </a:p>
                  </a:txBody>
                  <a:tcPr marL="91450" marR="91450" marT="45725" marB="45725">
                    <a:solidFill>
                      <a:schemeClr val="lt1"/>
                    </a:solidFill>
                  </a:tcPr>
                </a:tc>
                <a:extLst>
                  <a:ext uri="{0D108BD9-81ED-4DB2-BD59-A6C34878D82A}">
                    <a16:rowId xmlns:a16="http://schemas.microsoft.com/office/drawing/2014/main" val="10002"/>
                  </a:ext>
                </a:extLst>
              </a:tr>
              <a:tr h="609600">
                <a:tc>
                  <a:txBody>
                    <a:bodyPr/>
                    <a:lstStyle/>
                    <a:p>
                      <a:pPr marL="0" marR="0" lvl="0" indent="0" algn="l" defTabSz="914400" rtl="0" eaLnBrk="1" fontAlgn="auto" latinLnBrk="0" hangingPunct="1">
                        <a:lnSpc>
                          <a:spcPct val="100000"/>
                        </a:lnSpc>
                        <a:spcBef>
                          <a:spcPts val="0"/>
                        </a:spcBef>
                        <a:spcAft>
                          <a:spcPts val="0"/>
                        </a:spcAft>
                        <a:buClr>
                          <a:srgbClr val="000000"/>
                        </a:buClr>
                        <a:buSzPts val="2500"/>
                        <a:buFont typeface="Arial"/>
                        <a:buNone/>
                        <a:tabLst/>
                        <a:defRPr/>
                      </a:pPr>
                      <a:r>
                        <a:rPr lang="es-ES" sz="2000" b="1" u="none" strike="noStrike" cap="none" dirty="0" err="1">
                          <a:solidFill>
                            <a:srgbClr val="F4592F"/>
                          </a:solidFill>
                          <a:latin typeface="Arial" panose="020B0604020202020204" pitchFamily="34" charset="0"/>
                          <a:cs typeface="Arial" panose="020B0604020202020204" pitchFamily="34" charset="0"/>
                        </a:rPr>
                        <a:t>Subsido</a:t>
                      </a:r>
                      <a:r>
                        <a:rPr lang="es-ES" sz="2000" b="1" u="none" strike="noStrike" cap="none" dirty="0">
                          <a:solidFill>
                            <a:srgbClr val="F4592F"/>
                          </a:solidFill>
                          <a:latin typeface="Arial" panose="020B0604020202020204" pitchFamily="34" charset="0"/>
                          <a:cs typeface="Arial" panose="020B0604020202020204" pitchFamily="34" charset="0"/>
                        </a:rPr>
                        <a:t> Cal con </a:t>
                      </a:r>
                      <a:r>
                        <a:rPr lang="en-US" sz="2000" b="1" u="none" strike="noStrike" cap="none" dirty="0" err="1">
                          <a:solidFill>
                            <a:srgbClr val="F4592F"/>
                          </a:solidFill>
                          <a:latin typeface="Arial" panose="020B0604020202020204" pitchFamily="34" charset="0"/>
                          <a:cs typeface="Arial" panose="020B0604020202020204" pitchFamily="34" charset="0"/>
                        </a:rPr>
                        <a:t>matr</a:t>
                      </a:r>
                      <a:r>
                        <a:rPr lang="es-CO" sz="2000" b="1" i="0" u="none" strike="noStrike" cap="none" dirty="0">
                          <a:solidFill>
                            <a:srgbClr val="F4592F"/>
                          </a:solidFill>
                          <a:effectLst/>
                          <a:latin typeface="Arial" panose="020B0604020202020204" pitchFamily="34" charset="0"/>
                          <a:ea typeface="Calibri"/>
                          <a:cs typeface="Arial" panose="020B0604020202020204" pitchFamily="34" charset="0"/>
                          <a:sym typeface="Arial"/>
                        </a:rPr>
                        <a:t>i</a:t>
                      </a:r>
                      <a:r>
                        <a:rPr lang="en-US" sz="2000" b="1" u="none" strike="noStrike" cap="none" dirty="0" err="1">
                          <a:solidFill>
                            <a:srgbClr val="F4592F"/>
                          </a:solidFill>
                          <a:latin typeface="Arial" panose="020B0604020202020204" pitchFamily="34" charset="0"/>
                          <a:cs typeface="Arial" panose="020B0604020202020204" pitchFamily="34" charset="0"/>
                        </a:rPr>
                        <a:t>cula</a:t>
                      </a:r>
                      <a:r>
                        <a:rPr lang="en-US" sz="2000" b="1" u="none" strike="noStrike" cap="none" dirty="0">
                          <a:solidFill>
                            <a:srgbClr val="F4592F"/>
                          </a:solidFill>
                          <a:latin typeface="Arial" panose="020B0604020202020204" pitchFamily="34" charset="0"/>
                          <a:cs typeface="Arial" panose="020B0604020202020204" pitchFamily="34" charset="0"/>
                        </a:rPr>
                        <a:t> y </a:t>
                      </a:r>
                      <a:r>
                        <a:rPr lang="en-US" sz="2000" b="1" u="none" strike="noStrike" cap="none" dirty="0" err="1">
                          <a:solidFill>
                            <a:srgbClr val="F4592F"/>
                          </a:solidFill>
                          <a:latin typeface="Arial" panose="020B0604020202020204" pitchFamily="34" charset="0"/>
                          <a:cs typeface="Arial" panose="020B0604020202020204" pitchFamily="34" charset="0"/>
                        </a:rPr>
                        <a:t>costos</a:t>
                      </a:r>
                      <a:r>
                        <a:rPr lang="en-US" sz="2000" b="1" u="none" strike="noStrike" cap="none" dirty="0">
                          <a:solidFill>
                            <a:srgbClr val="F4592F"/>
                          </a:solidFill>
                          <a:latin typeface="Arial" panose="020B0604020202020204" pitchFamily="34" charset="0"/>
                          <a:cs typeface="Arial" panose="020B0604020202020204" pitchFamily="34" charset="0"/>
                        </a:rPr>
                        <a:t> </a:t>
                      </a:r>
                      <a:endParaRPr lang="es-ES" sz="2000" u="none" strike="noStrike" cap="none" dirty="0">
                        <a:latin typeface="Arial" panose="020B0604020202020204" pitchFamily="34" charset="0"/>
                        <a:cs typeface="Arial" panose="020B0604020202020204" pitchFamily="34" charset="0"/>
                      </a:endParaRPr>
                    </a:p>
                    <a:p>
                      <a:pPr marL="0" marR="0" lvl="0" indent="0" algn="l" rtl="0">
                        <a:lnSpc>
                          <a:spcPct val="100000"/>
                        </a:lnSpc>
                        <a:spcBef>
                          <a:spcPts val="0"/>
                        </a:spcBef>
                        <a:spcAft>
                          <a:spcPts val="0"/>
                        </a:spcAft>
                        <a:buClr>
                          <a:srgbClr val="000000"/>
                        </a:buClr>
                        <a:buSzPts val="2500"/>
                        <a:buFont typeface="Arial"/>
                        <a:buNone/>
                      </a:pPr>
                      <a:endParaRPr sz="2000" u="none" strike="noStrike" cap="none" dirty="0"/>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4848D1"/>
                        </a:buClr>
                        <a:buSzPts val="2500"/>
                        <a:buFont typeface="Calibri"/>
                        <a:buNone/>
                      </a:pPr>
                      <a:r>
                        <a:rPr lang="en-US" sz="2000" b="1" u="none" strike="noStrike" cap="none" dirty="0">
                          <a:solidFill>
                            <a:srgbClr val="4848D1"/>
                          </a:solidFill>
                          <a:latin typeface="Arial" panose="020B0604020202020204" pitchFamily="34" charset="0"/>
                          <a:cs typeface="Arial" panose="020B0604020202020204" pitchFamily="34" charset="0"/>
                        </a:rPr>
                        <a:t>Hasta $5,742</a:t>
                      </a:r>
                    </a:p>
                    <a:p>
                      <a:pPr marL="0" marR="0" lvl="0" indent="0" algn="l" rtl="0">
                        <a:lnSpc>
                          <a:spcPct val="100000"/>
                        </a:lnSpc>
                        <a:spcBef>
                          <a:spcPts val="0"/>
                        </a:spcBef>
                        <a:spcAft>
                          <a:spcPts val="0"/>
                        </a:spcAft>
                        <a:buClr>
                          <a:srgbClr val="4848D1"/>
                        </a:buClr>
                        <a:buSzPts val="2500"/>
                        <a:buFont typeface="Calibri"/>
                        <a:buNone/>
                      </a:pPr>
                      <a:r>
                        <a:rPr lang="en-US" sz="2000" b="1" u="none" strike="noStrike" cap="none" dirty="0">
                          <a:solidFill>
                            <a:srgbClr val="4848D1"/>
                          </a:solidFill>
                          <a:latin typeface="Arial" panose="020B0604020202020204" pitchFamily="34" charset="0"/>
                          <a:cs typeface="Arial" panose="020B0604020202020204" pitchFamily="34" charset="0"/>
                        </a:rPr>
                        <a:t>(</a:t>
                      </a:r>
                      <a:r>
                        <a:rPr lang="en-US" sz="2000" b="1" u="none" strike="noStrike" cap="none" dirty="0" err="1">
                          <a:solidFill>
                            <a:srgbClr val="4848D1"/>
                          </a:solidFill>
                          <a:latin typeface="Arial" panose="020B0604020202020204" pitchFamily="34" charset="0"/>
                          <a:cs typeface="Arial" panose="020B0604020202020204" pitchFamily="34" charset="0"/>
                        </a:rPr>
                        <a:t>matrícula</a:t>
                      </a:r>
                      <a:r>
                        <a:rPr lang="en-US" sz="2000" b="1" u="none" strike="noStrike" cap="none" dirty="0">
                          <a:solidFill>
                            <a:srgbClr val="4848D1"/>
                          </a:solidFill>
                          <a:latin typeface="Arial" panose="020B0604020202020204" pitchFamily="34" charset="0"/>
                          <a:cs typeface="Arial" panose="020B0604020202020204" pitchFamily="34" charset="0"/>
                        </a:rPr>
                        <a:t> y </a:t>
                      </a:r>
                      <a:r>
                        <a:rPr lang="en-US" sz="2000" b="1" u="none" strike="noStrike" cap="none" dirty="0" err="1">
                          <a:solidFill>
                            <a:srgbClr val="4848D1"/>
                          </a:solidFill>
                          <a:latin typeface="Arial" panose="020B0604020202020204" pitchFamily="34" charset="0"/>
                          <a:cs typeface="Arial" panose="020B0604020202020204" pitchFamily="34" charset="0"/>
                        </a:rPr>
                        <a:t>tasas</a:t>
                      </a:r>
                      <a:r>
                        <a:rPr lang="en-US" sz="2000" b="1" u="none" strike="noStrike" cap="none" dirty="0">
                          <a:solidFill>
                            <a:srgbClr val="4848D1"/>
                          </a:solidFill>
                          <a:latin typeface="Arial" panose="020B0604020202020204" pitchFamily="34" charset="0"/>
                          <a:cs typeface="Arial" panose="020B0604020202020204" pitchFamily="34" charset="0"/>
                        </a:rPr>
                        <a:t> completes)</a:t>
                      </a:r>
                      <a:endParaRPr sz="2000" u="none" strike="noStrike" cap="none" dirty="0"/>
                    </a:p>
                  </a:txBody>
                  <a:tcPr marL="91450" marR="91450" marT="45725" marB="45725">
                    <a:solidFill>
                      <a:schemeClr val="lt1"/>
                    </a:solidFill>
                  </a:tcPr>
                </a:tc>
                <a:tc>
                  <a:txBody>
                    <a:bodyPr/>
                    <a:lstStyle/>
                    <a:p>
                      <a:pPr marL="0" marR="0" lvl="0" indent="0" algn="l" defTabSz="914400" rtl="0" eaLnBrk="1" fontAlgn="auto" latinLnBrk="0" hangingPunct="1">
                        <a:lnSpc>
                          <a:spcPct val="100000"/>
                        </a:lnSpc>
                        <a:spcBef>
                          <a:spcPts val="0"/>
                        </a:spcBef>
                        <a:spcAft>
                          <a:spcPts val="0"/>
                        </a:spcAft>
                        <a:buClr>
                          <a:srgbClr val="000000"/>
                        </a:buClr>
                        <a:buSzPts val="2500"/>
                        <a:buFont typeface="Arial"/>
                        <a:buNone/>
                        <a:tabLst/>
                        <a:defRPr/>
                      </a:pPr>
                      <a:r>
                        <a:rPr lang="en-US" sz="2000" b="1" u="none" strike="noStrike" cap="none" dirty="0">
                          <a:solidFill>
                            <a:srgbClr val="4848D1"/>
                          </a:solidFill>
                          <a:latin typeface="Arial" panose="020B0604020202020204" pitchFamily="34" charset="0"/>
                          <a:cs typeface="Arial" panose="020B0604020202020204" pitchFamily="34" charset="0"/>
                        </a:rPr>
                        <a:t>Hasta $16,236</a:t>
                      </a:r>
                      <a:br>
                        <a:rPr lang="en-US" sz="2000" b="1" u="none" strike="noStrike" cap="none" dirty="0">
                          <a:solidFill>
                            <a:srgbClr val="4848D1"/>
                          </a:solidFill>
                          <a:latin typeface="Arial" panose="020B0604020202020204" pitchFamily="34" charset="0"/>
                          <a:cs typeface="Arial" panose="020B0604020202020204" pitchFamily="34" charset="0"/>
                        </a:rPr>
                      </a:br>
                      <a:r>
                        <a:rPr lang="en-US" sz="2000" b="1" u="none" strike="noStrike" cap="none" dirty="0">
                          <a:solidFill>
                            <a:srgbClr val="4848D1"/>
                          </a:solidFill>
                          <a:latin typeface="Arial" panose="020B0604020202020204" pitchFamily="34" charset="0"/>
                          <a:cs typeface="Arial" panose="020B0604020202020204" pitchFamily="34" charset="0"/>
                        </a:rPr>
                        <a:t>(</a:t>
                      </a:r>
                      <a:r>
                        <a:rPr lang="en-US" sz="2000" b="1" u="none" strike="noStrike" cap="none" dirty="0" err="1">
                          <a:solidFill>
                            <a:srgbClr val="4848D1"/>
                          </a:solidFill>
                          <a:latin typeface="Arial" panose="020B0604020202020204" pitchFamily="34" charset="0"/>
                          <a:cs typeface="Arial" panose="020B0604020202020204" pitchFamily="34" charset="0"/>
                        </a:rPr>
                        <a:t>matrícula</a:t>
                      </a:r>
                      <a:r>
                        <a:rPr lang="en-US" sz="2000" b="1" u="none" strike="noStrike" cap="none" dirty="0">
                          <a:solidFill>
                            <a:srgbClr val="4848D1"/>
                          </a:solidFill>
                          <a:latin typeface="Arial" panose="020B0604020202020204" pitchFamily="34" charset="0"/>
                          <a:cs typeface="Arial" panose="020B0604020202020204" pitchFamily="34" charset="0"/>
                        </a:rPr>
                        <a:t> y </a:t>
                      </a:r>
                      <a:r>
                        <a:rPr lang="en-US" sz="2000" b="1" u="none" strike="noStrike" cap="none" dirty="0" err="1">
                          <a:solidFill>
                            <a:srgbClr val="4848D1"/>
                          </a:solidFill>
                          <a:latin typeface="Arial" panose="020B0604020202020204" pitchFamily="34" charset="0"/>
                          <a:cs typeface="Arial" panose="020B0604020202020204" pitchFamily="34" charset="0"/>
                        </a:rPr>
                        <a:t>tasas</a:t>
                      </a:r>
                      <a:r>
                        <a:rPr lang="en-US" sz="2000" b="1" u="none" strike="noStrike" cap="none" dirty="0">
                          <a:solidFill>
                            <a:srgbClr val="4848D1"/>
                          </a:solidFill>
                          <a:latin typeface="Arial" panose="020B0604020202020204" pitchFamily="34" charset="0"/>
                          <a:cs typeface="Arial" panose="020B0604020202020204" pitchFamily="34" charset="0"/>
                        </a:rPr>
                        <a:t> completes)</a:t>
                      </a:r>
                      <a:endParaRPr lang="en-US" sz="2000" u="none" strike="noStrike" cap="none" dirty="0"/>
                    </a:p>
                    <a:p>
                      <a:pPr marL="0" marR="0" lvl="0" indent="0" algn="l" rtl="0">
                        <a:lnSpc>
                          <a:spcPct val="100000"/>
                        </a:lnSpc>
                        <a:spcBef>
                          <a:spcPts val="0"/>
                        </a:spcBef>
                        <a:spcAft>
                          <a:spcPts val="0"/>
                        </a:spcAft>
                        <a:buClr>
                          <a:srgbClr val="000000"/>
                        </a:buClr>
                        <a:buSzPts val="2500"/>
                        <a:buFont typeface="Arial"/>
                        <a:buNone/>
                      </a:pPr>
                      <a:endParaRPr sz="2000" u="none" strike="noStrike" cap="none" dirty="0"/>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endParaRPr sz="2000" b="1" u="none" strike="noStrike" cap="none" dirty="0">
                        <a:solidFill>
                          <a:srgbClr val="4848D1"/>
                        </a:solidFill>
                        <a:latin typeface="Arial" panose="020B0604020202020204" pitchFamily="34" charset="0"/>
                        <a:cs typeface="Arial" panose="020B0604020202020204" pitchFamily="34" charset="0"/>
                      </a:endParaRPr>
                    </a:p>
                  </a:txBody>
                  <a:tcPr marL="91450" marR="91450" marT="45725" marB="45725">
                    <a:solidFill>
                      <a:schemeClr val="lt1"/>
                    </a:solidFill>
                  </a:tcPr>
                </a:tc>
                <a:extLst>
                  <a:ext uri="{0D108BD9-81ED-4DB2-BD59-A6C34878D82A}">
                    <a16:rowId xmlns:a16="http://schemas.microsoft.com/office/drawing/2014/main" val="10003"/>
                  </a:ext>
                </a:extLst>
              </a:tr>
              <a:tr h="685800">
                <a:tc>
                  <a:txBody>
                    <a:bodyPr/>
                    <a:lstStyle/>
                    <a:p>
                      <a:pPr marL="0" marR="0" lvl="0" indent="0" algn="l" rtl="0">
                        <a:lnSpc>
                          <a:spcPct val="100000"/>
                        </a:lnSpc>
                        <a:spcBef>
                          <a:spcPts val="0"/>
                        </a:spcBef>
                        <a:spcAft>
                          <a:spcPts val="0"/>
                        </a:spcAft>
                        <a:buClr>
                          <a:srgbClr val="000000"/>
                        </a:buClr>
                        <a:buSzPts val="2500"/>
                        <a:buFont typeface="Arial"/>
                        <a:buNone/>
                      </a:pPr>
                      <a:r>
                        <a:rPr lang="en-US" sz="2000" b="1" u="none" strike="noStrike" cap="none" dirty="0" err="1">
                          <a:solidFill>
                            <a:srgbClr val="F4592F"/>
                          </a:solidFill>
                          <a:latin typeface="Arial" panose="020B0604020202020204" pitchFamily="34" charset="0"/>
                          <a:cs typeface="Arial" panose="020B0604020202020204" pitchFamily="34" charset="0"/>
                        </a:rPr>
                        <a:t>Subsidio</a:t>
                      </a:r>
                      <a:r>
                        <a:rPr lang="en-US" sz="2000" b="1" u="none" strike="noStrike" cap="none" dirty="0">
                          <a:solidFill>
                            <a:srgbClr val="F4592F"/>
                          </a:solidFill>
                          <a:latin typeface="Arial" panose="020B0604020202020204" pitchFamily="34" charset="0"/>
                          <a:cs typeface="Arial" panose="020B0604020202020204" pitchFamily="34" charset="0"/>
                        </a:rPr>
                        <a:t> de </a:t>
                      </a:r>
                      <a:r>
                        <a:rPr lang="en-US" sz="2000" b="1" u="none" strike="noStrike" cap="none" dirty="0" err="1">
                          <a:solidFill>
                            <a:srgbClr val="F4592F"/>
                          </a:solidFill>
                          <a:latin typeface="Arial" panose="020B0604020202020204" pitchFamily="34" charset="0"/>
                          <a:cs typeface="Arial" panose="020B0604020202020204" pitchFamily="34" charset="0"/>
                        </a:rPr>
                        <a:t>terminaci</a:t>
                      </a:r>
                      <a:r>
                        <a:rPr lang="es-CO" sz="2000" b="1" i="0" u="none" strike="noStrike" cap="none" dirty="0" err="1">
                          <a:solidFill>
                            <a:srgbClr val="F4592F"/>
                          </a:solidFill>
                          <a:effectLst/>
                          <a:latin typeface="Arial" panose="020B0604020202020204" pitchFamily="34" charset="0"/>
                          <a:ea typeface="Calibri"/>
                          <a:cs typeface="Arial" panose="020B0604020202020204" pitchFamily="34" charset="0"/>
                          <a:sym typeface="Arial"/>
                        </a:rPr>
                        <a:t>ó</a:t>
                      </a:r>
                      <a:r>
                        <a:rPr lang="en-US" sz="2000" b="1" u="none" strike="noStrike" cap="none" dirty="0">
                          <a:solidFill>
                            <a:srgbClr val="F4592F"/>
                          </a:solidFill>
                          <a:latin typeface="Arial" panose="020B0604020202020204" pitchFamily="34" charset="0"/>
                          <a:cs typeface="Arial" panose="020B0604020202020204" pitchFamily="34" charset="0"/>
                        </a:rPr>
                        <a:t>n </a:t>
                      </a:r>
                      <a:r>
                        <a:rPr lang="en-US" sz="2000" b="1" u="none" strike="noStrike" cap="none" dirty="0" err="1">
                          <a:solidFill>
                            <a:srgbClr val="F4592F"/>
                          </a:solidFill>
                          <a:latin typeface="Arial" panose="020B0604020202020204" pitchFamily="34" charset="0"/>
                          <a:cs typeface="Arial" panose="020B0604020202020204" pitchFamily="34" charset="0"/>
                        </a:rPr>
                        <a:t>estudiantil</a:t>
                      </a:r>
                      <a:r>
                        <a:rPr lang="en-US" sz="2000" b="1" u="none" strike="noStrike" cap="none" dirty="0">
                          <a:solidFill>
                            <a:srgbClr val="F4592F"/>
                          </a:solidFill>
                          <a:latin typeface="Arial" panose="020B0604020202020204" pitchFamily="34" charset="0"/>
                          <a:cs typeface="Arial" panose="020B0604020202020204" pitchFamily="34" charset="0"/>
                        </a:rPr>
                        <a:t> </a:t>
                      </a:r>
                      <a:r>
                        <a:rPr lang="en-US" sz="2000" b="1" u="none" strike="noStrike" cap="none" dirty="0" err="1">
                          <a:solidFill>
                            <a:srgbClr val="F4592F"/>
                          </a:solidFill>
                          <a:latin typeface="Arial" panose="020B0604020202020204" pitchFamily="34" charset="0"/>
                          <a:cs typeface="Arial" panose="020B0604020202020204" pitchFamily="34" charset="0"/>
                        </a:rPr>
                        <a:t>exitosa</a:t>
                      </a:r>
                      <a:r>
                        <a:rPr lang="en-US" sz="2000" b="1" u="none" strike="noStrike" cap="none" dirty="0">
                          <a:solidFill>
                            <a:srgbClr val="F4592F"/>
                          </a:solidFill>
                          <a:latin typeface="Arial" panose="020B0604020202020204" pitchFamily="34" charset="0"/>
                          <a:cs typeface="Arial" panose="020B0604020202020204" pitchFamily="34" charset="0"/>
                        </a:rPr>
                        <a:t> </a:t>
                      </a:r>
                      <a:endParaRPr sz="2000" u="none" strike="noStrike" cap="none" dirty="0"/>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chemeClr val="dk1"/>
                        </a:buClr>
                        <a:buSzPts val="2500"/>
                        <a:buFont typeface="Calibri"/>
                        <a:buNone/>
                      </a:pPr>
                      <a:endParaRPr sz="2000" b="1" u="none" strike="noStrike" cap="none" dirty="0">
                        <a:solidFill>
                          <a:srgbClr val="4848D1"/>
                        </a:solidFill>
                        <a:latin typeface="Arial" panose="020B0604020202020204" pitchFamily="34" charset="0"/>
                        <a:cs typeface="Arial" panose="020B0604020202020204" pitchFamily="34" charset="0"/>
                      </a:endParaRPr>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endParaRPr sz="2000" b="1" u="none" strike="noStrike" cap="none" dirty="0">
                        <a:solidFill>
                          <a:srgbClr val="4848D1"/>
                        </a:solidFill>
                        <a:latin typeface="Arial" panose="020B0604020202020204" pitchFamily="34" charset="0"/>
                        <a:cs typeface="Arial" panose="020B0604020202020204" pitchFamily="34" charset="0"/>
                      </a:endParaRPr>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r>
                        <a:rPr lang="en-US" sz="2000" b="1" u="none" strike="noStrike" cap="none" dirty="0">
                          <a:solidFill>
                            <a:srgbClr val="4848D1"/>
                          </a:solidFill>
                          <a:latin typeface="Arial" panose="020B0604020202020204" pitchFamily="34" charset="0"/>
                          <a:cs typeface="Arial" panose="020B0604020202020204" pitchFamily="34" charset="0"/>
                        </a:rPr>
                        <a:t>De valor </a:t>
                      </a:r>
                      <a:r>
                        <a:rPr lang="en-US" sz="2000" b="1" u="none" strike="noStrike" cap="none" dirty="0" err="1">
                          <a:solidFill>
                            <a:srgbClr val="4848D1"/>
                          </a:solidFill>
                          <a:latin typeface="Arial" panose="020B0604020202020204" pitchFamily="34" charset="0"/>
                          <a:cs typeface="Arial" panose="020B0604020202020204" pitchFamily="34" charset="0"/>
                        </a:rPr>
                        <a:t>aproximado</a:t>
                      </a:r>
                      <a:r>
                        <a:rPr lang="en-US" sz="2000" b="1" u="none" strike="noStrike" cap="none" dirty="0">
                          <a:solidFill>
                            <a:srgbClr val="4848D1"/>
                          </a:solidFill>
                          <a:latin typeface="Arial" panose="020B0604020202020204" pitchFamily="34" charset="0"/>
                          <a:cs typeface="Arial" panose="020B0604020202020204" pitchFamily="34" charset="0"/>
                        </a:rPr>
                        <a:t> $1,458.</a:t>
                      </a:r>
                      <a:endParaRPr sz="2000" u="none" strike="noStrike" cap="none" dirty="0">
                        <a:latin typeface="Arial" panose="020B0604020202020204" pitchFamily="34" charset="0"/>
                        <a:cs typeface="Arial" panose="020B0604020202020204" pitchFamily="34" charset="0"/>
                      </a:endParaRPr>
                    </a:p>
                  </a:txBody>
                  <a:tcPr marL="91450" marR="91450" marT="45725" marB="45725">
                    <a:solidFill>
                      <a:schemeClr val="lt1"/>
                    </a:solidFill>
                  </a:tcPr>
                </a:tc>
                <a:extLst>
                  <a:ext uri="{0D108BD9-81ED-4DB2-BD59-A6C34878D82A}">
                    <a16:rowId xmlns:a16="http://schemas.microsoft.com/office/drawing/2014/main" val="10004"/>
                  </a:ext>
                </a:extLst>
              </a:tr>
              <a:tr h="609925">
                <a:tc>
                  <a:txBody>
                    <a:bodyPr/>
                    <a:lstStyle/>
                    <a:p>
                      <a:pPr marL="0" marR="0" lvl="0" indent="0" algn="l" rtl="0">
                        <a:lnSpc>
                          <a:spcPct val="100000"/>
                        </a:lnSpc>
                        <a:spcBef>
                          <a:spcPts val="0"/>
                        </a:spcBef>
                        <a:spcAft>
                          <a:spcPts val="0"/>
                        </a:spcAft>
                        <a:buClr>
                          <a:srgbClr val="000000"/>
                        </a:buClr>
                        <a:buSzPts val="2500"/>
                        <a:buFont typeface="Arial"/>
                        <a:buNone/>
                      </a:pPr>
                      <a:r>
                        <a:rPr lang="en-US" sz="2000" b="1" u="none" strike="noStrike" cap="none" dirty="0" err="1">
                          <a:solidFill>
                            <a:srgbClr val="F4592F"/>
                          </a:solidFill>
                          <a:latin typeface="Arial" panose="020B0604020202020204" pitchFamily="34" charset="0"/>
                          <a:cs typeface="Arial" panose="020B0604020202020204" pitchFamily="34" charset="0"/>
                        </a:rPr>
                        <a:t>Subsidio</a:t>
                      </a:r>
                      <a:r>
                        <a:rPr lang="en-US" sz="2000" b="1" u="none" strike="noStrike" cap="none" dirty="0">
                          <a:solidFill>
                            <a:srgbClr val="F4592F"/>
                          </a:solidFill>
                          <a:latin typeface="Arial" panose="020B0604020202020204" pitchFamily="34" charset="0"/>
                          <a:cs typeface="Arial" panose="020B0604020202020204" pitchFamily="34" charset="0"/>
                        </a:rPr>
                        <a:t> Chafee</a:t>
                      </a:r>
                      <a:endParaRPr sz="2000" u="none" strike="noStrike" cap="none" dirty="0"/>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r>
                        <a:rPr lang="en-US" sz="2000" b="1" u="none" strike="noStrike" cap="none" dirty="0">
                          <a:solidFill>
                            <a:srgbClr val="4848D1"/>
                          </a:solidFill>
                          <a:latin typeface="Arial" panose="020B0604020202020204" pitchFamily="34" charset="0"/>
                          <a:cs typeface="Arial" panose="020B0604020202020204" pitchFamily="34" charset="0"/>
                        </a:rPr>
                        <a:t>Hasta $5,000</a:t>
                      </a:r>
                      <a:endParaRPr sz="2000" u="none" strike="noStrike" cap="none" dirty="0"/>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4848D1"/>
                        </a:buClr>
                        <a:buSzPts val="2500"/>
                        <a:buFont typeface="Calibri"/>
                        <a:buNone/>
                      </a:pPr>
                      <a:r>
                        <a:rPr lang="en-US" sz="2000" b="1" u="none" strike="noStrike" cap="none" dirty="0">
                          <a:solidFill>
                            <a:srgbClr val="4848D1"/>
                          </a:solidFill>
                          <a:latin typeface="Arial" panose="020B0604020202020204" pitchFamily="34" charset="0"/>
                          <a:cs typeface="Arial" panose="020B0604020202020204" pitchFamily="34" charset="0"/>
                        </a:rPr>
                        <a:t>Hasta $5,000</a:t>
                      </a:r>
                      <a:endParaRPr sz="2000" u="none" strike="noStrike" cap="none" dirty="0"/>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4848D1"/>
                        </a:buClr>
                        <a:buSzPts val="2500"/>
                        <a:buFont typeface="Calibri"/>
                        <a:buNone/>
                      </a:pPr>
                      <a:r>
                        <a:rPr lang="en-US" sz="2000" b="1" u="none" strike="noStrike" cap="none" dirty="0">
                          <a:solidFill>
                            <a:srgbClr val="4848D1"/>
                          </a:solidFill>
                          <a:latin typeface="Arial" panose="020B0604020202020204" pitchFamily="34" charset="0"/>
                          <a:cs typeface="Arial" panose="020B0604020202020204" pitchFamily="34" charset="0"/>
                        </a:rPr>
                        <a:t>Hasta $5,000</a:t>
                      </a:r>
                      <a:endParaRPr sz="2000" u="none" strike="noStrike" cap="none" dirty="0"/>
                    </a:p>
                  </a:txBody>
                  <a:tcPr marL="91450" marR="91450" marT="45725" marB="45725">
                    <a:solidFill>
                      <a:schemeClr val="lt1"/>
                    </a:solidFill>
                  </a:tcPr>
                </a:tc>
                <a:extLst>
                  <a:ext uri="{0D108BD9-81ED-4DB2-BD59-A6C34878D82A}">
                    <a16:rowId xmlns:a16="http://schemas.microsoft.com/office/drawing/2014/main" val="10005"/>
                  </a:ext>
                </a:extLst>
              </a:tr>
              <a:tr h="534000">
                <a:tc>
                  <a:txBody>
                    <a:bodyPr/>
                    <a:lstStyle/>
                    <a:p>
                      <a:pPr marL="0" marR="0" lvl="0" indent="0" algn="l" rtl="0">
                        <a:lnSpc>
                          <a:spcPct val="100000"/>
                        </a:lnSpc>
                        <a:spcBef>
                          <a:spcPts val="0"/>
                        </a:spcBef>
                        <a:spcAft>
                          <a:spcPts val="0"/>
                        </a:spcAft>
                        <a:buClr>
                          <a:srgbClr val="000000"/>
                        </a:buClr>
                        <a:buSzPts val="2500"/>
                        <a:buFont typeface="Arial"/>
                        <a:buNone/>
                      </a:pPr>
                      <a:r>
                        <a:rPr lang="es-CO" sz="2000" b="1" i="0" u="none" strike="noStrike" cap="none" dirty="0">
                          <a:solidFill>
                            <a:srgbClr val="F4592F"/>
                          </a:solidFill>
                          <a:effectLst/>
                          <a:latin typeface="Arial" panose="020B0604020202020204" pitchFamily="34" charset="0"/>
                          <a:ea typeface="Calibri"/>
                          <a:cs typeface="Arial" panose="020B0604020202020204" pitchFamily="34" charset="0"/>
                          <a:sym typeface="Arial"/>
                        </a:rPr>
                        <a:t>Subsidio de terminación estudiantil exitosa (</a:t>
                      </a:r>
                      <a:r>
                        <a:rPr lang="es-CO" sz="2000" b="1" i="0" u="none" strike="noStrike" cap="none" dirty="0" err="1">
                          <a:solidFill>
                            <a:srgbClr val="F4592F"/>
                          </a:solidFill>
                          <a:effectLst/>
                          <a:latin typeface="Arial" panose="020B0604020202020204" pitchFamily="34" charset="0"/>
                          <a:ea typeface="Calibri"/>
                          <a:cs typeface="Arial" panose="020B0604020202020204" pitchFamily="34" charset="0"/>
                          <a:sym typeface="Arial"/>
                        </a:rPr>
                        <a:t>SSCG</a:t>
                      </a:r>
                      <a:r>
                        <a:rPr lang="es-CO" sz="2000" b="1" i="0" u="none" strike="noStrike" cap="none" dirty="0">
                          <a:solidFill>
                            <a:srgbClr val="F4592F"/>
                          </a:solidFill>
                          <a:effectLst/>
                          <a:latin typeface="Arial" panose="020B0604020202020204" pitchFamily="34" charset="0"/>
                          <a:ea typeface="Calibri"/>
                          <a:cs typeface="Arial" panose="020B0604020202020204" pitchFamily="34" charset="0"/>
                          <a:sym typeface="Arial"/>
                        </a:rPr>
                        <a:t>)</a:t>
                      </a:r>
                      <a:endParaRPr sz="2000" u="none" strike="noStrike" cap="none" dirty="0">
                        <a:solidFill>
                          <a:srgbClr val="F4592F"/>
                        </a:solidFill>
                        <a:latin typeface="Arial" panose="020B0604020202020204" pitchFamily="34" charset="0"/>
                        <a:cs typeface="Arial" panose="020B0604020202020204" pitchFamily="34" charset="0"/>
                      </a:endParaRPr>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endParaRPr sz="2000" u="none" strike="noStrike" cap="none" dirty="0"/>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endParaRPr sz="2000" u="none" strike="noStrike" cap="none" dirty="0"/>
                    </a:p>
                  </a:txBody>
                  <a:tcPr marL="91450" marR="91450" marT="45725" marB="45725">
                    <a:solidFill>
                      <a:schemeClr val="lt1"/>
                    </a:solidFill>
                  </a:tcPr>
                </a:tc>
                <a:tc>
                  <a:txBody>
                    <a:bodyPr/>
                    <a:lstStyle/>
                    <a:p>
                      <a:pPr marL="0" marR="0" lvl="0" indent="0" algn="l" rtl="0">
                        <a:lnSpc>
                          <a:spcPct val="100000"/>
                        </a:lnSpc>
                        <a:spcBef>
                          <a:spcPts val="0"/>
                        </a:spcBef>
                        <a:spcAft>
                          <a:spcPts val="0"/>
                        </a:spcAft>
                        <a:buClr>
                          <a:srgbClr val="000000"/>
                        </a:buClr>
                        <a:buSzPts val="2500"/>
                        <a:buFont typeface="Arial"/>
                        <a:buNone/>
                      </a:pPr>
                      <a:r>
                        <a:rPr lang="en-US" sz="2000" b="1" u="none" strike="noStrike" cap="none" dirty="0">
                          <a:solidFill>
                            <a:srgbClr val="4848D1"/>
                          </a:solidFill>
                          <a:latin typeface="Arial" panose="020B0604020202020204" pitchFamily="34" charset="0"/>
                          <a:cs typeface="Arial" panose="020B0604020202020204" pitchFamily="34" charset="0"/>
                        </a:rPr>
                        <a:t>Hasta $5,250 </a:t>
                      </a:r>
                      <a:r>
                        <a:rPr lang="en-US" sz="2000" b="1" u="none" strike="noStrike" cap="none" dirty="0" err="1">
                          <a:solidFill>
                            <a:srgbClr val="4848D1"/>
                          </a:solidFill>
                          <a:latin typeface="Arial" panose="020B0604020202020204" pitchFamily="34" charset="0"/>
                          <a:cs typeface="Arial" panose="020B0604020202020204" pitchFamily="34" charset="0"/>
                        </a:rPr>
                        <a:t>por</a:t>
                      </a:r>
                      <a:r>
                        <a:rPr lang="en-US" sz="2000" b="1" u="none" strike="noStrike" cap="none" dirty="0">
                          <a:solidFill>
                            <a:srgbClr val="4848D1"/>
                          </a:solidFill>
                          <a:latin typeface="Arial" panose="020B0604020202020204" pitchFamily="34" charset="0"/>
                          <a:cs typeface="Arial" panose="020B0604020202020204" pitchFamily="34" charset="0"/>
                        </a:rPr>
                        <a:t> </a:t>
                      </a:r>
                      <a:r>
                        <a:rPr lang="en-US" sz="2000" b="1" u="none" strike="noStrike" cap="none" dirty="0" err="1">
                          <a:solidFill>
                            <a:srgbClr val="4848D1"/>
                          </a:solidFill>
                          <a:latin typeface="Arial" panose="020B0604020202020204" pitchFamily="34" charset="0"/>
                          <a:cs typeface="Arial" panose="020B0604020202020204" pitchFamily="34" charset="0"/>
                        </a:rPr>
                        <a:t>semestre</a:t>
                      </a:r>
                      <a:endParaRPr sz="2000" u="none" strike="noStrike" cap="none" dirty="0"/>
                    </a:p>
                  </a:txBody>
                  <a:tcPr marL="91450" marR="91450" marT="45725" marB="45725">
                    <a:solidFill>
                      <a:schemeClr val="lt1"/>
                    </a:solidFill>
                  </a:tcPr>
                </a:tc>
                <a:extLst>
                  <a:ext uri="{0D108BD9-81ED-4DB2-BD59-A6C34878D82A}">
                    <a16:rowId xmlns:a16="http://schemas.microsoft.com/office/drawing/2014/main" val="10006"/>
                  </a:ext>
                </a:extLst>
              </a:tr>
              <a:tr h="117000">
                <a:tc>
                  <a:txBody>
                    <a:bodyPr/>
                    <a:lstStyle/>
                    <a:p>
                      <a:pPr marL="0" marR="0" lvl="0" indent="0" algn="l" rtl="0">
                        <a:lnSpc>
                          <a:spcPct val="100000"/>
                        </a:lnSpc>
                        <a:spcBef>
                          <a:spcPts val="0"/>
                        </a:spcBef>
                        <a:spcAft>
                          <a:spcPts val="0"/>
                        </a:spcAft>
                        <a:buClr>
                          <a:srgbClr val="000000"/>
                        </a:buClr>
                        <a:buSzPts val="2800"/>
                        <a:buFont typeface="Arial"/>
                        <a:buNone/>
                      </a:pPr>
                      <a:r>
                        <a:rPr lang="en-US" sz="2800" b="1" u="none" strike="noStrike" cap="none" dirty="0">
                          <a:solidFill>
                            <a:srgbClr val="4848D1"/>
                          </a:solidFill>
                          <a:latin typeface="Arial" panose="020B0604020202020204" pitchFamily="34" charset="0"/>
                          <a:cs typeface="Arial" panose="020B0604020202020204" pitchFamily="34" charset="0"/>
                        </a:rPr>
                        <a:t>Total:</a:t>
                      </a:r>
                      <a:endParaRPr sz="1400" u="none" strike="noStrike" cap="none" dirty="0"/>
                    </a:p>
                  </a:txBody>
                  <a:tcPr marL="91450" marR="91450" marT="45725" marB="45725">
                    <a:solidFill>
                      <a:srgbClr val="FED531"/>
                    </a:solidFill>
                  </a:tcPr>
                </a:tc>
                <a:tc>
                  <a:txBody>
                    <a:bodyPr/>
                    <a:lstStyle/>
                    <a:p>
                      <a:pPr marL="0" marR="0" lvl="0" indent="0" algn="l" rtl="0">
                        <a:lnSpc>
                          <a:spcPct val="100000"/>
                        </a:lnSpc>
                        <a:spcBef>
                          <a:spcPts val="0"/>
                        </a:spcBef>
                        <a:spcAft>
                          <a:spcPts val="0"/>
                        </a:spcAft>
                        <a:buClr>
                          <a:srgbClr val="000000"/>
                        </a:buClr>
                        <a:buSzPts val="3200"/>
                        <a:buFont typeface="Arial"/>
                        <a:buNone/>
                      </a:pPr>
                      <a:r>
                        <a:rPr lang="en-US" sz="3200" b="1" u="none" strike="noStrike" cap="none" dirty="0">
                          <a:solidFill>
                            <a:srgbClr val="4848D1"/>
                          </a:solidFill>
                          <a:latin typeface="Arial" panose="020B0604020202020204" pitchFamily="34" charset="0"/>
                          <a:cs typeface="Arial" panose="020B0604020202020204" pitchFamily="34" charset="0"/>
                        </a:rPr>
                        <a:t>$24,937</a:t>
                      </a:r>
                      <a:endParaRPr sz="1400" u="none" strike="noStrike" cap="none" dirty="0"/>
                    </a:p>
                  </a:txBody>
                  <a:tcPr marL="91450" marR="91450" marT="45725" marB="45725">
                    <a:solidFill>
                      <a:srgbClr val="FED531"/>
                    </a:solidFill>
                  </a:tcPr>
                </a:tc>
                <a:tc>
                  <a:txBody>
                    <a:bodyPr/>
                    <a:lstStyle/>
                    <a:p>
                      <a:pPr marL="0" marR="0" lvl="0" indent="0" algn="l" rtl="0">
                        <a:lnSpc>
                          <a:spcPct val="100000"/>
                        </a:lnSpc>
                        <a:spcBef>
                          <a:spcPts val="0"/>
                        </a:spcBef>
                        <a:spcAft>
                          <a:spcPts val="0"/>
                        </a:spcAft>
                        <a:buClr>
                          <a:srgbClr val="000000"/>
                        </a:buClr>
                        <a:buSzPts val="3200"/>
                        <a:buFont typeface="Arial"/>
                        <a:buNone/>
                      </a:pPr>
                      <a:r>
                        <a:rPr lang="en-US" sz="3200" b="1" u="none" strike="noStrike" cap="none" dirty="0">
                          <a:solidFill>
                            <a:srgbClr val="4848D1"/>
                          </a:solidFill>
                          <a:latin typeface="Arial" panose="020B0604020202020204" pitchFamily="34" charset="0"/>
                          <a:cs typeface="Arial" panose="020B0604020202020204" pitchFamily="34" charset="0"/>
                        </a:rPr>
                        <a:t>$34,631</a:t>
                      </a:r>
                      <a:endParaRPr sz="1400" u="none" strike="noStrike" cap="none" dirty="0"/>
                    </a:p>
                  </a:txBody>
                  <a:tcPr marL="91450" marR="91450" marT="45725" marB="45725">
                    <a:solidFill>
                      <a:srgbClr val="FED531"/>
                    </a:solidFill>
                  </a:tcPr>
                </a:tc>
                <a:tc>
                  <a:txBody>
                    <a:bodyPr/>
                    <a:lstStyle/>
                    <a:p>
                      <a:pPr marL="0" marR="0" lvl="0" indent="0" algn="l" rtl="0">
                        <a:lnSpc>
                          <a:spcPct val="100000"/>
                        </a:lnSpc>
                        <a:spcBef>
                          <a:spcPts val="0"/>
                        </a:spcBef>
                        <a:spcAft>
                          <a:spcPts val="0"/>
                        </a:spcAft>
                        <a:buClr>
                          <a:srgbClr val="000000"/>
                        </a:buClr>
                        <a:buSzPts val="3200"/>
                        <a:buFont typeface="Arial"/>
                        <a:buNone/>
                      </a:pPr>
                      <a:r>
                        <a:rPr lang="en-US" sz="3200" b="1" u="none" strike="noStrike" cap="none" dirty="0">
                          <a:solidFill>
                            <a:srgbClr val="4848D1"/>
                          </a:solidFill>
                          <a:latin typeface="Arial" panose="020B0604020202020204" pitchFamily="34" charset="0"/>
                          <a:cs typeface="Arial" panose="020B0604020202020204" pitchFamily="34" charset="0"/>
                        </a:rPr>
                        <a:t>$30,753</a:t>
                      </a:r>
                      <a:endParaRPr sz="1400" u="none" strike="noStrike" cap="none" dirty="0"/>
                    </a:p>
                  </a:txBody>
                  <a:tcPr marL="91450" marR="91450" marT="45725" marB="45725">
                    <a:solidFill>
                      <a:srgbClr val="FED531"/>
                    </a:solidFill>
                  </a:tcPr>
                </a:tc>
                <a:extLst>
                  <a:ext uri="{0D108BD9-81ED-4DB2-BD59-A6C34878D82A}">
                    <a16:rowId xmlns:a16="http://schemas.microsoft.com/office/drawing/2014/main" val="10007"/>
                  </a:ext>
                </a:extLst>
              </a:tr>
            </a:tbl>
          </a:graphicData>
        </a:graphic>
      </p:graphicFrame>
      <p:sp>
        <p:nvSpPr>
          <p:cNvPr id="904" name="Google Shape;904;p45"/>
          <p:cNvSpPr txBox="1"/>
          <p:nvPr/>
        </p:nvSpPr>
        <p:spPr>
          <a:xfrm rot="-228831">
            <a:off x="5281033" y="9538802"/>
            <a:ext cx="13705923" cy="307777"/>
          </a:xfrm>
          <a:prstGeom prst="rect">
            <a:avLst/>
          </a:prstGeom>
          <a:noFill/>
          <a:ln>
            <a:noFill/>
          </a:ln>
        </p:spPr>
        <p:txBody>
          <a:bodyPr spcFirstLastPara="1" wrap="square" lIns="0" tIns="0" rIns="0" bIns="0" anchor="t" anchorCtr="0">
            <a:spAutoFit/>
          </a:bodyPr>
          <a:lstStyle/>
          <a:p>
            <a:pPr algn="ctr">
              <a:buSzPts val="2800"/>
            </a:pPr>
            <a:r>
              <a:rPr lang="es-ES" sz="2000" b="1" dirty="0">
                <a:solidFill>
                  <a:srgbClr val="4848D1"/>
                </a:solidFill>
                <a:latin typeface="Arial" panose="020B0604020202020204" pitchFamily="34" charset="0"/>
                <a:cs typeface="Arial" panose="020B0604020202020204" pitchFamily="34" charset="0"/>
              </a:rPr>
              <a:t>¡No incluye pagos de AB12 / </a:t>
            </a:r>
            <a:r>
              <a:rPr lang="es-ES" sz="2000" b="1" dirty="0" err="1">
                <a:solidFill>
                  <a:srgbClr val="4848D1"/>
                </a:solidFill>
                <a:latin typeface="Arial" panose="020B0604020202020204" pitchFamily="34" charset="0"/>
                <a:cs typeface="Arial" panose="020B0604020202020204" pitchFamily="34" charset="0"/>
              </a:rPr>
              <a:t>SILP</a:t>
            </a:r>
            <a:r>
              <a:rPr lang="es-ES" sz="2000" b="1" dirty="0">
                <a:solidFill>
                  <a:srgbClr val="4848D1"/>
                </a:solidFill>
                <a:latin typeface="Arial" panose="020B0604020202020204" pitchFamily="34" charset="0"/>
                <a:cs typeface="Arial" panose="020B0604020202020204" pitchFamily="34" charset="0"/>
              </a:rPr>
              <a:t> - los cuales pueden recibir estudiantes elegibles!</a:t>
            </a:r>
            <a:endParaRPr sz="2000" b="1" dirty="0">
              <a:solidFill>
                <a:srgbClr val="4848D1"/>
              </a:solidFill>
              <a:latin typeface="Arial" panose="020B0604020202020204" pitchFamily="34" charset="0"/>
              <a:cs typeface="Arial" panose="020B0604020202020204" pitchFamily="34" charset="0"/>
            </a:endParaRPr>
          </a:p>
        </p:txBody>
      </p:sp>
      <p:sp>
        <p:nvSpPr>
          <p:cNvPr id="905" name="Google Shape;905;p45"/>
          <p:cNvSpPr txBox="1"/>
          <p:nvPr/>
        </p:nvSpPr>
        <p:spPr>
          <a:xfrm rot="-22784">
            <a:off x="551792" y="1397416"/>
            <a:ext cx="17336481" cy="988732"/>
          </a:xfrm>
          <a:prstGeom prst="rect">
            <a:avLst/>
          </a:prstGeom>
          <a:noFill/>
          <a:ln>
            <a:noFill/>
          </a:ln>
        </p:spPr>
        <p:txBody>
          <a:bodyPr spcFirstLastPara="1" wrap="square" lIns="0" tIns="0" rIns="0" bIns="0" anchor="t" anchorCtr="0">
            <a:spAutoFit/>
          </a:bodyPr>
          <a:lstStyle/>
          <a:p>
            <a:pPr marL="0" marR="0" lvl="0" indent="0" algn="l" rtl="0">
              <a:lnSpc>
                <a:spcPct val="257142"/>
              </a:lnSpc>
              <a:spcBef>
                <a:spcPts val="0"/>
              </a:spcBef>
              <a:spcAft>
                <a:spcPts val="0"/>
              </a:spcAft>
              <a:buClr>
                <a:srgbClr val="000000"/>
              </a:buClr>
              <a:buSzPts val="2500"/>
              <a:buFont typeface="Arial"/>
              <a:buNone/>
            </a:pPr>
            <a:r>
              <a:rPr lang="en-US" sz="2500" b="1" i="0" u="none" strike="noStrike" cap="none" dirty="0" err="1">
                <a:solidFill>
                  <a:schemeClr val="lt1"/>
                </a:solidFill>
                <a:latin typeface="Poppins"/>
                <a:ea typeface="Poppins"/>
                <a:cs typeface="Poppins"/>
                <a:sym typeface="Poppins"/>
              </a:rPr>
              <a:t>Ejemplos</a:t>
            </a:r>
            <a:r>
              <a:rPr lang="en-US" sz="2500" b="1" i="0" u="none" strike="noStrike" cap="none" dirty="0">
                <a:solidFill>
                  <a:schemeClr val="lt1"/>
                </a:solidFill>
                <a:latin typeface="Poppins"/>
                <a:ea typeface="Poppins"/>
                <a:cs typeface="Poppins"/>
                <a:sym typeface="Poppins"/>
              </a:rPr>
              <a:t> de </a:t>
            </a:r>
            <a:r>
              <a:rPr lang="en-US" sz="2500" b="1" i="0" u="none" strike="noStrike" cap="none" dirty="0" err="1">
                <a:solidFill>
                  <a:schemeClr val="lt1"/>
                </a:solidFill>
                <a:latin typeface="Poppins"/>
                <a:ea typeface="Poppins"/>
                <a:cs typeface="Poppins"/>
                <a:sym typeface="Poppins"/>
              </a:rPr>
              <a:t>paquetes</a:t>
            </a:r>
            <a:r>
              <a:rPr lang="en-US" sz="2500" b="1" i="0" u="none" strike="noStrike" cap="none" dirty="0">
                <a:solidFill>
                  <a:schemeClr val="lt1"/>
                </a:solidFill>
                <a:latin typeface="Poppins"/>
                <a:ea typeface="Poppins"/>
                <a:cs typeface="Poppins"/>
                <a:sym typeface="Poppins"/>
              </a:rPr>
              <a:t> de </a:t>
            </a:r>
            <a:r>
              <a:rPr lang="en-US" sz="2500" b="1" i="0" u="none" strike="noStrike" cap="none" dirty="0" err="1">
                <a:solidFill>
                  <a:schemeClr val="lt1"/>
                </a:solidFill>
                <a:latin typeface="Poppins"/>
                <a:ea typeface="Poppins"/>
                <a:cs typeface="Poppins"/>
                <a:sym typeface="Poppins"/>
              </a:rPr>
              <a:t>ayuda</a:t>
            </a:r>
            <a:r>
              <a:rPr lang="en-US" sz="2500" b="1" i="0" u="none" strike="noStrike" cap="none" dirty="0">
                <a:solidFill>
                  <a:schemeClr val="lt1"/>
                </a:solidFill>
                <a:latin typeface="Poppins"/>
                <a:ea typeface="Poppins"/>
                <a:cs typeface="Poppins"/>
                <a:sym typeface="Poppins"/>
              </a:rPr>
              <a:t> </a:t>
            </a:r>
            <a:r>
              <a:rPr lang="en-US" sz="2500" b="1" i="0" u="none" strike="noStrike" cap="none" dirty="0" err="1">
                <a:solidFill>
                  <a:schemeClr val="lt1"/>
                </a:solidFill>
                <a:latin typeface="Poppins"/>
                <a:ea typeface="Poppins"/>
                <a:cs typeface="Poppins"/>
                <a:sym typeface="Poppins"/>
              </a:rPr>
              <a:t>financiera</a:t>
            </a:r>
            <a:r>
              <a:rPr lang="en-US" sz="2500" b="1" i="0" u="none" strike="noStrike" cap="none" dirty="0">
                <a:solidFill>
                  <a:schemeClr val="lt1"/>
                </a:solidFill>
                <a:latin typeface="Poppins"/>
                <a:ea typeface="Poppins"/>
                <a:cs typeface="Poppins"/>
                <a:sym typeface="Poppins"/>
              </a:rPr>
              <a:t> </a:t>
            </a:r>
            <a:r>
              <a:rPr lang="en-US" sz="2500" b="1" i="0" u="none" strike="noStrike" cap="none" dirty="0" err="1">
                <a:solidFill>
                  <a:schemeClr val="lt1"/>
                </a:solidFill>
                <a:latin typeface="Poppins"/>
                <a:ea typeface="Poppins"/>
                <a:cs typeface="Poppins"/>
                <a:sym typeface="Poppins"/>
              </a:rPr>
              <a:t>comunes</a:t>
            </a:r>
            <a:r>
              <a:rPr lang="en-US" sz="2500" b="1" i="0" u="none" strike="noStrike" cap="none" dirty="0">
                <a:solidFill>
                  <a:schemeClr val="lt1"/>
                </a:solidFill>
                <a:latin typeface="Poppins"/>
                <a:ea typeface="Poppins"/>
                <a:cs typeface="Poppins"/>
                <a:sym typeface="Poppins"/>
              </a:rPr>
              <a:t> del 2023-2024 para </a:t>
            </a:r>
            <a:r>
              <a:rPr lang="en-US" sz="2500" b="1" i="0" u="none" strike="noStrike" cap="none" dirty="0" err="1">
                <a:solidFill>
                  <a:schemeClr val="lt1"/>
                </a:solidFill>
                <a:latin typeface="Poppins"/>
                <a:ea typeface="Poppins"/>
                <a:cs typeface="Poppins"/>
                <a:sym typeface="Poppins"/>
              </a:rPr>
              <a:t>estudiantes</a:t>
            </a:r>
            <a:r>
              <a:rPr lang="en-US" sz="2500" b="1" i="0" u="none" strike="noStrike" cap="none" dirty="0">
                <a:solidFill>
                  <a:schemeClr val="lt1"/>
                </a:solidFill>
                <a:latin typeface="Poppins"/>
                <a:ea typeface="Poppins"/>
                <a:cs typeface="Poppins"/>
                <a:sym typeface="Poppins"/>
              </a:rPr>
              <a:t> de </a:t>
            </a:r>
            <a:r>
              <a:rPr lang="en-US" sz="2500" b="1" i="0" u="none" strike="noStrike" cap="none" dirty="0" err="1">
                <a:solidFill>
                  <a:schemeClr val="lt1"/>
                </a:solidFill>
                <a:latin typeface="Poppins"/>
                <a:ea typeface="Poppins"/>
                <a:cs typeface="Poppins"/>
                <a:sym typeface="Poppins"/>
              </a:rPr>
              <a:t>tiempo</a:t>
            </a:r>
            <a:r>
              <a:rPr lang="en-US" sz="2500" b="1" i="0" u="none" strike="noStrike" cap="none" dirty="0">
                <a:solidFill>
                  <a:schemeClr val="lt1"/>
                </a:solidFill>
                <a:latin typeface="Poppins"/>
                <a:ea typeface="Poppins"/>
                <a:cs typeface="Poppins"/>
                <a:sym typeface="Poppins"/>
              </a:rPr>
              <a:t> </a:t>
            </a:r>
            <a:r>
              <a:rPr lang="en-US" sz="2500" b="1" i="0" u="none" strike="noStrike" cap="none" dirty="0" err="1">
                <a:solidFill>
                  <a:schemeClr val="lt1"/>
                </a:solidFill>
                <a:latin typeface="Poppins"/>
                <a:ea typeface="Poppins"/>
                <a:cs typeface="Poppins"/>
                <a:sym typeface="Poppins"/>
              </a:rPr>
              <a:t>completo</a:t>
            </a:r>
            <a:r>
              <a:rPr lang="en-US" sz="2500" b="1" i="0" u="none" strike="noStrike" cap="none" dirty="0">
                <a:solidFill>
                  <a:schemeClr val="lt1"/>
                </a:solidFill>
                <a:latin typeface="Poppins"/>
                <a:ea typeface="Poppins"/>
                <a:cs typeface="Poppins"/>
                <a:sym typeface="Poppins"/>
              </a:rPr>
              <a:t>:</a:t>
            </a:r>
            <a:endParaRPr sz="1100" b="0" i="0" u="none" strike="noStrike" cap="none" dirty="0">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Shape 379">
          <a:extLst>
            <a:ext uri="{FF2B5EF4-FFF2-40B4-BE49-F238E27FC236}">
              <a16:creationId xmlns:a16="http://schemas.microsoft.com/office/drawing/2014/main" id="{4755A6B4-00B7-F2EA-EA2F-8B1BBAA0F273}"/>
            </a:ext>
          </a:extLst>
        </p:cNvPr>
        <p:cNvGrpSpPr/>
        <p:nvPr/>
      </p:nvGrpSpPr>
      <p:grpSpPr>
        <a:xfrm>
          <a:off x="0" y="0"/>
          <a:ext cx="0" cy="0"/>
          <a:chOff x="0" y="0"/>
          <a:chExt cx="0" cy="0"/>
        </a:xfrm>
      </p:grpSpPr>
      <p:sp>
        <p:nvSpPr>
          <p:cNvPr id="380" name="Google Shape;380;p9">
            <a:extLst>
              <a:ext uri="{FF2B5EF4-FFF2-40B4-BE49-F238E27FC236}">
                <a16:creationId xmlns:a16="http://schemas.microsoft.com/office/drawing/2014/main" id="{16273582-FDD4-A75A-AF9D-29DA390BF98D}"/>
              </a:ext>
            </a:extLst>
          </p:cNvPr>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txBody>
          <a:bodyPr/>
          <a:lstStyle/>
          <a:p>
            <a:endParaRPr lang="en-US"/>
          </a:p>
        </p:txBody>
      </p:sp>
      <p:sp>
        <p:nvSpPr>
          <p:cNvPr id="395" name="Google Shape;395;p9">
            <a:extLst>
              <a:ext uri="{FF2B5EF4-FFF2-40B4-BE49-F238E27FC236}">
                <a16:creationId xmlns:a16="http://schemas.microsoft.com/office/drawing/2014/main" id="{2EE44D7B-B25F-5AE5-92BC-8182B3242F42}"/>
              </a:ext>
            </a:extLst>
          </p:cNvPr>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a:p>
        </p:txBody>
      </p:sp>
      <p:sp>
        <p:nvSpPr>
          <p:cNvPr id="3" name="TextBox 2">
            <a:extLst>
              <a:ext uri="{FF2B5EF4-FFF2-40B4-BE49-F238E27FC236}">
                <a16:creationId xmlns:a16="http://schemas.microsoft.com/office/drawing/2014/main" id="{F06F8273-6F79-0BDE-9627-B19B5206E759}"/>
              </a:ext>
            </a:extLst>
          </p:cNvPr>
          <p:cNvSpPr txBox="1"/>
          <p:nvPr/>
        </p:nvSpPr>
        <p:spPr>
          <a:xfrm>
            <a:off x="2259249" y="3789224"/>
            <a:ext cx="13769502" cy="378565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ts val="1200"/>
              <a:buFont typeface="Arial"/>
              <a:buNone/>
              <a:tabLst/>
              <a:defRPr/>
            </a:pPr>
            <a:r>
              <a:rPr lang="es-CO" sz="6000" b="1"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Oigamos a varios jóvenes en crianza temporal que recibieron ayuda financiera para asistir a la universidad.</a:t>
            </a:r>
            <a:endParaRPr lang="en-US" sz="6000" dirty="0">
              <a:solidFill>
                <a:schemeClr val="bg1"/>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89826109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926"/>
        <p:cNvGrpSpPr/>
        <p:nvPr/>
      </p:nvGrpSpPr>
      <p:grpSpPr>
        <a:xfrm>
          <a:off x="0" y="0"/>
          <a:ext cx="0" cy="0"/>
          <a:chOff x="0" y="0"/>
          <a:chExt cx="0" cy="0"/>
        </a:xfrm>
      </p:grpSpPr>
      <p:sp>
        <p:nvSpPr>
          <p:cNvPr id="927" name="Google Shape;927;p47"/>
          <p:cNvSpPr txBox="1"/>
          <p:nvPr/>
        </p:nvSpPr>
        <p:spPr>
          <a:xfrm>
            <a:off x="1262175" y="565875"/>
            <a:ext cx="16388999" cy="831300"/>
          </a:xfrm>
          <a:prstGeom prst="rect">
            <a:avLst/>
          </a:prstGeom>
          <a:noFill/>
          <a:ln>
            <a:noFill/>
          </a:ln>
        </p:spPr>
        <p:txBody>
          <a:bodyPr spcFirstLastPara="1" wrap="square" lIns="0" tIns="0" rIns="0" bIns="0" anchor="t" anchorCtr="0">
            <a:spAutoFit/>
          </a:bodyPr>
          <a:lstStyle/>
          <a:p>
            <a:pPr marL="0" marR="0" lvl="0" indent="0" algn="l" rtl="0">
              <a:lnSpc>
                <a:spcPct val="133333"/>
              </a:lnSpc>
              <a:spcBef>
                <a:spcPts val="0"/>
              </a:spcBef>
              <a:spcAft>
                <a:spcPts val="0"/>
              </a:spcAft>
              <a:buClr>
                <a:srgbClr val="000000"/>
              </a:buClr>
              <a:buSzPts val="5400"/>
              <a:buFont typeface="Arial"/>
              <a:buNone/>
            </a:pPr>
            <a:r>
              <a:rPr lang="en-US" sz="5400" b="1" i="0" u="none" strike="noStrike" cap="none">
                <a:solidFill>
                  <a:srgbClr val="FED531"/>
                </a:solidFill>
                <a:latin typeface="Poppins"/>
                <a:ea typeface="Poppins"/>
                <a:cs typeface="Poppins"/>
                <a:sym typeface="Poppins"/>
              </a:rPr>
              <a:t>Cómo Aplicar: Recursos de Ayuda Financiera</a:t>
            </a:r>
            <a:endParaRPr sz="1400" b="0" i="0" u="none" strike="noStrike" cap="none">
              <a:solidFill>
                <a:srgbClr val="000000"/>
              </a:solidFill>
              <a:latin typeface="Arial"/>
              <a:ea typeface="Arial"/>
              <a:cs typeface="Arial"/>
              <a:sym typeface="Arial"/>
            </a:endParaRPr>
          </a:p>
        </p:txBody>
      </p:sp>
      <p:sp>
        <p:nvSpPr>
          <p:cNvPr id="928" name="Google Shape;928;p47"/>
          <p:cNvSpPr txBox="1"/>
          <p:nvPr/>
        </p:nvSpPr>
        <p:spPr>
          <a:xfrm rot="-22791">
            <a:off x="2243814" y="8717622"/>
            <a:ext cx="16260804" cy="861774"/>
          </a:xfrm>
          <a:prstGeom prst="rect">
            <a:avLst/>
          </a:prstGeom>
          <a:noFill/>
          <a:ln>
            <a:noFill/>
          </a:ln>
        </p:spPr>
        <p:txBody>
          <a:bodyPr spcFirstLastPara="1" wrap="square" lIns="0" tIns="0" rIns="0" bIns="0" anchor="t" anchorCtr="0">
            <a:spAutoFit/>
          </a:bodyPr>
          <a:lstStyle/>
          <a:p>
            <a:pPr marL="0" marR="0" lvl="0" indent="0" algn="l" rtl="0">
              <a:lnSpc>
                <a:spcPct val="163636"/>
              </a:lnSpc>
              <a:spcBef>
                <a:spcPts val="0"/>
              </a:spcBef>
              <a:spcAft>
                <a:spcPts val="0"/>
              </a:spcAft>
              <a:buClr>
                <a:srgbClr val="000000"/>
              </a:buClr>
              <a:buSzPts val="4400"/>
              <a:buFont typeface="Arial"/>
              <a:buNone/>
            </a:pPr>
            <a:r>
              <a:rPr lang="en-US" sz="4400" b="1" i="0" u="none" strike="noStrike" cap="none" dirty="0">
                <a:solidFill>
                  <a:schemeClr val="lt1"/>
                </a:solidFill>
                <a:latin typeface="Poppins"/>
                <a:ea typeface="Poppins"/>
                <a:cs typeface="Poppins"/>
                <a:sym typeface="Poppins"/>
              </a:rPr>
              <a:t>www.jbay.org/resources/financial-aid-guide/</a:t>
            </a:r>
            <a:endParaRPr sz="1400" b="0" i="0" u="none" strike="noStrike" cap="none" dirty="0">
              <a:solidFill>
                <a:srgbClr val="000000"/>
              </a:solidFill>
              <a:latin typeface="Arial"/>
              <a:ea typeface="Arial"/>
              <a:cs typeface="Arial"/>
              <a:sym typeface="Arial"/>
            </a:endParaRPr>
          </a:p>
        </p:txBody>
      </p:sp>
      <p:grpSp>
        <p:nvGrpSpPr>
          <p:cNvPr id="929" name="Google Shape;929;p47"/>
          <p:cNvGrpSpPr/>
          <p:nvPr/>
        </p:nvGrpSpPr>
        <p:grpSpPr>
          <a:xfrm>
            <a:off x="2087844" y="1964472"/>
            <a:ext cx="9923803" cy="1207789"/>
            <a:chOff x="0" y="115481"/>
            <a:chExt cx="11691487" cy="1233179"/>
          </a:xfrm>
        </p:grpSpPr>
        <p:sp>
          <p:nvSpPr>
            <p:cNvPr id="930" name="Google Shape;930;p47"/>
            <p:cNvSpPr/>
            <p:nvPr/>
          </p:nvSpPr>
          <p:spPr>
            <a:xfrm>
              <a:off x="0" y="115481"/>
              <a:ext cx="11691487" cy="1233179"/>
            </a:xfrm>
            <a:prstGeom prst="roundRect">
              <a:avLst>
                <a:gd name="adj" fmla="val 16667"/>
              </a:avLst>
            </a:prstGeom>
            <a:solidFill>
              <a:srgbClr val="F4592F"/>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1" name="Google Shape;931;p47"/>
            <p:cNvSpPr txBox="1"/>
            <p:nvPr/>
          </p:nvSpPr>
          <p:spPr>
            <a:xfrm>
              <a:off x="60199" y="175681"/>
              <a:ext cx="11571089" cy="1112781"/>
            </a:xfrm>
            <a:prstGeom prst="rect">
              <a:avLst/>
            </a:prstGeom>
            <a:solidFill>
              <a:srgbClr val="F4592F"/>
            </a:solidFill>
            <a:ln>
              <a:noFill/>
            </a:ln>
          </p:spPr>
          <p:txBody>
            <a:bodyPr spcFirstLastPara="1" wrap="square" lIns="88575" tIns="88575" rIns="88575" bIns="88575"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s-CO"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Guía de ayuda financiera para jóvenes en crianza​ temporal indigentes y sin compañía adulta</a:t>
              </a:r>
              <a:endParaRPr sz="2400" b="0" i="0" u="none" strike="noStrike" cap="none" dirty="0">
                <a:solidFill>
                  <a:schemeClr val="bg1"/>
                </a:solidFill>
                <a:latin typeface="Arial" panose="020B0604020202020204" pitchFamily="34" charset="0"/>
                <a:cs typeface="Arial" panose="020B0604020202020204" pitchFamily="34" charset="0"/>
                <a:sym typeface="Arial"/>
              </a:endParaRPr>
            </a:p>
          </p:txBody>
        </p:sp>
      </p:grpSp>
      <p:grpSp>
        <p:nvGrpSpPr>
          <p:cNvPr id="932" name="Google Shape;932;p47"/>
          <p:cNvGrpSpPr/>
          <p:nvPr/>
        </p:nvGrpSpPr>
        <p:grpSpPr>
          <a:xfrm>
            <a:off x="2138941" y="3442083"/>
            <a:ext cx="9923803" cy="1207789"/>
            <a:chOff x="0" y="1381248"/>
            <a:chExt cx="11691487" cy="1233179"/>
          </a:xfrm>
        </p:grpSpPr>
        <p:sp>
          <p:nvSpPr>
            <p:cNvPr id="933" name="Google Shape;933;p47"/>
            <p:cNvSpPr/>
            <p:nvPr/>
          </p:nvSpPr>
          <p:spPr>
            <a:xfrm>
              <a:off x="0" y="1381248"/>
              <a:ext cx="11691487" cy="1233179"/>
            </a:xfrm>
            <a:prstGeom prst="roundRect">
              <a:avLst>
                <a:gd name="adj" fmla="val 16667"/>
              </a:avLst>
            </a:prstGeom>
            <a:solidFill>
              <a:srgbClr val="FED53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4" name="Google Shape;934;p47"/>
            <p:cNvSpPr txBox="1"/>
            <p:nvPr/>
          </p:nvSpPr>
          <p:spPr>
            <a:xfrm>
              <a:off x="60199" y="1441447"/>
              <a:ext cx="11571089" cy="1112781"/>
            </a:xfrm>
            <a:prstGeom prst="rect">
              <a:avLst/>
            </a:prstGeom>
            <a:solidFill>
              <a:srgbClr val="FED531"/>
            </a:solidFill>
            <a:ln>
              <a:noFill/>
            </a:ln>
          </p:spPr>
          <p:txBody>
            <a:bodyPr spcFirstLastPara="1" wrap="square" lIns="88575" tIns="88575" rIns="88575" bIns="88575"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s-CO" sz="25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Guías visuales detalladas de </a:t>
              </a:r>
              <a:r>
                <a:rPr lang="es-CO" sz="2500" b="1"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FAFSA</a:t>
              </a:r>
              <a:r>
                <a:rPr lang="es-CO" sz="2500" b="1" dirty="0">
                  <a:solidFill>
                    <a:schemeClr val="tx1"/>
                  </a:solidFill>
                  <a:effectLst/>
                  <a:latin typeface="Arial" panose="020B0604020202020204" pitchFamily="34" charset="0"/>
                  <a:ea typeface="Calibri" panose="020F0502020204030204" pitchFamily="34" charset="0"/>
                  <a:cs typeface="Arial" panose="020B0604020202020204" pitchFamily="34" charset="0"/>
                </a:rPr>
                <a:t> y </a:t>
              </a:r>
              <a:r>
                <a:rPr lang="es-CO" sz="2500" b="1" dirty="0" err="1">
                  <a:solidFill>
                    <a:schemeClr val="tx1"/>
                  </a:solidFill>
                  <a:effectLst/>
                  <a:latin typeface="Arial" panose="020B0604020202020204" pitchFamily="34" charset="0"/>
                  <a:ea typeface="Calibri" panose="020F0502020204030204" pitchFamily="34" charset="0"/>
                  <a:cs typeface="Arial" panose="020B0604020202020204" pitchFamily="34" charset="0"/>
                </a:rPr>
                <a:t>CADAA</a:t>
              </a:r>
              <a:endParaRPr sz="2500" b="0" i="0" u="none" strike="noStrike" cap="none" dirty="0">
                <a:solidFill>
                  <a:schemeClr val="tx1"/>
                </a:solidFill>
                <a:latin typeface="Arial" panose="020B0604020202020204" pitchFamily="34" charset="0"/>
                <a:cs typeface="Arial" panose="020B0604020202020204" pitchFamily="34" charset="0"/>
                <a:sym typeface="Arial"/>
              </a:endParaRPr>
            </a:p>
          </p:txBody>
        </p:sp>
      </p:grpSp>
      <p:grpSp>
        <p:nvGrpSpPr>
          <p:cNvPr id="935" name="Google Shape;935;p47"/>
          <p:cNvGrpSpPr/>
          <p:nvPr/>
        </p:nvGrpSpPr>
        <p:grpSpPr>
          <a:xfrm>
            <a:off x="2190038" y="5033234"/>
            <a:ext cx="9923803" cy="1207789"/>
            <a:chOff x="0" y="2703708"/>
            <a:chExt cx="11691487" cy="1233179"/>
          </a:xfrm>
        </p:grpSpPr>
        <p:sp>
          <p:nvSpPr>
            <p:cNvPr id="936" name="Google Shape;936;p47"/>
            <p:cNvSpPr/>
            <p:nvPr/>
          </p:nvSpPr>
          <p:spPr>
            <a:xfrm>
              <a:off x="0" y="2703708"/>
              <a:ext cx="11691487" cy="1233179"/>
            </a:xfrm>
            <a:prstGeom prst="roundRect">
              <a:avLst>
                <a:gd name="adj" fmla="val 16667"/>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37" name="Google Shape;937;p47"/>
            <p:cNvSpPr txBox="1"/>
            <p:nvPr/>
          </p:nvSpPr>
          <p:spPr>
            <a:xfrm>
              <a:off x="60199" y="2763907"/>
              <a:ext cx="11571089" cy="1112781"/>
            </a:xfrm>
            <a:prstGeom prst="rect">
              <a:avLst/>
            </a:prstGeom>
            <a:solidFill>
              <a:srgbClr val="4848D1"/>
            </a:solidFill>
            <a:ln>
              <a:noFill/>
            </a:ln>
          </p:spPr>
          <p:txBody>
            <a:bodyPr spcFirstLastPara="1" wrap="square" lIns="88575" tIns="88575" rIns="88575" bIns="88575" anchor="ctr" anchorCtr="0">
              <a:noAutofit/>
            </a:bodyPr>
            <a:lstStyle/>
            <a:p>
              <a:pPr marL="0" marR="0" lvl="0" indent="0" algn="ctr" rtl="0">
                <a:lnSpc>
                  <a:spcPct val="90000"/>
                </a:lnSpc>
                <a:spcBef>
                  <a:spcPts val="0"/>
                </a:spcBef>
                <a:spcAft>
                  <a:spcPts val="0"/>
                </a:spcAft>
                <a:buClr>
                  <a:srgbClr val="000000"/>
                </a:buClr>
                <a:buSzPts val="3200"/>
                <a:buFont typeface="Arial"/>
                <a:buNone/>
              </a:pPr>
              <a:r>
                <a:rPr lang="es-CO"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Cómo completar la </a:t>
              </a:r>
              <a:r>
                <a:rPr lang="es-CO" sz="24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FAFSA</a:t>
              </a:r>
              <a:r>
                <a:rPr lang="es-CO"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a:t>
              </a:r>
              <a:r>
                <a:rPr lang="es-CO" sz="24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CADAA</a:t>
              </a:r>
              <a:r>
                <a:rPr lang="es-CO"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Seminario Web para adultos que sirven de apoyo</a:t>
              </a:r>
              <a:endParaRPr sz="2400" b="0" i="0" u="none" strike="noStrike" cap="none" dirty="0">
                <a:solidFill>
                  <a:schemeClr val="bg1"/>
                </a:solidFill>
                <a:latin typeface="Arial" panose="020B0604020202020204" pitchFamily="34" charset="0"/>
                <a:cs typeface="Arial" panose="020B0604020202020204" pitchFamily="34" charset="0"/>
                <a:sym typeface="Arial"/>
              </a:endParaRPr>
            </a:p>
          </p:txBody>
        </p:sp>
      </p:grpSp>
      <p:pic>
        <p:nvPicPr>
          <p:cNvPr id="5" name="Picture 4" descr="A poster of a group of people&#10;&#10;Description automatically generated">
            <a:extLst>
              <a:ext uri="{FF2B5EF4-FFF2-40B4-BE49-F238E27FC236}">
                <a16:creationId xmlns:a16="http://schemas.microsoft.com/office/drawing/2014/main" id="{621AE1D8-B3E1-178F-490A-FF12CC90D9A6}"/>
              </a:ext>
            </a:extLst>
          </p:cNvPr>
          <p:cNvPicPr>
            <a:picLocks noChangeAspect="1"/>
          </p:cNvPicPr>
          <p:nvPr/>
        </p:nvPicPr>
        <p:blipFill>
          <a:blip r:embed="rId3"/>
          <a:stretch>
            <a:fillRect/>
          </a:stretch>
        </p:blipFill>
        <p:spPr>
          <a:xfrm rot="696753">
            <a:off x="12713751" y="2284518"/>
            <a:ext cx="4610100" cy="642937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29"/>
                                        </p:tgtEl>
                                        <p:attrNameLst>
                                          <p:attrName>style.visibility</p:attrName>
                                        </p:attrNameLst>
                                      </p:cBhvr>
                                      <p:to>
                                        <p:strVal val="visible"/>
                                      </p:to>
                                    </p:set>
                                    <p:animEffect transition="in" filter="fade">
                                      <p:cBhvr>
                                        <p:cTn id="7" dur="500"/>
                                        <p:tgtEl>
                                          <p:spTgt spid="92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32"/>
                                        </p:tgtEl>
                                        <p:attrNameLst>
                                          <p:attrName>style.visibility</p:attrName>
                                        </p:attrNameLst>
                                      </p:cBhvr>
                                      <p:to>
                                        <p:strVal val="visible"/>
                                      </p:to>
                                    </p:set>
                                    <p:animEffect transition="in" filter="fade">
                                      <p:cBhvr>
                                        <p:cTn id="12" dur="500"/>
                                        <p:tgtEl>
                                          <p:spTgt spid="93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35"/>
                                        </p:tgtEl>
                                        <p:attrNameLst>
                                          <p:attrName>style.visibility</p:attrName>
                                        </p:attrNameLst>
                                      </p:cBhvr>
                                      <p:to>
                                        <p:strVal val="visible"/>
                                      </p:to>
                                    </p:set>
                                    <p:animEffect transition="in" filter="fade">
                                      <p:cBhvr>
                                        <p:cTn id="17" dur="500"/>
                                        <p:tgtEl>
                                          <p:spTgt spid="9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948"/>
        <p:cNvGrpSpPr/>
        <p:nvPr/>
      </p:nvGrpSpPr>
      <p:grpSpPr>
        <a:xfrm>
          <a:off x="0" y="0"/>
          <a:ext cx="0" cy="0"/>
          <a:chOff x="0" y="0"/>
          <a:chExt cx="0" cy="0"/>
        </a:xfrm>
      </p:grpSpPr>
      <p:sp>
        <p:nvSpPr>
          <p:cNvPr id="949" name="Google Shape;949;p48"/>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txBody>
          <a:bodyPr/>
          <a:lstStyle/>
          <a:p>
            <a:endParaRPr lang="en-US"/>
          </a:p>
        </p:txBody>
      </p:sp>
      <p:sp>
        <p:nvSpPr>
          <p:cNvPr id="950" name="Google Shape;950;p48"/>
          <p:cNvSpPr txBox="1"/>
          <p:nvPr/>
        </p:nvSpPr>
        <p:spPr>
          <a:xfrm rot="-22818">
            <a:off x="1606022" y="1155489"/>
            <a:ext cx="15819348" cy="110799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dirty="0" err="1">
                <a:solidFill>
                  <a:srgbClr val="25D1FD"/>
                </a:solidFill>
                <a:latin typeface="Poppins"/>
                <a:ea typeface="Poppins"/>
                <a:cs typeface="Poppins"/>
                <a:sym typeface="Poppins"/>
              </a:rPr>
              <a:t>Cómo</a:t>
            </a:r>
            <a:r>
              <a:rPr lang="en-US" sz="6000" b="1" i="0" u="none" strike="noStrike" cap="none" dirty="0">
                <a:solidFill>
                  <a:srgbClr val="25D1FD"/>
                </a:solidFill>
                <a:latin typeface="Poppins"/>
                <a:ea typeface="Poppins"/>
                <a:cs typeface="Poppins"/>
                <a:sym typeface="Poppins"/>
              </a:rPr>
              <a:t> </a:t>
            </a:r>
            <a:r>
              <a:rPr lang="en-US" sz="6000" b="1" i="0" u="none" strike="noStrike" cap="none" dirty="0" err="1">
                <a:solidFill>
                  <a:srgbClr val="25D1FD"/>
                </a:solidFill>
                <a:latin typeface="Poppins"/>
                <a:ea typeface="Poppins"/>
                <a:cs typeface="Poppins"/>
                <a:sym typeface="Poppins"/>
              </a:rPr>
              <a:t>Solicitar</a:t>
            </a:r>
            <a:r>
              <a:rPr lang="en-US" sz="6000" b="1" dirty="0">
                <a:solidFill>
                  <a:srgbClr val="25D1FD"/>
                </a:solidFill>
                <a:latin typeface="Poppins"/>
                <a:ea typeface="Poppins"/>
                <a:cs typeface="Poppins"/>
                <a:sym typeface="Poppins"/>
              </a:rPr>
              <a:t> </a:t>
            </a:r>
            <a:r>
              <a:rPr lang="en-US" sz="6000" b="1" i="0" u="none" strike="noStrike" cap="none" dirty="0" err="1">
                <a:solidFill>
                  <a:srgbClr val="25D1FD"/>
                </a:solidFill>
                <a:latin typeface="Poppins"/>
                <a:ea typeface="Poppins"/>
                <a:cs typeface="Poppins"/>
                <a:sym typeface="Poppins"/>
              </a:rPr>
              <a:t>Ayuda</a:t>
            </a:r>
            <a:r>
              <a:rPr lang="en-US" sz="6000" b="1" i="0" u="none" strike="noStrike" cap="none" dirty="0">
                <a:solidFill>
                  <a:srgbClr val="25D1FD"/>
                </a:solidFill>
                <a:latin typeface="Poppins"/>
                <a:ea typeface="Poppins"/>
                <a:cs typeface="Poppins"/>
                <a:sym typeface="Poppins"/>
              </a:rPr>
              <a:t> </a:t>
            </a:r>
            <a:r>
              <a:rPr lang="en-US" sz="6000" b="1" i="0" u="none" strike="noStrike" cap="none" dirty="0" err="1">
                <a:solidFill>
                  <a:srgbClr val="25D1FD"/>
                </a:solidFill>
                <a:latin typeface="Poppins"/>
                <a:ea typeface="Poppins"/>
                <a:cs typeface="Poppins"/>
                <a:sym typeface="Poppins"/>
              </a:rPr>
              <a:t>Financiera</a:t>
            </a:r>
            <a:endParaRPr sz="1400" b="0" i="0" u="none" strike="noStrike" cap="none" dirty="0">
              <a:solidFill>
                <a:srgbClr val="000000"/>
              </a:solidFill>
              <a:latin typeface="Arial"/>
              <a:ea typeface="Arial"/>
              <a:cs typeface="Arial"/>
              <a:sym typeface="Arial"/>
            </a:endParaRPr>
          </a:p>
        </p:txBody>
      </p:sp>
      <p:sp>
        <p:nvSpPr>
          <p:cNvPr id="951" name="Google Shape;951;p48"/>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a:p>
        </p:txBody>
      </p:sp>
      <p:sp>
        <p:nvSpPr>
          <p:cNvPr id="952" name="Google Shape;952;p48"/>
          <p:cNvSpPr txBox="1"/>
          <p:nvPr/>
        </p:nvSpPr>
        <p:spPr>
          <a:xfrm rot="-22855">
            <a:off x="7435881" y="2079293"/>
            <a:ext cx="3609980" cy="431110"/>
          </a:xfrm>
          <a:prstGeom prst="rect">
            <a:avLst/>
          </a:prstGeom>
          <a:noFill/>
          <a:ln>
            <a:noFill/>
          </a:ln>
        </p:spPr>
        <p:txBody>
          <a:bodyPr spcFirstLastPara="1" wrap="square" lIns="0" tIns="0" rIns="0" bIns="0" anchor="t" anchorCtr="0">
            <a:spAutoFit/>
          </a:bodyPr>
          <a:lstStyle/>
          <a:p>
            <a:pPr marL="0" marR="0" lvl="0" indent="0" algn="l" rtl="0">
              <a:lnSpc>
                <a:spcPct val="257142"/>
              </a:lnSpc>
              <a:spcBef>
                <a:spcPts val="0"/>
              </a:spcBef>
              <a:spcAft>
                <a:spcPts val="0"/>
              </a:spcAft>
              <a:buClr>
                <a:srgbClr val="000000"/>
              </a:buClr>
              <a:buSzPts val="2800"/>
              <a:buFont typeface="Arial"/>
              <a:buNone/>
            </a:pPr>
            <a:r>
              <a:rPr lang="en-US" sz="2800" b="1" i="0" u="none" strike="noStrike" cap="none" dirty="0">
                <a:solidFill>
                  <a:schemeClr val="lt1"/>
                </a:solidFill>
                <a:latin typeface="Poppins"/>
                <a:ea typeface="Poppins"/>
                <a:cs typeface="Poppins"/>
                <a:sym typeface="Poppins"/>
              </a:rPr>
              <a:t>Si </a:t>
            </a:r>
            <a:r>
              <a:rPr lang="en-US" sz="2800" b="1" i="0" u="none" strike="noStrike" cap="none" dirty="0" err="1">
                <a:solidFill>
                  <a:schemeClr val="lt1"/>
                </a:solidFill>
                <a:latin typeface="Poppins"/>
                <a:ea typeface="Poppins"/>
                <a:cs typeface="Poppins"/>
                <a:sym typeface="Poppins"/>
              </a:rPr>
              <a:t>el</a:t>
            </a:r>
            <a:r>
              <a:rPr lang="en-US" sz="2800" b="1" i="0" u="none" strike="noStrike" cap="none" dirty="0">
                <a:solidFill>
                  <a:schemeClr val="lt1"/>
                </a:solidFill>
                <a:latin typeface="Poppins"/>
                <a:ea typeface="Poppins"/>
                <a:cs typeface="Poppins"/>
                <a:sym typeface="Poppins"/>
              </a:rPr>
              <a:t> </a:t>
            </a:r>
            <a:r>
              <a:rPr lang="en-US" sz="2800" b="1" i="0" u="none" strike="noStrike" cap="none" dirty="0" err="1">
                <a:solidFill>
                  <a:schemeClr val="lt1"/>
                </a:solidFill>
                <a:latin typeface="Poppins"/>
                <a:ea typeface="Poppins"/>
                <a:cs typeface="Poppins"/>
                <a:sym typeface="Poppins"/>
              </a:rPr>
              <a:t>solicitante</a:t>
            </a:r>
            <a:r>
              <a:rPr lang="en-US" sz="2800" b="1" i="0" u="none" strike="noStrike" cap="none" dirty="0">
                <a:solidFill>
                  <a:schemeClr val="lt1"/>
                </a:solidFill>
                <a:latin typeface="Poppins"/>
                <a:ea typeface="Poppins"/>
                <a:cs typeface="Poppins"/>
                <a:sym typeface="Poppins"/>
              </a:rPr>
              <a:t> es:</a:t>
            </a:r>
            <a:endParaRPr sz="1400" b="0" i="0" u="none" strike="noStrike" cap="none" dirty="0">
              <a:solidFill>
                <a:srgbClr val="000000"/>
              </a:solidFill>
              <a:latin typeface="Arial"/>
              <a:ea typeface="Arial"/>
              <a:cs typeface="Arial"/>
              <a:sym typeface="Arial"/>
            </a:endParaRPr>
          </a:p>
        </p:txBody>
      </p:sp>
      <p:grpSp>
        <p:nvGrpSpPr>
          <p:cNvPr id="2" name="Group 1">
            <a:extLst>
              <a:ext uri="{FF2B5EF4-FFF2-40B4-BE49-F238E27FC236}">
                <a16:creationId xmlns:a16="http://schemas.microsoft.com/office/drawing/2014/main" id="{C60D536D-F632-0C37-6B0E-33DE2596E81D}"/>
              </a:ext>
            </a:extLst>
          </p:cNvPr>
          <p:cNvGrpSpPr/>
          <p:nvPr/>
        </p:nvGrpSpPr>
        <p:grpSpPr>
          <a:xfrm>
            <a:off x="1603132" y="3043333"/>
            <a:ext cx="7149645" cy="2579193"/>
            <a:chOff x="1603132" y="3043333"/>
            <a:chExt cx="7149645" cy="2579193"/>
          </a:xfrm>
        </p:grpSpPr>
        <p:sp>
          <p:nvSpPr>
            <p:cNvPr id="953" name="Google Shape;953;p48"/>
            <p:cNvSpPr/>
            <p:nvPr/>
          </p:nvSpPr>
          <p:spPr>
            <a:xfrm>
              <a:off x="1603132" y="3841501"/>
              <a:ext cx="7149645" cy="1781025"/>
            </a:xfrm>
            <a:prstGeom prst="roundRect">
              <a:avLst>
                <a:gd name="adj" fmla="val 16667"/>
              </a:avLst>
            </a:prstGeom>
            <a:solidFill>
              <a:srgbClr val="F4592F"/>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dirty="0" err="1">
                  <a:solidFill>
                    <a:schemeClr val="lt1"/>
                  </a:solidFill>
                  <a:latin typeface="Arial" panose="020B0604020202020204" pitchFamily="34" charset="0"/>
                  <a:ea typeface="Calibri"/>
                  <a:cs typeface="Arial" panose="020B0604020202020204" pitchFamily="34" charset="0"/>
                  <a:sym typeface="Calibri"/>
                </a:rPr>
                <a:t>Ciudadano</a:t>
              </a:r>
              <a:r>
                <a:rPr lang="en-US" sz="3600" b="1" i="0" u="none" strike="noStrike" cap="none" dirty="0">
                  <a:solidFill>
                    <a:schemeClr val="lt1"/>
                  </a:solidFill>
                  <a:latin typeface="Arial" panose="020B0604020202020204" pitchFamily="34" charset="0"/>
                  <a:ea typeface="Calibri"/>
                  <a:cs typeface="Arial" panose="020B0604020202020204" pitchFamily="34" charset="0"/>
                  <a:sym typeface="Calibri"/>
                </a:rPr>
                <a:t> de </a:t>
              </a:r>
              <a:r>
                <a:rPr lang="en-US" sz="3600" b="1" i="0" u="none" strike="noStrike" cap="none" dirty="0" err="1">
                  <a:solidFill>
                    <a:schemeClr val="lt1"/>
                  </a:solidFill>
                  <a:latin typeface="Arial" panose="020B0604020202020204" pitchFamily="34" charset="0"/>
                  <a:ea typeface="Calibri"/>
                  <a:cs typeface="Arial" panose="020B0604020202020204" pitchFamily="34" charset="0"/>
                  <a:sym typeface="Calibri"/>
                </a:rPr>
                <a:t>los</a:t>
              </a:r>
              <a:r>
                <a:rPr lang="en-US" sz="36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3600" b="1" i="0" u="none" strike="noStrike" cap="none" dirty="0" err="1">
                  <a:solidFill>
                    <a:schemeClr val="lt1"/>
                  </a:solidFill>
                  <a:latin typeface="Arial" panose="020B0604020202020204" pitchFamily="34" charset="0"/>
                  <a:ea typeface="Calibri"/>
                  <a:cs typeface="Arial" panose="020B0604020202020204" pitchFamily="34" charset="0"/>
                  <a:sym typeface="Calibri"/>
                </a:rPr>
                <a:t>Estados</a:t>
              </a:r>
              <a:r>
                <a:rPr lang="en-US" sz="3600" b="1" i="0" u="none" strike="noStrike" cap="none" dirty="0">
                  <a:solidFill>
                    <a:schemeClr val="lt1"/>
                  </a:solidFill>
                  <a:latin typeface="Arial" panose="020B0604020202020204" pitchFamily="34" charset="0"/>
                  <a:ea typeface="Calibri"/>
                  <a:cs typeface="Arial" panose="020B0604020202020204" pitchFamily="34" charset="0"/>
                  <a:sym typeface="Calibri"/>
                </a:rPr>
                <a:t> Unidos, </a:t>
              </a:r>
              <a:r>
                <a:rPr lang="en-US" sz="3600" b="1" i="0" u="none" strike="noStrike" cap="none" dirty="0" err="1">
                  <a:solidFill>
                    <a:schemeClr val="lt1"/>
                  </a:solidFill>
                  <a:latin typeface="Arial" panose="020B0604020202020204" pitchFamily="34" charset="0"/>
                  <a:ea typeface="Calibri"/>
                  <a:cs typeface="Arial" panose="020B0604020202020204" pitchFamily="34" charset="0"/>
                  <a:sym typeface="Calibri"/>
                </a:rPr>
                <a:t>residente</a:t>
              </a:r>
              <a:r>
                <a:rPr lang="en-US" sz="36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3600" b="1" i="0" u="none" strike="noStrike" cap="none" dirty="0" err="1">
                  <a:solidFill>
                    <a:schemeClr val="lt1"/>
                  </a:solidFill>
                  <a:latin typeface="Arial" panose="020B0604020202020204" pitchFamily="34" charset="0"/>
                  <a:ea typeface="Calibri"/>
                  <a:cs typeface="Arial" panose="020B0604020202020204" pitchFamily="34" charset="0"/>
                  <a:sym typeface="Calibri"/>
                </a:rPr>
                <a:t>permanente</a:t>
              </a:r>
              <a:r>
                <a:rPr lang="en-US" sz="3600" b="1" i="0" u="none" strike="noStrike" cap="none" dirty="0">
                  <a:solidFill>
                    <a:schemeClr val="lt1"/>
                  </a:solidFill>
                  <a:latin typeface="Arial" panose="020B0604020202020204" pitchFamily="34" charset="0"/>
                  <a:ea typeface="Calibri"/>
                  <a:cs typeface="Arial" panose="020B0604020202020204" pitchFamily="34" charset="0"/>
                  <a:sym typeface="Calibri"/>
                </a:rPr>
                <a:t>, u </a:t>
              </a:r>
              <a:r>
                <a:rPr lang="en-US" sz="3600" b="1" i="0" u="none" strike="noStrike" cap="none" dirty="0" err="1">
                  <a:solidFill>
                    <a:schemeClr val="lt1"/>
                  </a:solidFill>
                  <a:latin typeface="Arial" panose="020B0604020202020204" pitchFamily="34" charset="0"/>
                  <a:ea typeface="Calibri"/>
                  <a:cs typeface="Arial" panose="020B0604020202020204" pitchFamily="34" charset="0"/>
                  <a:sym typeface="Calibri"/>
                </a:rPr>
                <a:t>otro</a:t>
              </a:r>
              <a:r>
                <a:rPr lang="en-US" sz="3600" b="1" i="0" u="none" strike="noStrike" cap="none" dirty="0">
                  <a:solidFill>
                    <a:schemeClr val="lt1"/>
                  </a:solidFill>
                  <a:latin typeface="Arial" panose="020B0604020202020204" pitchFamily="34" charset="0"/>
                  <a:ea typeface="Calibri"/>
                  <a:cs typeface="Arial" panose="020B0604020202020204" pitchFamily="34" charset="0"/>
                  <a:sym typeface="Calibri"/>
                </a:rPr>
                <a:t> no-</a:t>
              </a:r>
              <a:r>
                <a:rPr lang="en-US" sz="3600" b="1" i="0" u="none" strike="noStrike" cap="none" dirty="0" err="1">
                  <a:solidFill>
                    <a:schemeClr val="lt1"/>
                  </a:solidFill>
                  <a:latin typeface="Arial" panose="020B0604020202020204" pitchFamily="34" charset="0"/>
                  <a:ea typeface="Calibri"/>
                  <a:cs typeface="Arial" panose="020B0604020202020204" pitchFamily="34" charset="0"/>
                  <a:sym typeface="Calibri"/>
                </a:rPr>
                <a:t>ciudadano</a:t>
              </a:r>
              <a:r>
                <a:rPr lang="en-US" sz="36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3600" b="1" i="0" u="none" strike="noStrike" cap="none" dirty="0" err="1">
                  <a:solidFill>
                    <a:schemeClr val="lt1"/>
                  </a:solidFill>
                  <a:latin typeface="Arial" panose="020B0604020202020204" pitchFamily="34" charset="0"/>
                  <a:ea typeface="Calibri"/>
                  <a:cs typeface="Arial" panose="020B0604020202020204" pitchFamily="34" charset="0"/>
                  <a:sym typeface="Calibri"/>
                </a:rPr>
                <a:t>elegible</a:t>
              </a:r>
              <a:r>
                <a:rPr lang="en-US" sz="36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endParaRPr sz="3600" b="1"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955" name="Google Shape;955;p48"/>
            <p:cNvSpPr/>
            <p:nvPr/>
          </p:nvSpPr>
          <p:spPr>
            <a:xfrm rot="7392747">
              <a:off x="7242914" y="3157633"/>
              <a:ext cx="914400" cy="685800"/>
            </a:xfrm>
            <a:prstGeom prst="rightArrow">
              <a:avLst>
                <a:gd name="adj1" fmla="val 50000"/>
                <a:gd name="adj2" fmla="val 50000"/>
              </a:avLst>
            </a:prstGeom>
            <a:solidFill>
              <a:srgbClr val="25D1FD"/>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grpSp>
      <p:grpSp>
        <p:nvGrpSpPr>
          <p:cNvPr id="4" name="Group 3">
            <a:extLst>
              <a:ext uri="{FF2B5EF4-FFF2-40B4-BE49-F238E27FC236}">
                <a16:creationId xmlns:a16="http://schemas.microsoft.com/office/drawing/2014/main" id="{F2671683-621F-1BF3-7B29-04FA69C744AC}"/>
              </a:ext>
            </a:extLst>
          </p:cNvPr>
          <p:cNvGrpSpPr/>
          <p:nvPr/>
        </p:nvGrpSpPr>
        <p:grpSpPr>
          <a:xfrm>
            <a:off x="10005866" y="3140302"/>
            <a:ext cx="7149645" cy="2544557"/>
            <a:chOff x="10005866" y="3140302"/>
            <a:chExt cx="7149645" cy="2544557"/>
          </a:xfrm>
        </p:grpSpPr>
        <p:sp>
          <p:nvSpPr>
            <p:cNvPr id="954" name="Google Shape;954;p48"/>
            <p:cNvSpPr/>
            <p:nvPr/>
          </p:nvSpPr>
          <p:spPr>
            <a:xfrm>
              <a:off x="10005866" y="3903834"/>
              <a:ext cx="7149645" cy="1781025"/>
            </a:xfrm>
            <a:prstGeom prst="roundRect">
              <a:avLst>
                <a:gd name="adj" fmla="val 16667"/>
              </a:avLst>
            </a:prstGeom>
            <a:solidFill>
              <a:srgbClr val="4848D1"/>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dirty="0">
                  <a:solidFill>
                    <a:schemeClr val="lt1"/>
                  </a:solidFill>
                  <a:latin typeface="Arial" panose="020B0604020202020204" pitchFamily="34" charset="0"/>
                  <a:ea typeface="Calibri"/>
                  <a:cs typeface="Arial" panose="020B0604020202020204" pitchFamily="34" charset="0"/>
                  <a:sym typeface="Calibri"/>
                </a:rPr>
                <a:t>Un </a:t>
              </a:r>
              <a:r>
                <a:rPr lang="en-US" sz="3600" b="1" i="0" u="none" strike="noStrike" cap="none" dirty="0" err="1">
                  <a:solidFill>
                    <a:schemeClr val="lt1"/>
                  </a:solidFill>
                  <a:latin typeface="Arial" panose="020B0604020202020204" pitchFamily="34" charset="0"/>
                  <a:ea typeface="Calibri"/>
                  <a:cs typeface="Arial" panose="020B0604020202020204" pitchFamily="34" charset="0"/>
                  <a:sym typeface="Calibri"/>
                </a:rPr>
                <a:t>inmigrante</a:t>
              </a:r>
              <a:r>
                <a:rPr lang="en-US" sz="36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3600" b="1" i="0" u="none" strike="noStrike" cap="none" dirty="0" err="1">
                  <a:solidFill>
                    <a:schemeClr val="lt1"/>
                  </a:solidFill>
                  <a:latin typeface="Arial" panose="020B0604020202020204" pitchFamily="34" charset="0"/>
                  <a:ea typeface="Calibri"/>
                  <a:cs typeface="Arial" panose="020B0604020202020204" pitchFamily="34" charset="0"/>
                  <a:sym typeface="Calibri"/>
                </a:rPr>
                <a:t>indocumentado</a:t>
              </a:r>
              <a:r>
                <a:rPr lang="en-US" sz="36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3600" b="1" i="0" u="none" strike="noStrike" cap="none" dirty="0" err="1">
                  <a:solidFill>
                    <a:schemeClr val="lt1"/>
                  </a:solidFill>
                  <a:latin typeface="Arial" panose="020B0604020202020204" pitchFamily="34" charset="0"/>
                  <a:ea typeface="Calibri"/>
                  <a:cs typeface="Arial" panose="020B0604020202020204" pitchFamily="34" charset="0"/>
                  <a:sym typeface="Calibri"/>
                </a:rPr>
                <a:t>elegible</a:t>
              </a:r>
              <a:r>
                <a:rPr lang="en-US" sz="36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endParaRPr sz="3600" b="1"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956" name="Google Shape;956;p48"/>
            <p:cNvSpPr/>
            <p:nvPr/>
          </p:nvSpPr>
          <p:spPr>
            <a:xfrm rot="3672723">
              <a:off x="10069361" y="3254602"/>
              <a:ext cx="914400" cy="685800"/>
            </a:xfrm>
            <a:prstGeom prst="rightArrow">
              <a:avLst>
                <a:gd name="adj1" fmla="val 50000"/>
                <a:gd name="adj2" fmla="val 50000"/>
              </a:avLst>
            </a:prstGeom>
            <a:solidFill>
              <a:srgbClr val="25D1FD"/>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grpSp>
      <p:grpSp>
        <p:nvGrpSpPr>
          <p:cNvPr id="3" name="Group 2">
            <a:extLst>
              <a:ext uri="{FF2B5EF4-FFF2-40B4-BE49-F238E27FC236}">
                <a16:creationId xmlns:a16="http://schemas.microsoft.com/office/drawing/2014/main" id="{13B267B0-2AE7-5C0E-9FCB-622AE5E8109D}"/>
              </a:ext>
            </a:extLst>
          </p:cNvPr>
          <p:cNvGrpSpPr/>
          <p:nvPr/>
        </p:nvGrpSpPr>
        <p:grpSpPr>
          <a:xfrm>
            <a:off x="1354650" y="5688070"/>
            <a:ext cx="7149645" cy="3706871"/>
            <a:chOff x="1354650" y="5688070"/>
            <a:chExt cx="7149645" cy="3706871"/>
          </a:xfrm>
        </p:grpSpPr>
        <p:sp>
          <p:nvSpPr>
            <p:cNvPr id="957" name="Google Shape;957;p48"/>
            <p:cNvSpPr/>
            <p:nvPr/>
          </p:nvSpPr>
          <p:spPr>
            <a:xfrm>
              <a:off x="1354650" y="6586907"/>
              <a:ext cx="7149645" cy="2808034"/>
            </a:xfrm>
            <a:prstGeom prst="roundRect">
              <a:avLst>
                <a:gd name="adj" fmla="val 16667"/>
              </a:avLst>
            </a:prstGeom>
            <a:solidFill>
              <a:srgbClr val="F4592F"/>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dirty="0">
                  <a:solidFill>
                    <a:schemeClr val="lt1"/>
                  </a:solidFill>
                  <a:latin typeface="Arial" panose="020B0604020202020204" pitchFamily="34" charset="0"/>
                  <a:ea typeface="Calibri"/>
                  <a:cs typeface="Arial" panose="020B0604020202020204" pitchFamily="34" charset="0"/>
                  <a:sym typeface="Calibri"/>
                </a:rPr>
                <a:t>Complete la </a:t>
              </a:r>
              <a:r>
                <a:rPr lang="en-US" sz="3600" b="1" i="0" u="none" strike="noStrike" cap="none" dirty="0" err="1">
                  <a:solidFill>
                    <a:schemeClr val="lt1"/>
                  </a:solidFill>
                  <a:latin typeface="Arial" panose="020B0604020202020204" pitchFamily="34" charset="0"/>
                  <a:ea typeface="Calibri"/>
                  <a:cs typeface="Arial" panose="020B0604020202020204" pitchFamily="34" charset="0"/>
                  <a:sym typeface="Calibri"/>
                </a:rPr>
                <a:t>Solicitud</a:t>
              </a:r>
              <a:r>
                <a:rPr lang="en-US" sz="36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3600" b="1" i="0" u="none" strike="noStrike" cap="none" dirty="0" err="1">
                  <a:solidFill>
                    <a:schemeClr val="lt1"/>
                  </a:solidFill>
                  <a:latin typeface="Arial" panose="020B0604020202020204" pitchFamily="34" charset="0"/>
                  <a:ea typeface="Calibri"/>
                  <a:cs typeface="Arial" panose="020B0604020202020204" pitchFamily="34" charset="0"/>
                  <a:sym typeface="Calibri"/>
                </a:rPr>
                <a:t>Gratuita</a:t>
              </a:r>
              <a:r>
                <a:rPr lang="en-US" sz="3600" b="1" i="0" u="none" strike="noStrike" cap="none" dirty="0">
                  <a:solidFill>
                    <a:schemeClr val="lt1"/>
                  </a:solidFill>
                  <a:latin typeface="Arial" panose="020B0604020202020204" pitchFamily="34" charset="0"/>
                  <a:ea typeface="Calibri"/>
                  <a:cs typeface="Arial" panose="020B0604020202020204" pitchFamily="34" charset="0"/>
                  <a:sym typeface="Calibri"/>
                </a:rPr>
                <a:t> de </a:t>
              </a:r>
              <a:r>
                <a:rPr lang="en-US" sz="3600" b="1" i="0" u="none" strike="noStrike" cap="none" dirty="0" err="1">
                  <a:solidFill>
                    <a:schemeClr val="lt1"/>
                  </a:solidFill>
                  <a:latin typeface="Arial" panose="020B0604020202020204" pitchFamily="34" charset="0"/>
                  <a:ea typeface="Calibri"/>
                  <a:cs typeface="Arial" panose="020B0604020202020204" pitchFamily="34" charset="0"/>
                  <a:sym typeface="Calibri"/>
                </a:rPr>
                <a:t>Ayuda</a:t>
              </a:r>
              <a:r>
                <a:rPr lang="en-US" sz="3600" b="1" i="0" u="none" strike="noStrike" cap="none" dirty="0">
                  <a:solidFill>
                    <a:schemeClr val="lt1"/>
                  </a:solidFill>
                  <a:latin typeface="Arial" panose="020B0604020202020204" pitchFamily="34" charset="0"/>
                  <a:ea typeface="Calibri"/>
                  <a:cs typeface="Arial" panose="020B0604020202020204" pitchFamily="34" charset="0"/>
                  <a:sym typeface="Calibri"/>
                </a:rPr>
                <a:t> Federal para </a:t>
              </a:r>
              <a:r>
                <a:rPr lang="en-US" sz="3600" b="1" i="0" u="none" strike="noStrike" cap="none" dirty="0" err="1">
                  <a:solidFill>
                    <a:schemeClr val="lt1"/>
                  </a:solidFill>
                  <a:latin typeface="Arial" panose="020B0604020202020204" pitchFamily="34" charset="0"/>
                  <a:ea typeface="Calibri"/>
                  <a:cs typeface="Arial" panose="020B0604020202020204" pitchFamily="34" charset="0"/>
                  <a:sym typeface="Calibri"/>
                </a:rPr>
                <a:t>Estudiantes</a:t>
              </a:r>
              <a:r>
                <a:rPr lang="en-US" sz="36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endParaRPr sz="3600" b="1" i="0" u="none" strike="noStrike" cap="none" dirty="0">
                <a:solidFill>
                  <a:schemeClr val="lt1"/>
                </a:solidFill>
                <a:latin typeface="Arial" panose="020B0604020202020204" pitchFamily="34" charset="0"/>
                <a:ea typeface="Calibri"/>
                <a:cs typeface="Arial" panose="020B0604020202020204" pitchFamily="34" charset="0"/>
                <a:sym typeface="Calibri"/>
              </a:endParaRPr>
            </a:p>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dirty="0">
                  <a:solidFill>
                    <a:schemeClr val="lt1"/>
                  </a:solidFill>
                  <a:latin typeface="Arial" panose="020B0604020202020204" pitchFamily="34" charset="0"/>
                  <a:ea typeface="Calibri"/>
                  <a:cs typeface="Arial" panose="020B0604020202020204" pitchFamily="34" charset="0"/>
                  <a:sym typeface="Calibri"/>
                </a:rPr>
                <a:t>(FAFSA) </a:t>
              </a:r>
              <a:r>
                <a:rPr lang="en-US" sz="3600" b="1" i="0" u="none" strike="noStrike" cap="none" dirty="0" err="1">
                  <a:solidFill>
                    <a:schemeClr val="lt1"/>
                  </a:solidFill>
                  <a:latin typeface="Arial" panose="020B0604020202020204" pitchFamily="34" charset="0"/>
                  <a:ea typeface="Calibri"/>
                  <a:cs typeface="Arial" panose="020B0604020202020204" pitchFamily="34" charset="0"/>
                  <a:sym typeface="Calibri"/>
                </a:rPr>
                <a:t>en</a:t>
              </a:r>
              <a:r>
                <a:rPr lang="en-US" sz="36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3600" b="1" i="0" u="none" strike="noStrike" cap="none" dirty="0">
                  <a:solidFill>
                    <a:schemeClr val="lt1"/>
                  </a:solidFill>
                  <a:latin typeface="Arial" panose="020B0604020202020204" pitchFamily="34" charset="0"/>
                  <a:ea typeface="Calibri"/>
                  <a:cs typeface="Arial" panose="020B0604020202020204" pitchFamily="34" charset="0"/>
                  <a:sym typeface="Calibri"/>
                  <a:hlinkClick r:id="rId3"/>
                </a:rPr>
                <a:t>www.fafsa.gov</a:t>
              </a:r>
              <a:endParaRPr lang="en-US" sz="3600" b="1" i="0" u="none" strike="noStrike" cap="none" dirty="0">
                <a:solidFill>
                  <a:schemeClr val="lt1"/>
                </a:solidFill>
                <a:latin typeface="Arial" panose="020B0604020202020204" pitchFamily="34" charset="0"/>
                <a:ea typeface="Calibri"/>
                <a:cs typeface="Arial" panose="020B0604020202020204" pitchFamily="34" charset="0"/>
                <a:sym typeface="Calibri"/>
              </a:endParaRPr>
            </a:p>
            <a:p>
              <a:pPr marL="0" marR="0" lvl="0" indent="0" algn="ctr" rtl="0">
                <a:lnSpc>
                  <a:spcPct val="100000"/>
                </a:lnSpc>
                <a:spcBef>
                  <a:spcPts val="0"/>
                </a:spcBef>
                <a:spcAft>
                  <a:spcPts val="0"/>
                </a:spcAft>
                <a:buClr>
                  <a:schemeClr val="lt1"/>
                </a:buClr>
                <a:buSzPts val="900"/>
                <a:buFont typeface="Calibri"/>
                <a:buNone/>
              </a:pPr>
              <a:endParaRPr sz="1400" b="0" i="0" u="none" strike="noStrike" cap="none" dirty="0">
                <a:solidFill>
                  <a:srgbClr val="000000"/>
                </a:solidFill>
                <a:latin typeface="Arial"/>
                <a:ea typeface="Arial"/>
                <a:cs typeface="Arial"/>
                <a:sym typeface="Arial"/>
              </a:endParaRPr>
            </a:p>
          </p:txBody>
        </p:sp>
        <p:sp>
          <p:nvSpPr>
            <p:cNvPr id="959" name="Google Shape;959;p48"/>
            <p:cNvSpPr/>
            <p:nvPr/>
          </p:nvSpPr>
          <p:spPr>
            <a:xfrm rot="5400000">
              <a:off x="7010469" y="5802370"/>
              <a:ext cx="914400" cy="685800"/>
            </a:xfrm>
            <a:prstGeom prst="rightArrow">
              <a:avLst>
                <a:gd name="adj1" fmla="val 50000"/>
                <a:gd name="adj2" fmla="val 50000"/>
              </a:avLst>
            </a:prstGeom>
            <a:solidFill>
              <a:srgbClr val="25D1FD"/>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grpSp>
      <p:grpSp>
        <p:nvGrpSpPr>
          <p:cNvPr id="5" name="Group 4">
            <a:extLst>
              <a:ext uri="{FF2B5EF4-FFF2-40B4-BE49-F238E27FC236}">
                <a16:creationId xmlns:a16="http://schemas.microsoft.com/office/drawing/2014/main" id="{AD0AE64A-C77F-DA2F-AF09-40E9D026364E}"/>
              </a:ext>
            </a:extLst>
          </p:cNvPr>
          <p:cNvGrpSpPr/>
          <p:nvPr/>
        </p:nvGrpSpPr>
        <p:grpSpPr>
          <a:xfrm>
            <a:off x="10119936" y="5761433"/>
            <a:ext cx="7149645" cy="3687428"/>
            <a:chOff x="10119936" y="5761433"/>
            <a:chExt cx="7149645" cy="3687428"/>
          </a:xfrm>
        </p:grpSpPr>
        <p:sp>
          <p:nvSpPr>
            <p:cNvPr id="958" name="Google Shape;958;p48"/>
            <p:cNvSpPr/>
            <p:nvPr/>
          </p:nvSpPr>
          <p:spPr>
            <a:xfrm>
              <a:off x="10119936" y="6640827"/>
              <a:ext cx="7149645" cy="2808034"/>
            </a:xfrm>
            <a:prstGeom prst="roundRect">
              <a:avLst>
                <a:gd name="adj" fmla="val 16667"/>
              </a:avLst>
            </a:prstGeom>
            <a:solidFill>
              <a:srgbClr val="4848D1"/>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s-CO"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Determine su elegibilidad y complete la Solicitud de la Ley de Soñadores de California (CA </a:t>
              </a:r>
              <a:r>
                <a:rPr lang="es-CO"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Dream</a:t>
              </a:r>
              <a:r>
                <a:rPr lang="es-CO"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s-CO"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Act</a:t>
              </a:r>
              <a:r>
                <a:rPr lang="es-CO"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s-CO" sz="2800" b="1"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CADAA</a:t>
              </a:r>
              <a:r>
                <a:rPr lang="es-CO"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 en </a:t>
              </a:r>
              <a:r>
                <a:rPr lang="es-CO" sz="2800" b="1"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dream.csac.ca.gov.</a:t>
              </a:r>
              <a:endParaRPr sz="2800" b="0" i="0" u="none" strike="noStrike" cap="none" dirty="0">
                <a:solidFill>
                  <a:schemeClr val="bg1"/>
                </a:solidFill>
                <a:latin typeface="Arial" panose="020B0604020202020204" pitchFamily="34" charset="0"/>
                <a:cs typeface="Arial" panose="020B0604020202020204" pitchFamily="34" charset="0"/>
                <a:sym typeface="Arial"/>
              </a:endParaRPr>
            </a:p>
          </p:txBody>
        </p:sp>
        <p:sp>
          <p:nvSpPr>
            <p:cNvPr id="960" name="Google Shape;960;p48"/>
            <p:cNvSpPr/>
            <p:nvPr/>
          </p:nvSpPr>
          <p:spPr>
            <a:xfrm rot="5400000">
              <a:off x="10308754" y="5875733"/>
              <a:ext cx="914400" cy="685800"/>
            </a:xfrm>
            <a:prstGeom prst="rightArrow">
              <a:avLst>
                <a:gd name="adj1" fmla="val 50000"/>
                <a:gd name="adj2" fmla="val 50000"/>
              </a:avLst>
            </a:prstGeom>
            <a:solidFill>
              <a:srgbClr val="25D1FD"/>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978"/>
        <p:cNvGrpSpPr/>
        <p:nvPr/>
      </p:nvGrpSpPr>
      <p:grpSpPr>
        <a:xfrm>
          <a:off x="0" y="0"/>
          <a:ext cx="0" cy="0"/>
          <a:chOff x="0" y="0"/>
          <a:chExt cx="0" cy="0"/>
        </a:xfrm>
      </p:grpSpPr>
      <p:sp>
        <p:nvSpPr>
          <p:cNvPr id="979" name="Google Shape;979;p50"/>
          <p:cNvSpPr/>
          <p:nvPr/>
        </p:nvSpPr>
        <p:spPr>
          <a:xfrm rot="-196209">
            <a:off x="45138" y="9254832"/>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980" name="Google Shape;980;p50"/>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sp>
        <p:nvSpPr>
          <p:cNvPr id="981" name="Google Shape;981;p50"/>
          <p:cNvSpPr txBox="1"/>
          <p:nvPr/>
        </p:nvSpPr>
        <p:spPr>
          <a:xfrm>
            <a:off x="904098" y="2223704"/>
            <a:ext cx="9205466" cy="73866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dirty="0" err="1">
                <a:solidFill>
                  <a:srgbClr val="4848D1"/>
                </a:solidFill>
                <a:latin typeface="Poppins"/>
                <a:ea typeface="Poppins"/>
                <a:cs typeface="Poppins"/>
                <a:sym typeface="Poppins"/>
              </a:rPr>
              <a:t>Definición</a:t>
            </a:r>
            <a:r>
              <a:rPr lang="en-US" sz="4800" b="1" i="0" u="none" strike="noStrike" cap="none" dirty="0">
                <a:solidFill>
                  <a:srgbClr val="4848D1"/>
                </a:solidFill>
                <a:latin typeface="Poppins"/>
                <a:ea typeface="Poppins"/>
                <a:cs typeface="Poppins"/>
                <a:sym typeface="Poppins"/>
              </a:rPr>
              <a:t> de </a:t>
            </a:r>
            <a:r>
              <a:rPr lang="en-US" sz="4800" b="1" i="0" u="none" strike="noStrike" cap="none" dirty="0" err="1">
                <a:solidFill>
                  <a:srgbClr val="4848D1"/>
                </a:solidFill>
                <a:latin typeface="Poppins"/>
                <a:ea typeface="Poppins"/>
                <a:cs typeface="Poppins"/>
                <a:sym typeface="Poppins"/>
              </a:rPr>
              <a:t>Necesidad</a:t>
            </a:r>
            <a:endParaRPr sz="1400" b="0" i="0" u="none" strike="noStrike" cap="none" dirty="0">
              <a:solidFill>
                <a:srgbClr val="000000"/>
              </a:solidFill>
              <a:latin typeface="Arial"/>
              <a:ea typeface="Arial"/>
              <a:cs typeface="Arial"/>
              <a:sym typeface="Arial"/>
            </a:endParaRPr>
          </a:p>
        </p:txBody>
      </p:sp>
      <p:sp>
        <p:nvSpPr>
          <p:cNvPr id="983" name="Google Shape;983;p50"/>
          <p:cNvSpPr/>
          <p:nvPr/>
        </p:nvSpPr>
        <p:spPr>
          <a:xfrm>
            <a:off x="6962307" y="3769668"/>
            <a:ext cx="4648603" cy="2829353"/>
          </a:xfrm>
          <a:prstGeom prst="roundRect">
            <a:avLst>
              <a:gd name="adj" fmla="val 16667"/>
            </a:avLst>
          </a:prstGeom>
          <a:solidFill>
            <a:srgbClr val="FED531"/>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lvl="0" algn="ctr">
              <a:buClr>
                <a:srgbClr val="0A1F41"/>
              </a:buClr>
              <a:buSzPts val="1200"/>
            </a:pPr>
            <a:r>
              <a:rPr lang="es-CO" sz="4000" b="1" dirty="0">
                <a:solidFill>
                  <a:schemeClr val="tx1"/>
                </a:solidFill>
              </a:rPr>
              <a:t>Índice de Ayuda Estudiantil (SAI)</a:t>
            </a:r>
            <a:endParaRPr sz="4000" b="0" i="0" u="none" strike="noStrike" cap="none" dirty="0">
              <a:solidFill>
                <a:schemeClr val="tx1"/>
              </a:solidFill>
              <a:sym typeface="Arial"/>
            </a:endParaRPr>
          </a:p>
        </p:txBody>
      </p:sp>
      <p:grpSp>
        <p:nvGrpSpPr>
          <p:cNvPr id="2" name="Group 1">
            <a:extLst>
              <a:ext uri="{FF2B5EF4-FFF2-40B4-BE49-F238E27FC236}">
                <a16:creationId xmlns:a16="http://schemas.microsoft.com/office/drawing/2014/main" id="{F576C447-E903-B932-1BA2-045C2743C0E2}"/>
              </a:ext>
            </a:extLst>
          </p:cNvPr>
          <p:cNvGrpSpPr/>
          <p:nvPr/>
        </p:nvGrpSpPr>
        <p:grpSpPr>
          <a:xfrm>
            <a:off x="858228" y="3769668"/>
            <a:ext cx="5800492" cy="2829353"/>
            <a:chOff x="858228" y="3769668"/>
            <a:chExt cx="5800492" cy="2829353"/>
          </a:xfrm>
        </p:grpSpPr>
        <p:sp>
          <p:nvSpPr>
            <p:cNvPr id="982" name="Google Shape;982;p50"/>
            <p:cNvSpPr/>
            <p:nvPr/>
          </p:nvSpPr>
          <p:spPr>
            <a:xfrm>
              <a:off x="858228" y="3769668"/>
              <a:ext cx="4648603" cy="2829353"/>
            </a:xfrm>
            <a:prstGeom prst="roundRect">
              <a:avLst>
                <a:gd name="adj" fmla="val 16667"/>
              </a:avLst>
            </a:prstGeom>
            <a:solidFill>
              <a:srgbClr val="F4592F"/>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200"/>
                <a:buFont typeface="Calibri"/>
                <a:buNone/>
              </a:pPr>
              <a:r>
                <a:rPr lang="en-US" sz="4800" b="1" i="0" u="none" strike="noStrike" cap="none" dirty="0">
                  <a:solidFill>
                    <a:schemeClr val="lt1"/>
                  </a:solidFill>
                  <a:latin typeface="Arial" panose="020B0604020202020204" pitchFamily="34" charset="0"/>
                  <a:ea typeface="Calibri"/>
                  <a:cs typeface="Arial" panose="020B0604020202020204" pitchFamily="34" charset="0"/>
                  <a:sym typeface="Calibri"/>
                </a:rPr>
                <a:t>Costo de </a:t>
              </a:r>
              <a:r>
                <a:rPr lang="en-US" sz="4800" b="1" i="0" u="none" strike="noStrike" cap="none" dirty="0" err="1">
                  <a:solidFill>
                    <a:schemeClr val="lt1"/>
                  </a:solidFill>
                  <a:latin typeface="Arial" panose="020B0604020202020204" pitchFamily="34" charset="0"/>
                  <a:ea typeface="Calibri"/>
                  <a:cs typeface="Arial" panose="020B0604020202020204" pitchFamily="34" charset="0"/>
                  <a:sym typeface="Calibri"/>
                </a:rPr>
                <a:t>Asistencia</a:t>
              </a:r>
              <a:endParaRPr sz="1400" b="0" i="0" u="none" strike="noStrike" cap="none" dirty="0">
                <a:solidFill>
                  <a:srgbClr val="000000"/>
                </a:solidFill>
                <a:latin typeface="Arial"/>
                <a:ea typeface="Arial"/>
                <a:cs typeface="Arial"/>
                <a:sym typeface="Arial"/>
              </a:endParaRPr>
            </a:p>
          </p:txBody>
        </p:sp>
        <p:grpSp>
          <p:nvGrpSpPr>
            <p:cNvPr id="985" name="Google Shape;985;p50"/>
            <p:cNvGrpSpPr/>
            <p:nvPr/>
          </p:nvGrpSpPr>
          <p:grpSpPr>
            <a:xfrm>
              <a:off x="5745517" y="4590303"/>
              <a:ext cx="913203" cy="913203"/>
              <a:chOff x="2280226" y="1193604"/>
              <a:chExt cx="913203" cy="913203"/>
            </a:xfrm>
          </p:grpSpPr>
          <p:sp>
            <p:nvSpPr>
              <p:cNvPr id="986" name="Google Shape;986;p50"/>
              <p:cNvSpPr/>
              <p:nvPr/>
            </p:nvSpPr>
            <p:spPr>
              <a:xfrm>
                <a:off x="2280226" y="1193604"/>
                <a:ext cx="913203" cy="913203"/>
              </a:xfrm>
              <a:prstGeom prst="mathMinus">
                <a:avLst>
                  <a:gd name="adj1" fmla="val 2352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987" name="Google Shape;987;p50"/>
              <p:cNvSpPr txBox="1"/>
              <p:nvPr/>
            </p:nvSpPr>
            <p:spPr>
              <a:xfrm>
                <a:off x="2401271" y="1542813"/>
                <a:ext cx="671113" cy="214785"/>
              </a:xfrm>
              <a:prstGeom prst="rect">
                <a:avLst/>
              </a:prstGeom>
              <a:solidFill>
                <a:schemeClr val="lt1"/>
              </a:solidFill>
              <a:ln>
                <a:noFill/>
              </a:ln>
            </p:spPr>
            <p:txBody>
              <a:bodyPr spcFirstLastPara="1" wrap="square" lIns="0" tIns="0" rIns="0" bIns="0" anchor="ctr" anchorCtr="0">
                <a:noAutofit/>
              </a:bodyPr>
              <a:lstStyle/>
              <a:p>
                <a:pPr marL="0" marR="0" lvl="0" indent="0" algn="ctr" rtl="0">
                  <a:lnSpc>
                    <a:spcPct val="90000"/>
                  </a:lnSpc>
                  <a:spcBef>
                    <a:spcPts val="0"/>
                  </a:spcBef>
                  <a:spcAft>
                    <a:spcPts val="0"/>
                  </a:spcAft>
                  <a:buClr>
                    <a:schemeClr val="dk1"/>
                  </a:buClr>
                  <a:buSzPts val="1500"/>
                  <a:buFont typeface="Calibri"/>
                  <a:buNone/>
                </a:pPr>
                <a:endParaRPr sz="15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grpSp>
      </p:grpSp>
      <p:grpSp>
        <p:nvGrpSpPr>
          <p:cNvPr id="3" name="Group 2">
            <a:extLst>
              <a:ext uri="{FF2B5EF4-FFF2-40B4-BE49-F238E27FC236}">
                <a16:creationId xmlns:a16="http://schemas.microsoft.com/office/drawing/2014/main" id="{3E5C2A30-CD63-ECC2-FB77-402DBC8AB362}"/>
              </a:ext>
            </a:extLst>
          </p:cNvPr>
          <p:cNvGrpSpPr/>
          <p:nvPr/>
        </p:nvGrpSpPr>
        <p:grpSpPr>
          <a:xfrm>
            <a:off x="12251923" y="3739620"/>
            <a:ext cx="5845577" cy="2829353"/>
            <a:chOff x="11832823" y="3769668"/>
            <a:chExt cx="5845577" cy="2829353"/>
          </a:xfrm>
        </p:grpSpPr>
        <p:sp>
          <p:nvSpPr>
            <p:cNvPr id="984" name="Google Shape;984;p50"/>
            <p:cNvSpPr/>
            <p:nvPr/>
          </p:nvSpPr>
          <p:spPr>
            <a:xfrm>
              <a:off x="13029797" y="3769668"/>
              <a:ext cx="4648603" cy="2829353"/>
            </a:xfrm>
            <a:prstGeom prst="roundRect">
              <a:avLst>
                <a:gd name="adj" fmla="val 16667"/>
              </a:avLst>
            </a:prstGeom>
            <a:solidFill>
              <a:srgbClr val="4848D1"/>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200"/>
                <a:buFont typeface="Calibri"/>
                <a:buNone/>
              </a:pPr>
              <a:r>
                <a:rPr lang="en-US" sz="3600" b="1" i="0" u="none" strike="noStrike" cap="none" dirty="0" err="1">
                  <a:solidFill>
                    <a:schemeClr val="lt1"/>
                  </a:solidFill>
                  <a:latin typeface="Arial" panose="020B0604020202020204" pitchFamily="34" charset="0"/>
                  <a:ea typeface="Calibri"/>
                  <a:cs typeface="Arial" panose="020B0604020202020204" pitchFamily="34" charset="0"/>
                  <a:sym typeface="Calibri"/>
                </a:rPr>
                <a:t>Elegibilidad</a:t>
              </a:r>
              <a:r>
                <a:rPr lang="en-US" sz="3600" b="1" i="0" u="none" strike="noStrike" cap="none" dirty="0">
                  <a:solidFill>
                    <a:schemeClr val="lt1"/>
                  </a:solidFill>
                  <a:latin typeface="Arial" panose="020B0604020202020204" pitchFamily="34" charset="0"/>
                  <a:ea typeface="Calibri"/>
                  <a:cs typeface="Arial" panose="020B0604020202020204" pitchFamily="34" charset="0"/>
                  <a:sym typeface="Calibri"/>
                </a:rPr>
                <a:t> para </a:t>
              </a:r>
              <a:r>
                <a:rPr lang="en-US" sz="3600" b="1" i="0" u="none" strike="noStrike" cap="none" dirty="0" err="1">
                  <a:solidFill>
                    <a:schemeClr val="lt1"/>
                  </a:solidFill>
                  <a:latin typeface="Arial" panose="020B0604020202020204" pitchFamily="34" charset="0"/>
                  <a:ea typeface="Calibri"/>
                  <a:cs typeface="Arial" panose="020B0604020202020204" pitchFamily="34" charset="0"/>
                  <a:sym typeface="Calibri"/>
                </a:rPr>
                <a:t>recibir</a:t>
              </a:r>
              <a:r>
                <a:rPr lang="en-US" sz="36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3600" b="1" i="0" u="none" strike="noStrike" cap="none" dirty="0" err="1">
                  <a:solidFill>
                    <a:schemeClr val="lt1"/>
                  </a:solidFill>
                  <a:latin typeface="Arial" panose="020B0604020202020204" pitchFamily="34" charset="0"/>
                  <a:ea typeface="Calibri"/>
                  <a:cs typeface="Arial" panose="020B0604020202020204" pitchFamily="34" charset="0"/>
                  <a:sym typeface="Calibri"/>
                </a:rPr>
                <a:t>ayuda</a:t>
              </a:r>
              <a:r>
                <a:rPr lang="en-US" sz="36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3600" b="1" i="0" u="none" strike="noStrike" cap="none" dirty="0" err="1">
                  <a:solidFill>
                    <a:schemeClr val="lt1"/>
                  </a:solidFill>
                  <a:latin typeface="Arial" panose="020B0604020202020204" pitchFamily="34" charset="0"/>
                  <a:ea typeface="Calibri"/>
                  <a:cs typeface="Arial" panose="020B0604020202020204" pitchFamily="34" charset="0"/>
                  <a:sym typeface="Calibri"/>
                </a:rPr>
                <a:t>basada</a:t>
              </a:r>
              <a:r>
                <a:rPr lang="en-US" sz="36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3600" b="1" i="0" u="none" strike="noStrike" cap="none" dirty="0" err="1">
                  <a:solidFill>
                    <a:schemeClr val="lt1"/>
                  </a:solidFill>
                  <a:latin typeface="Arial" panose="020B0604020202020204" pitchFamily="34" charset="0"/>
                  <a:ea typeface="Calibri"/>
                  <a:cs typeface="Arial" panose="020B0604020202020204" pitchFamily="34" charset="0"/>
                  <a:sym typeface="Calibri"/>
                </a:rPr>
                <a:t>en</a:t>
              </a:r>
              <a:r>
                <a:rPr lang="en-US" sz="36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3600" b="1" i="0" u="none" strike="noStrike" cap="none" dirty="0" err="1">
                  <a:solidFill>
                    <a:schemeClr val="lt1"/>
                  </a:solidFill>
                  <a:latin typeface="Arial" panose="020B0604020202020204" pitchFamily="34" charset="0"/>
                  <a:ea typeface="Calibri"/>
                  <a:cs typeface="Arial" panose="020B0604020202020204" pitchFamily="34" charset="0"/>
                  <a:sym typeface="Calibri"/>
                </a:rPr>
                <a:t>necesidades</a:t>
              </a:r>
              <a:endParaRPr sz="3600" b="0" i="0" u="none" strike="noStrike" cap="none" dirty="0">
                <a:solidFill>
                  <a:srgbClr val="000000"/>
                </a:solidFill>
                <a:latin typeface="Arial"/>
                <a:ea typeface="Arial"/>
                <a:cs typeface="Arial"/>
                <a:sym typeface="Arial"/>
              </a:endParaRPr>
            </a:p>
          </p:txBody>
        </p:sp>
        <p:sp>
          <p:nvSpPr>
            <p:cNvPr id="988" name="Google Shape;988;p50"/>
            <p:cNvSpPr/>
            <p:nvPr/>
          </p:nvSpPr>
          <p:spPr>
            <a:xfrm>
              <a:off x="11832823" y="4590304"/>
              <a:ext cx="913203" cy="913203"/>
            </a:xfrm>
            <a:prstGeom prst="mathEqual">
              <a:avLst>
                <a:gd name="adj1" fmla="val 23520"/>
                <a:gd name="adj2" fmla="val 11760"/>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83"/>
                                        </p:tgtEl>
                                        <p:attrNameLst>
                                          <p:attrName>style.visibility</p:attrName>
                                        </p:attrNameLst>
                                      </p:cBhvr>
                                      <p:to>
                                        <p:strVal val="visible"/>
                                      </p:to>
                                    </p:set>
                                    <p:animEffect transition="in" filter="fade">
                                      <p:cBhvr>
                                        <p:cTn id="7" dur="500"/>
                                        <p:tgtEl>
                                          <p:spTgt spid="9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83"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301"/>
        <p:cNvGrpSpPr/>
        <p:nvPr/>
      </p:nvGrpSpPr>
      <p:grpSpPr>
        <a:xfrm>
          <a:off x="0" y="0"/>
          <a:ext cx="0" cy="0"/>
          <a:chOff x="0" y="0"/>
          <a:chExt cx="0" cy="0"/>
        </a:xfrm>
      </p:grpSpPr>
      <p:pic>
        <p:nvPicPr>
          <p:cNvPr id="302" name="Google Shape;302;p5" descr="A person reading a book&#10;&#10;Description automatically generated with low confidence"/>
          <p:cNvPicPr preferRelativeResize="0"/>
          <p:nvPr/>
        </p:nvPicPr>
        <p:blipFill rotWithShape="1">
          <a:blip r:embed="rId3">
            <a:alphaModFix/>
          </a:blip>
          <a:srcRect r="7878"/>
          <a:stretch/>
        </p:blipFill>
        <p:spPr>
          <a:xfrm>
            <a:off x="-6888238" y="-320116"/>
            <a:ext cx="14855777" cy="10752336"/>
          </a:xfrm>
          <a:prstGeom prst="rect">
            <a:avLst/>
          </a:prstGeom>
          <a:noFill/>
          <a:ln>
            <a:noFill/>
          </a:ln>
        </p:spPr>
      </p:pic>
      <p:sp>
        <p:nvSpPr>
          <p:cNvPr id="303" name="Google Shape;303;p5"/>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txBody>
          <a:bodyPr/>
          <a:lstStyle/>
          <a:p>
            <a:endParaRPr lang="en-US"/>
          </a:p>
        </p:txBody>
      </p:sp>
      <p:sp>
        <p:nvSpPr>
          <p:cNvPr id="304" name="Google Shape;304;p5"/>
          <p:cNvSpPr/>
          <p:nvPr/>
        </p:nvSpPr>
        <p:spPr>
          <a:xfrm>
            <a:off x="-166858" y="2897155"/>
            <a:ext cx="4765632" cy="2420906"/>
          </a:xfrm>
          <a:custGeom>
            <a:avLst/>
            <a:gdLst/>
            <a:ahLst/>
            <a:cxnLst/>
            <a:rect l="l" t="t" r="r" b="b"/>
            <a:pathLst>
              <a:path w="1122248" h="818924" extrusionOk="0">
                <a:moveTo>
                  <a:pt x="0" y="0"/>
                </a:moveTo>
                <a:lnTo>
                  <a:pt x="1122248" y="0"/>
                </a:lnTo>
                <a:lnTo>
                  <a:pt x="1122248" y="818924"/>
                </a:lnTo>
                <a:lnTo>
                  <a:pt x="0" y="818924"/>
                </a:lnTo>
                <a:close/>
              </a:path>
            </a:pathLst>
          </a:custGeom>
          <a:solidFill>
            <a:srgbClr val="4848D1"/>
          </a:solidFill>
          <a:ln>
            <a:noFill/>
          </a:ln>
        </p:spPr>
        <p:txBody>
          <a:bodyPr/>
          <a:lstStyle/>
          <a:p>
            <a:endParaRPr lang="en-US"/>
          </a:p>
        </p:txBody>
      </p:sp>
      <p:sp>
        <p:nvSpPr>
          <p:cNvPr id="305" name="Google Shape;305;p5"/>
          <p:cNvSpPr/>
          <p:nvPr/>
        </p:nvSpPr>
        <p:spPr>
          <a:xfrm>
            <a:off x="-166858" y="4045596"/>
            <a:ext cx="7355058" cy="1685805"/>
          </a:xfrm>
          <a:custGeom>
            <a:avLst/>
            <a:gdLst/>
            <a:ahLst/>
            <a:cxnLst/>
            <a:rect l="l" t="t" r="r" b="b"/>
            <a:pathLst>
              <a:path w="2342378" h="570260" extrusionOk="0">
                <a:moveTo>
                  <a:pt x="0" y="0"/>
                </a:moveTo>
                <a:lnTo>
                  <a:pt x="2342378" y="0"/>
                </a:lnTo>
                <a:lnTo>
                  <a:pt x="2342378" y="570260"/>
                </a:lnTo>
                <a:lnTo>
                  <a:pt x="0" y="570260"/>
                </a:lnTo>
                <a:close/>
              </a:path>
            </a:pathLst>
          </a:custGeom>
          <a:solidFill>
            <a:srgbClr val="4848D1"/>
          </a:solidFill>
          <a:ln>
            <a:noFill/>
          </a:ln>
        </p:spPr>
        <p:txBody>
          <a:bodyPr/>
          <a:lstStyle/>
          <a:p>
            <a:endParaRPr lang="en-US"/>
          </a:p>
        </p:txBody>
      </p:sp>
      <p:sp>
        <p:nvSpPr>
          <p:cNvPr id="306" name="Google Shape;306;p5"/>
          <p:cNvSpPr txBox="1"/>
          <p:nvPr/>
        </p:nvSpPr>
        <p:spPr>
          <a:xfrm>
            <a:off x="133350" y="3137044"/>
            <a:ext cx="6924547" cy="221599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0" i="0" u="none" strike="noStrike" cap="none" dirty="0" err="1">
                <a:solidFill>
                  <a:srgbClr val="FED531"/>
                </a:solidFill>
                <a:latin typeface="Poppins ExtraBold"/>
                <a:ea typeface="Poppins ExtraBold"/>
                <a:cs typeface="Poppins ExtraBold"/>
                <a:sym typeface="Poppins ExtraBold"/>
              </a:rPr>
              <a:t>Educación</a:t>
            </a:r>
            <a:r>
              <a:rPr lang="en-US" sz="6000" b="0" i="0" u="none" strike="noStrike" cap="none" dirty="0">
                <a:solidFill>
                  <a:srgbClr val="FED531"/>
                </a:solidFill>
                <a:latin typeface="Poppins ExtraBold"/>
                <a:ea typeface="Poppins ExtraBold"/>
                <a:cs typeface="Poppins ExtraBold"/>
                <a:sym typeface="Poppins ExtraBold"/>
              </a:rPr>
              <a:t> </a:t>
            </a:r>
            <a:endParaRPr dirty="0"/>
          </a:p>
          <a:p>
            <a:pPr marL="0" marR="0" lvl="0" indent="0" algn="l" rtl="0">
              <a:lnSpc>
                <a:spcPct val="120000"/>
              </a:lnSpc>
              <a:spcBef>
                <a:spcPts val="0"/>
              </a:spcBef>
              <a:spcAft>
                <a:spcPts val="0"/>
              </a:spcAft>
              <a:buClr>
                <a:srgbClr val="000000"/>
              </a:buClr>
              <a:buSzPts val="6000"/>
              <a:buFont typeface="Arial"/>
              <a:buNone/>
            </a:pPr>
            <a:r>
              <a:rPr lang="en-US" sz="6000" b="0" i="0" u="none" strike="noStrike" cap="none" dirty="0">
                <a:solidFill>
                  <a:schemeClr val="lt1"/>
                </a:solidFill>
                <a:latin typeface="Poppins ExtraBold"/>
                <a:ea typeface="Poppins ExtraBold"/>
                <a:cs typeface="Poppins ExtraBold"/>
                <a:sym typeface="Poppins ExtraBold"/>
              </a:rPr>
              <a:t>Pos </a:t>
            </a:r>
            <a:r>
              <a:rPr lang="en-US" sz="6000" b="0" i="0" u="none" strike="noStrike" cap="none" dirty="0" err="1">
                <a:solidFill>
                  <a:schemeClr val="lt1"/>
                </a:solidFill>
                <a:latin typeface="Poppins ExtraBold"/>
                <a:ea typeface="Poppins ExtraBold"/>
                <a:cs typeface="Poppins ExtraBold"/>
                <a:sym typeface="Poppins ExtraBold"/>
              </a:rPr>
              <a:t>preparatoria</a:t>
            </a:r>
            <a:endParaRPr sz="1400" b="0" i="0" u="none" strike="noStrike" cap="none" dirty="0">
              <a:solidFill>
                <a:srgbClr val="000000"/>
              </a:solidFill>
              <a:latin typeface="Poppins ExtraBold"/>
              <a:ea typeface="Poppins ExtraBold"/>
              <a:cs typeface="Poppins ExtraBold"/>
              <a:sym typeface="Poppins ExtraBold"/>
            </a:endParaRPr>
          </a:p>
        </p:txBody>
      </p:sp>
      <p:sp>
        <p:nvSpPr>
          <p:cNvPr id="307" name="Google Shape;307;p5"/>
          <p:cNvSpPr txBox="1"/>
          <p:nvPr/>
        </p:nvSpPr>
        <p:spPr>
          <a:xfrm>
            <a:off x="9400169" y="3341933"/>
            <a:ext cx="7930261" cy="2769989"/>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s-CO" sz="6000" b="1" dirty="0">
                <a:solidFill>
                  <a:schemeClr val="bg1"/>
                </a:solidFill>
                <a:effectLst/>
                <a:latin typeface="+mn-lt"/>
                <a:ea typeface="Calibri" panose="020F0502020204030204" pitchFamily="34" charset="0"/>
              </a:rPr>
              <a:t>Cualquier educación formal después de la preparatoria.</a:t>
            </a:r>
            <a:endParaRPr sz="6000" b="0" i="0" u="none" strike="noStrike" cap="none" dirty="0">
              <a:solidFill>
                <a:schemeClr val="bg1"/>
              </a:solidFill>
              <a:latin typeface="+mn-lt"/>
              <a:ea typeface="Arial"/>
              <a:cs typeface="Arial"/>
              <a:sym typeface="Arial"/>
            </a:endParaRPr>
          </a:p>
        </p:txBody>
      </p:sp>
      <p:sp>
        <p:nvSpPr>
          <p:cNvPr id="309" name="Google Shape;309;p5"/>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txBody>
          <a:bodyPr/>
          <a:lstStyle/>
          <a:p>
            <a:endParaRPr lang="en-US"/>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993"/>
        <p:cNvGrpSpPr/>
        <p:nvPr/>
      </p:nvGrpSpPr>
      <p:grpSpPr>
        <a:xfrm>
          <a:off x="0" y="0"/>
          <a:ext cx="0" cy="0"/>
          <a:chOff x="0" y="0"/>
          <a:chExt cx="0" cy="0"/>
        </a:xfrm>
      </p:grpSpPr>
      <p:sp>
        <p:nvSpPr>
          <p:cNvPr id="994" name="Google Shape;994;p51"/>
          <p:cNvSpPr/>
          <p:nvPr/>
        </p:nvSpPr>
        <p:spPr>
          <a:xfrm rot="-196209">
            <a:off x="45138" y="9254832"/>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995" name="Google Shape;995;p51"/>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sp>
        <p:nvSpPr>
          <p:cNvPr id="996" name="Google Shape;996;p51"/>
          <p:cNvSpPr txBox="1"/>
          <p:nvPr/>
        </p:nvSpPr>
        <p:spPr>
          <a:xfrm>
            <a:off x="1043434" y="1725683"/>
            <a:ext cx="13129799" cy="7389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800"/>
              <a:buFont typeface="Arial"/>
              <a:buNone/>
            </a:pPr>
            <a:r>
              <a:rPr lang="en-US" sz="4800" b="1" i="0" u="none" strike="noStrike" cap="none" dirty="0" err="1">
                <a:solidFill>
                  <a:srgbClr val="4848D1"/>
                </a:solidFill>
                <a:latin typeface="Poppins"/>
                <a:ea typeface="Poppins"/>
                <a:cs typeface="Poppins"/>
                <a:sym typeface="Poppins"/>
              </a:rPr>
              <a:t>Cuándo</a:t>
            </a:r>
            <a:r>
              <a:rPr lang="en-US" sz="4800" b="1" i="0" u="none" strike="noStrike" cap="none" dirty="0">
                <a:solidFill>
                  <a:srgbClr val="4848D1"/>
                </a:solidFill>
                <a:latin typeface="Poppins"/>
                <a:ea typeface="Poppins"/>
                <a:cs typeface="Poppins"/>
                <a:sym typeface="Poppins"/>
              </a:rPr>
              <a:t> </a:t>
            </a:r>
            <a:r>
              <a:rPr lang="en-US" sz="4800" b="1" i="0" u="none" strike="noStrike" cap="none" dirty="0" err="1">
                <a:solidFill>
                  <a:srgbClr val="4848D1"/>
                </a:solidFill>
                <a:latin typeface="Poppins"/>
                <a:ea typeface="Poppins"/>
                <a:cs typeface="Poppins"/>
                <a:sym typeface="Poppins"/>
              </a:rPr>
              <a:t>aplicar</a:t>
            </a:r>
            <a:r>
              <a:rPr lang="en-US" sz="4800" b="1" i="0" u="none" strike="noStrike" cap="none" dirty="0">
                <a:solidFill>
                  <a:srgbClr val="4848D1"/>
                </a:solidFill>
                <a:latin typeface="Poppins"/>
                <a:ea typeface="Poppins"/>
                <a:cs typeface="Poppins"/>
                <a:sym typeface="Poppins"/>
              </a:rPr>
              <a:t> para FAFSA o </a:t>
            </a:r>
            <a:r>
              <a:rPr lang="en-US" sz="4800" b="1" i="0" u="none" strike="noStrike" cap="none" dirty="0" err="1">
                <a:solidFill>
                  <a:srgbClr val="4848D1"/>
                </a:solidFill>
                <a:latin typeface="Poppins"/>
                <a:ea typeface="Poppins"/>
                <a:cs typeface="Poppins"/>
                <a:sym typeface="Poppins"/>
              </a:rPr>
              <a:t>CADAA</a:t>
            </a:r>
            <a:r>
              <a:rPr lang="en-US" sz="4800" b="1" i="0" u="none" strike="noStrike" cap="none" dirty="0">
                <a:solidFill>
                  <a:srgbClr val="4848D1"/>
                </a:solidFill>
                <a:latin typeface="Poppins"/>
                <a:ea typeface="Poppins"/>
                <a:cs typeface="Poppins"/>
                <a:sym typeface="Poppins"/>
              </a:rPr>
              <a:t> </a:t>
            </a:r>
            <a:endParaRPr sz="1400" b="0" i="0" u="none" strike="noStrike" cap="none" dirty="0">
              <a:solidFill>
                <a:srgbClr val="000000"/>
              </a:solidFill>
              <a:latin typeface="Arial"/>
              <a:ea typeface="Arial"/>
              <a:cs typeface="Arial"/>
              <a:sym typeface="Arial"/>
            </a:endParaRPr>
          </a:p>
        </p:txBody>
      </p:sp>
      <p:sp>
        <p:nvSpPr>
          <p:cNvPr id="997" name="Google Shape;997;p51"/>
          <p:cNvSpPr/>
          <p:nvPr/>
        </p:nvSpPr>
        <p:spPr>
          <a:xfrm>
            <a:off x="1121300" y="2855825"/>
            <a:ext cx="8938200" cy="1803900"/>
          </a:xfrm>
          <a:prstGeom prst="roundRect">
            <a:avLst>
              <a:gd name="adj" fmla="val 16667"/>
            </a:avLst>
          </a:prstGeom>
          <a:solidFill>
            <a:srgbClr val="F4592F"/>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algn="ctr">
              <a:lnSpc>
                <a:spcPct val="107000"/>
              </a:lnSpc>
              <a:spcBef>
                <a:spcPts val="0"/>
              </a:spcBef>
              <a:spcAft>
                <a:spcPts val="800"/>
              </a:spcAft>
            </a:pPr>
            <a:r>
              <a:rPr lang="es-CO" sz="24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El período de aplicación de prioridad es del </a:t>
            </a:r>
            <a:r>
              <a:rPr lang="es-CO" sz="2400" b="1" kern="100" dirty="0">
                <a:solidFill>
                  <a:srgbClr val="FFC000"/>
                </a:solidFill>
                <a:effectLst/>
                <a:latin typeface="Arial" panose="020B0604020202020204" pitchFamily="34" charset="0"/>
                <a:ea typeface="Calibri" panose="020F0502020204030204" pitchFamily="34" charset="0"/>
                <a:cs typeface="Arial" panose="020B0604020202020204" pitchFamily="34" charset="0"/>
              </a:rPr>
              <a:t>1 de octubre al 2 de marzo </a:t>
            </a:r>
            <a:r>
              <a:rPr lang="es-CO" sz="2400" b="1"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antes del comienzo del año de estudio en la universidad</a:t>
            </a:r>
            <a:endParaRPr lang="en-US" sz="2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algn="ctr"/>
            <a:r>
              <a:rPr lang="es-CO" sz="24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(o el 2 de septiembre si asiste a un colegio comunitario)</a:t>
            </a:r>
            <a:endParaRPr sz="2400" b="0" i="0" u="none" strike="noStrike" cap="none" dirty="0">
              <a:solidFill>
                <a:schemeClr val="bg1"/>
              </a:solidFill>
              <a:latin typeface="Arial" panose="020B0604020202020204" pitchFamily="34" charset="0"/>
              <a:cs typeface="Arial" panose="020B0604020202020204" pitchFamily="34" charset="0"/>
              <a:sym typeface="Arial"/>
            </a:endParaRPr>
          </a:p>
        </p:txBody>
      </p:sp>
      <p:sp>
        <p:nvSpPr>
          <p:cNvPr id="998" name="Google Shape;998;p51"/>
          <p:cNvSpPr/>
          <p:nvPr/>
        </p:nvSpPr>
        <p:spPr>
          <a:xfrm>
            <a:off x="1084749" y="4831363"/>
            <a:ext cx="8938337" cy="1554642"/>
          </a:xfrm>
          <a:prstGeom prst="roundRect">
            <a:avLst>
              <a:gd name="adj" fmla="val 16667"/>
            </a:avLst>
          </a:prstGeom>
          <a:solidFill>
            <a:srgbClr val="FED531"/>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rgbClr val="0A1F41"/>
              </a:buClr>
              <a:buSzPts val="900"/>
              <a:buFont typeface="Calibri"/>
              <a:buNone/>
            </a:pPr>
            <a:r>
              <a:rPr lang="en-US" sz="3600" b="1" i="0" u="none" strike="noStrike" cap="none" dirty="0">
                <a:solidFill>
                  <a:srgbClr val="0A1F41"/>
                </a:solidFill>
                <a:latin typeface="Arial" panose="020B0604020202020204" pitchFamily="34" charset="0"/>
                <a:ea typeface="Calibri"/>
                <a:cs typeface="Arial" panose="020B0604020202020204" pitchFamily="34" charset="0"/>
                <a:sym typeface="Calibri"/>
              </a:rPr>
              <a:t>Los </a:t>
            </a:r>
            <a:r>
              <a:rPr lang="en-US" sz="3600" b="1" i="0" u="none" strike="noStrike" cap="none" dirty="0" err="1">
                <a:solidFill>
                  <a:srgbClr val="0A1F41"/>
                </a:solidFill>
                <a:latin typeface="Arial" panose="020B0604020202020204" pitchFamily="34" charset="0"/>
                <a:ea typeface="Calibri"/>
                <a:cs typeface="Arial" panose="020B0604020202020204" pitchFamily="34" charset="0"/>
                <a:sym typeface="Calibri"/>
              </a:rPr>
              <a:t>estudiantes</a:t>
            </a:r>
            <a:r>
              <a:rPr lang="en-US" sz="3600" b="1" i="0" u="none" strike="noStrike" cap="none" dirty="0">
                <a:solidFill>
                  <a:srgbClr val="0A1F41"/>
                </a:solidFill>
                <a:latin typeface="Arial" panose="020B0604020202020204" pitchFamily="34" charset="0"/>
                <a:ea typeface="Calibri"/>
                <a:cs typeface="Arial" panose="020B0604020202020204" pitchFamily="34" charset="0"/>
                <a:sym typeface="Calibri"/>
              </a:rPr>
              <a:t> </a:t>
            </a:r>
            <a:r>
              <a:rPr lang="en-US" sz="3600" b="1" i="0" u="none" strike="noStrike" cap="none" dirty="0" err="1">
                <a:solidFill>
                  <a:srgbClr val="0A1F41"/>
                </a:solidFill>
                <a:latin typeface="Arial" panose="020B0604020202020204" pitchFamily="34" charset="0"/>
                <a:ea typeface="Calibri"/>
                <a:cs typeface="Arial" panose="020B0604020202020204" pitchFamily="34" charset="0"/>
                <a:sym typeface="Calibri"/>
              </a:rPr>
              <a:t>pueden</a:t>
            </a:r>
            <a:r>
              <a:rPr lang="en-US" sz="3600" b="1" i="0" u="none" strike="noStrike" cap="none" dirty="0">
                <a:solidFill>
                  <a:srgbClr val="0A1F41"/>
                </a:solidFill>
                <a:latin typeface="Arial" panose="020B0604020202020204" pitchFamily="34" charset="0"/>
                <a:ea typeface="Calibri"/>
                <a:cs typeface="Arial" panose="020B0604020202020204" pitchFamily="34" charset="0"/>
                <a:sym typeface="Calibri"/>
              </a:rPr>
              <a:t> </a:t>
            </a:r>
            <a:r>
              <a:rPr lang="en-US" sz="3600" b="1" i="0" u="none" strike="noStrike" cap="none" dirty="0" err="1">
                <a:solidFill>
                  <a:srgbClr val="0A1F41"/>
                </a:solidFill>
                <a:latin typeface="Arial" panose="020B0604020202020204" pitchFamily="34" charset="0"/>
                <a:ea typeface="Calibri"/>
                <a:cs typeface="Arial" panose="020B0604020202020204" pitchFamily="34" charset="0"/>
                <a:sym typeface="Calibri"/>
              </a:rPr>
              <a:t>aplicar</a:t>
            </a:r>
            <a:r>
              <a:rPr lang="en-US" sz="3600" b="1" i="0" u="none" strike="noStrike" cap="none" dirty="0">
                <a:solidFill>
                  <a:srgbClr val="0A1F41"/>
                </a:solidFill>
                <a:latin typeface="Arial" panose="020B0604020202020204" pitchFamily="34" charset="0"/>
                <a:ea typeface="Calibri"/>
                <a:cs typeface="Arial" panose="020B0604020202020204" pitchFamily="34" charset="0"/>
                <a:sym typeface="Calibri"/>
              </a:rPr>
              <a:t> antes de </a:t>
            </a:r>
            <a:r>
              <a:rPr lang="en-US" sz="3600" b="1" i="0" u="none" strike="noStrike" cap="none" dirty="0" err="1">
                <a:solidFill>
                  <a:srgbClr val="0A1F41"/>
                </a:solidFill>
                <a:latin typeface="Arial" panose="020B0604020202020204" pitchFamily="34" charset="0"/>
                <a:ea typeface="Calibri"/>
                <a:cs typeface="Arial" panose="020B0604020202020204" pitchFamily="34" charset="0"/>
                <a:sym typeface="Calibri"/>
              </a:rPr>
              <a:t>enviar</a:t>
            </a:r>
            <a:r>
              <a:rPr lang="en-US" sz="3600" b="1" i="0" u="none" strike="noStrike" cap="none" dirty="0">
                <a:solidFill>
                  <a:srgbClr val="0A1F41"/>
                </a:solidFill>
                <a:latin typeface="Arial" panose="020B0604020202020204" pitchFamily="34" charset="0"/>
                <a:ea typeface="Calibri"/>
                <a:cs typeface="Arial" panose="020B0604020202020204" pitchFamily="34" charset="0"/>
                <a:sym typeface="Calibri"/>
              </a:rPr>
              <a:t> las solicitudes para la </a:t>
            </a:r>
            <a:r>
              <a:rPr lang="en-US" sz="3600" b="1" i="0" u="none" strike="noStrike" cap="none" dirty="0" err="1">
                <a:solidFill>
                  <a:srgbClr val="0A1F41"/>
                </a:solidFill>
                <a:latin typeface="Arial" panose="020B0604020202020204" pitchFamily="34" charset="0"/>
                <a:ea typeface="Calibri"/>
                <a:cs typeface="Arial" panose="020B0604020202020204" pitchFamily="34" charset="0"/>
                <a:sym typeface="Calibri"/>
              </a:rPr>
              <a:t>universidad</a:t>
            </a:r>
            <a:endParaRPr sz="1400" b="0" i="0" u="none" strike="noStrike" cap="none" dirty="0">
              <a:solidFill>
                <a:srgbClr val="000000"/>
              </a:solidFill>
              <a:latin typeface="Arial"/>
              <a:ea typeface="Arial"/>
              <a:cs typeface="Arial"/>
              <a:sym typeface="Arial"/>
            </a:endParaRPr>
          </a:p>
        </p:txBody>
      </p:sp>
      <p:sp>
        <p:nvSpPr>
          <p:cNvPr id="999" name="Google Shape;999;p51"/>
          <p:cNvSpPr/>
          <p:nvPr/>
        </p:nvSpPr>
        <p:spPr>
          <a:xfrm>
            <a:off x="1121300" y="6756341"/>
            <a:ext cx="8938337" cy="1554642"/>
          </a:xfrm>
          <a:prstGeom prst="roundRect">
            <a:avLst>
              <a:gd name="adj" fmla="val 16667"/>
            </a:avLst>
          </a:prstGeom>
          <a:solidFill>
            <a:srgbClr val="4848D1"/>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3600" b="1" i="0" u="none" strike="noStrike" cap="none" dirty="0">
                <a:solidFill>
                  <a:schemeClr val="lt1"/>
                </a:solidFill>
                <a:latin typeface="Arial" panose="020B0604020202020204" pitchFamily="34" charset="0"/>
                <a:ea typeface="Calibri"/>
                <a:cs typeface="Arial" panose="020B0604020202020204" pitchFamily="34" charset="0"/>
                <a:sym typeface="Calibri"/>
              </a:rPr>
              <a:t>Es possible que </a:t>
            </a:r>
            <a:r>
              <a:rPr lang="en-US" sz="3600" b="1" i="0" u="none" strike="noStrike" cap="none" dirty="0" err="1">
                <a:solidFill>
                  <a:schemeClr val="lt1"/>
                </a:solidFill>
                <a:latin typeface="Arial" panose="020B0604020202020204" pitchFamily="34" charset="0"/>
                <a:ea typeface="Calibri"/>
                <a:cs typeface="Arial" panose="020B0604020202020204" pitchFamily="34" charset="0"/>
                <a:sym typeface="Calibri"/>
              </a:rPr>
              <a:t>algunas</a:t>
            </a:r>
            <a:r>
              <a:rPr lang="en-US" sz="36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3600" b="1" i="0" u="none" strike="noStrike" cap="none" dirty="0" err="1">
                <a:solidFill>
                  <a:schemeClr val="lt1"/>
                </a:solidFill>
                <a:latin typeface="Arial" panose="020B0604020202020204" pitchFamily="34" charset="0"/>
                <a:ea typeface="Calibri"/>
                <a:cs typeface="Arial" panose="020B0604020202020204" pitchFamily="34" charset="0"/>
                <a:sym typeface="Calibri"/>
              </a:rPr>
              <a:t>universidades</a:t>
            </a:r>
            <a:r>
              <a:rPr lang="en-US" sz="36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3600" b="1" i="0" u="none" strike="noStrike" cap="none" dirty="0" err="1">
                <a:solidFill>
                  <a:schemeClr val="lt1"/>
                </a:solidFill>
                <a:latin typeface="Arial" panose="020B0604020202020204" pitchFamily="34" charset="0"/>
                <a:ea typeface="Calibri"/>
                <a:cs typeface="Arial" panose="020B0604020202020204" pitchFamily="34" charset="0"/>
                <a:sym typeface="Calibri"/>
              </a:rPr>
              <a:t>tengan</a:t>
            </a:r>
            <a:r>
              <a:rPr lang="en-US" sz="36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3600" b="1" i="0" u="none" strike="noStrike" cap="none" dirty="0" err="1">
                <a:solidFill>
                  <a:schemeClr val="lt1"/>
                </a:solidFill>
                <a:latin typeface="Arial" panose="020B0604020202020204" pitchFamily="34" charset="0"/>
                <a:ea typeface="Calibri"/>
                <a:cs typeface="Arial" panose="020B0604020202020204" pitchFamily="34" charset="0"/>
                <a:sym typeface="Calibri"/>
              </a:rPr>
              <a:t>plazos</a:t>
            </a:r>
            <a:r>
              <a:rPr lang="en-US" sz="3600" b="1" i="0" u="none" strike="noStrike" cap="none" dirty="0">
                <a:solidFill>
                  <a:schemeClr val="lt1"/>
                </a:solidFill>
                <a:latin typeface="Arial" panose="020B0604020202020204" pitchFamily="34" charset="0"/>
                <a:ea typeface="Calibri"/>
                <a:cs typeface="Arial" panose="020B0604020202020204" pitchFamily="34" charset="0"/>
                <a:sym typeface="Calibri"/>
              </a:rPr>
              <a:t> de </a:t>
            </a:r>
            <a:r>
              <a:rPr lang="en-US" sz="3600" b="1" i="0" u="none" strike="noStrike" cap="none" dirty="0" err="1">
                <a:solidFill>
                  <a:schemeClr val="lt1"/>
                </a:solidFill>
                <a:latin typeface="Arial" panose="020B0604020202020204" pitchFamily="34" charset="0"/>
                <a:ea typeface="Calibri"/>
                <a:cs typeface="Arial" panose="020B0604020202020204" pitchFamily="34" charset="0"/>
                <a:sym typeface="Calibri"/>
              </a:rPr>
              <a:t>prioridad</a:t>
            </a:r>
            <a:r>
              <a:rPr lang="en-US" sz="36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3600" b="1" i="0" u="none" strike="noStrike" cap="none" dirty="0" err="1">
                <a:solidFill>
                  <a:schemeClr val="lt1"/>
                </a:solidFill>
                <a:latin typeface="Arial" panose="020B0604020202020204" pitchFamily="34" charset="0"/>
                <a:ea typeface="Calibri"/>
                <a:cs typeface="Arial" panose="020B0604020202020204" pitchFamily="34" charset="0"/>
                <a:sym typeface="Calibri"/>
              </a:rPr>
              <a:t>adelantos</a:t>
            </a:r>
            <a:endParaRPr sz="1400" b="0" i="0" u="none" strike="noStrike" cap="none" dirty="0">
              <a:solidFill>
                <a:srgbClr val="000000"/>
              </a:solidFill>
              <a:latin typeface="Arial"/>
              <a:ea typeface="Arial"/>
              <a:cs typeface="Arial"/>
              <a:sym typeface="Arial"/>
            </a:endParaRPr>
          </a:p>
        </p:txBody>
      </p:sp>
      <p:pic>
        <p:nvPicPr>
          <p:cNvPr id="1000" name="Google Shape;1000;p51" descr="FAFSA Student Loan Form Still a Nightmare Despite Promised Fixes | Time"/>
          <p:cNvPicPr preferRelativeResize="0"/>
          <p:nvPr/>
        </p:nvPicPr>
        <p:blipFill rotWithShape="1">
          <a:blip r:embed="rId3">
            <a:alphaModFix/>
          </a:blip>
          <a:srcRect l="-2487" t="17575" r="47482"/>
          <a:stretch/>
        </p:blipFill>
        <p:spPr>
          <a:xfrm>
            <a:off x="11049000" y="3157019"/>
            <a:ext cx="5914547" cy="4638135"/>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Shape 1008">
          <a:extLst>
            <a:ext uri="{FF2B5EF4-FFF2-40B4-BE49-F238E27FC236}">
              <a16:creationId xmlns:a16="http://schemas.microsoft.com/office/drawing/2014/main" id="{4DB506F7-3834-EC3D-F855-8D717AB731EA}"/>
            </a:ext>
          </a:extLst>
        </p:cNvPr>
        <p:cNvGrpSpPr/>
        <p:nvPr/>
      </p:nvGrpSpPr>
      <p:grpSpPr>
        <a:xfrm>
          <a:off x="0" y="0"/>
          <a:ext cx="0" cy="0"/>
          <a:chOff x="0" y="0"/>
          <a:chExt cx="0" cy="0"/>
        </a:xfrm>
      </p:grpSpPr>
      <p:sp>
        <p:nvSpPr>
          <p:cNvPr id="1009" name="Google Shape;1009;p52">
            <a:extLst>
              <a:ext uri="{FF2B5EF4-FFF2-40B4-BE49-F238E27FC236}">
                <a16:creationId xmlns:a16="http://schemas.microsoft.com/office/drawing/2014/main" id="{227CD1CE-395C-0846-048E-9572AA3A7C7F}"/>
              </a:ext>
            </a:extLst>
          </p:cNvPr>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txBody>
          <a:bodyPr/>
          <a:lstStyle/>
          <a:p>
            <a:endParaRPr lang="en-US"/>
          </a:p>
        </p:txBody>
      </p:sp>
      <p:sp>
        <p:nvSpPr>
          <p:cNvPr id="1010" name="Google Shape;1010;p52">
            <a:extLst>
              <a:ext uri="{FF2B5EF4-FFF2-40B4-BE49-F238E27FC236}">
                <a16:creationId xmlns:a16="http://schemas.microsoft.com/office/drawing/2014/main" id="{B52F0E3F-E038-6877-B363-A865D7B4FC34}"/>
              </a:ext>
            </a:extLst>
          </p:cNvPr>
          <p:cNvSpPr txBox="1"/>
          <p:nvPr/>
        </p:nvSpPr>
        <p:spPr>
          <a:xfrm rot="-22791">
            <a:off x="1304451" y="1740225"/>
            <a:ext cx="16260804" cy="88639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s-CO" sz="4800" b="1" dirty="0">
                <a:solidFill>
                  <a:srgbClr val="25D1FD"/>
                </a:solidFill>
                <a:effectLst/>
                <a:latin typeface="Poppins" panose="00000500000000000000" pitchFamily="2" charset="0"/>
                <a:ea typeface="Calibri" panose="020F0502020204030204" pitchFamily="34" charset="0"/>
                <a:cs typeface="Poppins" panose="00000500000000000000" pitchFamily="2" charset="0"/>
              </a:rPr>
              <a:t>Creación de una identificación de </a:t>
            </a:r>
            <a:r>
              <a:rPr lang="es-CO" sz="4800" b="1" dirty="0" err="1">
                <a:solidFill>
                  <a:srgbClr val="25D1FD"/>
                </a:solidFill>
                <a:effectLst/>
                <a:latin typeface="Poppins" panose="00000500000000000000" pitchFamily="2" charset="0"/>
                <a:ea typeface="Calibri" panose="020F0502020204030204" pitchFamily="34" charset="0"/>
                <a:cs typeface="Poppins" panose="00000500000000000000" pitchFamily="2" charset="0"/>
              </a:rPr>
              <a:t>FSA</a:t>
            </a:r>
            <a:r>
              <a:rPr lang="es-CO" sz="4800" b="1" dirty="0">
                <a:solidFill>
                  <a:srgbClr val="25D1FD"/>
                </a:solidFill>
                <a:effectLst/>
                <a:latin typeface="Poppins" panose="00000500000000000000" pitchFamily="2" charset="0"/>
                <a:ea typeface="Calibri" panose="020F0502020204030204" pitchFamily="34" charset="0"/>
                <a:cs typeface="Poppins" panose="00000500000000000000" pitchFamily="2" charset="0"/>
              </a:rPr>
              <a:t> </a:t>
            </a:r>
            <a:r>
              <a:rPr lang="en-US" sz="4800" b="1" i="0" u="none" strike="noStrike" cap="none" dirty="0">
                <a:solidFill>
                  <a:srgbClr val="25D1FD"/>
                </a:solidFill>
                <a:latin typeface="Poppins" panose="00000500000000000000" pitchFamily="2" charset="0"/>
                <a:ea typeface="Poppins"/>
                <a:cs typeface="Poppins" panose="00000500000000000000" pitchFamily="2" charset="0"/>
                <a:sym typeface="Poppins"/>
              </a:rPr>
              <a:t>(FAFSA) </a:t>
            </a:r>
            <a:endParaRPr sz="4800" b="0" i="0" u="none" strike="noStrike" cap="none" dirty="0">
              <a:solidFill>
                <a:srgbClr val="25D1FD"/>
              </a:solidFill>
              <a:latin typeface="Poppins" panose="00000500000000000000" pitchFamily="2" charset="0"/>
              <a:cs typeface="Poppins" panose="00000500000000000000" pitchFamily="2" charset="0"/>
              <a:sym typeface="Arial"/>
            </a:endParaRPr>
          </a:p>
        </p:txBody>
      </p:sp>
      <p:sp>
        <p:nvSpPr>
          <p:cNvPr id="3" name="Google Shape;986;p50">
            <a:extLst>
              <a:ext uri="{FF2B5EF4-FFF2-40B4-BE49-F238E27FC236}">
                <a16:creationId xmlns:a16="http://schemas.microsoft.com/office/drawing/2014/main" id="{1B88A4BA-21FC-DEAE-4A06-84FC0516C1C1}"/>
              </a:ext>
            </a:extLst>
          </p:cNvPr>
          <p:cNvSpPr/>
          <p:nvPr/>
        </p:nvSpPr>
        <p:spPr>
          <a:xfrm>
            <a:off x="10198105" y="3376494"/>
            <a:ext cx="5324614" cy="4837625"/>
          </a:xfrm>
          <a:prstGeom prst="roundRect">
            <a:avLst>
              <a:gd name="adj" fmla="val 16667"/>
            </a:avLst>
          </a:prstGeom>
          <a:ln>
            <a:solidFill>
              <a:schemeClr val="bg1"/>
            </a:solidFill>
          </a:ln>
        </p:spPr>
        <p:style>
          <a:lnRef idx="2">
            <a:schemeClr val="accent6"/>
          </a:lnRef>
          <a:fillRef idx="1">
            <a:schemeClr val="lt1"/>
          </a:fillRef>
          <a:effectRef idx="0">
            <a:schemeClr val="accent6"/>
          </a:effectRef>
          <a:fontRef idx="minor">
            <a:schemeClr val="dk1"/>
          </a:fontRef>
        </p:style>
        <p:txBody>
          <a:bodyPr spcFirstLastPara="1" wrap="square" lIns="68575" tIns="34275" rIns="68575" bIns="34275" anchor="ctr" anchorCtr="0">
            <a:noAutofit/>
          </a:bodyPr>
          <a:lstStyle/>
          <a:p>
            <a:pPr>
              <a:lnSpc>
                <a:spcPct val="90000"/>
              </a:lnSpc>
              <a:buSzPts val="2800"/>
            </a:pPr>
            <a:r>
              <a:rPr lang="es-CO" sz="2800" b="1" dirty="0">
                <a:latin typeface="Arial" panose="020B0604020202020204" pitchFamily="34" charset="0"/>
                <a:cs typeface="Arial" panose="020B0604020202020204" pitchFamily="34" charset="0"/>
              </a:rPr>
              <a:t>El estudiante necesitará:</a:t>
            </a:r>
          </a:p>
          <a:p>
            <a:pPr>
              <a:lnSpc>
                <a:spcPct val="90000"/>
              </a:lnSpc>
              <a:buSzPts val="2800"/>
            </a:pPr>
            <a:endParaRPr lang="es-CO" sz="2800" b="1" dirty="0">
              <a:solidFill>
                <a:schemeClr val="tx1"/>
              </a:solidFill>
              <a:latin typeface="Arial" panose="020B0604020202020204" pitchFamily="34" charset="0"/>
              <a:cs typeface="Arial" panose="020B0604020202020204" pitchFamily="34" charset="0"/>
            </a:endParaRPr>
          </a:p>
          <a:p>
            <a:pPr marL="285750" lvl="0" indent="-285750">
              <a:buFont typeface="Arial" panose="020B0604020202020204" pitchFamily="34" charset="0"/>
              <a:buChar char="•"/>
            </a:pPr>
            <a:r>
              <a:rPr lang="es-ES" sz="2800" dirty="0">
                <a:latin typeface="Arial" panose="020B0604020202020204" pitchFamily="34" charset="0"/>
                <a:cs typeface="Arial" panose="020B0604020202020204" pitchFamily="34" charset="0"/>
              </a:rPr>
              <a:t>Número de Seguro Social</a:t>
            </a:r>
          </a:p>
          <a:p>
            <a:pPr marL="285750" lvl="0" indent="-285750">
              <a:buFont typeface="Arial" panose="020B0604020202020204" pitchFamily="34" charset="0"/>
              <a:buChar char="•"/>
            </a:pPr>
            <a:r>
              <a:rPr lang="es-ES" sz="2800" dirty="0">
                <a:latin typeface="Arial" panose="020B0604020202020204" pitchFamily="34" charset="0"/>
                <a:cs typeface="Arial" panose="020B0604020202020204" pitchFamily="34" charset="0"/>
              </a:rPr>
              <a:t>Nombre completo (tal como aparece en la tarjeta de Seguro Social</a:t>
            </a:r>
          </a:p>
          <a:p>
            <a:pPr marL="285750" lvl="0" indent="-285750">
              <a:buFont typeface="Arial" panose="020B0604020202020204" pitchFamily="34" charset="0"/>
              <a:buChar char="•"/>
            </a:pPr>
            <a:r>
              <a:rPr lang="es-ES" sz="2800" dirty="0">
                <a:latin typeface="Arial" panose="020B0604020202020204" pitchFamily="34" charset="0"/>
                <a:cs typeface="Arial" panose="020B0604020202020204" pitchFamily="34" charset="0"/>
              </a:rPr>
              <a:t>Dirección de email</a:t>
            </a:r>
          </a:p>
          <a:p>
            <a:pPr marL="285750" indent="-285750">
              <a:buFont typeface="Arial" panose="020B0604020202020204" pitchFamily="34" charset="0"/>
              <a:buChar char="•"/>
            </a:pPr>
            <a:r>
              <a:rPr lang="es-ES" sz="2800" dirty="0">
                <a:latin typeface="Arial" panose="020B0604020202020204" pitchFamily="34" charset="0"/>
                <a:cs typeface="Arial" panose="020B0604020202020204" pitchFamily="34" charset="0"/>
              </a:rPr>
              <a:t>Número de teléfono (se recomienda</a:t>
            </a:r>
            <a:r>
              <a:rPr lang="es-ES" sz="2800" dirty="0"/>
              <a:t>)</a:t>
            </a:r>
            <a:endParaRPr lang="es-ES" sz="2800" dirty="0">
              <a:solidFill>
                <a:schemeClr val="tx1"/>
              </a:solidFill>
              <a:ea typeface="Arial"/>
              <a:cs typeface="Arial"/>
            </a:endParaRPr>
          </a:p>
        </p:txBody>
      </p:sp>
      <p:sp>
        <p:nvSpPr>
          <p:cNvPr id="1014" name="Google Shape;1014;p52">
            <a:extLst>
              <a:ext uri="{FF2B5EF4-FFF2-40B4-BE49-F238E27FC236}">
                <a16:creationId xmlns:a16="http://schemas.microsoft.com/office/drawing/2014/main" id="{23266E79-EAEF-A15F-3608-D9591B4B273A}"/>
              </a:ext>
            </a:extLst>
          </p:cNvPr>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a:p>
        </p:txBody>
      </p:sp>
      <p:sp>
        <p:nvSpPr>
          <p:cNvPr id="2" name="Google Shape;986;p50">
            <a:extLst>
              <a:ext uri="{FF2B5EF4-FFF2-40B4-BE49-F238E27FC236}">
                <a16:creationId xmlns:a16="http://schemas.microsoft.com/office/drawing/2014/main" id="{6CBF79E4-66B1-32DF-F826-AA849C44D554}"/>
              </a:ext>
            </a:extLst>
          </p:cNvPr>
          <p:cNvSpPr/>
          <p:nvPr/>
        </p:nvSpPr>
        <p:spPr>
          <a:xfrm>
            <a:off x="2765281" y="3376494"/>
            <a:ext cx="5324614" cy="4837625"/>
          </a:xfrm>
          <a:prstGeom prst="roundRect">
            <a:avLst>
              <a:gd name="adj" fmla="val 16667"/>
            </a:avLst>
          </a:prstGeom>
          <a:solidFill>
            <a:srgbClr val="FED531"/>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r>
              <a:rPr lang="es-CO" sz="3600" dirty="0">
                <a:latin typeface="Arial" panose="020B0604020202020204" pitchFamily="34" charset="0"/>
                <a:cs typeface="Arial" panose="020B0604020202020204" pitchFamily="34" charset="0"/>
              </a:rPr>
              <a:t>• </a:t>
            </a:r>
            <a:r>
              <a:rPr lang="es-CO" sz="3600" b="1" dirty="0">
                <a:latin typeface="Arial" panose="020B0604020202020204" pitchFamily="34" charset="0"/>
                <a:cs typeface="Arial" panose="020B0604020202020204" pitchFamily="34" charset="0"/>
              </a:rPr>
              <a:t>Requerida para completar la </a:t>
            </a:r>
            <a:r>
              <a:rPr lang="es-CO" sz="3600" b="1" dirty="0" err="1">
                <a:latin typeface="Arial" panose="020B0604020202020204" pitchFamily="34" charset="0"/>
                <a:cs typeface="Arial" panose="020B0604020202020204" pitchFamily="34" charset="0"/>
              </a:rPr>
              <a:t>FAFSA</a:t>
            </a:r>
            <a:br>
              <a:rPr lang="es-CO" sz="3600" b="1" dirty="0">
                <a:latin typeface="Arial" panose="020B0604020202020204" pitchFamily="34" charset="0"/>
                <a:cs typeface="Arial" panose="020B0604020202020204" pitchFamily="34" charset="0"/>
              </a:rPr>
            </a:br>
            <a:endParaRPr lang="en-US" sz="3600" dirty="0">
              <a:latin typeface="Arial" panose="020B0604020202020204" pitchFamily="34" charset="0"/>
              <a:cs typeface="Arial" panose="020B0604020202020204" pitchFamily="34" charset="0"/>
            </a:endParaRPr>
          </a:p>
          <a:p>
            <a:r>
              <a:rPr lang="es-CO" sz="3600" b="1" dirty="0">
                <a:latin typeface="Arial" panose="020B0604020202020204" pitchFamily="34" charset="0"/>
                <a:cs typeface="Arial" panose="020B0604020202020204" pitchFamily="34" charset="0"/>
              </a:rPr>
              <a:t>• Debe ser hecha por adelantado (por lo menos 3 días)</a:t>
            </a:r>
            <a:endParaRPr sz="3600" b="1" i="0" u="none" strike="noStrike" cap="none" dirty="0">
              <a:solidFill>
                <a:srgbClr val="000000"/>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927427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2"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0A1F41"/>
        </a:solidFill>
        <a:effectLst/>
      </p:bgPr>
    </p:bg>
    <p:spTree>
      <p:nvGrpSpPr>
        <p:cNvPr id="1" name="Shape 1005"/>
        <p:cNvGrpSpPr/>
        <p:nvPr/>
      </p:nvGrpSpPr>
      <p:grpSpPr>
        <a:xfrm>
          <a:off x="0" y="0"/>
          <a:ext cx="0" cy="0"/>
          <a:chOff x="0" y="0"/>
          <a:chExt cx="0" cy="0"/>
        </a:xfrm>
      </p:grpSpPr>
      <p:sp>
        <p:nvSpPr>
          <p:cNvPr id="1006" name="Google Shape;1006;p52"/>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txBody>
          <a:bodyPr/>
          <a:lstStyle/>
          <a:p>
            <a:endParaRPr lang="en-US"/>
          </a:p>
        </p:txBody>
      </p:sp>
      <p:sp>
        <p:nvSpPr>
          <p:cNvPr id="1007" name="Google Shape;1007;p52"/>
          <p:cNvSpPr txBox="1"/>
          <p:nvPr/>
        </p:nvSpPr>
        <p:spPr>
          <a:xfrm rot="-22785">
            <a:off x="420758" y="2036973"/>
            <a:ext cx="17116180" cy="812530"/>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5700"/>
              <a:buFont typeface="Arial"/>
              <a:buNone/>
            </a:pPr>
            <a:r>
              <a:rPr lang="en-US" sz="4400" b="1" i="0" u="none" strike="noStrike" cap="none" dirty="0">
                <a:solidFill>
                  <a:srgbClr val="25D1FD"/>
                </a:solidFill>
                <a:latin typeface="Poppins"/>
                <a:ea typeface="Poppins"/>
                <a:cs typeface="Poppins"/>
                <a:sym typeface="Poppins"/>
              </a:rPr>
              <a:t>Lo que se </a:t>
            </a:r>
            <a:r>
              <a:rPr lang="en-US" sz="4400" b="1" i="0" u="none" strike="noStrike" cap="none" dirty="0" err="1">
                <a:solidFill>
                  <a:srgbClr val="25D1FD"/>
                </a:solidFill>
                <a:latin typeface="Poppins"/>
                <a:ea typeface="Poppins"/>
                <a:cs typeface="Poppins"/>
                <a:sym typeface="Poppins"/>
              </a:rPr>
              <a:t>necesita</a:t>
            </a:r>
            <a:r>
              <a:rPr lang="en-US" sz="4400" b="1" i="0" u="none" strike="noStrike" cap="none" dirty="0">
                <a:solidFill>
                  <a:srgbClr val="25D1FD"/>
                </a:solidFill>
                <a:latin typeface="Poppins"/>
                <a:ea typeface="Poppins"/>
                <a:cs typeface="Poppins"/>
                <a:sym typeface="Poppins"/>
              </a:rPr>
              <a:t> para solicitor </a:t>
            </a:r>
            <a:r>
              <a:rPr lang="en-US" sz="4400" b="1" i="0" u="none" strike="noStrike" cap="none" dirty="0" err="1">
                <a:solidFill>
                  <a:srgbClr val="25D1FD"/>
                </a:solidFill>
                <a:latin typeface="Poppins"/>
                <a:ea typeface="Poppins"/>
                <a:cs typeface="Poppins"/>
                <a:sym typeface="Poppins"/>
              </a:rPr>
              <a:t>ayuda</a:t>
            </a:r>
            <a:r>
              <a:rPr lang="en-US" sz="4400" b="1" i="0" u="none" strike="noStrike" cap="none" dirty="0">
                <a:solidFill>
                  <a:srgbClr val="25D1FD"/>
                </a:solidFill>
                <a:latin typeface="Poppins"/>
                <a:ea typeface="Poppins"/>
                <a:cs typeface="Poppins"/>
                <a:sym typeface="Poppins"/>
              </a:rPr>
              <a:t> </a:t>
            </a:r>
            <a:r>
              <a:rPr lang="en-US" sz="4400" b="1" i="0" u="none" strike="noStrike" cap="none" dirty="0" err="1">
                <a:solidFill>
                  <a:srgbClr val="25D1FD"/>
                </a:solidFill>
                <a:latin typeface="Poppins"/>
                <a:ea typeface="Poppins"/>
                <a:cs typeface="Poppins"/>
                <a:sym typeface="Poppins"/>
              </a:rPr>
              <a:t>financiera</a:t>
            </a:r>
            <a:r>
              <a:rPr lang="en-US" sz="4400" b="1" i="0" u="none" strike="noStrike" cap="none" dirty="0">
                <a:solidFill>
                  <a:srgbClr val="25D1FD"/>
                </a:solidFill>
                <a:latin typeface="Poppins"/>
                <a:ea typeface="Poppins"/>
                <a:cs typeface="Poppins"/>
                <a:sym typeface="Poppins"/>
              </a:rPr>
              <a:t> </a:t>
            </a:r>
            <a:endParaRPr sz="4400" b="0" i="0" u="none" strike="noStrike" cap="none" dirty="0">
              <a:solidFill>
                <a:srgbClr val="000000"/>
              </a:solidFill>
              <a:latin typeface="Arial"/>
              <a:ea typeface="Arial"/>
              <a:cs typeface="Arial"/>
              <a:sym typeface="Arial"/>
            </a:endParaRPr>
          </a:p>
        </p:txBody>
      </p:sp>
      <p:grpSp>
        <p:nvGrpSpPr>
          <p:cNvPr id="1008" name="Google Shape;1008;p52"/>
          <p:cNvGrpSpPr/>
          <p:nvPr/>
        </p:nvGrpSpPr>
        <p:grpSpPr>
          <a:xfrm>
            <a:off x="558742" y="3855165"/>
            <a:ext cx="4876800" cy="2657065"/>
            <a:chOff x="-889655" y="462860"/>
            <a:chExt cx="5840755" cy="3542754"/>
          </a:xfrm>
        </p:grpSpPr>
        <p:sp>
          <p:nvSpPr>
            <p:cNvPr id="1009" name="Google Shape;1009;p52"/>
            <p:cNvSpPr txBox="1"/>
            <p:nvPr/>
          </p:nvSpPr>
          <p:spPr>
            <a:xfrm>
              <a:off x="-889655" y="1937355"/>
              <a:ext cx="5840700" cy="2068259"/>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Clr>
                  <a:srgbClr val="000000"/>
                </a:buClr>
                <a:buSzPts val="2800"/>
                <a:buFont typeface="Arial"/>
                <a:buNone/>
              </a:pPr>
              <a:r>
                <a:rPr lang="es-CO"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Los estudiantes deben crear una identificación de </a:t>
              </a:r>
              <a:r>
                <a:rPr lang="es-CO" sz="24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FSA</a:t>
              </a:r>
              <a:r>
                <a:rPr lang="es-CO"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 por adelantado (3 días) antes de iniciar la </a:t>
              </a:r>
              <a:r>
                <a:rPr lang="es-CO" sz="24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FAFSA</a:t>
              </a:r>
              <a:r>
                <a:rPr lang="es-CO"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sz="2400" i="0" u="none" strike="noStrike" cap="none" dirty="0">
                <a:solidFill>
                  <a:schemeClr val="bg1"/>
                </a:solidFill>
                <a:latin typeface="Arial" panose="020B0604020202020204" pitchFamily="34" charset="0"/>
                <a:cs typeface="Arial" panose="020B0604020202020204" pitchFamily="34" charset="0"/>
                <a:sym typeface="Arial"/>
              </a:endParaRPr>
            </a:p>
          </p:txBody>
        </p:sp>
        <p:sp>
          <p:nvSpPr>
            <p:cNvPr id="1010" name="Google Shape;1010;p52"/>
            <p:cNvSpPr txBox="1"/>
            <p:nvPr/>
          </p:nvSpPr>
          <p:spPr>
            <a:xfrm>
              <a:off x="-889600" y="462860"/>
              <a:ext cx="5840700" cy="960263"/>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600"/>
                <a:buFont typeface="Arial"/>
                <a:buNone/>
              </a:pPr>
              <a:r>
                <a:rPr lang="en-US" sz="2600" b="1" i="0" u="none" strike="noStrike" cap="none" dirty="0">
                  <a:solidFill>
                    <a:srgbClr val="FFC000"/>
                  </a:solidFill>
                  <a:latin typeface="Poppins" panose="00000500000000000000" pitchFamily="2" charset="0"/>
                  <a:ea typeface="Poppins"/>
                  <a:cs typeface="Poppins" panose="00000500000000000000" pitchFamily="2" charset="0"/>
                  <a:sym typeface="Poppins"/>
                </a:rPr>
                <a:t>1. </a:t>
              </a:r>
              <a:r>
                <a:rPr lang="es-CO" sz="2600" b="1" dirty="0">
                  <a:solidFill>
                    <a:srgbClr val="FFC000"/>
                  </a:solidFill>
                  <a:effectLst/>
                  <a:latin typeface="Poppins" panose="00000500000000000000" pitchFamily="2" charset="0"/>
                  <a:ea typeface="Calibri" panose="020F0502020204030204" pitchFamily="34" charset="0"/>
                  <a:cs typeface="Poppins" panose="00000500000000000000" pitchFamily="2" charset="0"/>
                </a:rPr>
                <a:t>Identificación y contraseña de </a:t>
              </a:r>
              <a:r>
                <a:rPr lang="es-CO" sz="2600" b="1" dirty="0" err="1">
                  <a:solidFill>
                    <a:srgbClr val="FFC000"/>
                  </a:solidFill>
                  <a:effectLst/>
                  <a:latin typeface="Poppins" panose="00000500000000000000" pitchFamily="2" charset="0"/>
                  <a:ea typeface="Calibri" panose="020F0502020204030204" pitchFamily="34" charset="0"/>
                  <a:cs typeface="Poppins" panose="00000500000000000000" pitchFamily="2" charset="0"/>
                </a:rPr>
                <a:t>FSA</a:t>
              </a:r>
              <a:r>
                <a:rPr lang="es-CO" sz="2600" b="1" dirty="0">
                  <a:solidFill>
                    <a:srgbClr val="FFC000"/>
                  </a:solidFill>
                  <a:effectLst/>
                  <a:latin typeface="Poppins" panose="00000500000000000000" pitchFamily="2" charset="0"/>
                  <a:ea typeface="Calibri" panose="020F0502020204030204" pitchFamily="34" charset="0"/>
                  <a:cs typeface="Poppins" panose="00000500000000000000" pitchFamily="2" charset="0"/>
                </a:rPr>
                <a:t> </a:t>
              </a:r>
              <a:r>
                <a:rPr lang="en-US" sz="2600" b="1" i="0" u="none" strike="noStrike" cap="none" dirty="0">
                  <a:solidFill>
                    <a:srgbClr val="FFC000"/>
                  </a:solidFill>
                  <a:latin typeface="Poppins" panose="00000500000000000000" pitchFamily="2" charset="0"/>
                  <a:ea typeface="Poppins"/>
                  <a:cs typeface="Poppins" panose="00000500000000000000" pitchFamily="2" charset="0"/>
                  <a:sym typeface="Poppins"/>
                </a:rPr>
                <a:t>[FAFSA]</a:t>
              </a:r>
              <a:endParaRPr sz="2600" b="0" i="0" u="none" strike="noStrike" cap="none" dirty="0">
                <a:solidFill>
                  <a:srgbClr val="FFC000"/>
                </a:solidFill>
                <a:latin typeface="Poppins" panose="00000500000000000000" pitchFamily="2" charset="0"/>
                <a:cs typeface="Poppins" panose="00000500000000000000" pitchFamily="2" charset="0"/>
                <a:sym typeface="Arial"/>
              </a:endParaRPr>
            </a:p>
          </p:txBody>
        </p:sp>
      </p:grpSp>
      <p:sp>
        <p:nvSpPr>
          <p:cNvPr id="1011" name="Google Shape;1011;p52"/>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a:p>
        </p:txBody>
      </p:sp>
      <p:grpSp>
        <p:nvGrpSpPr>
          <p:cNvPr id="3" name="Group 2">
            <a:extLst>
              <a:ext uri="{FF2B5EF4-FFF2-40B4-BE49-F238E27FC236}">
                <a16:creationId xmlns:a16="http://schemas.microsoft.com/office/drawing/2014/main" id="{AB4985C6-40DE-BB25-3555-DE8D5FA7DC19}"/>
              </a:ext>
            </a:extLst>
          </p:cNvPr>
          <p:cNvGrpSpPr/>
          <p:nvPr/>
        </p:nvGrpSpPr>
        <p:grpSpPr>
          <a:xfrm>
            <a:off x="512981" y="7430258"/>
            <a:ext cx="4922515" cy="1576466"/>
            <a:chOff x="513027" y="7631687"/>
            <a:chExt cx="4922515" cy="1576466"/>
          </a:xfrm>
        </p:grpSpPr>
        <p:sp>
          <p:nvSpPr>
            <p:cNvPr id="1012" name="Google Shape;1012;p52"/>
            <p:cNvSpPr txBox="1"/>
            <p:nvPr/>
          </p:nvSpPr>
          <p:spPr>
            <a:xfrm>
              <a:off x="558742" y="8432556"/>
              <a:ext cx="4876800" cy="775597"/>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Clr>
                  <a:srgbClr val="000000"/>
                </a:buClr>
                <a:buSzPts val="2800"/>
                <a:buFont typeface="Arial"/>
                <a:buNone/>
              </a:pPr>
              <a:r>
                <a:rPr lang="es-CO"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Los estudiantes pueden actualizar esto si fuera necesario</a:t>
              </a:r>
              <a:endParaRPr sz="2400" i="0" u="none" strike="noStrike" cap="none" dirty="0">
                <a:solidFill>
                  <a:schemeClr val="bg1"/>
                </a:solidFill>
                <a:latin typeface="Arial" panose="020B0604020202020204" pitchFamily="34" charset="0"/>
                <a:cs typeface="Arial" panose="020B0604020202020204" pitchFamily="34" charset="0"/>
                <a:sym typeface="Arial"/>
              </a:endParaRPr>
            </a:p>
          </p:txBody>
        </p:sp>
        <p:sp>
          <p:nvSpPr>
            <p:cNvPr id="1013" name="Google Shape;1013;p52"/>
            <p:cNvSpPr txBox="1"/>
            <p:nvPr/>
          </p:nvSpPr>
          <p:spPr>
            <a:xfrm>
              <a:off x="513027" y="7631687"/>
              <a:ext cx="4876800" cy="720197"/>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300"/>
                <a:buFont typeface="Arial"/>
                <a:buNone/>
              </a:pPr>
              <a:r>
                <a:rPr lang="en-US" sz="2600" b="1" i="0" u="none" strike="noStrike" cap="none" dirty="0">
                  <a:solidFill>
                    <a:srgbClr val="FFC000"/>
                  </a:solidFill>
                  <a:latin typeface="Poppins"/>
                  <a:ea typeface="Poppins"/>
                  <a:cs typeface="Poppins"/>
                  <a:sym typeface="Poppins"/>
                </a:rPr>
                <a:t>4. Lista de </a:t>
              </a:r>
              <a:r>
                <a:rPr lang="en-US" sz="2600" b="1" i="0" u="none" strike="noStrike" cap="none" dirty="0" err="1">
                  <a:solidFill>
                    <a:srgbClr val="FFC000"/>
                  </a:solidFill>
                  <a:latin typeface="Poppins"/>
                  <a:ea typeface="Poppins"/>
                  <a:cs typeface="Poppins"/>
                  <a:sym typeface="Poppins"/>
                </a:rPr>
                <a:t>menos</a:t>
              </a:r>
              <a:r>
                <a:rPr lang="en-US" sz="2600" b="1" i="0" u="none" strike="noStrike" cap="none" dirty="0">
                  <a:solidFill>
                    <a:srgbClr val="FFC000"/>
                  </a:solidFill>
                  <a:latin typeface="Poppins"/>
                  <a:ea typeface="Poppins"/>
                  <a:cs typeface="Poppins"/>
                  <a:sym typeface="Poppins"/>
                </a:rPr>
                <a:t> 20 </a:t>
              </a:r>
              <a:r>
                <a:rPr lang="en-US" sz="2600" b="1" i="0" u="none" strike="noStrike" cap="none" dirty="0" err="1">
                  <a:solidFill>
                    <a:srgbClr val="FFC000"/>
                  </a:solidFill>
                  <a:latin typeface="Poppins"/>
                  <a:ea typeface="Poppins"/>
                  <a:cs typeface="Poppins"/>
                  <a:sym typeface="Poppins"/>
                </a:rPr>
                <a:t>universidades</a:t>
              </a:r>
              <a:endParaRPr sz="2600" b="0" i="0" u="none" strike="noStrike" cap="none" dirty="0">
                <a:solidFill>
                  <a:srgbClr val="FFC000"/>
                </a:solidFill>
                <a:latin typeface="Arial"/>
                <a:ea typeface="Arial"/>
                <a:cs typeface="Arial"/>
                <a:sym typeface="Arial"/>
              </a:endParaRPr>
            </a:p>
          </p:txBody>
        </p:sp>
      </p:grpSp>
      <p:grpSp>
        <p:nvGrpSpPr>
          <p:cNvPr id="1014" name="Google Shape;1014;p52"/>
          <p:cNvGrpSpPr/>
          <p:nvPr/>
        </p:nvGrpSpPr>
        <p:grpSpPr>
          <a:xfrm>
            <a:off x="6285519" y="3805064"/>
            <a:ext cx="5194649" cy="2756295"/>
            <a:chOff x="-235870" y="-26606"/>
            <a:chExt cx="5840700" cy="2588840"/>
          </a:xfrm>
        </p:grpSpPr>
        <p:sp>
          <p:nvSpPr>
            <p:cNvPr id="1015" name="Google Shape;1015;p52"/>
            <p:cNvSpPr txBox="1"/>
            <p:nvPr/>
          </p:nvSpPr>
          <p:spPr>
            <a:xfrm>
              <a:off x="-235870" y="1833757"/>
              <a:ext cx="5840700" cy="728477"/>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Clr>
                  <a:srgbClr val="000000"/>
                </a:buClr>
                <a:buSzPts val="2800"/>
                <a:buFont typeface="Arial"/>
                <a:buNone/>
              </a:pPr>
              <a:r>
                <a:rPr lang="en-US" sz="2400" b="0" i="0" u="none" strike="noStrike" cap="none" dirty="0">
                  <a:solidFill>
                    <a:srgbClr val="FFFFFF"/>
                  </a:solidFill>
                  <a:latin typeface="Arial"/>
                  <a:ea typeface="Arial"/>
                  <a:cs typeface="Arial"/>
                  <a:sym typeface="Arial"/>
                </a:rPr>
                <a:t>Se </a:t>
              </a:r>
              <a:r>
                <a:rPr lang="en-US" sz="2400" b="0" i="0" u="none" strike="noStrike" cap="none" dirty="0" err="1">
                  <a:solidFill>
                    <a:srgbClr val="FFFFFF"/>
                  </a:solidFill>
                  <a:latin typeface="Arial"/>
                  <a:ea typeface="Arial"/>
                  <a:cs typeface="Arial"/>
                  <a:sym typeface="Arial"/>
                </a:rPr>
                <a:t>recomienda</a:t>
              </a:r>
              <a:r>
                <a:rPr lang="en-US" sz="2400" b="0" i="0" u="none" strike="noStrike" cap="none" dirty="0">
                  <a:solidFill>
                    <a:srgbClr val="FFFFFF"/>
                  </a:solidFill>
                  <a:latin typeface="Arial"/>
                  <a:ea typeface="Arial"/>
                  <a:cs typeface="Arial"/>
                  <a:sym typeface="Arial"/>
                </a:rPr>
                <a:t> solo para </a:t>
              </a:r>
              <a:r>
                <a:rPr lang="en-US" sz="2400" b="0" i="0" u="none" strike="noStrike" cap="none" dirty="0" err="1">
                  <a:solidFill>
                    <a:srgbClr val="FFFFFF"/>
                  </a:solidFill>
                  <a:latin typeface="Arial"/>
                  <a:ea typeface="Arial"/>
                  <a:cs typeface="Arial"/>
                  <a:sym typeface="Arial"/>
                </a:rPr>
                <a:t>solicitantes</a:t>
              </a:r>
              <a:r>
                <a:rPr lang="en-US" sz="2400" b="0" i="0" u="none" strike="noStrike" cap="none" dirty="0">
                  <a:solidFill>
                    <a:srgbClr val="FFFFFF"/>
                  </a:solidFill>
                  <a:latin typeface="Arial"/>
                  <a:ea typeface="Arial"/>
                  <a:cs typeface="Arial"/>
                  <a:sym typeface="Arial"/>
                </a:rPr>
                <a:t> de la </a:t>
              </a:r>
              <a:r>
                <a:rPr lang="en-US" sz="2400" b="0" i="0" u="none" strike="noStrike" cap="none" dirty="0" err="1">
                  <a:solidFill>
                    <a:srgbClr val="FFFFFF"/>
                  </a:solidFill>
                  <a:latin typeface="Arial"/>
                  <a:ea typeface="Arial"/>
                  <a:cs typeface="Arial"/>
                  <a:sym typeface="Arial"/>
                </a:rPr>
                <a:t>CADAA</a:t>
              </a:r>
              <a:endParaRPr sz="2400" b="0" i="0" u="none" strike="noStrike" cap="none" dirty="0">
                <a:solidFill>
                  <a:srgbClr val="FFFFFF"/>
                </a:solidFill>
                <a:latin typeface="Arial"/>
                <a:ea typeface="Arial"/>
                <a:cs typeface="Arial"/>
                <a:sym typeface="Arial"/>
              </a:endParaRPr>
            </a:p>
          </p:txBody>
        </p:sp>
        <p:sp>
          <p:nvSpPr>
            <p:cNvPr id="1016" name="Google Shape;1016;p52"/>
            <p:cNvSpPr txBox="1"/>
            <p:nvPr/>
          </p:nvSpPr>
          <p:spPr>
            <a:xfrm>
              <a:off x="-235870" y="-26606"/>
              <a:ext cx="5840700" cy="1691107"/>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800"/>
                <a:buFont typeface="Arial"/>
                <a:buNone/>
              </a:pPr>
              <a:r>
                <a:rPr lang="en-US" sz="2600" b="1" i="0" u="none" strike="noStrike" cap="none" dirty="0">
                  <a:solidFill>
                    <a:srgbClr val="FFC000"/>
                  </a:solidFill>
                  <a:latin typeface="Poppins" panose="00000500000000000000" pitchFamily="2" charset="0"/>
                  <a:ea typeface="Poppins"/>
                  <a:cs typeface="Poppins" panose="00000500000000000000" pitchFamily="2" charset="0"/>
                  <a:sym typeface="Poppins"/>
                </a:rPr>
                <a:t>2. </a:t>
              </a:r>
              <a:r>
                <a:rPr lang="es-CO" sz="2600" b="1" dirty="0">
                  <a:solidFill>
                    <a:srgbClr val="FFC000"/>
                  </a:solidFill>
                  <a:effectLst/>
                  <a:latin typeface="Poppins" panose="00000500000000000000" pitchFamily="2" charset="0"/>
                  <a:ea typeface="Calibri" panose="020F0502020204030204" pitchFamily="34" charset="0"/>
                  <a:cs typeface="Poppins" panose="00000500000000000000" pitchFamily="2" charset="0"/>
                </a:rPr>
                <a:t>Número de identificación de estudiantes del estado (</a:t>
              </a:r>
              <a:r>
                <a:rPr lang="es-CO" sz="2600" b="1" dirty="0" err="1">
                  <a:solidFill>
                    <a:srgbClr val="FFC000"/>
                  </a:solidFill>
                  <a:effectLst/>
                  <a:latin typeface="Poppins" panose="00000500000000000000" pitchFamily="2" charset="0"/>
                  <a:ea typeface="Calibri" panose="020F0502020204030204" pitchFamily="34" charset="0"/>
                  <a:cs typeface="Poppins" panose="00000500000000000000" pitchFamily="2" charset="0"/>
                </a:rPr>
                <a:t>SSID</a:t>
              </a:r>
              <a:r>
                <a:rPr lang="es-CO" sz="2600" b="1" dirty="0">
                  <a:solidFill>
                    <a:srgbClr val="FFC000"/>
                  </a:solidFill>
                  <a:effectLst/>
                  <a:latin typeface="Poppins" panose="00000500000000000000" pitchFamily="2" charset="0"/>
                  <a:ea typeface="Calibri" panose="020F0502020204030204" pitchFamily="34" charset="0"/>
                  <a:cs typeface="Poppins" panose="00000500000000000000" pitchFamily="2" charset="0"/>
                </a:rPr>
                <a:t>) y número de identificación de pagador de impuestos (</a:t>
              </a:r>
              <a:r>
                <a:rPr lang="es-CO" sz="2600" b="1" dirty="0" err="1">
                  <a:solidFill>
                    <a:srgbClr val="FFC000"/>
                  </a:solidFill>
                  <a:effectLst/>
                  <a:latin typeface="Poppins" panose="00000500000000000000" pitchFamily="2" charset="0"/>
                  <a:ea typeface="Calibri" panose="020F0502020204030204" pitchFamily="34" charset="0"/>
                  <a:cs typeface="Poppins" panose="00000500000000000000" pitchFamily="2" charset="0"/>
                </a:rPr>
                <a:t>ITIN</a:t>
              </a:r>
              <a:r>
                <a:rPr lang="es-CO" sz="2600" b="1" dirty="0">
                  <a:solidFill>
                    <a:srgbClr val="FFC000"/>
                  </a:solidFill>
                  <a:effectLst/>
                  <a:latin typeface="Poppins" panose="00000500000000000000" pitchFamily="2" charset="0"/>
                  <a:ea typeface="Calibri" panose="020F0502020204030204" pitchFamily="34" charset="0"/>
                  <a:cs typeface="Poppins" panose="00000500000000000000" pitchFamily="2" charset="0"/>
                </a:rPr>
                <a:t>) [</a:t>
              </a:r>
              <a:r>
                <a:rPr lang="es-CO" sz="2600" b="1" dirty="0" err="1">
                  <a:solidFill>
                    <a:srgbClr val="FFC000"/>
                  </a:solidFill>
                  <a:effectLst/>
                  <a:latin typeface="Poppins" panose="00000500000000000000" pitchFamily="2" charset="0"/>
                  <a:ea typeface="Calibri" panose="020F0502020204030204" pitchFamily="34" charset="0"/>
                  <a:cs typeface="Poppins" panose="00000500000000000000" pitchFamily="2" charset="0"/>
                </a:rPr>
                <a:t>CADAA</a:t>
              </a:r>
              <a:r>
                <a:rPr lang="es-CO" sz="2600" b="1" dirty="0">
                  <a:solidFill>
                    <a:srgbClr val="FFC000"/>
                  </a:solidFill>
                  <a:effectLst/>
                  <a:latin typeface="Poppins" panose="00000500000000000000" pitchFamily="2" charset="0"/>
                  <a:ea typeface="Calibri" panose="020F0502020204030204" pitchFamily="34" charset="0"/>
                  <a:cs typeface="Poppins" panose="00000500000000000000" pitchFamily="2" charset="0"/>
                </a:rPr>
                <a:t>]</a:t>
              </a:r>
              <a:endParaRPr sz="2600" b="0" i="0" u="none" strike="noStrike" cap="none" dirty="0">
                <a:solidFill>
                  <a:srgbClr val="FFC000"/>
                </a:solidFill>
                <a:latin typeface="Poppins" panose="00000500000000000000" pitchFamily="2" charset="0"/>
                <a:cs typeface="Poppins" panose="00000500000000000000" pitchFamily="2" charset="0"/>
                <a:sym typeface="Arial"/>
              </a:endParaRPr>
            </a:p>
          </p:txBody>
        </p:sp>
      </p:grpSp>
      <p:grpSp>
        <p:nvGrpSpPr>
          <p:cNvPr id="4" name="Group 3">
            <a:extLst>
              <a:ext uri="{FF2B5EF4-FFF2-40B4-BE49-F238E27FC236}">
                <a16:creationId xmlns:a16="http://schemas.microsoft.com/office/drawing/2014/main" id="{0B5DD791-1BB4-937C-49AB-DFF759398B39}"/>
              </a:ext>
            </a:extLst>
          </p:cNvPr>
          <p:cNvGrpSpPr/>
          <p:nvPr/>
        </p:nvGrpSpPr>
        <p:grpSpPr>
          <a:xfrm>
            <a:off x="6495345" y="7348677"/>
            <a:ext cx="6402876" cy="2068928"/>
            <a:chOff x="6495345" y="7348677"/>
            <a:chExt cx="6402876" cy="2068928"/>
          </a:xfrm>
        </p:grpSpPr>
        <p:sp>
          <p:nvSpPr>
            <p:cNvPr id="1017" name="Google Shape;1017;p52"/>
            <p:cNvSpPr txBox="1"/>
            <p:nvPr/>
          </p:nvSpPr>
          <p:spPr>
            <a:xfrm>
              <a:off x="6495345" y="7866411"/>
              <a:ext cx="6402876" cy="1551194"/>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Clr>
                  <a:srgbClr val="000000"/>
                </a:buClr>
                <a:buSzPts val="2800"/>
                <a:buFont typeface="Arial"/>
                <a:buNone/>
              </a:pPr>
              <a:r>
                <a:rPr lang="es-CO"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Los estudiantes deben indicar la cantidad total de dinero que tienen en sus cuentas corrientes y de ahorros. En algunos casos quizá les pidan la declaración de impuestos del año anterior.</a:t>
              </a:r>
              <a:endParaRPr sz="2400" i="0" u="none" strike="noStrike" cap="none" dirty="0">
                <a:solidFill>
                  <a:schemeClr val="bg1"/>
                </a:solidFill>
                <a:latin typeface="Arial" panose="020B0604020202020204" pitchFamily="34" charset="0"/>
                <a:cs typeface="Arial" panose="020B0604020202020204" pitchFamily="34" charset="0"/>
                <a:sym typeface="Arial"/>
              </a:endParaRPr>
            </a:p>
          </p:txBody>
        </p:sp>
        <p:sp>
          <p:nvSpPr>
            <p:cNvPr id="1018" name="Google Shape;1018;p52"/>
            <p:cNvSpPr txBox="1"/>
            <p:nvPr/>
          </p:nvSpPr>
          <p:spPr>
            <a:xfrm>
              <a:off x="6525109" y="7348677"/>
              <a:ext cx="4939200" cy="3600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600"/>
                <a:buFont typeface="Arial"/>
                <a:buNone/>
              </a:pPr>
              <a:r>
                <a:rPr lang="en-US" sz="2600" b="1" i="0" u="none" strike="noStrike" cap="none" dirty="0">
                  <a:solidFill>
                    <a:srgbClr val="FFC000"/>
                  </a:solidFill>
                  <a:latin typeface="Poppins" panose="00000500000000000000" pitchFamily="2" charset="0"/>
                  <a:ea typeface="Poppins"/>
                  <a:cs typeface="Poppins" panose="00000500000000000000" pitchFamily="2" charset="0"/>
                  <a:sym typeface="Poppins"/>
                </a:rPr>
                <a:t>5. </a:t>
              </a:r>
              <a:r>
                <a:rPr lang="es-CO" sz="2600" b="1" dirty="0">
                  <a:solidFill>
                    <a:srgbClr val="FFC000"/>
                  </a:solidFill>
                  <a:effectLst/>
                  <a:latin typeface="Poppins" panose="00000500000000000000" pitchFamily="2" charset="0"/>
                  <a:ea typeface="Calibri" panose="020F0502020204030204" pitchFamily="34" charset="0"/>
                  <a:cs typeface="Poppins" panose="00000500000000000000" pitchFamily="2" charset="0"/>
                </a:rPr>
                <a:t>Activos de los estudiantes</a:t>
              </a:r>
              <a:endParaRPr sz="2600" b="0" i="0" u="none" strike="noStrike" cap="none" dirty="0">
                <a:solidFill>
                  <a:srgbClr val="FFC000"/>
                </a:solidFill>
                <a:latin typeface="Poppins" panose="00000500000000000000" pitchFamily="2" charset="0"/>
                <a:cs typeface="Poppins" panose="00000500000000000000" pitchFamily="2" charset="0"/>
                <a:sym typeface="Arial"/>
              </a:endParaRPr>
            </a:p>
          </p:txBody>
        </p:sp>
      </p:grpSp>
      <p:grpSp>
        <p:nvGrpSpPr>
          <p:cNvPr id="2" name="Group 1">
            <a:extLst>
              <a:ext uri="{FF2B5EF4-FFF2-40B4-BE49-F238E27FC236}">
                <a16:creationId xmlns:a16="http://schemas.microsoft.com/office/drawing/2014/main" id="{91453704-F17F-45D8-9954-04A3132DC90B}"/>
              </a:ext>
            </a:extLst>
          </p:cNvPr>
          <p:cNvGrpSpPr/>
          <p:nvPr/>
        </p:nvGrpSpPr>
        <p:grpSpPr>
          <a:xfrm>
            <a:off x="12388021" y="3850547"/>
            <a:ext cx="5208600" cy="2450925"/>
            <a:chOff x="12388021" y="3850547"/>
            <a:chExt cx="5208600" cy="2450925"/>
          </a:xfrm>
        </p:grpSpPr>
        <p:sp>
          <p:nvSpPr>
            <p:cNvPr id="1019" name="Google Shape;1019;p52"/>
            <p:cNvSpPr txBox="1"/>
            <p:nvPr/>
          </p:nvSpPr>
          <p:spPr>
            <a:xfrm>
              <a:off x="12388021" y="4362480"/>
              <a:ext cx="4876800" cy="1938992"/>
            </a:xfrm>
            <a:prstGeom prst="rect">
              <a:avLst/>
            </a:prstGeom>
            <a:noFill/>
            <a:ln>
              <a:noFill/>
            </a:ln>
          </p:spPr>
          <p:txBody>
            <a:bodyPr spcFirstLastPara="1" wrap="square" lIns="0" tIns="0" rIns="0" bIns="0" anchor="t" anchorCtr="0">
              <a:spAutoFit/>
            </a:bodyPr>
            <a:lstStyle/>
            <a:p>
              <a:pPr marL="0" marR="0" lvl="0" indent="0" algn="l" rtl="0">
                <a:lnSpc>
                  <a:spcPct val="104999"/>
                </a:lnSpc>
                <a:spcBef>
                  <a:spcPts val="0"/>
                </a:spcBef>
                <a:spcAft>
                  <a:spcPts val="0"/>
                </a:spcAft>
                <a:buClr>
                  <a:srgbClr val="000000"/>
                </a:buClr>
                <a:buSzPts val="2800"/>
                <a:buFont typeface="Arial"/>
                <a:buNone/>
              </a:pPr>
              <a:r>
                <a:rPr lang="es-CO"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Usen direcciones de email que los estudiantes revisen a menudo. Eviten las direcciones de la preparatoria ya que a menudo expiran.</a:t>
              </a:r>
              <a:endParaRPr sz="2400" i="0" u="none" strike="noStrike" cap="none" dirty="0">
                <a:solidFill>
                  <a:schemeClr val="bg1"/>
                </a:solidFill>
                <a:latin typeface="Arial" panose="020B0604020202020204" pitchFamily="34" charset="0"/>
                <a:cs typeface="Arial" panose="020B0604020202020204" pitchFamily="34" charset="0"/>
                <a:sym typeface="Arial"/>
              </a:endParaRPr>
            </a:p>
          </p:txBody>
        </p:sp>
        <p:sp>
          <p:nvSpPr>
            <p:cNvPr id="1020" name="Google Shape;1020;p52"/>
            <p:cNvSpPr txBox="1"/>
            <p:nvPr/>
          </p:nvSpPr>
          <p:spPr>
            <a:xfrm>
              <a:off x="12388021" y="3850547"/>
              <a:ext cx="5208600" cy="360099"/>
            </a:xfrm>
            <a:prstGeom prst="rect">
              <a:avLst/>
            </a:prstGeom>
            <a:noFill/>
            <a:ln>
              <a:noFill/>
            </a:ln>
          </p:spPr>
          <p:txBody>
            <a:bodyPr spcFirstLastPara="1" wrap="square" lIns="0" tIns="0" rIns="0" bIns="0" anchor="t" anchorCtr="0">
              <a:spAutoFit/>
            </a:bodyPr>
            <a:lstStyle/>
            <a:p>
              <a:pPr marL="0" marR="0" lvl="0" indent="0" algn="l" rtl="0">
                <a:lnSpc>
                  <a:spcPct val="90000"/>
                </a:lnSpc>
                <a:spcBef>
                  <a:spcPts val="0"/>
                </a:spcBef>
                <a:spcAft>
                  <a:spcPts val="0"/>
                </a:spcAft>
                <a:buClr>
                  <a:srgbClr val="000000"/>
                </a:buClr>
                <a:buSzPts val="2400"/>
                <a:buFont typeface="Arial"/>
                <a:buNone/>
              </a:pPr>
              <a:r>
                <a:rPr lang="en-US" sz="2600" b="1" i="0" u="none" strike="noStrike" cap="none" dirty="0">
                  <a:solidFill>
                    <a:srgbClr val="FFC000"/>
                  </a:solidFill>
                  <a:latin typeface="Poppins"/>
                  <a:ea typeface="Poppins"/>
                  <a:cs typeface="Poppins"/>
                  <a:sym typeface="Poppins"/>
                </a:rPr>
                <a:t>3. </a:t>
              </a:r>
              <a:r>
                <a:rPr lang="en-US" sz="2600" b="1" i="0" u="none" strike="noStrike" cap="none" dirty="0" err="1">
                  <a:solidFill>
                    <a:srgbClr val="FFC000"/>
                  </a:solidFill>
                  <a:latin typeface="Poppins"/>
                  <a:ea typeface="Poppins"/>
                  <a:cs typeface="Poppins"/>
                  <a:sym typeface="Poppins"/>
                </a:rPr>
                <a:t>Dirección</a:t>
              </a:r>
              <a:r>
                <a:rPr lang="en-US" sz="2600" b="1" i="0" u="none" strike="noStrike" cap="none" dirty="0">
                  <a:solidFill>
                    <a:srgbClr val="FFC000"/>
                  </a:solidFill>
                  <a:latin typeface="Poppins"/>
                  <a:ea typeface="Poppins"/>
                  <a:cs typeface="Poppins"/>
                  <a:sym typeface="Poppins"/>
                </a:rPr>
                <a:t> de  email</a:t>
              </a:r>
              <a:endParaRPr sz="2600" b="0" i="0" u="none" strike="noStrike" cap="none" dirty="0">
                <a:solidFill>
                  <a:srgbClr val="FFC000"/>
                </a:solidFill>
                <a:latin typeface="Arial"/>
                <a:ea typeface="Arial"/>
                <a:cs typeface="Arial"/>
                <a:sym typeface="Arial"/>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08"/>
                                        </p:tgtEl>
                                        <p:attrNameLst>
                                          <p:attrName>style.visibility</p:attrName>
                                        </p:attrNameLst>
                                      </p:cBhvr>
                                      <p:to>
                                        <p:strVal val="visible"/>
                                      </p:to>
                                    </p:set>
                                    <p:animEffect transition="in" filter="fade">
                                      <p:cBhvr>
                                        <p:cTn id="7" dur="500"/>
                                        <p:tgtEl>
                                          <p:spTgt spid="10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14"/>
                                        </p:tgtEl>
                                        <p:attrNameLst>
                                          <p:attrName>style.visibility</p:attrName>
                                        </p:attrNameLst>
                                      </p:cBhvr>
                                      <p:to>
                                        <p:strVal val="visible"/>
                                      </p:to>
                                    </p:set>
                                    <p:animEffect transition="in" filter="fade">
                                      <p:cBhvr>
                                        <p:cTn id="12" dur="500"/>
                                        <p:tgtEl>
                                          <p:spTgt spid="101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fade">
                                      <p:cBhvr>
                                        <p:cTn id="17" dur="500"/>
                                        <p:tgtEl>
                                          <p:spTgt spid="2"/>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500"/>
                                        <p:tgtEl>
                                          <p:spTgt spid="3"/>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Shape 1028"/>
        <p:cNvGrpSpPr/>
        <p:nvPr/>
      </p:nvGrpSpPr>
      <p:grpSpPr>
        <a:xfrm>
          <a:off x="0" y="0"/>
          <a:ext cx="0" cy="0"/>
          <a:chOff x="0" y="0"/>
          <a:chExt cx="0" cy="0"/>
        </a:xfrm>
      </p:grpSpPr>
      <p:sp>
        <p:nvSpPr>
          <p:cNvPr id="1029" name="Google Shape;1029;p53"/>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txBody>
          <a:bodyPr/>
          <a:lstStyle/>
          <a:p>
            <a:endParaRPr lang="en-US"/>
          </a:p>
        </p:txBody>
      </p:sp>
      <p:sp>
        <p:nvSpPr>
          <p:cNvPr id="1030" name="Google Shape;1030;p53"/>
          <p:cNvSpPr txBox="1"/>
          <p:nvPr/>
        </p:nvSpPr>
        <p:spPr>
          <a:xfrm rot="21577209">
            <a:off x="1228285" y="1777934"/>
            <a:ext cx="15819408" cy="900568"/>
          </a:xfrm>
          <a:prstGeom prst="rect">
            <a:avLst/>
          </a:prstGeom>
          <a:noFill/>
          <a:ln>
            <a:noFill/>
          </a:ln>
        </p:spPr>
        <p:txBody>
          <a:bodyPr spcFirstLastPara="1" wrap="square" lIns="0" tIns="0" rIns="0" bIns="0" anchor="t" anchorCtr="0">
            <a:spAutoFit/>
          </a:bodyPr>
          <a:lstStyle/>
          <a:p>
            <a:pPr marL="0" marR="0" lvl="0" indent="0" algn="l" rtl="0">
              <a:lnSpc>
                <a:spcPct val="133333"/>
              </a:lnSpc>
              <a:spcBef>
                <a:spcPts val="0"/>
              </a:spcBef>
              <a:spcAft>
                <a:spcPts val="0"/>
              </a:spcAft>
              <a:buClr>
                <a:srgbClr val="000000"/>
              </a:buClr>
              <a:buSzPts val="5400"/>
              <a:buFont typeface="Arial"/>
              <a:buNone/>
            </a:pPr>
            <a:r>
              <a:rPr lang="es-CO" sz="4400" b="1" dirty="0">
                <a:solidFill>
                  <a:srgbClr val="25D1FD"/>
                </a:solidFill>
                <a:effectLst/>
                <a:latin typeface="Poppins" panose="00000500000000000000" pitchFamily="2" charset="0"/>
                <a:ea typeface="Calibri" panose="020F0502020204030204" pitchFamily="34" charset="0"/>
                <a:cs typeface="Poppins" panose="00000500000000000000" pitchFamily="2" charset="0"/>
              </a:rPr>
              <a:t>Estatus de estudiante independiente en </a:t>
            </a:r>
            <a:r>
              <a:rPr lang="es-CO" sz="4400" b="1" dirty="0" err="1">
                <a:solidFill>
                  <a:srgbClr val="25D1FD"/>
                </a:solidFill>
                <a:effectLst/>
                <a:latin typeface="Poppins" panose="00000500000000000000" pitchFamily="2" charset="0"/>
                <a:ea typeface="Calibri" panose="020F0502020204030204" pitchFamily="34" charset="0"/>
                <a:cs typeface="Poppins" panose="00000500000000000000" pitchFamily="2" charset="0"/>
              </a:rPr>
              <a:t>FAFSA</a:t>
            </a:r>
            <a:r>
              <a:rPr lang="es-CO" sz="4400" b="1" dirty="0">
                <a:solidFill>
                  <a:srgbClr val="25D1FD"/>
                </a:solidFill>
                <a:effectLst/>
                <a:latin typeface="Poppins" panose="00000500000000000000" pitchFamily="2" charset="0"/>
                <a:ea typeface="Calibri" panose="020F0502020204030204" pitchFamily="34" charset="0"/>
                <a:cs typeface="Poppins" panose="00000500000000000000" pitchFamily="2" charset="0"/>
              </a:rPr>
              <a:t>/</a:t>
            </a:r>
            <a:r>
              <a:rPr lang="es-CO" sz="4400" b="1" dirty="0" err="1">
                <a:solidFill>
                  <a:srgbClr val="25D1FD"/>
                </a:solidFill>
                <a:effectLst/>
                <a:latin typeface="Poppins" panose="00000500000000000000" pitchFamily="2" charset="0"/>
                <a:ea typeface="Calibri" panose="020F0502020204030204" pitchFamily="34" charset="0"/>
                <a:cs typeface="Poppins" panose="00000500000000000000" pitchFamily="2" charset="0"/>
              </a:rPr>
              <a:t>CADAA</a:t>
            </a:r>
            <a:endParaRPr sz="4400" b="0" i="0" u="none" strike="noStrike" cap="none" dirty="0">
              <a:solidFill>
                <a:srgbClr val="25D1FD"/>
              </a:solidFill>
              <a:latin typeface="Poppins" panose="00000500000000000000" pitchFamily="2" charset="0"/>
              <a:cs typeface="Poppins" panose="00000500000000000000" pitchFamily="2" charset="0"/>
              <a:sym typeface="Arial"/>
            </a:endParaRPr>
          </a:p>
        </p:txBody>
      </p:sp>
      <p:sp>
        <p:nvSpPr>
          <p:cNvPr id="1031" name="Google Shape;1031;p53"/>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a:p>
        </p:txBody>
      </p:sp>
      <p:sp>
        <p:nvSpPr>
          <p:cNvPr id="1032" name="Google Shape;1032;p53"/>
          <p:cNvSpPr txBox="1"/>
          <p:nvPr/>
        </p:nvSpPr>
        <p:spPr>
          <a:xfrm rot="21577209">
            <a:off x="1840258" y="2852704"/>
            <a:ext cx="14595463" cy="1107996"/>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s-CO" sz="2400" b="1" dirty="0">
                <a:solidFill>
                  <a:schemeClr val="bg1"/>
                </a:solidFill>
                <a:effectLst/>
                <a:latin typeface="Poppins" panose="00000500000000000000" pitchFamily="2" charset="0"/>
                <a:ea typeface="Calibri" panose="020F0502020204030204" pitchFamily="34" charset="0"/>
                <a:cs typeface="Poppins" panose="00000500000000000000" pitchFamily="2" charset="0"/>
              </a:rPr>
              <a:t>Los jóvenes que están o estuvieron en crianza temporal quizá reúnan los requisitos para el estatus de estudiante independiente en la </a:t>
            </a:r>
            <a:r>
              <a:rPr lang="es-CO" sz="2400" b="1" dirty="0" err="1">
                <a:solidFill>
                  <a:schemeClr val="bg1"/>
                </a:solidFill>
                <a:effectLst/>
                <a:latin typeface="Poppins" panose="00000500000000000000" pitchFamily="2" charset="0"/>
                <a:ea typeface="Calibri" panose="020F0502020204030204" pitchFamily="34" charset="0"/>
                <a:cs typeface="Poppins" panose="00000500000000000000" pitchFamily="2" charset="0"/>
              </a:rPr>
              <a:t>FAFSA</a:t>
            </a:r>
            <a:r>
              <a:rPr lang="es-CO" sz="2400" b="1" dirty="0">
                <a:solidFill>
                  <a:schemeClr val="bg1"/>
                </a:solidFill>
                <a:effectLst/>
                <a:latin typeface="Poppins" panose="00000500000000000000" pitchFamily="2" charset="0"/>
                <a:ea typeface="Calibri" panose="020F0502020204030204" pitchFamily="34" charset="0"/>
                <a:cs typeface="Poppins" panose="00000500000000000000" pitchFamily="2" charset="0"/>
              </a:rPr>
              <a:t> o </a:t>
            </a:r>
            <a:r>
              <a:rPr lang="es-CO" sz="2400" b="1" dirty="0" err="1">
                <a:solidFill>
                  <a:schemeClr val="bg1"/>
                </a:solidFill>
                <a:effectLst/>
                <a:latin typeface="Poppins" panose="00000500000000000000" pitchFamily="2" charset="0"/>
                <a:ea typeface="Calibri" panose="020F0502020204030204" pitchFamily="34" charset="0"/>
                <a:cs typeface="Poppins" panose="00000500000000000000" pitchFamily="2" charset="0"/>
              </a:rPr>
              <a:t>CADAA</a:t>
            </a:r>
            <a:r>
              <a:rPr lang="es-CO" sz="2400" b="1" dirty="0">
                <a:solidFill>
                  <a:schemeClr val="bg1"/>
                </a:solidFill>
                <a:effectLst/>
                <a:latin typeface="Poppins" panose="00000500000000000000" pitchFamily="2" charset="0"/>
                <a:ea typeface="Calibri" panose="020F0502020204030204" pitchFamily="34" charset="0"/>
                <a:cs typeface="Poppins" panose="00000500000000000000" pitchFamily="2" charset="0"/>
              </a:rPr>
              <a:t> si responden “sí” a cualquiera de lo siguiente:</a:t>
            </a:r>
            <a:endParaRPr sz="2400" b="0" i="0" u="none" strike="noStrike" cap="none" dirty="0">
              <a:solidFill>
                <a:schemeClr val="bg1"/>
              </a:solidFill>
              <a:latin typeface="Poppins" panose="00000500000000000000" pitchFamily="2" charset="0"/>
              <a:cs typeface="Poppins" panose="00000500000000000000" pitchFamily="2" charset="0"/>
              <a:sym typeface="Arial"/>
            </a:endParaRPr>
          </a:p>
        </p:txBody>
      </p:sp>
      <p:sp>
        <p:nvSpPr>
          <p:cNvPr id="1033" name="Google Shape;1033;p53"/>
          <p:cNvSpPr/>
          <p:nvPr/>
        </p:nvSpPr>
        <p:spPr>
          <a:xfrm>
            <a:off x="584429" y="5056589"/>
            <a:ext cx="4653769" cy="3585419"/>
          </a:xfrm>
          <a:prstGeom prst="roundRect">
            <a:avLst>
              <a:gd name="adj" fmla="val 16667"/>
            </a:avLst>
          </a:prstGeom>
          <a:solidFill>
            <a:srgbClr val="F4592F"/>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lvl="0" algn="ctr">
              <a:buClr>
                <a:schemeClr val="lt1"/>
              </a:buClr>
              <a:buSzPts val="900"/>
            </a:pPr>
            <a:r>
              <a:rPr lang="es-CO" sz="3200" b="1" dirty="0">
                <a:solidFill>
                  <a:schemeClr val="bg1"/>
                </a:solidFill>
              </a:rPr>
              <a:t>Si en cualquier momento desde que el estudiante cumplió 13 años, estuvo en crianza temporal.</a:t>
            </a:r>
            <a:endParaRPr sz="3200" b="0" i="0" u="none" strike="noStrike" cap="none" dirty="0">
              <a:solidFill>
                <a:schemeClr val="bg1"/>
              </a:solidFill>
              <a:latin typeface="+mn-lt"/>
              <a:sym typeface="Arial"/>
            </a:endParaRPr>
          </a:p>
        </p:txBody>
      </p:sp>
      <p:sp>
        <p:nvSpPr>
          <p:cNvPr id="1034" name="Google Shape;1034;p53"/>
          <p:cNvSpPr/>
          <p:nvPr/>
        </p:nvSpPr>
        <p:spPr>
          <a:xfrm>
            <a:off x="12025252" y="5002818"/>
            <a:ext cx="5856639" cy="3613005"/>
          </a:xfrm>
          <a:prstGeom prst="roundRect">
            <a:avLst>
              <a:gd name="adj" fmla="val 16667"/>
            </a:avLst>
          </a:prstGeom>
          <a:solidFill>
            <a:srgbClr val="F4592F"/>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lvl="0" algn="ctr">
              <a:buClr>
                <a:schemeClr val="lt1"/>
              </a:buClr>
              <a:buSzPts val="900"/>
            </a:pPr>
            <a:r>
              <a:rPr lang="es-CO" sz="2800" b="1" dirty="0">
                <a:solidFill>
                  <a:schemeClr val="bg1"/>
                </a:solidFill>
              </a:rPr>
              <a:t>Si el estudiante está o estuvo bajo la custodia legal de alguien que no fueran sus padres o padrastros según lo determinado por la corte en su estado de residencia.</a:t>
            </a:r>
            <a:endParaRPr sz="2800" b="0" i="0" u="none" strike="noStrike" cap="none" dirty="0">
              <a:solidFill>
                <a:schemeClr val="bg1"/>
              </a:solidFill>
              <a:latin typeface="+mn-lt"/>
              <a:sym typeface="Arial"/>
            </a:endParaRPr>
          </a:p>
        </p:txBody>
      </p:sp>
      <p:sp>
        <p:nvSpPr>
          <p:cNvPr id="1035" name="Google Shape;1035;p53"/>
          <p:cNvSpPr txBox="1"/>
          <p:nvPr/>
        </p:nvSpPr>
        <p:spPr>
          <a:xfrm rot="-22791">
            <a:off x="5544411" y="6334268"/>
            <a:ext cx="14595463" cy="43088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25D1FD"/>
                </a:solidFill>
                <a:latin typeface="Poppins"/>
                <a:ea typeface="Poppins"/>
                <a:cs typeface="Poppins"/>
                <a:sym typeface="Poppins"/>
              </a:rPr>
              <a:t>O</a:t>
            </a:r>
            <a:endParaRPr sz="1400" b="0" i="0" u="none" strike="noStrike" cap="none" dirty="0">
              <a:solidFill>
                <a:srgbClr val="000000"/>
              </a:solidFill>
              <a:latin typeface="Arial"/>
              <a:ea typeface="Arial"/>
              <a:cs typeface="Arial"/>
              <a:sym typeface="Arial"/>
            </a:endParaRPr>
          </a:p>
        </p:txBody>
      </p:sp>
      <p:sp>
        <p:nvSpPr>
          <p:cNvPr id="1036" name="Google Shape;1036;p53"/>
          <p:cNvSpPr txBox="1"/>
          <p:nvPr/>
        </p:nvSpPr>
        <p:spPr>
          <a:xfrm rot="-442393">
            <a:off x="10807563" y="9106333"/>
            <a:ext cx="7662901" cy="830997"/>
          </a:xfrm>
          <a:prstGeom prst="rect">
            <a:avLst/>
          </a:prstGeom>
          <a:noFill/>
          <a:ln>
            <a:noFill/>
          </a:ln>
        </p:spPr>
        <p:txBody>
          <a:bodyPr spcFirstLastPara="1" wrap="square" lIns="0" tIns="0" rIns="0" bIns="0" anchor="t" anchorCtr="0">
            <a:spAutoFit/>
          </a:bodyPr>
          <a:lstStyle/>
          <a:p>
            <a:pPr lvl="0" algn="ctr">
              <a:buSzPts val="2200"/>
            </a:pPr>
            <a:r>
              <a:rPr lang="es-CO" sz="1800" b="1" dirty="0">
                <a:solidFill>
                  <a:schemeClr val="accent6">
                    <a:lumMod val="75000"/>
                  </a:schemeClr>
                </a:solidFill>
                <a:latin typeface="Arial" panose="020B0604020202020204" pitchFamily="34" charset="0"/>
                <a:cs typeface="Arial" panose="020B0604020202020204" pitchFamily="34" charset="0"/>
              </a:rPr>
              <a:t>Si fue independiente, no necesita dar cuenta de los ingresos de sus proveedores de cuidados, incluyendo padres de apoyo o tutores legales.</a:t>
            </a:r>
            <a:endParaRPr sz="1800" b="0" i="0" u="none" strike="noStrike" cap="none" dirty="0">
              <a:solidFill>
                <a:schemeClr val="accent6">
                  <a:lumMod val="75000"/>
                </a:schemeClr>
              </a:solidFill>
              <a:latin typeface="Arial" panose="020B0604020202020204" pitchFamily="34" charset="0"/>
              <a:cs typeface="Arial" panose="020B0604020202020204" pitchFamily="34" charset="0"/>
              <a:sym typeface="Arial"/>
            </a:endParaRPr>
          </a:p>
        </p:txBody>
      </p:sp>
      <p:sp>
        <p:nvSpPr>
          <p:cNvPr id="2" name="Google Shape;1033;p53">
            <a:extLst>
              <a:ext uri="{FF2B5EF4-FFF2-40B4-BE49-F238E27FC236}">
                <a16:creationId xmlns:a16="http://schemas.microsoft.com/office/drawing/2014/main" id="{5AA41FA5-C55D-607A-BD11-12E286C9CC4A}"/>
              </a:ext>
            </a:extLst>
          </p:cNvPr>
          <p:cNvSpPr/>
          <p:nvPr/>
        </p:nvSpPr>
        <p:spPr>
          <a:xfrm>
            <a:off x="6368153" y="4805160"/>
            <a:ext cx="4653769" cy="3836848"/>
          </a:xfrm>
          <a:prstGeom prst="roundRect">
            <a:avLst>
              <a:gd name="adj" fmla="val 16667"/>
            </a:avLst>
          </a:prstGeom>
          <a:solidFill>
            <a:srgbClr val="F4592F"/>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lvl="0" algn="ctr">
              <a:buClr>
                <a:schemeClr val="lt1"/>
              </a:buClr>
              <a:buSzPts val="900"/>
            </a:pPr>
            <a:r>
              <a:rPr lang="es-CO" sz="3200" b="1" dirty="0">
                <a:solidFill>
                  <a:schemeClr val="bg1"/>
                </a:solidFill>
              </a:rPr>
              <a:t>Si en cualquier momento desde que el estudiante cumplió 13 años, estuvo bajo la tutela de la corte.</a:t>
            </a:r>
            <a:endParaRPr sz="3200" b="0" i="0" u="none" strike="noStrike" cap="none" dirty="0">
              <a:solidFill>
                <a:schemeClr val="bg1"/>
              </a:solidFill>
              <a:latin typeface="+mn-lt"/>
              <a:sym typeface="Arial"/>
            </a:endParaRPr>
          </a:p>
        </p:txBody>
      </p:sp>
      <p:sp>
        <p:nvSpPr>
          <p:cNvPr id="3" name="Google Shape;1035;p53">
            <a:extLst>
              <a:ext uri="{FF2B5EF4-FFF2-40B4-BE49-F238E27FC236}">
                <a16:creationId xmlns:a16="http://schemas.microsoft.com/office/drawing/2014/main" id="{44911E91-6AF6-0F8B-5C95-124284722060}"/>
              </a:ext>
            </a:extLst>
          </p:cNvPr>
          <p:cNvSpPr txBox="1"/>
          <p:nvPr/>
        </p:nvSpPr>
        <p:spPr>
          <a:xfrm rot="-22791">
            <a:off x="11184499" y="6354296"/>
            <a:ext cx="14595463" cy="43088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0" u="none" strike="noStrike" cap="none" dirty="0">
                <a:solidFill>
                  <a:srgbClr val="25D1FD"/>
                </a:solidFill>
                <a:latin typeface="Poppins"/>
                <a:ea typeface="Poppins"/>
                <a:cs typeface="Poppins"/>
                <a:sym typeface="Poppins"/>
              </a:rPr>
              <a:t>O</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4275289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33"/>
                                        </p:tgtEl>
                                        <p:attrNameLst>
                                          <p:attrName>style.visibility</p:attrName>
                                        </p:attrNameLst>
                                      </p:cBhvr>
                                      <p:to>
                                        <p:strVal val="visible"/>
                                      </p:to>
                                    </p:set>
                                    <p:animEffect transition="in" filter="fade">
                                      <p:cBhvr>
                                        <p:cTn id="7" dur="1000"/>
                                        <p:tgtEl>
                                          <p:spTgt spid="1033"/>
                                        </p:tgtEl>
                                      </p:cBhvr>
                                    </p:animEffect>
                                    <p:anim calcmode="lin" valueType="num">
                                      <p:cBhvr>
                                        <p:cTn id="8" dur="1000" fill="hold"/>
                                        <p:tgtEl>
                                          <p:spTgt spid="1033"/>
                                        </p:tgtEl>
                                        <p:attrNameLst>
                                          <p:attrName>ppt_x</p:attrName>
                                        </p:attrNameLst>
                                      </p:cBhvr>
                                      <p:tavLst>
                                        <p:tav tm="0">
                                          <p:val>
                                            <p:strVal val="#ppt_x"/>
                                          </p:val>
                                        </p:tav>
                                        <p:tav tm="100000">
                                          <p:val>
                                            <p:strVal val="#ppt_x"/>
                                          </p:val>
                                        </p:tav>
                                      </p:tavLst>
                                    </p:anim>
                                    <p:anim calcmode="lin" valueType="num">
                                      <p:cBhvr>
                                        <p:cTn id="9" dur="1000" fill="hold"/>
                                        <p:tgtEl>
                                          <p:spTgt spid="103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35"/>
                                        </p:tgtEl>
                                        <p:attrNameLst>
                                          <p:attrName>style.visibility</p:attrName>
                                        </p:attrNameLst>
                                      </p:cBhvr>
                                      <p:to>
                                        <p:strVal val="visible"/>
                                      </p:to>
                                    </p:set>
                                    <p:animEffect transition="in" filter="fade">
                                      <p:cBhvr>
                                        <p:cTn id="14" dur="1000"/>
                                        <p:tgtEl>
                                          <p:spTgt spid="1035"/>
                                        </p:tgtEl>
                                      </p:cBhvr>
                                    </p:animEffect>
                                    <p:anim calcmode="lin" valueType="num">
                                      <p:cBhvr>
                                        <p:cTn id="15" dur="1000" fill="hold"/>
                                        <p:tgtEl>
                                          <p:spTgt spid="1035"/>
                                        </p:tgtEl>
                                        <p:attrNameLst>
                                          <p:attrName>ppt_x</p:attrName>
                                        </p:attrNameLst>
                                      </p:cBhvr>
                                      <p:tavLst>
                                        <p:tav tm="0">
                                          <p:val>
                                            <p:strVal val="#ppt_x"/>
                                          </p:val>
                                        </p:tav>
                                        <p:tav tm="100000">
                                          <p:val>
                                            <p:strVal val="#ppt_x"/>
                                          </p:val>
                                        </p:tav>
                                      </p:tavLst>
                                    </p:anim>
                                    <p:anim calcmode="lin" valueType="num">
                                      <p:cBhvr>
                                        <p:cTn id="16" dur="1000" fill="hold"/>
                                        <p:tgtEl>
                                          <p:spTgt spid="103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fade">
                                      <p:cBhvr>
                                        <p:cTn id="28" dur="1000"/>
                                        <p:tgtEl>
                                          <p:spTgt spid="3"/>
                                        </p:tgtEl>
                                      </p:cBhvr>
                                    </p:animEffect>
                                    <p:anim calcmode="lin" valueType="num">
                                      <p:cBhvr>
                                        <p:cTn id="29" dur="1000" fill="hold"/>
                                        <p:tgtEl>
                                          <p:spTgt spid="3"/>
                                        </p:tgtEl>
                                        <p:attrNameLst>
                                          <p:attrName>ppt_x</p:attrName>
                                        </p:attrNameLst>
                                      </p:cBhvr>
                                      <p:tavLst>
                                        <p:tav tm="0">
                                          <p:val>
                                            <p:strVal val="#ppt_x"/>
                                          </p:val>
                                        </p:tav>
                                        <p:tav tm="100000">
                                          <p:val>
                                            <p:strVal val="#ppt_x"/>
                                          </p:val>
                                        </p:tav>
                                      </p:tavLst>
                                    </p:anim>
                                    <p:anim calcmode="lin" valueType="num">
                                      <p:cBhvr>
                                        <p:cTn id="30"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34"/>
                                        </p:tgtEl>
                                        <p:attrNameLst>
                                          <p:attrName>style.visibility</p:attrName>
                                        </p:attrNameLst>
                                      </p:cBhvr>
                                      <p:to>
                                        <p:strVal val="visible"/>
                                      </p:to>
                                    </p:set>
                                    <p:animEffect transition="in" filter="fade">
                                      <p:cBhvr>
                                        <p:cTn id="35" dur="1000"/>
                                        <p:tgtEl>
                                          <p:spTgt spid="1034"/>
                                        </p:tgtEl>
                                      </p:cBhvr>
                                    </p:animEffect>
                                    <p:anim calcmode="lin" valueType="num">
                                      <p:cBhvr>
                                        <p:cTn id="36" dur="1000" fill="hold"/>
                                        <p:tgtEl>
                                          <p:spTgt spid="1034"/>
                                        </p:tgtEl>
                                        <p:attrNameLst>
                                          <p:attrName>ppt_x</p:attrName>
                                        </p:attrNameLst>
                                      </p:cBhvr>
                                      <p:tavLst>
                                        <p:tav tm="0">
                                          <p:val>
                                            <p:strVal val="#ppt_x"/>
                                          </p:val>
                                        </p:tav>
                                        <p:tav tm="100000">
                                          <p:val>
                                            <p:strVal val="#ppt_x"/>
                                          </p:val>
                                        </p:tav>
                                      </p:tavLst>
                                    </p:anim>
                                    <p:anim calcmode="lin" valueType="num">
                                      <p:cBhvr>
                                        <p:cTn id="37" dur="1000" fill="hold"/>
                                        <p:tgtEl>
                                          <p:spTgt spid="1034"/>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036"/>
                                        </p:tgtEl>
                                        <p:attrNameLst>
                                          <p:attrName>style.visibility</p:attrName>
                                        </p:attrNameLst>
                                      </p:cBhvr>
                                      <p:to>
                                        <p:strVal val="visible"/>
                                      </p:to>
                                    </p:set>
                                    <p:animEffect transition="in" filter="wipe(down)">
                                      <p:cBhvr>
                                        <p:cTn id="42" dur="500"/>
                                        <p:tgtEl>
                                          <p:spTgt spid="10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3" grpId="0" animBg="1"/>
      <p:bldP spid="1034" grpId="0" animBg="1"/>
      <p:bldP spid="1035" grpId="0"/>
      <p:bldP spid="1036" grpId="0"/>
      <p:bldP spid="2" grpId="0" animBg="1"/>
      <p:bldP spid="3" grpId="0"/>
    </p:bldLst>
  </p:timing>
</p:sld>
</file>

<file path=ppt/slides/slide64.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048"/>
        <p:cNvGrpSpPr/>
        <p:nvPr/>
      </p:nvGrpSpPr>
      <p:grpSpPr>
        <a:xfrm>
          <a:off x="0" y="0"/>
          <a:ext cx="0" cy="0"/>
          <a:chOff x="0" y="0"/>
          <a:chExt cx="0" cy="0"/>
        </a:xfrm>
      </p:grpSpPr>
      <p:pic>
        <p:nvPicPr>
          <p:cNvPr id="1049" name="Google Shape;1049;p55" descr="A person sitting at a table with a computer and a cup of coffee&#10;&#10;Description automatically generated with medium confidence"/>
          <p:cNvPicPr preferRelativeResize="0"/>
          <p:nvPr/>
        </p:nvPicPr>
        <p:blipFill rotWithShape="1">
          <a:blip r:embed="rId3">
            <a:alphaModFix/>
          </a:blip>
          <a:srcRect/>
          <a:stretch/>
        </p:blipFill>
        <p:spPr>
          <a:xfrm>
            <a:off x="-464731" y="-1881423"/>
            <a:ext cx="8942269" cy="13413405"/>
          </a:xfrm>
          <a:prstGeom prst="rect">
            <a:avLst/>
          </a:prstGeom>
          <a:noFill/>
          <a:ln>
            <a:noFill/>
          </a:ln>
        </p:spPr>
      </p:pic>
      <p:sp>
        <p:nvSpPr>
          <p:cNvPr id="1050" name="Google Shape;1050;p55"/>
          <p:cNvSpPr/>
          <p:nvPr/>
        </p:nvSpPr>
        <p:spPr>
          <a:xfrm>
            <a:off x="7925647" y="-1223814"/>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1" name="Google Shape;1051;p55"/>
          <p:cNvSpPr/>
          <p:nvPr/>
        </p:nvSpPr>
        <p:spPr>
          <a:xfrm>
            <a:off x="-1823339" y="6286500"/>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2" name="Google Shape;1052;p55"/>
          <p:cNvSpPr/>
          <p:nvPr/>
        </p:nvSpPr>
        <p:spPr>
          <a:xfrm>
            <a:off x="5972163" y="9063186"/>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053" name="Google Shape;1053;p55"/>
          <p:cNvSpPr/>
          <p:nvPr/>
        </p:nvSpPr>
        <p:spPr>
          <a:xfrm>
            <a:off x="9236238" y="984894"/>
            <a:ext cx="8512111" cy="2447628"/>
          </a:xfrm>
          <a:custGeom>
            <a:avLst/>
            <a:gdLst/>
            <a:ahLst/>
            <a:cxnLst/>
            <a:rect l="l" t="t" r="r" b="b"/>
            <a:pathLst>
              <a:path w="1571500" h="593026" extrusionOk="0">
                <a:moveTo>
                  <a:pt x="0" y="0"/>
                </a:moveTo>
                <a:lnTo>
                  <a:pt x="1571500" y="0"/>
                </a:lnTo>
                <a:lnTo>
                  <a:pt x="1571500" y="593026"/>
                </a:lnTo>
                <a:lnTo>
                  <a:pt x="0" y="593026"/>
                </a:lnTo>
                <a:close/>
              </a:path>
            </a:pathLst>
          </a:custGeom>
          <a:solidFill>
            <a:srgbClr val="0A1F41"/>
          </a:solidFill>
          <a:ln>
            <a:noFill/>
          </a:ln>
        </p:spPr>
        <p:txBody>
          <a:bodyPr/>
          <a:lstStyle/>
          <a:p>
            <a:endParaRPr lang="en-US"/>
          </a:p>
        </p:txBody>
      </p:sp>
      <p:sp>
        <p:nvSpPr>
          <p:cNvPr id="1054" name="Google Shape;1054;p55"/>
          <p:cNvSpPr txBox="1"/>
          <p:nvPr/>
        </p:nvSpPr>
        <p:spPr>
          <a:xfrm>
            <a:off x="9753600" y="1342775"/>
            <a:ext cx="7862400" cy="2215991"/>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6000" b="1" i="0" u="none" strike="noStrike" cap="none" dirty="0" err="1">
                <a:solidFill>
                  <a:srgbClr val="FFC000"/>
                </a:solidFill>
                <a:latin typeface="Poppins"/>
                <a:ea typeface="Poppins"/>
                <a:cs typeface="Poppins"/>
                <a:sym typeface="Poppins"/>
              </a:rPr>
              <a:t>Aplicaci</a:t>
            </a:r>
            <a:r>
              <a:rPr lang="es-CO" sz="6000" b="1" dirty="0" err="1">
                <a:solidFill>
                  <a:srgbClr val="FFC000"/>
                </a:solidFill>
                <a:effectLst/>
                <a:latin typeface="Poppins" panose="00000500000000000000" pitchFamily="2" charset="0"/>
                <a:ea typeface="Calibri" panose="020F0502020204030204" pitchFamily="34" charset="0"/>
                <a:cs typeface="Poppins" panose="00000500000000000000" pitchFamily="2" charset="0"/>
              </a:rPr>
              <a:t>ó</a:t>
            </a:r>
            <a:r>
              <a:rPr lang="en-US" sz="6000" b="1" i="0" u="none" strike="noStrike" cap="none" dirty="0">
                <a:solidFill>
                  <a:srgbClr val="FFC000"/>
                </a:solidFill>
                <a:latin typeface="Poppins"/>
                <a:ea typeface="Poppins"/>
                <a:cs typeface="Poppins"/>
                <a:sym typeface="Poppins"/>
              </a:rPr>
              <a:t>n para la </a:t>
            </a:r>
            <a:r>
              <a:rPr lang="en-US" sz="6000" b="1" i="0" u="none" strike="noStrike" cap="none" dirty="0" err="1">
                <a:solidFill>
                  <a:srgbClr val="FFC000"/>
                </a:solidFill>
                <a:latin typeface="Poppins"/>
                <a:ea typeface="Poppins"/>
                <a:cs typeface="Poppins"/>
                <a:sym typeface="Poppins"/>
              </a:rPr>
              <a:t>subvenci</a:t>
            </a:r>
            <a:r>
              <a:rPr lang="es-CO" sz="6000" b="1" dirty="0" err="1">
                <a:solidFill>
                  <a:srgbClr val="FFC000"/>
                </a:solidFill>
                <a:effectLst/>
                <a:latin typeface="Poppins" panose="00000500000000000000" pitchFamily="2" charset="0"/>
                <a:ea typeface="Calibri" panose="020F0502020204030204" pitchFamily="34" charset="0"/>
                <a:cs typeface="Poppins" panose="00000500000000000000" pitchFamily="2" charset="0"/>
              </a:rPr>
              <a:t>ó</a:t>
            </a:r>
            <a:r>
              <a:rPr lang="en-US" sz="6000" b="1" i="0" u="none" strike="noStrike" cap="none" dirty="0">
                <a:solidFill>
                  <a:srgbClr val="FFC000"/>
                </a:solidFill>
                <a:latin typeface="Poppins"/>
                <a:ea typeface="Poppins"/>
                <a:cs typeface="Poppins"/>
                <a:sym typeface="Poppins"/>
              </a:rPr>
              <a:t>n Chafee:</a:t>
            </a:r>
            <a:endParaRPr sz="6000" b="1" i="0" u="none" strike="noStrike" cap="none" dirty="0">
              <a:solidFill>
                <a:srgbClr val="FFC000"/>
              </a:solidFill>
              <a:latin typeface="Poppins"/>
              <a:ea typeface="Poppins"/>
              <a:cs typeface="Poppins"/>
              <a:sym typeface="Poppins"/>
            </a:endParaRPr>
          </a:p>
        </p:txBody>
      </p:sp>
      <p:sp>
        <p:nvSpPr>
          <p:cNvPr id="1055" name="Google Shape;1055;p55"/>
          <p:cNvSpPr txBox="1"/>
          <p:nvPr/>
        </p:nvSpPr>
        <p:spPr>
          <a:xfrm>
            <a:off x="9437170" y="3781128"/>
            <a:ext cx="8512200" cy="6537687"/>
          </a:xfrm>
          <a:prstGeom prst="rect">
            <a:avLst/>
          </a:prstGeom>
          <a:noFill/>
          <a:ln>
            <a:noFill/>
          </a:ln>
        </p:spPr>
        <p:txBody>
          <a:bodyPr spcFirstLastPara="1" wrap="square" lIns="0" tIns="0" rIns="0" bIns="0" anchor="t" anchorCtr="0">
            <a:spAutoFit/>
          </a:bodyPr>
          <a:lstStyle/>
          <a:p>
            <a:pPr marL="342900" marR="0" lvl="0" indent="-342900">
              <a:lnSpc>
                <a:spcPct val="107000"/>
              </a:lnSpc>
              <a:spcBef>
                <a:spcPts val="0"/>
              </a:spcBef>
              <a:spcAft>
                <a:spcPts val="800"/>
              </a:spcAft>
              <a:buClr>
                <a:schemeClr val="bg1"/>
              </a:buClr>
              <a:buFont typeface="Arial" panose="020B0604020202020204" pitchFamily="34" charset="0"/>
              <a:buChar char="•"/>
              <a:tabLst>
                <a:tab pos="457200" algn="l"/>
              </a:tabLst>
            </a:pPr>
            <a:r>
              <a:rPr lang="es-CO" sz="2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Después de enviar la </a:t>
            </a:r>
            <a:r>
              <a:rPr lang="es-CO" sz="28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FAFSA</a:t>
            </a:r>
            <a:r>
              <a:rPr lang="es-CO" sz="2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o </a:t>
            </a:r>
            <a:r>
              <a:rPr lang="es-CO" sz="28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CADAA</a:t>
            </a:r>
            <a:r>
              <a:rPr lang="es-CO" sz="2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los estudiantes deben solicitar por separado el subsidio </a:t>
            </a:r>
            <a:r>
              <a:rPr lang="es-CO" sz="28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Chafee</a:t>
            </a:r>
            <a:r>
              <a:rPr lang="es-CO" sz="2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en línea en </a:t>
            </a:r>
            <a:r>
              <a:rPr lang="es-CO" sz="2800" u="sng" kern="100" dirty="0">
                <a:solidFill>
                  <a:srgbClr val="FFC000"/>
                </a:solidFill>
                <a:effectLst/>
                <a:latin typeface="Arial" panose="020B0604020202020204" pitchFamily="34" charset="0"/>
                <a:ea typeface="Calibri" panose="020F0502020204030204" pitchFamily="34" charset="0"/>
                <a:cs typeface="Arial" panose="020B0604020202020204" pitchFamily="34" charset="0"/>
                <a:hlinkClick r:id="rId4">
                  <a:extLst>
                    <a:ext uri="{A12FA001-AC4F-418D-AE19-62706E023703}">
                      <ahyp:hlinkClr xmlns:ahyp="http://schemas.microsoft.com/office/drawing/2018/hyperlinkcolor" val="tx"/>
                    </a:ext>
                  </a:extLst>
                </a:hlinkClick>
              </a:rPr>
              <a:t>chafee.csac.ca.gov</a:t>
            </a:r>
            <a:r>
              <a:rPr lang="es-CO" sz="2800" kern="100" dirty="0">
                <a:solidFill>
                  <a:srgbClr val="FFC000"/>
                </a:solidFill>
                <a:effectLst/>
                <a:latin typeface="Arial" panose="020B0604020202020204" pitchFamily="34" charset="0"/>
                <a:ea typeface="Calibri" panose="020F0502020204030204" pitchFamily="34" charset="0"/>
                <a:cs typeface="Arial" panose="020B0604020202020204" pitchFamily="34" charset="0"/>
              </a:rPr>
              <a:t> </a:t>
            </a:r>
            <a:endParaRPr lang="en-US" sz="2800" kern="100" dirty="0">
              <a:solidFill>
                <a:srgbClr val="FFC000"/>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Clr>
                <a:schemeClr val="bg1"/>
              </a:buClr>
              <a:buFont typeface="Arial" panose="020B0604020202020204" pitchFamily="34" charset="0"/>
              <a:buChar char="•"/>
              <a:tabLst>
                <a:tab pos="457200" algn="l"/>
              </a:tabLst>
            </a:pPr>
            <a:r>
              <a:rPr lang="es-CO" sz="2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Pueden recibir hasta </a:t>
            </a:r>
            <a:r>
              <a:rPr lang="es-CO" sz="2800" kern="100" dirty="0">
                <a:solidFill>
                  <a:srgbClr val="FFC000"/>
                </a:solidFill>
                <a:effectLst/>
                <a:latin typeface="Arial" panose="020B0604020202020204" pitchFamily="34" charset="0"/>
                <a:ea typeface="Calibri" panose="020F0502020204030204" pitchFamily="34" charset="0"/>
                <a:cs typeface="Arial" panose="020B0604020202020204" pitchFamily="34" charset="0"/>
              </a:rPr>
              <a:t>$5.000 </a:t>
            </a:r>
            <a:r>
              <a:rPr lang="es-CO" sz="2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hasta por 5 años (que pueden o no ser consecutivos) hasta los 26 años de edad.</a:t>
            </a:r>
            <a:endParaRPr lang="en-US" sz="2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Clr>
                <a:schemeClr val="bg1"/>
              </a:buClr>
              <a:buFont typeface="Arial" panose="020B0604020202020204" pitchFamily="34" charset="0"/>
              <a:buChar char="•"/>
              <a:tabLst>
                <a:tab pos="457200" algn="l"/>
              </a:tabLst>
            </a:pPr>
            <a:r>
              <a:rPr lang="es-CO" sz="2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Se puede usar dentro o fuera del estado.</a:t>
            </a:r>
            <a:endParaRPr lang="en-US" sz="2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Clr>
                <a:schemeClr val="bg1"/>
              </a:buClr>
              <a:buFont typeface="Arial" panose="020B0604020202020204" pitchFamily="34" charset="0"/>
              <a:buChar char="•"/>
              <a:tabLst>
                <a:tab pos="457200" algn="l"/>
              </a:tabLst>
            </a:pPr>
            <a:r>
              <a:rPr lang="es-CO" sz="2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Se puede usar para programas CTE, o de títulos de 2 o 4 años.</a:t>
            </a:r>
            <a:endParaRPr lang="en-US" sz="2800" kern="1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Clr>
                <a:schemeClr val="bg1"/>
              </a:buClr>
              <a:buFont typeface="Arial" panose="020B0604020202020204" pitchFamily="34" charset="0"/>
              <a:buChar char="•"/>
              <a:tabLst>
                <a:tab pos="457200" algn="l"/>
              </a:tabLst>
            </a:pPr>
            <a:r>
              <a:rPr lang="es-CO" sz="2800" dirty="0">
                <a:solidFill>
                  <a:schemeClr val="bg1"/>
                </a:solidFill>
                <a:effectLst/>
                <a:latin typeface="Arial" panose="020B0604020202020204" pitchFamily="34" charset="0"/>
                <a:ea typeface="Calibri" panose="020F0502020204030204" pitchFamily="34" charset="0"/>
                <a:cs typeface="Arial" panose="020B0604020202020204" pitchFamily="34" charset="0"/>
              </a:rPr>
              <a:t>Deben ser dependientes o estar bajo la tutela de la corte al menos un día entre los 16 y 18 años de edad.</a:t>
            </a:r>
            <a:endParaRPr sz="2800" b="0" i="0" u="none" strike="noStrike" cap="none" dirty="0">
              <a:solidFill>
                <a:schemeClr val="bg1"/>
              </a:solidFill>
              <a:latin typeface="Arial" panose="020B0604020202020204" pitchFamily="34" charset="0"/>
              <a:cs typeface="Arial" panose="020B0604020202020204" pitchFamily="34" charset="0"/>
              <a:sym typeface="Arial"/>
            </a:endParaRPr>
          </a:p>
          <a:p>
            <a:pPr marL="571500" marR="0" lvl="0" indent="-368300" algn="l" rtl="0">
              <a:lnSpc>
                <a:spcPct val="100000"/>
              </a:lnSpc>
              <a:spcBef>
                <a:spcPts val="0"/>
              </a:spcBef>
              <a:spcAft>
                <a:spcPts val="0"/>
              </a:spcAft>
              <a:buClr>
                <a:schemeClr val="dk1"/>
              </a:buClr>
              <a:buSzPts val="3200"/>
              <a:buFont typeface="Arial"/>
              <a:buNone/>
            </a:pPr>
            <a:endParaRPr sz="3200" b="0" i="0" u="none" strike="noStrike" cap="none" dirty="0">
              <a:solidFill>
                <a:srgbClr val="FFFFFF"/>
              </a:solidFill>
              <a:latin typeface="Arial"/>
              <a:ea typeface="Arial"/>
              <a:cs typeface="Arial"/>
              <a:sym typeface="Arial"/>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060"/>
        <p:cNvGrpSpPr/>
        <p:nvPr/>
      </p:nvGrpSpPr>
      <p:grpSpPr>
        <a:xfrm>
          <a:off x="0" y="0"/>
          <a:ext cx="0" cy="0"/>
          <a:chOff x="0" y="0"/>
          <a:chExt cx="0" cy="0"/>
        </a:xfrm>
      </p:grpSpPr>
      <p:sp>
        <p:nvSpPr>
          <p:cNvPr id="1061" name="Google Shape;1061;p56"/>
          <p:cNvSpPr/>
          <p:nvPr/>
        </p:nvSpPr>
        <p:spPr>
          <a:xfrm rot="-196209">
            <a:off x="-1084270" y="9218603"/>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1062" name="Google Shape;1062;p56"/>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grpSp>
        <p:nvGrpSpPr>
          <p:cNvPr id="1063" name="Google Shape;1063;p56"/>
          <p:cNvGrpSpPr/>
          <p:nvPr/>
        </p:nvGrpSpPr>
        <p:grpSpPr>
          <a:xfrm>
            <a:off x="916675" y="1371000"/>
            <a:ext cx="8606206" cy="7456779"/>
            <a:chOff x="-4" y="-11"/>
            <a:chExt cx="8653802" cy="9942373"/>
          </a:xfrm>
        </p:grpSpPr>
        <p:sp>
          <p:nvSpPr>
            <p:cNvPr id="1064" name="Google Shape;1064;p56"/>
            <p:cNvSpPr txBox="1"/>
            <p:nvPr/>
          </p:nvSpPr>
          <p:spPr>
            <a:xfrm>
              <a:off x="291298" y="2925056"/>
              <a:ext cx="8362500" cy="7017306"/>
            </a:xfrm>
            <a:prstGeom prst="rect">
              <a:avLst/>
            </a:prstGeom>
            <a:noFill/>
            <a:ln>
              <a:noFill/>
            </a:ln>
          </p:spPr>
          <p:txBody>
            <a:bodyPr spcFirstLastPara="1" wrap="square" lIns="0" tIns="0" rIns="0" bIns="0" anchor="t" anchorCtr="0">
              <a:spAutoFit/>
            </a:bodyPr>
            <a:lstStyle/>
            <a:p>
              <a:pPr marL="571500" marR="0" lvl="1" indent="-571500" algn="l" rtl="0">
                <a:lnSpc>
                  <a:spcPct val="100000"/>
                </a:lnSpc>
                <a:spcBef>
                  <a:spcPts val="0"/>
                </a:spcBef>
                <a:spcAft>
                  <a:spcPts val="0"/>
                </a:spcAft>
                <a:buClr>
                  <a:srgbClr val="0A1F41"/>
                </a:buClr>
                <a:buSzPts val="3400"/>
                <a:buFont typeface="Arial"/>
                <a:buChar char="•"/>
              </a:pPr>
              <a:r>
                <a:rPr lang="en-US" sz="2800" b="0" i="0" u="none" strike="noStrike" cap="none" dirty="0">
                  <a:solidFill>
                    <a:srgbClr val="0A1F41"/>
                  </a:solidFill>
                  <a:latin typeface="Arial" panose="020B0604020202020204" pitchFamily="34" charset="0"/>
                  <a:cs typeface="Arial" panose="020B0604020202020204" pitchFamily="34" charset="0"/>
                  <a:sym typeface="Arial"/>
                </a:rPr>
                <a:t>Cree </a:t>
              </a:r>
              <a:r>
                <a:rPr lang="en-US" sz="2800" b="0" i="0" u="none" strike="noStrike" cap="none" dirty="0" err="1">
                  <a:solidFill>
                    <a:srgbClr val="0A1F41"/>
                  </a:solidFill>
                  <a:latin typeface="Arial" panose="020B0604020202020204" pitchFamily="34" charset="0"/>
                  <a:cs typeface="Arial" panose="020B0604020202020204" pitchFamily="34" charset="0"/>
                  <a:sym typeface="Arial"/>
                </a:rPr>
                <a:t>una</a:t>
              </a:r>
              <a:r>
                <a:rPr lang="en-US" sz="2800" b="0" i="0" u="none" strike="noStrike" cap="none" dirty="0">
                  <a:solidFill>
                    <a:srgbClr val="0A1F41"/>
                  </a:solidFill>
                  <a:latin typeface="Arial" panose="020B0604020202020204" pitchFamily="34" charset="0"/>
                  <a:cs typeface="Arial" panose="020B0604020202020204" pitchFamily="34" charset="0"/>
                  <a:sym typeface="Arial"/>
                </a:rPr>
                <a:t> </a:t>
              </a:r>
              <a:r>
                <a:rPr lang="en-US" sz="2800" b="0" i="0" u="none" strike="noStrike" cap="none" dirty="0" err="1">
                  <a:solidFill>
                    <a:srgbClr val="0A1F41"/>
                  </a:solidFill>
                  <a:latin typeface="Arial" panose="020B0604020202020204" pitchFamily="34" charset="0"/>
                  <a:cs typeface="Arial" panose="020B0604020202020204" pitchFamily="34" charset="0"/>
                  <a:sym typeface="Arial"/>
                </a:rPr>
                <a:t>cuenta</a:t>
              </a:r>
              <a:r>
                <a:rPr lang="en-US" sz="2800" b="0" i="0" u="none" strike="noStrike" cap="none" dirty="0">
                  <a:solidFill>
                    <a:srgbClr val="0A1F41"/>
                  </a:solidFill>
                  <a:latin typeface="Arial" panose="020B0604020202020204" pitchFamily="34" charset="0"/>
                  <a:cs typeface="Arial" panose="020B0604020202020204" pitchFamily="34" charset="0"/>
                  <a:sym typeface="Arial"/>
                </a:rPr>
                <a:t> </a:t>
              </a:r>
              <a:r>
                <a:rPr lang="en-US" sz="2800" b="0" i="0" u="none" strike="noStrike" cap="none" dirty="0" err="1">
                  <a:solidFill>
                    <a:srgbClr val="0A1F41"/>
                  </a:solidFill>
                  <a:latin typeface="Arial" panose="020B0604020202020204" pitchFamily="34" charset="0"/>
                  <a:cs typeface="Arial" panose="020B0604020202020204" pitchFamily="34" charset="0"/>
                  <a:sym typeface="Arial"/>
                </a:rPr>
                <a:t>en</a:t>
              </a:r>
              <a:r>
                <a:rPr lang="en-US" sz="2800" b="0" i="0" u="none" strike="noStrike" cap="none" dirty="0">
                  <a:solidFill>
                    <a:srgbClr val="0A1F41"/>
                  </a:solidFill>
                  <a:latin typeface="Arial" panose="020B0604020202020204" pitchFamily="34" charset="0"/>
                  <a:cs typeface="Arial" panose="020B0604020202020204" pitchFamily="34" charset="0"/>
                  <a:sym typeface="Arial"/>
                </a:rPr>
                <a:t> </a:t>
              </a:r>
              <a:r>
                <a:rPr lang="en-US" sz="2800" b="1" i="0" u="sng" strike="noStrike" cap="none" dirty="0">
                  <a:solidFill>
                    <a:schemeClr val="lt1"/>
                  </a:solidFill>
                  <a:latin typeface="Arial" panose="020B0604020202020204" pitchFamily="34" charset="0"/>
                  <a:cs typeface="Arial" panose="020B0604020202020204" pitchFamily="34" charset="0"/>
                  <a:sym typeface="Arial"/>
                </a:rPr>
                <a:t>mygrantinfo.csac.ca.gov </a:t>
              </a:r>
              <a:r>
                <a:rPr lang="en-US" sz="2800" b="0" i="0" u="none" strike="noStrike" cap="none" dirty="0" err="1">
                  <a:solidFill>
                    <a:srgbClr val="0A1F41"/>
                  </a:solidFill>
                  <a:latin typeface="Arial" panose="020B0604020202020204" pitchFamily="34" charset="0"/>
                  <a:cs typeface="Arial" panose="020B0604020202020204" pitchFamily="34" charset="0"/>
                  <a:sym typeface="Arial"/>
                </a:rPr>
                <a:t>después</a:t>
              </a:r>
              <a:r>
                <a:rPr lang="en-US" sz="2800" b="0" i="0" u="none" strike="noStrike" cap="none" dirty="0">
                  <a:solidFill>
                    <a:srgbClr val="0A1F41"/>
                  </a:solidFill>
                  <a:latin typeface="Arial" panose="020B0604020202020204" pitchFamily="34" charset="0"/>
                  <a:cs typeface="Arial" panose="020B0604020202020204" pitchFamily="34" charset="0"/>
                  <a:sym typeface="Arial"/>
                </a:rPr>
                <a:t> de que la FAFSA o </a:t>
              </a:r>
              <a:r>
                <a:rPr lang="en-US" sz="2800" b="0" i="0" u="none" strike="noStrike" cap="none" dirty="0" err="1">
                  <a:solidFill>
                    <a:srgbClr val="0A1F41"/>
                  </a:solidFill>
                  <a:latin typeface="Arial" panose="020B0604020202020204" pitchFamily="34" charset="0"/>
                  <a:cs typeface="Arial" panose="020B0604020202020204" pitchFamily="34" charset="0"/>
                  <a:sym typeface="Arial"/>
                </a:rPr>
                <a:t>CADAA</a:t>
              </a:r>
              <a:r>
                <a:rPr lang="en-US" sz="2800" b="0" i="0" u="none" strike="noStrike" cap="none" dirty="0">
                  <a:solidFill>
                    <a:srgbClr val="0A1F41"/>
                  </a:solidFill>
                  <a:latin typeface="Arial" panose="020B0604020202020204" pitchFamily="34" charset="0"/>
                  <a:cs typeface="Arial" panose="020B0604020202020204" pitchFamily="34" charset="0"/>
                  <a:sym typeface="Arial"/>
                </a:rPr>
                <a:t> </a:t>
              </a:r>
              <a:r>
                <a:rPr lang="en-US" sz="2800" b="0" i="0" u="none" strike="noStrike" cap="none" dirty="0" err="1">
                  <a:solidFill>
                    <a:srgbClr val="0A1F41"/>
                  </a:solidFill>
                  <a:latin typeface="Arial" panose="020B0604020202020204" pitchFamily="34" charset="0"/>
                  <a:cs typeface="Arial" panose="020B0604020202020204" pitchFamily="34" charset="0"/>
                  <a:sym typeface="Arial"/>
                </a:rPr>
                <a:t>haya</a:t>
              </a:r>
              <a:r>
                <a:rPr lang="en-US" sz="2800" b="0" i="0" u="none" strike="noStrike" cap="none" dirty="0">
                  <a:solidFill>
                    <a:srgbClr val="0A1F41"/>
                  </a:solidFill>
                  <a:latin typeface="Arial" panose="020B0604020202020204" pitchFamily="34" charset="0"/>
                  <a:cs typeface="Arial" panose="020B0604020202020204" pitchFamily="34" charset="0"/>
                  <a:sym typeface="Arial"/>
                </a:rPr>
                <a:t> </a:t>
              </a:r>
              <a:r>
                <a:rPr lang="en-US" sz="2800" b="0" i="0" u="none" strike="noStrike" cap="none" dirty="0" err="1">
                  <a:solidFill>
                    <a:srgbClr val="0A1F41"/>
                  </a:solidFill>
                  <a:latin typeface="Arial" panose="020B0604020202020204" pitchFamily="34" charset="0"/>
                  <a:cs typeface="Arial" panose="020B0604020202020204" pitchFamily="34" charset="0"/>
                  <a:sym typeface="Arial"/>
                </a:rPr>
                <a:t>sido</a:t>
              </a:r>
              <a:r>
                <a:rPr lang="en-US" sz="2800" b="0" i="0" u="none" strike="noStrike" cap="none" dirty="0">
                  <a:solidFill>
                    <a:srgbClr val="0A1F41"/>
                  </a:solidFill>
                  <a:latin typeface="Arial" panose="020B0604020202020204" pitchFamily="34" charset="0"/>
                  <a:cs typeface="Arial" panose="020B0604020202020204" pitchFamily="34" charset="0"/>
                  <a:sym typeface="Arial"/>
                </a:rPr>
                <a:t> </a:t>
              </a:r>
              <a:r>
                <a:rPr lang="en-US" sz="2800" b="0" i="0" u="none" strike="noStrike" cap="none" dirty="0" err="1">
                  <a:solidFill>
                    <a:srgbClr val="0A1F41"/>
                  </a:solidFill>
                  <a:latin typeface="Arial" panose="020B0604020202020204" pitchFamily="34" charset="0"/>
                  <a:cs typeface="Arial" panose="020B0604020202020204" pitchFamily="34" charset="0"/>
                  <a:sym typeface="Arial"/>
                </a:rPr>
                <a:t>procesada</a:t>
              </a:r>
              <a:r>
                <a:rPr lang="en-US" sz="2800" b="0" i="0" u="none" strike="noStrike" cap="none" dirty="0">
                  <a:solidFill>
                    <a:srgbClr val="0A1F41"/>
                  </a:solidFill>
                  <a:latin typeface="Arial" panose="020B0604020202020204" pitchFamily="34" charset="0"/>
                  <a:cs typeface="Arial" panose="020B0604020202020204" pitchFamily="34" charset="0"/>
                  <a:sym typeface="Arial"/>
                </a:rPr>
                <a:t> (hasta 2 </a:t>
              </a:r>
              <a:r>
                <a:rPr lang="en-US" sz="2800" b="0" i="0" u="none" strike="noStrike" cap="none" dirty="0" err="1">
                  <a:solidFill>
                    <a:srgbClr val="0A1F41"/>
                  </a:solidFill>
                  <a:latin typeface="Arial" panose="020B0604020202020204" pitchFamily="34" charset="0"/>
                  <a:cs typeface="Arial" panose="020B0604020202020204" pitchFamily="34" charset="0"/>
                  <a:sym typeface="Arial"/>
                </a:rPr>
                <a:t>semanas</a:t>
              </a:r>
              <a:r>
                <a:rPr lang="en-US" sz="2800" b="0" i="0" u="none" strike="noStrike" cap="none" dirty="0">
                  <a:solidFill>
                    <a:srgbClr val="0A1F41"/>
                  </a:solidFill>
                  <a:latin typeface="Arial" panose="020B0604020202020204" pitchFamily="34" charset="0"/>
                  <a:cs typeface="Arial" panose="020B0604020202020204" pitchFamily="34" charset="0"/>
                  <a:sym typeface="Arial"/>
                </a:rPr>
                <a:t>)</a:t>
              </a:r>
              <a:endParaRPr sz="2800" b="0" i="0" u="none" strike="noStrike" cap="none" dirty="0">
                <a:solidFill>
                  <a:srgbClr val="000000"/>
                </a:solidFill>
                <a:latin typeface="Arial" panose="020B0604020202020204" pitchFamily="34" charset="0"/>
                <a:cs typeface="Arial" panose="020B0604020202020204" pitchFamily="34" charset="0"/>
                <a:sym typeface="Arial"/>
              </a:endParaRPr>
            </a:p>
            <a:p>
              <a:pPr marL="571500" marR="0" lvl="1" indent="-355600" algn="l" rtl="0">
                <a:lnSpc>
                  <a:spcPct val="100000"/>
                </a:lnSpc>
                <a:spcBef>
                  <a:spcPts val="0"/>
                </a:spcBef>
                <a:spcAft>
                  <a:spcPts val="0"/>
                </a:spcAft>
                <a:buClr>
                  <a:schemeClr val="dk1"/>
                </a:buClr>
                <a:buSzPts val="3400"/>
                <a:buFont typeface="Arial"/>
                <a:buNone/>
              </a:pPr>
              <a:endParaRPr sz="2800" b="0" i="0" u="none" strike="noStrike" cap="none" dirty="0">
                <a:solidFill>
                  <a:srgbClr val="0A1F41"/>
                </a:solidFill>
                <a:latin typeface="Arial" panose="020B0604020202020204" pitchFamily="34" charset="0"/>
                <a:cs typeface="Arial" panose="020B0604020202020204" pitchFamily="34" charset="0"/>
                <a:sym typeface="Arial"/>
              </a:endParaRPr>
            </a:p>
            <a:p>
              <a:pPr marL="571500" marR="0" lvl="1" indent="-571500" algn="l" rtl="0">
                <a:lnSpc>
                  <a:spcPct val="100000"/>
                </a:lnSpc>
                <a:spcBef>
                  <a:spcPts val="0"/>
                </a:spcBef>
                <a:spcAft>
                  <a:spcPts val="0"/>
                </a:spcAft>
                <a:buClr>
                  <a:srgbClr val="0A1F41"/>
                </a:buClr>
                <a:buSzPts val="3400"/>
                <a:buFont typeface="Arial"/>
                <a:buChar char="•"/>
              </a:pPr>
              <a:r>
                <a:rPr lang="en-US" sz="2800" b="0" i="0" u="none" strike="noStrike" cap="none" dirty="0" err="1">
                  <a:solidFill>
                    <a:srgbClr val="0A1F41"/>
                  </a:solidFill>
                  <a:latin typeface="Arial" panose="020B0604020202020204" pitchFamily="34" charset="0"/>
                  <a:cs typeface="Arial" panose="020B0604020202020204" pitchFamily="34" charset="0"/>
                  <a:sym typeface="Arial"/>
                </a:rPr>
                <a:t>Administre</a:t>
              </a:r>
              <a:r>
                <a:rPr lang="en-US" sz="2800" b="0" i="0" u="none" strike="noStrike" cap="none" dirty="0">
                  <a:solidFill>
                    <a:srgbClr val="0A1F41"/>
                  </a:solidFill>
                  <a:latin typeface="Arial" panose="020B0604020202020204" pitchFamily="34" charset="0"/>
                  <a:cs typeface="Arial" panose="020B0604020202020204" pitchFamily="34" charset="0"/>
                  <a:sym typeface="Arial"/>
                </a:rPr>
                <a:t> </a:t>
              </a:r>
              <a:r>
                <a:rPr lang="en-US" sz="2800" b="0" i="0" u="none" strike="noStrike" cap="none" dirty="0" err="1">
                  <a:solidFill>
                    <a:srgbClr val="0A1F41"/>
                  </a:solidFill>
                  <a:latin typeface="Arial" panose="020B0604020202020204" pitchFamily="34" charset="0"/>
                  <a:cs typeface="Arial" panose="020B0604020202020204" pitchFamily="34" charset="0"/>
                  <a:sym typeface="Arial"/>
                </a:rPr>
                <a:t>su</a:t>
              </a:r>
              <a:r>
                <a:rPr lang="en-US" sz="2800" b="0" i="0" u="none" strike="noStrike" cap="none" dirty="0">
                  <a:solidFill>
                    <a:srgbClr val="0A1F41"/>
                  </a:solidFill>
                  <a:latin typeface="Arial" panose="020B0604020202020204" pitchFamily="34" charset="0"/>
                  <a:cs typeface="Arial" panose="020B0604020202020204" pitchFamily="34" charset="0"/>
                  <a:sym typeface="Arial"/>
                </a:rPr>
                <a:t> </a:t>
              </a:r>
              <a:r>
                <a:rPr lang="en-US" sz="2800" b="0" i="0" u="none" strike="noStrike" cap="none" dirty="0" err="1">
                  <a:solidFill>
                    <a:srgbClr val="0A1F41"/>
                  </a:solidFill>
                  <a:latin typeface="Arial" panose="020B0604020202020204" pitchFamily="34" charset="0"/>
                  <a:cs typeface="Arial" panose="020B0604020202020204" pitchFamily="34" charset="0"/>
                  <a:sym typeface="Arial"/>
                </a:rPr>
                <a:t>ayuda</a:t>
              </a:r>
              <a:r>
                <a:rPr lang="en-US" sz="2800" b="0" i="0" u="none" strike="noStrike" cap="none" dirty="0">
                  <a:solidFill>
                    <a:srgbClr val="0A1F41"/>
                  </a:solidFill>
                  <a:latin typeface="Arial" panose="020B0604020202020204" pitchFamily="34" charset="0"/>
                  <a:cs typeface="Arial" panose="020B0604020202020204" pitchFamily="34" charset="0"/>
                  <a:sym typeface="Arial"/>
                </a:rPr>
                <a:t> </a:t>
              </a:r>
              <a:r>
                <a:rPr lang="en-US" sz="2800" b="0" i="0" u="none" strike="noStrike" cap="none" dirty="0" err="1">
                  <a:solidFill>
                    <a:srgbClr val="0A1F41"/>
                  </a:solidFill>
                  <a:latin typeface="Arial" panose="020B0604020202020204" pitchFamily="34" charset="0"/>
                  <a:cs typeface="Arial" panose="020B0604020202020204" pitchFamily="34" charset="0"/>
                  <a:sym typeface="Arial"/>
                </a:rPr>
                <a:t>financiera</a:t>
              </a:r>
              <a:r>
                <a:rPr lang="en-US" sz="2800" b="0" i="0" u="none" strike="noStrike" cap="none" dirty="0">
                  <a:solidFill>
                    <a:srgbClr val="0A1F41"/>
                  </a:solidFill>
                  <a:latin typeface="Arial" panose="020B0604020202020204" pitchFamily="34" charset="0"/>
                  <a:cs typeface="Arial" panose="020B0604020202020204" pitchFamily="34" charset="0"/>
                  <a:sym typeface="Arial"/>
                </a:rPr>
                <a:t> del </a:t>
              </a:r>
              <a:r>
                <a:rPr lang="en-US" sz="2800" b="0" i="0" u="none" strike="noStrike" cap="none" dirty="0" err="1">
                  <a:solidFill>
                    <a:srgbClr val="0A1F41"/>
                  </a:solidFill>
                  <a:latin typeface="Arial" panose="020B0604020202020204" pitchFamily="34" charset="0"/>
                  <a:cs typeface="Arial" panose="020B0604020202020204" pitchFamily="34" charset="0"/>
                  <a:sym typeface="Arial"/>
                </a:rPr>
                <a:t>estado</a:t>
              </a:r>
              <a:r>
                <a:rPr lang="en-US" sz="2800" b="0" i="0" u="none" strike="noStrike" cap="none" dirty="0">
                  <a:solidFill>
                    <a:srgbClr val="0A1F41"/>
                  </a:solidFill>
                  <a:latin typeface="Arial" panose="020B0604020202020204" pitchFamily="34" charset="0"/>
                  <a:cs typeface="Arial" panose="020B0604020202020204" pitchFamily="34" charset="0"/>
                  <a:sym typeface="Arial"/>
                </a:rPr>
                <a:t> de California (</a:t>
              </a:r>
              <a:r>
                <a:rPr lang="en-US" sz="2800" b="0" i="0" u="none" strike="noStrike" cap="none" dirty="0" err="1">
                  <a:solidFill>
                    <a:srgbClr val="0A1F41"/>
                  </a:solidFill>
                  <a:latin typeface="Arial" panose="020B0604020202020204" pitchFamily="34" charset="0"/>
                  <a:cs typeface="Arial" panose="020B0604020202020204" pitchFamily="34" charset="0"/>
                  <a:sym typeface="Arial"/>
                </a:rPr>
                <a:t>por</a:t>
              </a:r>
              <a:r>
                <a:rPr lang="en-US" sz="2800" b="0" i="0" u="none" strike="noStrike" cap="none" dirty="0">
                  <a:solidFill>
                    <a:srgbClr val="0A1F41"/>
                  </a:solidFill>
                  <a:latin typeface="Arial" panose="020B0604020202020204" pitchFamily="34" charset="0"/>
                  <a:cs typeface="Arial" panose="020B0604020202020204" pitchFamily="34" charset="0"/>
                  <a:sym typeface="Arial"/>
                </a:rPr>
                <a:t> </a:t>
              </a:r>
              <a:r>
                <a:rPr lang="en-US" sz="2800" b="0" i="0" u="none" strike="noStrike" cap="none" dirty="0" err="1">
                  <a:solidFill>
                    <a:srgbClr val="0A1F41"/>
                  </a:solidFill>
                  <a:latin typeface="Arial" panose="020B0604020202020204" pitchFamily="34" charset="0"/>
                  <a:cs typeface="Arial" panose="020B0604020202020204" pitchFamily="34" charset="0"/>
                  <a:sym typeface="Arial"/>
                </a:rPr>
                <a:t>ejemplo</a:t>
              </a:r>
              <a:r>
                <a:rPr lang="en-US" sz="2800" b="0" i="0" u="none" strike="noStrike" cap="none" dirty="0">
                  <a:solidFill>
                    <a:srgbClr val="0A1F41"/>
                  </a:solidFill>
                  <a:latin typeface="Arial" panose="020B0604020202020204" pitchFamily="34" charset="0"/>
                  <a:cs typeface="Arial" panose="020B0604020202020204" pitchFamily="34" charset="0"/>
                  <a:sym typeface="Arial"/>
                </a:rPr>
                <a:t>, </a:t>
              </a:r>
              <a:r>
                <a:rPr lang="en-US" sz="2800" b="0" i="0" u="none" strike="noStrike" cap="none" dirty="0" err="1">
                  <a:solidFill>
                    <a:srgbClr val="0A1F41"/>
                  </a:solidFill>
                  <a:latin typeface="Arial" panose="020B0604020202020204" pitchFamily="34" charset="0"/>
                  <a:cs typeface="Arial" panose="020B0604020202020204" pitchFamily="34" charset="0"/>
                  <a:sym typeface="Arial"/>
                </a:rPr>
                <a:t>subsidio</a:t>
              </a:r>
              <a:r>
                <a:rPr lang="en-US" sz="2800" b="0" i="0" u="none" strike="noStrike" cap="none" dirty="0">
                  <a:solidFill>
                    <a:srgbClr val="0A1F41"/>
                  </a:solidFill>
                  <a:latin typeface="Arial" panose="020B0604020202020204" pitchFamily="34" charset="0"/>
                  <a:cs typeface="Arial" panose="020B0604020202020204" pitchFamily="34" charset="0"/>
                  <a:sym typeface="Arial"/>
                </a:rPr>
                <a:t> Chafee y Cal)</a:t>
              </a:r>
              <a:br>
                <a:rPr lang="en-US" sz="2800" b="0" i="0" u="none" strike="noStrike" cap="none" dirty="0">
                  <a:solidFill>
                    <a:srgbClr val="0A1F41"/>
                  </a:solidFill>
                  <a:latin typeface="Arial" panose="020B0604020202020204" pitchFamily="34" charset="0"/>
                  <a:cs typeface="Arial" panose="020B0604020202020204" pitchFamily="34" charset="0"/>
                  <a:sym typeface="Arial"/>
                </a:rPr>
              </a:br>
              <a:endParaRPr sz="2800" b="0" i="0" u="none" strike="noStrike" cap="none" dirty="0">
                <a:solidFill>
                  <a:srgbClr val="0A1F41"/>
                </a:solidFill>
                <a:latin typeface="Arial" panose="020B0604020202020204" pitchFamily="34" charset="0"/>
                <a:cs typeface="Arial" panose="020B0604020202020204" pitchFamily="34" charset="0"/>
                <a:sym typeface="Arial"/>
              </a:endParaRPr>
            </a:p>
            <a:p>
              <a:pPr marL="571500" marR="0" lvl="1" indent="-571500" algn="l" rtl="0">
                <a:lnSpc>
                  <a:spcPct val="100000"/>
                </a:lnSpc>
                <a:spcBef>
                  <a:spcPts val="0"/>
                </a:spcBef>
                <a:spcAft>
                  <a:spcPts val="0"/>
                </a:spcAft>
                <a:buClr>
                  <a:srgbClr val="0A1F41"/>
                </a:buClr>
                <a:buSzPts val="3400"/>
                <a:buFont typeface="Arial"/>
                <a:buChar char="•"/>
              </a:pPr>
              <a:r>
                <a:rPr lang="en-US" sz="2800" b="0" i="0" u="none" strike="noStrike" cap="none" dirty="0" err="1">
                  <a:solidFill>
                    <a:srgbClr val="0A1F41"/>
                  </a:solidFill>
                  <a:latin typeface="Arial" panose="020B0604020202020204" pitchFamily="34" charset="0"/>
                  <a:cs typeface="Arial" panose="020B0604020202020204" pitchFamily="34" charset="0"/>
                  <a:sym typeface="Arial"/>
                </a:rPr>
                <a:t>Verifique</a:t>
              </a:r>
              <a:r>
                <a:rPr lang="en-US" sz="2800" b="0" i="0" u="none" strike="noStrike" cap="none" dirty="0">
                  <a:solidFill>
                    <a:srgbClr val="0A1F41"/>
                  </a:solidFill>
                  <a:latin typeface="Arial" panose="020B0604020202020204" pitchFamily="34" charset="0"/>
                  <a:cs typeface="Arial" panose="020B0604020202020204" pitchFamily="34" charset="0"/>
                  <a:sym typeface="Arial"/>
                </a:rPr>
                <a:t> que se </a:t>
              </a:r>
              <a:r>
                <a:rPr lang="en-US" sz="2800" b="0" i="0" u="none" strike="noStrike" cap="none" dirty="0" err="1">
                  <a:solidFill>
                    <a:srgbClr val="0A1F41"/>
                  </a:solidFill>
                  <a:latin typeface="Arial" panose="020B0604020202020204" pitchFamily="34" charset="0"/>
                  <a:cs typeface="Arial" panose="020B0604020202020204" pitchFamily="34" charset="0"/>
                  <a:sym typeface="Arial"/>
                </a:rPr>
                <a:t>haya</a:t>
              </a:r>
              <a:r>
                <a:rPr lang="en-US" sz="2800" b="0" i="0" u="none" strike="noStrike" cap="none" dirty="0">
                  <a:solidFill>
                    <a:srgbClr val="0A1F41"/>
                  </a:solidFill>
                  <a:latin typeface="Arial" panose="020B0604020202020204" pitchFamily="34" charset="0"/>
                  <a:cs typeface="Arial" panose="020B0604020202020204" pitchFamily="34" charset="0"/>
                  <a:sym typeface="Arial"/>
                </a:rPr>
                <a:t> </a:t>
              </a:r>
              <a:r>
                <a:rPr lang="en-US" sz="2800" b="0" i="0" u="none" strike="noStrike" cap="none" dirty="0" err="1">
                  <a:solidFill>
                    <a:srgbClr val="0A1F41"/>
                  </a:solidFill>
                  <a:latin typeface="Arial" panose="020B0604020202020204" pitchFamily="34" charset="0"/>
                  <a:cs typeface="Arial" panose="020B0604020202020204" pitchFamily="34" charset="0"/>
                  <a:sym typeface="Arial"/>
                </a:rPr>
                <a:t>recibido</a:t>
              </a:r>
              <a:r>
                <a:rPr lang="en-US" sz="2800" b="0" i="0" u="none" strike="noStrike" cap="none" dirty="0">
                  <a:solidFill>
                    <a:srgbClr val="0A1F41"/>
                  </a:solidFill>
                  <a:latin typeface="Arial" panose="020B0604020202020204" pitchFamily="34" charset="0"/>
                  <a:cs typeface="Arial" panose="020B0604020202020204" pitchFamily="34" charset="0"/>
                  <a:sym typeface="Arial"/>
                </a:rPr>
                <a:t> </a:t>
              </a:r>
              <a:r>
                <a:rPr lang="en-US" sz="2800" b="0" i="0" u="none" strike="noStrike" cap="none" dirty="0" err="1">
                  <a:solidFill>
                    <a:srgbClr val="0A1F41"/>
                  </a:solidFill>
                  <a:latin typeface="Arial" panose="020B0604020202020204" pitchFamily="34" charset="0"/>
                  <a:cs typeface="Arial" panose="020B0604020202020204" pitchFamily="34" charset="0"/>
                  <a:sym typeface="Arial"/>
                </a:rPr>
                <a:t>su</a:t>
              </a:r>
              <a:r>
                <a:rPr lang="en-US" sz="2800" b="0" i="0" u="none" strike="noStrike" cap="none" dirty="0">
                  <a:solidFill>
                    <a:srgbClr val="0A1F41"/>
                  </a:solidFill>
                  <a:latin typeface="Arial" panose="020B0604020202020204" pitchFamily="34" charset="0"/>
                  <a:cs typeface="Arial" panose="020B0604020202020204" pitchFamily="34" charset="0"/>
                  <a:sym typeface="Arial"/>
                </a:rPr>
                <a:t> GPA</a:t>
              </a:r>
            </a:p>
            <a:p>
              <a:pPr marL="571500" marR="0" lvl="1" indent="-571500" algn="l" rtl="0">
                <a:lnSpc>
                  <a:spcPct val="100000"/>
                </a:lnSpc>
                <a:spcBef>
                  <a:spcPts val="0"/>
                </a:spcBef>
                <a:spcAft>
                  <a:spcPts val="0"/>
                </a:spcAft>
                <a:buClr>
                  <a:srgbClr val="0A1F41"/>
                </a:buClr>
                <a:buSzPts val="3400"/>
                <a:buFont typeface="Arial"/>
                <a:buChar char="•"/>
              </a:pPr>
              <a:endParaRPr lang="en-US" sz="2800" b="0" i="0" u="none" strike="noStrike" cap="none" dirty="0">
                <a:solidFill>
                  <a:srgbClr val="0A1F41"/>
                </a:solidFill>
                <a:latin typeface="Arial" panose="020B0604020202020204" pitchFamily="34" charset="0"/>
                <a:cs typeface="Arial" panose="020B0604020202020204" pitchFamily="34" charset="0"/>
                <a:sym typeface="Arial"/>
              </a:endParaRPr>
            </a:p>
            <a:p>
              <a:pPr marL="571500" marR="0" lvl="1" indent="-571500" algn="l" rtl="0">
                <a:lnSpc>
                  <a:spcPct val="100000"/>
                </a:lnSpc>
                <a:spcBef>
                  <a:spcPts val="0"/>
                </a:spcBef>
                <a:spcAft>
                  <a:spcPts val="0"/>
                </a:spcAft>
                <a:buClr>
                  <a:srgbClr val="0A1F41"/>
                </a:buClr>
                <a:buSzPts val="3400"/>
                <a:buFont typeface="Arial"/>
                <a:buChar char="•"/>
              </a:pPr>
              <a:r>
                <a:rPr lang="es-CO" sz="2800" dirty="0">
                  <a:effectLst/>
                  <a:latin typeface="Arial" panose="020B0604020202020204" pitchFamily="34" charset="0"/>
                  <a:ea typeface="Calibri" panose="020F0502020204030204" pitchFamily="34" charset="0"/>
                  <a:cs typeface="Arial" panose="020B0604020202020204" pitchFamily="34" charset="0"/>
                </a:rPr>
                <a:t>Verifique que el </a:t>
              </a:r>
              <a:r>
                <a:rPr lang="es-CO" sz="2800" dirty="0" err="1">
                  <a:effectLst/>
                  <a:latin typeface="Arial" panose="020B0604020202020204" pitchFamily="34" charset="0"/>
                  <a:ea typeface="Calibri" panose="020F0502020204030204" pitchFamily="34" charset="0"/>
                  <a:cs typeface="Arial" panose="020B0604020202020204" pitchFamily="34" charset="0"/>
                </a:rPr>
                <a:t>CDSS</a:t>
              </a:r>
              <a:r>
                <a:rPr lang="es-CO" sz="2800" dirty="0">
                  <a:effectLst/>
                  <a:latin typeface="Arial" panose="020B0604020202020204" pitchFamily="34" charset="0"/>
                  <a:ea typeface="Calibri" panose="020F0502020204030204" pitchFamily="34" charset="0"/>
                  <a:cs typeface="Arial" panose="020B0604020202020204" pitchFamily="34" charset="0"/>
                </a:rPr>
                <a:t> haya verificado el estatus del estudiante que solicita el subsidio </a:t>
              </a:r>
              <a:r>
                <a:rPr lang="es-CO" sz="2800" dirty="0" err="1">
                  <a:effectLst/>
                  <a:latin typeface="Arial" panose="020B0604020202020204" pitchFamily="34" charset="0"/>
                  <a:ea typeface="Calibri" panose="020F0502020204030204" pitchFamily="34" charset="0"/>
                  <a:cs typeface="Arial" panose="020B0604020202020204" pitchFamily="34" charset="0"/>
                </a:rPr>
                <a:t>Chafee</a:t>
              </a:r>
              <a:r>
                <a:rPr lang="es-CO" sz="2800" dirty="0">
                  <a:effectLst/>
                  <a:latin typeface="Arial" panose="020B0604020202020204" pitchFamily="34" charset="0"/>
                  <a:ea typeface="Calibri" panose="020F0502020204030204" pitchFamily="34" charset="0"/>
                  <a:cs typeface="Arial" panose="020B0604020202020204" pitchFamily="34" charset="0"/>
                </a:rPr>
                <a:t>.</a:t>
              </a:r>
              <a:endParaRPr sz="2800" i="0" u="none" strike="noStrike" cap="none" dirty="0">
                <a:solidFill>
                  <a:srgbClr val="000000"/>
                </a:solidFill>
                <a:latin typeface="Arial" panose="020B0604020202020204" pitchFamily="34" charset="0"/>
                <a:cs typeface="Arial" panose="020B0604020202020204" pitchFamily="34" charset="0"/>
                <a:sym typeface="Arial"/>
              </a:endParaRPr>
            </a:p>
            <a:p>
              <a:pPr marL="571500" marR="0" lvl="1" indent="-355600" algn="l" rtl="0">
                <a:lnSpc>
                  <a:spcPct val="100000"/>
                </a:lnSpc>
                <a:spcBef>
                  <a:spcPts val="0"/>
                </a:spcBef>
                <a:spcAft>
                  <a:spcPts val="0"/>
                </a:spcAft>
                <a:buClr>
                  <a:schemeClr val="dk1"/>
                </a:buClr>
                <a:buSzPts val="3400"/>
                <a:buFont typeface="Arial"/>
                <a:buNone/>
              </a:pPr>
              <a:endParaRPr sz="3400" b="0" i="0" u="none" strike="noStrike" cap="none" dirty="0">
                <a:solidFill>
                  <a:srgbClr val="0A1F41"/>
                </a:solidFill>
                <a:latin typeface="Arial"/>
                <a:ea typeface="Arial"/>
                <a:cs typeface="Arial"/>
                <a:sym typeface="Arial"/>
              </a:endParaRPr>
            </a:p>
          </p:txBody>
        </p:sp>
        <p:sp>
          <p:nvSpPr>
            <p:cNvPr id="1065" name="Google Shape;1065;p56"/>
            <p:cNvSpPr txBox="1"/>
            <p:nvPr/>
          </p:nvSpPr>
          <p:spPr>
            <a:xfrm>
              <a:off x="-4" y="-11"/>
              <a:ext cx="8653800" cy="24627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1" i="0" u="none" strike="noStrike" cap="none" dirty="0">
                  <a:solidFill>
                    <a:srgbClr val="4848D1"/>
                  </a:solidFill>
                  <a:latin typeface="Poppins"/>
                  <a:ea typeface="Poppins"/>
                  <a:cs typeface="Poppins"/>
                  <a:sym typeface="Poppins"/>
                </a:rPr>
                <a:t>Cree </a:t>
              </a:r>
              <a:r>
                <a:rPr lang="en-US" sz="6000" b="1" i="0" u="none" strike="noStrike" cap="none" dirty="0" err="1">
                  <a:solidFill>
                    <a:srgbClr val="4848D1"/>
                  </a:solidFill>
                  <a:latin typeface="Poppins"/>
                  <a:ea typeface="Poppins"/>
                  <a:cs typeface="Poppins"/>
                  <a:sym typeface="Poppins"/>
                </a:rPr>
                <a:t>una</a:t>
              </a:r>
              <a:r>
                <a:rPr lang="en-US" sz="6000" b="1" i="0" u="none" strike="noStrike" cap="none" dirty="0">
                  <a:solidFill>
                    <a:srgbClr val="4848D1"/>
                  </a:solidFill>
                  <a:latin typeface="Poppins"/>
                  <a:ea typeface="Poppins"/>
                  <a:cs typeface="Poppins"/>
                  <a:sym typeface="Poppins"/>
                </a:rPr>
                <a:t> </a:t>
              </a:r>
              <a:r>
                <a:rPr lang="en-US" sz="6000" b="1" i="0" u="none" strike="noStrike" cap="none" dirty="0" err="1">
                  <a:solidFill>
                    <a:srgbClr val="4848D1"/>
                  </a:solidFill>
                  <a:latin typeface="Poppins"/>
                  <a:ea typeface="Poppins"/>
                  <a:cs typeface="Poppins"/>
                  <a:sym typeface="Poppins"/>
                </a:rPr>
                <a:t>Cuenta</a:t>
              </a:r>
              <a:r>
                <a:rPr lang="en-US" sz="6000" b="1" i="0" u="none" strike="noStrike" cap="none" dirty="0">
                  <a:solidFill>
                    <a:srgbClr val="4848D1"/>
                  </a:solidFill>
                  <a:latin typeface="Poppins"/>
                  <a:ea typeface="Poppins"/>
                  <a:cs typeface="Poppins"/>
                  <a:sym typeface="Poppins"/>
                </a:rPr>
                <a:t> </a:t>
              </a:r>
              <a:r>
                <a:rPr lang="en-US" sz="5800" b="1" i="1" u="none" strike="noStrike" cap="none" dirty="0" err="1">
                  <a:solidFill>
                    <a:srgbClr val="4848D1"/>
                  </a:solidFill>
                  <a:latin typeface="Poppins"/>
                  <a:ea typeface="Poppins"/>
                  <a:cs typeface="Poppins"/>
                  <a:sym typeface="Poppins"/>
                </a:rPr>
                <a:t>Webgrants</a:t>
              </a:r>
              <a:r>
                <a:rPr lang="en-US" sz="5800" b="1" i="1" u="none" strike="noStrike" cap="none" dirty="0">
                  <a:solidFill>
                    <a:srgbClr val="4848D1"/>
                  </a:solidFill>
                  <a:latin typeface="Poppins"/>
                  <a:ea typeface="Poppins"/>
                  <a:cs typeface="Poppins"/>
                  <a:sym typeface="Poppins"/>
                </a:rPr>
                <a:t> 4 Students</a:t>
              </a:r>
              <a:r>
                <a:rPr lang="en-US" sz="6000" b="1" i="1" u="none" strike="noStrike" cap="none" dirty="0">
                  <a:solidFill>
                    <a:srgbClr val="4848D1"/>
                  </a:solidFill>
                  <a:latin typeface="Poppins"/>
                  <a:ea typeface="Poppins"/>
                  <a:cs typeface="Poppins"/>
                  <a:sym typeface="Poppins"/>
                </a:rPr>
                <a:t> </a:t>
              </a:r>
              <a:endParaRPr sz="1400" b="0" i="1" u="none" strike="noStrike" cap="none" dirty="0">
                <a:solidFill>
                  <a:srgbClr val="000000"/>
                </a:solidFill>
                <a:latin typeface="Arial"/>
                <a:ea typeface="Arial"/>
                <a:cs typeface="Arial"/>
                <a:sym typeface="Arial"/>
              </a:endParaRPr>
            </a:p>
          </p:txBody>
        </p:sp>
      </p:grpSp>
      <p:pic>
        <p:nvPicPr>
          <p:cNvPr id="1066" name="Google Shape;1066;p56"/>
          <p:cNvPicPr preferRelativeResize="0"/>
          <p:nvPr/>
        </p:nvPicPr>
        <p:blipFill rotWithShape="1">
          <a:blip r:embed="rId3">
            <a:alphaModFix/>
          </a:blip>
          <a:srcRect/>
          <a:stretch/>
        </p:blipFill>
        <p:spPr>
          <a:xfrm>
            <a:off x="9896083" y="647749"/>
            <a:ext cx="7794685" cy="7619951"/>
          </a:xfrm>
          <a:prstGeom prst="rect">
            <a:avLst/>
          </a:prstGeom>
          <a:noFill/>
          <a:ln>
            <a:noFill/>
          </a:ln>
          <a:effectLst>
            <a:outerShdw blurRad="63500" sx="102000" sy="102000" algn="ctr" rotWithShape="0">
              <a:srgbClr val="000000">
                <a:alpha val="40000"/>
              </a:srgbClr>
            </a:outerShdw>
          </a:effectLst>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089"/>
        <p:cNvGrpSpPr/>
        <p:nvPr/>
      </p:nvGrpSpPr>
      <p:grpSpPr>
        <a:xfrm>
          <a:off x="0" y="0"/>
          <a:ext cx="0" cy="0"/>
          <a:chOff x="0" y="0"/>
          <a:chExt cx="0" cy="0"/>
        </a:xfrm>
      </p:grpSpPr>
      <p:sp>
        <p:nvSpPr>
          <p:cNvPr id="1090" name="Google Shape;1090;p58"/>
          <p:cNvSpPr/>
          <p:nvPr/>
        </p:nvSpPr>
        <p:spPr>
          <a:xfrm rot="-196209">
            <a:off x="-1084270" y="9218603"/>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1091" name="Google Shape;1091;p58"/>
          <p:cNvSpPr/>
          <p:nvPr/>
        </p:nvSpPr>
        <p:spPr>
          <a:xfrm rot="-413588">
            <a:off x="-1111440" y="-1115719"/>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grpSp>
        <p:nvGrpSpPr>
          <p:cNvPr id="1092" name="Google Shape;1092;p58"/>
          <p:cNvGrpSpPr/>
          <p:nvPr/>
        </p:nvGrpSpPr>
        <p:grpSpPr>
          <a:xfrm>
            <a:off x="742482" y="2395166"/>
            <a:ext cx="8352696" cy="6012648"/>
            <a:chOff x="21572" y="970622"/>
            <a:chExt cx="8902200" cy="8016862"/>
          </a:xfrm>
        </p:grpSpPr>
        <p:sp>
          <p:nvSpPr>
            <p:cNvPr id="1093" name="Google Shape;1093;p58"/>
            <p:cNvSpPr txBox="1"/>
            <p:nvPr/>
          </p:nvSpPr>
          <p:spPr>
            <a:xfrm>
              <a:off x="502023" y="5047945"/>
              <a:ext cx="6464700" cy="3939539"/>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rgbClr val="000000"/>
                </a:buClr>
                <a:buSzPts val="3600"/>
                <a:buFont typeface="Arial"/>
                <a:buNone/>
              </a:pPr>
              <a:r>
                <a:rPr lang="es-CO" sz="3200" dirty="0">
                  <a:effectLst/>
                  <a:latin typeface="Arial" panose="020B0604020202020204" pitchFamily="34" charset="0"/>
                  <a:ea typeface="Calibri" panose="020F0502020204030204" pitchFamily="34" charset="0"/>
                  <a:cs typeface="Arial" panose="020B0604020202020204" pitchFamily="34" charset="0"/>
                </a:rPr>
                <a:t>Los estudiantes que no llegan a satisfacer las normas SAP de su institución por dos períodos consecutivos perderán la elegibilidad a la mayoría de las ayudas financieras.</a:t>
              </a:r>
              <a:endParaRPr sz="3200" i="0" u="none" strike="noStrike" cap="none" dirty="0">
                <a:solidFill>
                  <a:srgbClr val="000000"/>
                </a:solidFill>
                <a:latin typeface="Arial" panose="020B0604020202020204" pitchFamily="34" charset="0"/>
                <a:cs typeface="Arial" panose="020B0604020202020204" pitchFamily="34" charset="0"/>
                <a:sym typeface="Arial"/>
              </a:endParaRPr>
            </a:p>
          </p:txBody>
        </p:sp>
        <p:sp>
          <p:nvSpPr>
            <p:cNvPr id="1094" name="Google Shape;1094;p58"/>
            <p:cNvSpPr txBox="1"/>
            <p:nvPr/>
          </p:nvSpPr>
          <p:spPr>
            <a:xfrm>
              <a:off x="21572" y="970622"/>
              <a:ext cx="8902200" cy="36120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err="1">
                  <a:solidFill>
                    <a:srgbClr val="4848D1"/>
                  </a:solidFill>
                  <a:latin typeface="Poppins"/>
                  <a:ea typeface="Poppins"/>
                  <a:cs typeface="Poppins"/>
                  <a:sym typeface="Poppins"/>
                </a:rPr>
                <a:t>Mantener</a:t>
              </a:r>
              <a:r>
                <a:rPr lang="en-US" sz="4400" b="1" i="0" u="none" strike="noStrike" cap="none" dirty="0">
                  <a:solidFill>
                    <a:srgbClr val="4848D1"/>
                  </a:solidFill>
                  <a:latin typeface="Poppins"/>
                  <a:ea typeface="Poppins"/>
                  <a:cs typeface="Poppins"/>
                  <a:sym typeface="Poppins"/>
                </a:rPr>
                <a:t> la </a:t>
              </a:r>
              <a:r>
                <a:rPr lang="en-US" sz="4400" b="1" i="0" u="none" strike="noStrike" cap="none" dirty="0" err="1">
                  <a:solidFill>
                    <a:srgbClr val="4848D1"/>
                  </a:solidFill>
                  <a:latin typeface="Poppins"/>
                  <a:ea typeface="Poppins"/>
                  <a:cs typeface="Poppins"/>
                  <a:sym typeface="Poppins"/>
                </a:rPr>
                <a:t>Ayuda</a:t>
              </a:r>
              <a:r>
                <a:rPr lang="en-US" sz="4400" b="1" i="0" u="none" strike="noStrike" cap="none" dirty="0">
                  <a:solidFill>
                    <a:srgbClr val="4848D1"/>
                  </a:solidFill>
                  <a:latin typeface="Poppins"/>
                  <a:ea typeface="Poppins"/>
                  <a:cs typeface="Poppins"/>
                  <a:sym typeface="Poppins"/>
                </a:rPr>
                <a:t> </a:t>
              </a:r>
              <a:r>
                <a:rPr lang="en-US" sz="4400" b="1" i="0" u="none" strike="noStrike" cap="none" dirty="0" err="1">
                  <a:solidFill>
                    <a:srgbClr val="4848D1"/>
                  </a:solidFill>
                  <a:latin typeface="Poppins"/>
                  <a:ea typeface="Poppins"/>
                  <a:cs typeface="Poppins"/>
                  <a:sym typeface="Poppins"/>
                </a:rPr>
                <a:t>Financiera</a:t>
              </a:r>
              <a:r>
                <a:rPr lang="en-US" sz="4400" b="1" i="0" u="none" strike="noStrike" cap="none" dirty="0">
                  <a:solidFill>
                    <a:srgbClr val="4848D1"/>
                  </a:solidFill>
                  <a:latin typeface="Poppins"/>
                  <a:ea typeface="Poppins"/>
                  <a:cs typeface="Poppins"/>
                  <a:sym typeface="Poppins"/>
                </a:rPr>
                <a:t>: </a:t>
              </a:r>
              <a:br>
                <a:rPr lang="en-US" sz="4400" b="1" i="0" u="none" strike="noStrike" cap="none" dirty="0">
                  <a:solidFill>
                    <a:srgbClr val="4848D1"/>
                  </a:solidFill>
                  <a:latin typeface="Poppins"/>
                  <a:ea typeface="Poppins"/>
                  <a:cs typeface="Poppins"/>
                  <a:sym typeface="Poppins"/>
                </a:rPr>
              </a:br>
              <a:r>
                <a:rPr lang="en-US" sz="4400" b="1" i="0" u="none" strike="noStrike" cap="none" dirty="0" err="1">
                  <a:solidFill>
                    <a:schemeClr val="lt1"/>
                  </a:solidFill>
                  <a:latin typeface="Poppins"/>
                  <a:ea typeface="Poppins"/>
                  <a:cs typeface="Poppins"/>
                  <a:sym typeface="Poppins"/>
                </a:rPr>
                <a:t>Progreso</a:t>
              </a:r>
              <a:r>
                <a:rPr lang="en-US" sz="4400" b="1" i="0" u="none" strike="noStrike" cap="none" dirty="0">
                  <a:solidFill>
                    <a:schemeClr val="lt1"/>
                  </a:solidFill>
                  <a:latin typeface="Poppins"/>
                  <a:ea typeface="Poppins"/>
                  <a:cs typeface="Poppins"/>
                  <a:sym typeface="Poppins"/>
                </a:rPr>
                <a:t> </a:t>
              </a:r>
              <a:r>
                <a:rPr lang="en-US" sz="4400" b="1" i="0" u="none" strike="noStrike" cap="none" dirty="0" err="1">
                  <a:solidFill>
                    <a:schemeClr val="lt1"/>
                  </a:solidFill>
                  <a:latin typeface="Poppins"/>
                  <a:ea typeface="Poppins"/>
                  <a:cs typeface="Poppins"/>
                  <a:sym typeface="Poppins"/>
                </a:rPr>
                <a:t>Académico</a:t>
              </a:r>
              <a:r>
                <a:rPr lang="en-US" sz="4400" b="1" i="0" u="none" strike="noStrike" cap="none" dirty="0">
                  <a:solidFill>
                    <a:schemeClr val="lt1"/>
                  </a:solidFill>
                  <a:latin typeface="Poppins"/>
                  <a:ea typeface="Poppins"/>
                  <a:cs typeface="Poppins"/>
                  <a:sym typeface="Poppins"/>
                </a:rPr>
                <a:t> </a:t>
              </a:r>
              <a:r>
                <a:rPr lang="en-US" sz="4400" b="1" i="0" u="none" strike="noStrike" cap="none" dirty="0" err="1">
                  <a:solidFill>
                    <a:schemeClr val="lt1"/>
                  </a:solidFill>
                  <a:latin typeface="Poppins"/>
                  <a:ea typeface="Poppins"/>
                  <a:cs typeface="Poppins"/>
                  <a:sym typeface="Poppins"/>
                </a:rPr>
                <a:t>Satisfactorio</a:t>
              </a:r>
              <a:r>
                <a:rPr lang="en-US" sz="4400" b="1" i="0" u="none" strike="noStrike" cap="none" dirty="0">
                  <a:solidFill>
                    <a:schemeClr val="lt1"/>
                  </a:solidFill>
                  <a:latin typeface="Poppins"/>
                  <a:ea typeface="Poppins"/>
                  <a:cs typeface="Poppins"/>
                  <a:sym typeface="Poppins"/>
                </a:rPr>
                <a:t> (SAP)</a:t>
              </a:r>
              <a:endParaRPr sz="1400" b="0" i="0" u="none" strike="noStrike" cap="none" dirty="0">
                <a:solidFill>
                  <a:srgbClr val="000000"/>
                </a:solidFill>
                <a:latin typeface="Arial"/>
                <a:ea typeface="Arial"/>
                <a:cs typeface="Arial"/>
                <a:sym typeface="Arial"/>
              </a:endParaRPr>
            </a:p>
          </p:txBody>
        </p:sp>
      </p:grpSp>
      <p:sp>
        <p:nvSpPr>
          <p:cNvPr id="1095" name="Google Shape;1095;p58"/>
          <p:cNvSpPr txBox="1"/>
          <p:nvPr/>
        </p:nvSpPr>
        <p:spPr>
          <a:xfrm>
            <a:off x="8820100" y="1476416"/>
            <a:ext cx="9213600" cy="5386049"/>
          </a:xfrm>
          <a:prstGeom prst="rect">
            <a:avLst/>
          </a:prstGeom>
          <a:noFill/>
          <a:ln w="76200" cap="flat" cmpd="sng">
            <a:solidFill>
              <a:srgbClr val="FED53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endParaRPr sz="24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a:p>
            <a:pPr marL="0" marR="0" lvl="0" indent="0" algn="ctr" rtl="0">
              <a:lnSpc>
                <a:spcPct val="100000"/>
              </a:lnSpc>
              <a:spcBef>
                <a:spcPts val="0"/>
              </a:spcBef>
              <a:spcAft>
                <a:spcPts val="0"/>
              </a:spcAft>
              <a:buClr>
                <a:srgbClr val="000000"/>
              </a:buClr>
              <a:buSzPts val="2000"/>
              <a:buFont typeface="Arial"/>
              <a:buNone/>
            </a:pPr>
            <a:endParaRPr sz="2000" b="1" i="0" u="none" strike="noStrike" cap="none" dirty="0">
              <a:solidFill>
                <a:srgbClr val="FFFFFF"/>
              </a:solidFill>
              <a:latin typeface="Poppins"/>
              <a:ea typeface="Poppins"/>
              <a:cs typeface="Poppins"/>
              <a:sym typeface="Poppins"/>
            </a:endParaRPr>
          </a:p>
        </p:txBody>
      </p:sp>
      <p:pic>
        <p:nvPicPr>
          <p:cNvPr id="1096" name="Google Shape;1096;p58" descr="Clock with solid fill"/>
          <p:cNvPicPr preferRelativeResize="0"/>
          <p:nvPr/>
        </p:nvPicPr>
        <p:blipFill rotWithShape="1">
          <a:blip r:embed="rId3">
            <a:alphaModFix/>
          </a:blip>
          <a:srcRect/>
          <a:stretch/>
        </p:blipFill>
        <p:spPr>
          <a:xfrm>
            <a:off x="12958759" y="2391527"/>
            <a:ext cx="914400" cy="914400"/>
          </a:xfrm>
          <a:prstGeom prst="rect">
            <a:avLst/>
          </a:prstGeom>
          <a:noFill/>
          <a:ln>
            <a:noFill/>
          </a:ln>
        </p:spPr>
      </p:pic>
      <p:pic>
        <p:nvPicPr>
          <p:cNvPr id="1097" name="Google Shape;1097;p58" descr="Classroom with solid fill"/>
          <p:cNvPicPr preferRelativeResize="0"/>
          <p:nvPr/>
        </p:nvPicPr>
        <p:blipFill rotWithShape="1">
          <a:blip r:embed="rId4">
            <a:alphaModFix/>
          </a:blip>
          <a:srcRect/>
          <a:stretch/>
        </p:blipFill>
        <p:spPr>
          <a:xfrm>
            <a:off x="10830230" y="5136766"/>
            <a:ext cx="914400" cy="914400"/>
          </a:xfrm>
          <a:prstGeom prst="rect">
            <a:avLst/>
          </a:prstGeom>
          <a:noFill/>
          <a:ln>
            <a:noFill/>
          </a:ln>
        </p:spPr>
      </p:pic>
      <p:pic>
        <p:nvPicPr>
          <p:cNvPr id="1098" name="Google Shape;1098;p58" descr="Clipboard Checked with solid fill"/>
          <p:cNvPicPr preferRelativeResize="0"/>
          <p:nvPr/>
        </p:nvPicPr>
        <p:blipFill rotWithShape="1">
          <a:blip r:embed="rId5">
            <a:alphaModFix/>
          </a:blip>
          <a:srcRect/>
          <a:stretch/>
        </p:blipFill>
        <p:spPr>
          <a:xfrm>
            <a:off x="14931125" y="5007004"/>
            <a:ext cx="914400" cy="914400"/>
          </a:xfrm>
          <a:prstGeom prst="rect">
            <a:avLst/>
          </a:prstGeom>
          <a:noFill/>
          <a:ln>
            <a:noFill/>
          </a:ln>
        </p:spPr>
      </p:pic>
      <p:sp>
        <p:nvSpPr>
          <p:cNvPr id="1099" name="Google Shape;1099;p58"/>
          <p:cNvSpPr txBox="1"/>
          <p:nvPr/>
        </p:nvSpPr>
        <p:spPr>
          <a:xfrm>
            <a:off x="12517508" y="4311302"/>
            <a:ext cx="2133600" cy="101566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6000"/>
              <a:buFont typeface="Arial"/>
              <a:buNone/>
            </a:pPr>
            <a:r>
              <a:rPr lang="en-US" sz="6000" b="1" i="0" u="none" strike="noStrike" cap="none" dirty="0">
                <a:solidFill>
                  <a:srgbClr val="0A1F41"/>
                </a:solidFill>
                <a:latin typeface="Poppins"/>
                <a:ea typeface="Poppins"/>
                <a:cs typeface="Poppins"/>
                <a:sym typeface="Poppins"/>
              </a:rPr>
              <a:t>SAP</a:t>
            </a:r>
            <a:endParaRPr sz="1400" b="0" i="0" u="none" strike="noStrike" cap="none" dirty="0">
              <a:solidFill>
                <a:srgbClr val="000000"/>
              </a:solidFill>
              <a:latin typeface="Arial"/>
              <a:ea typeface="Arial"/>
              <a:cs typeface="Arial"/>
              <a:sym typeface="Arial"/>
            </a:endParaRPr>
          </a:p>
        </p:txBody>
      </p:sp>
      <p:sp>
        <p:nvSpPr>
          <p:cNvPr id="1100" name="Google Shape;1100;p58"/>
          <p:cNvSpPr/>
          <p:nvPr/>
        </p:nvSpPr>
        <p:spPr>
          <a:xfrm rot="1985684">
            <a:off x="14166606" y="4775706"/>
            <a:ext cx="797558" cy="692525"/>
          </a:xfrm>
          <a:prstGeom prst="rightArrow">
            <a:avLst>
              <a:gd name="adj1" fmla="val 50000"/>
              <a:gd name="adj2" fmla="val 50000"/>
            </a:avLst>
          </a:prstGeom>
          <a:solidFill>
            <a:srgbClr val="A5A5A5"/>
          </a:solidFill>
          <a:ln w="25400" cap="flat" cmpd="sng">
            <a:solidFill>
              <a:srgbClr val="0A1F4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1101" name="Google Shape;1101;p58"/>
          <p:cNvSpPr/>
          <p:nvPr/>
        </p:nvSpPr>
        <p:spPr>
          <a:xfrm rot="8733826">
            <a:off x="11692970" y="4736615"/>
            <a:ext cx="797558" cy="692525"/>
          </a:xfrm>
          <a:prstGeom prst="rightArrow">
            <a:avLst>
              <a:gd name="adj1" fmla="val 50000"/>
              <a:gd name="adj2" fmla="val 50000"/>
            </a:avLst>
          </a:prstGeom>
          <a:solidFill>
            <a:srgbClr val="A5A5A5"/>
          </a:solidFill>
          <a:ln w="25400" cap="flat" cmpd="sng">
            <a:solidFill>
              <a:srgbClr val="0A1F4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1102" name="Google Shape;1102;p58"/>
          <p:cNvSpPr/>
          <p:nvPr/>
        </p:nvSpPr>
        <p:spPr>
          <a:xfrm rot="-5400000">
            <a:off x="13017180" y="3396052"/>
            <a:ext cx="797558" cy="692525"/>
          </a:xfrm>
          <a:prstGeom prst="rightArrow">
            <a:avLst>
              <a:gd name="adj1" fmla="val 50000"/>
              <a:gd name="adj2" fmla="val 50000"/>
            </a:avLst>
          </a:prstGeom>
          <a:solidFill>
            <a:srgbClr val="A5A5A5"/>
          </a:solidFill>
          <a:ln w="25400" cap="flat" cmpd="sng">
            <a:solidFill>
              <a:srgbClr val="0A1F4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Arial" panose="020B0604020202020204" pitchFamily="34" charset="0"/>
              <a:ea typeface="Calibri"/>
              <a:cs typeface="Arial" panose="020B0604020202020204" pitchFamily="34" charset="0"/>
              <a:sym typeface="Calibri"/>
            </a:endParaRPr>
          </a:p>
        </p:txBody>
      </p:sp>
      <p:sp>
        <p:nvSpPr>
          <p:cNvPr id="1103" name="Google Shape;1103;p58"/>
          <p:cNvSpPr txBox="1"/>
          <p:nvPr/>
        </p:nvSpPr>
        <p:spPr>
          <a:xfrm>
            <a:off x="10520200" y="1915277"/>
            <a:ext cx="5813400"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s-CO" sz="2800" b="1" dirty="0">
                <a:effectLst/>
                <a:latin typeface="Arial" panose="020B0604020202020204" pitchFamily="34" charset="0"/>
                <a:ea typeface="Calibri" panose="020F0502020204030204" pitchFamily="34" charset="0"/>
                <a:cs typeface="Arial" panose="020B0604020202020204" pitchFamily="34" charset="0"/>
              </a:rPr>
              <a:t>Plazo máximo</a:t>
            </a:r>
            <a:endParaRPr sz="2800" b="1" i="0" u="none" strike="noStrike" cap="none" dirty="0">
              <a:solidFill>
                <a:srgbClr val="000000"/>
              </a:solidFill>
              <a:latin typeface="Arial" panose="020B0604020202020204" pitchFamily="34" charset="0"/>
              <a:cs typeface="Arial" panose="020B0604020202020204" pitchFamily="34" charset="0"/>
              <a:sym typeface="Arial"/>
            </a:endParaRPr>
          </a:p>
        </p:txBody>
      </p:sp>
      <p:sp>
        <p:nvSpPr>
          <p:cNvPr id="1104" name="Google Shape;1104;p58"/>
          <p:cNvSpPr txBox="1"/>
          <p:nvPr/>
        </p:nvSpPr>
        <p:spPr>
          <a:xfrm>
            <a:off x="9188607" y="4202531"/>
            <a:ext cx="2520607"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s-CO" sz="2800" b="1" dirty="0">
                <a:effectLst/>
                <a:latin typeface="Arial" panose="020B0604020202020204" pitchFamily="34" charset="0"/>
                <a:ea typeface="Calibri" panose="020F0502020204030204" pitchFamily="34" charset="0"/>
                <a:cs typeface="Arial" panose="020B0604020202020204" pitchFamily="34" charset="0"/>
              </a:rPr>
              <a:t>Tasa de finalización</a:t>
            </a:r>
            <a:endParaRPr sz="2800" b="0" i="0" u="none" strike="noStrike" cap="none" dirty="0">
              <a:solidFill>
                <a:srgbClr val="000000"/>
              </a:solidFill>
              <a:latin typeface="Arial" panose="020B0604020202020204" pitchFamily="34" charset="0"/>
              <a:cs typeface="Arial" panose="020B0604020202020204" pitchFamily="34" charset="0"/>
              <a:sym typeface="Arial"/>
            </a:endParaRPr>
          </a:p>
        </p:txBody>
      </p:sp>
      <p:sp>
        <p:nvSpPr>
          <p:cNvPr id="1105" name="Google Shape;1105;p58"/>
          <p:cNvSpPr txBox="1"/>
          <p:nvPr/>
        </p:nvSpPr>
        <p:spPr>
          <a:xfrm>
            <a:off x="15273212" y="5217596"/>
            <a:ext cx="2062288" cy="52318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Arial" panose="020B0604020202020204" pitchFamily="34" charset="0"/>
                <a:ea typeface="Calibri"/>
                <a:cs typeface="Arial" panose="020B0604020202020204" pitchFamily="34" charset="0"/>
                <a:sym typeface="Calibri"/>
              </a:rPr>
              <a:t>GPA </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074"/>
        <p:cNvGrpSpPr/>
        <p:nvPr/>
      </p:nvGrpSpPr>
      <p:grpSpPr>
        <a:xfrm>
          <a:off x="0" y="0"/>
          <a:ext cx="0" cy="0"/>
          <a:chOff x="0" y="0"/>
          <a:chExt cx="0" cy="0"/>
        </a:xfrm>
      </p:grpSpPr>
      <p:sp>
        <p:nvSpPr>
          <p:cNvPr id="1075" name="Google Shape;1075;p57"/>
          <p:cNvSpPr/>
          <p:nvPr/>
        </p:nvSpPr>
        <p:spPr>
          <a:xfrm rot="21421758">
            <a:off x="42357" y="8540458"/>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1076" name="Google Shape;1076;p57"/>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graphicFrame>
        <p:nvGraphicFramePr>
          <p:cNvPr id="2" name="Table 33">
            <a:extLst>
              <a:ext uri="{FF2B5EF4-FFF2-40B4-BE49-F238E27FC236}">
                <a16:creationId xmlns:a16="http://schemas.microsoft.com/office/drawing/2014/main" id="{5707287D-B7BB-0FC7-191F-D40E00AEBCBF}"/>
              </a:ext>
            </a:extLst>
          </p:cNvPr>
          <p:cNvGraphicFramePr>
            <a:graphicFrameLocks noGrp="1"/>
          </p:cNvGraphicFramePr>
          <p:nvPr>
            <p:extLst>
              <p:ext uri="{D42A27DB-BD31-4B8C-83A1-F6EECF244321}">
                <p14:modId xmlns:p14="http://schemas.microsoft.com/office/powerpoint/2010/main" val="1329042938"/>
              </p:ext>
            </p:extLst>
          </p:nvPr>
        </p:nvGraphicFramePr>
        <p:xfrm>
          <a:off x="898291" y="2018956"/>
          <a:ext cx="15216657" cy="5912912"/>
        </p:xfrm>
        <a:graphic>
          <a:graphicData uri="http://schemas.openxmlformats.org/drawingml/2006/table">
            <a:tbl>
              <a:tblPr firstRow="1" bandRow="1"/>
              <a:tblGrid>
                <a:gridCol w="3140309">
                  <a:extLst>
                    <a:ext uri="{9D8B030D-6E8A-4147-A177-3AD203B41FA5}">
                      <a16:colId xmlns:a16="http://schemas.microsoft.com/office/drawing/2014/main" val="3773864396"/>
                    </a:ext>
                  </a:extLst>
                </a:gridCol>
                <a:gridCol w="4012580">
                  <a:extLst>
                    <a:ext uri="{9D8B030D-6E8A-4147-A177-3AD203B41FA5}">
                      <a16:colId xmlns:a16="http://schemas.microsoft.com/office/drawing/2014/main" val="3207436010"/>
                    </a:ext>
                  </a:extLst>
                </a:gridCol>
                <a:gridCol w="3687551">
                  <a:extLst>
                    <a:ext uri="{9D8B030D-6E8A-4147-A177-3AD203B41FA5}">
                      <a16:colId xmlns:a16="http://schemas.microsoft.com/office/drawing/2014/main" val="2696709489"/>
                    </a:ext>
                  </a:extLst>
                </a:gridCol>
                <a:gridCol w="4376217">
                  <a:extLst>
                    <a:ext uri="{9D8B030D-6E8A-4147-A177-3AD203B41FA5}">
                      <a16:colId xmlns:a16="http://schemas.microsoft.com/office/drawing/2014/main" val="2835596443"/>
                    </a:ext>
                  </a:extLst>
                </a:gridCol>
              </a:tblGrid>
              <a:tr h="732208">
                <a:tc>
                  <a:txBody>
                    <a:bodyPr/>
                    <a:lstStyle/>
                    <a:p>
                      <a:pPr algn="ctr"/>
                      <a:r>
                        <a:rPr lang="en-US" sz="4000" b="1" dirty="0" err="1">
                          <a:solidFill>
                            <a:srgbClr val="1D4759"/>
                          </a:solidFill>
                          <a:latin typeface="Poppins" panose="00000500000000000000" pitchFamily="2" charset="0"/>
                          <a:cs typeface="Poppins" panose="00000500000000000000" pitchFamily="2" charset="0"/>
                        </a:rPr>
                        <a:t>Unidades</a:t>
                      </a:r>
                      <a:r>
                        <a:rPr lang="en-US" sz="4000" b="1" dirty="0">
                          <a:solidFill>
                            <a:srgbClr val="1D4759"/>
                          </a:solidFill>
                          <a:latin typeface="Poppins" panose="00000500000000000000" pitchFamily="2" charset="0"/>
                          <a:cs typeface="Poppins" panose="00000500000000000000" pitchFamily="2" charset="0"/>
                        </a:rPr>
                        <a:t> del </a:t>
                      </a:r>
                      <a:r>
                        <a:rPr lang="en-US" sz="4000" b="1" dirty="0" err="1">
                          <a:solidFill>
                            <a:srgbClr val="1D4759"/>
                          </a:solidFill>
                          <a:latin typeface="Poppins" panose="00000500000000000000" pitchFamily="2" charset="0"/>
                          <a:cs typeface="Poppins" panose="00000500000000000000" pitchFamily="2" charset="0"/>
                        </a:rPr>
                        <a:t>curso</a:t>
                      </a:r>
                      <a:endParaRPr lang="en-US" sz="4000" b="1" dirty="0">
                        <a:solidFill>
                          <a:srgbClr val="1D4759"/>
                        </a:solidFill>
                        <a:latin typeface="Poppins" panose="00000500000000000000" pitchFamily="2" charset="0"/>
                        <a:cs typeface="Poppins" panose="00000500000000000000" pitchFamily="2" charset="0"/>
                      </a:endParaRPr>
                    </a:p>
                  </a:txBody>
                  <a:tcPr>
                    <a:solidFill>
                      <a:srgbClr val="FFC000"/>
                    </a:solidFill>
                  </a:tcPr>
                </a:tc>
                <a:tc>
                  <a:txBody>
                    <a:bodyPr/>
                    <a:lstStyle/>
                    <a:p>
                      <a:pPr algn="ctr"/>
                      <a:r>
                        <a:rPr lang="en-US" sz="3600" b="1" dirty="0" err="1">
                          <a:solidFill>
                            <a:schemeClr val="accent5">
                              <a:lumMod val="50000"/>
                            </a:schemeClr>
                          </a:solidFill>
                          <a:latin typeface="Poppins" panose="00000500000000000000" pitchFamily="2" charset="0"/>
                          <a:cs typeface="Poppins" panose="00000500000000000000" pitchFamily="2" charset="0"/>
                        </a:rPr>
                        <a:t>Tiempo</a:t>
                      </a:r>
                      <a:endParaRPr lang="en-US" sz="3600" b="1" dirty="0">
                        <a:solidFill>
                          <a:schemeClr val="accent5">
                            <a:lumMod val="50000"/>
                          </a:schemeClr>
                        </a:solidFill>
                        <a:latin typeface="Poppins" panose="00000500000000000000" pitchFamily="2" charset="0"/>
                        <a:cs typeface="Poppins" panose="00000500000000000000" pitchFamily="2" charset="0"/>
                      </a:endParaRP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lang="es-ES" sz="3600" b="1" i="0" u="none" strike="noStrike" cap="none" dirty="0">
                          <a:solidFill>
                            <a:schemeClr val="accent5">
                              <a:lumMod val="50000"/>
                            </a:schemeClr>
                          </a:solidFill>
                          <a:latin typeface="Poppins" panose="00000500000000000000" pitchFamily="2" charset="0"/>
                          <a:ea typeface="+mn-ea"/>
                          <a:cs typeface="Poppins" panose="00000500000000000000" pitchFamily="2" charset="0"/>
                          <a:sym typeface="Arial"/>
                        </a:rPr>
                        <a:t>de </a:t>
                      </a:r>
                      <a:r>
                        <a:rPr lang="es-ES" sz="3600" b="1" i="0" u="none" strike="noStrike" cap="none" dirty="0" err="1">
                          <a:solidFill>
                            <a:schemeClr val="accent5">
                              <a:lumMod val="50000"/>
                            </a:schemeClr>
                          </a:solidFill>
                          <a:latin typeface="Poppins" panose="00000500000000000000" pitchFamily="2" charset="0"/>
                          <a:ea typeface="+mn-ea"/>
                          <a:cs typeface="Poppins" panose="00000500000000000000" pitchFamily="2" charset="0"/>
                          <a:sym typeface="Arial"/>
                        </a:rPr>
                        <a:t>instrucci</a:t>
                      </a:r>
                      <a:r>
                        <a:rPr lang="es-CO" sz="3600" b="1" i="0" u="none" strike="noStrike" cap="none" dirty="0" err="1">
                          <a:solidFill>
                            <a:schemeClr val="accent5">
                              <a:lumMod val="50000"/>
                            </a:schemeClr>
                          </a:solidFill>
                          <a:effectLst/>
                          <a:latin typeface="Poppins" panose="00000500000000000000" pitchFamily="2" charset="0"/>
                          <a:ea typeface="+mn-ea"/>
                          <a:cs typeface="Poppins" panose="00000500000000000000" pitchFamily="2" charset="0"/>
                          <a:sym typeface="Arial"/>
                        </a:rPr>
                        <a:t>ó</a:t>
                      </a:r>
                      <a:r>
                        <a:rPr lang="es-ES" sz="3600" b="1" i="0" u="none" strike="noStrike" cap="none" dirty="0">
                          <a:solidFill>
                            <a:schemeClr val="accent5">
                              <a:lumMod val="50000"/>
                            </a:schemeClr>
                          </a:solidFill>
                          <a:latin typeface="Poppins" panose="00000500000000000000" pitchFamily="2" charset="0"/>
                          <a:ea typeface="+mn-ea"/>
                          <a:cs typeface="Poppins" panose="00000500000000000000" pitchFamily="2" charset="0"/>
                          <a:sym typeface="Arial"/>
                        </a:rPr>
                        <a:t>n</a:t>
                      </a:r>
                    </a:p>
                  </a:txBody>
                  <a:tcPr>
                    <a:solidFill>
                      <a:schemeClr val="bg1"/>
                    </a:solidFill>
                  </a:tcPr>
                </a:tc>
                <a:tc>
                  <a:txBody>
                    <a:bodyPr/>
                    <a:lstStyle/>
                    <a:p>
                      <a:pPr algn="ctr"/>
                      <a:r>
                        <a:rPr lang="en-US" sz="4000" b="1" dirty="0" err="1">
                          <a:solidFill>
                            <a:srgbClr val="1D4759"/>
                          </a:solidFill>
                          <a:latin typeface="Poppins"/>
                          <a:cs typeface="Poppins"/>
                        </a:rPr>
                        <a:t>Tiempo</a:t>
                      </a:r>
                      <a:r>
                        <a:rPr lang="en-US" sz="4000" b="1" dirty="0">
                          <a:solidFill>
                            <a:srgbClr val="1D4759"/>
                          </a:solidFill>
                          <a:latin typeface="Poppins"/>
                          <a:cs typeface="Poppins"/>
                        </a:rPr>
                        <a:t> de </a:t>
                      </a:r>
                      <a:r>
                        <a:rPr lang="en-US" sz="4000" b="1" dirty="0" err="1">
                          <a:solidFill>
                            <a:srgbClr val="1D4759"/>
                          </a:solidFill>
                          <a:latin typeface="Poppins"/>
                          <a:cs typeface="Poppins"/>
                        </a:rPr>
                        <a:t>estudio</a:t>
                      </a:r>
                      <a:endParaRPr lang="en-US" sz="4000" b="1" dirty="0">
                        <a:solidFill>
                          <a:srgbClr val="1D4759"/>
                        </a:solidFill>
                        <a:latin typeface="Poppins"/>
                        <a:cs typeface="Poppins"/>
                      </a:endParaRPr>
                    </a:p>
                  </a:txBody>
                  <a:tcPr>
                    <a:solidFill>
                      <a:srgbClr val="FFC000"/>
                    </a:solidFill>
                  </a:tcPr>
                </a:tc>
                <a:tc>
                  <a:txBody>
                    <a:bodyPr/>
                    <a:lstStyle/>
                    <a:p>
                      <a:pPr lvl="0" algn="ctr">
                        <a:buNone/>
                      </a:pPr>
                      <a:r>
                        <a:rPr lang="en-US" sz="4000" b="1" dirty="0" err="1">
                          <a:solidFill>
                            <a:srgbClr val="1D4759"/>
                          </a:solidFill>
                          <a:latin typeface="Poppins"/>
                          <a:cs typeface="Poppins"/>
                        </a:rPr>
                        <a:t>Compromiso</a:t>
                      </a:r>
                      <a:r>
                        <a:rPr lang="en-US" sz="4000" b="1" dirty="0">
                          <a:solidFill>
                            <a:srgbClr val="1D4759"/>
                          </a:solidFill>
                          <a:latin typeface="Poppins"/>
                          <a:cs typeface="Poppins"/>
                        </a:rPr>
                        <a:t> de </a:t>
                      </a:r>
                      <a:r>
                        <a:rPr lang="en-US" sz="4000" b="1" dirty="0" err="1">
                          <a:solidFill>
                            <a:srgbClr val="1D4759"/>
                          </a:solidFill>
                          <a:latin typeface="Poppins"/>
                          <a:cs typeface="Poppins"/>
                        </a:rPr>
                        <a:t>Tiempo</a:t>
                      </a:r>
                      <a:endParaRPr lang="en-US" sz="2800" dirty="0"/>
                    </a:p>
                  </a:txBody>
                  <a:tcPr>
                    <a:solidFill>
                      <a:schemeClr val="bg1"/>
                    </a:solidFill>
                  </a:tcPr>
                </a:tc>
                <a:extLst>
                  <a:ext uri="{0D108BD9-81ED-4DB2-BD59-A6C34878D82A}">
                    <a16:rowId xmlns:a16="http://schemas.microsoft.com/office/drawing/2014/main" val="3358050531"/>
                  </a:ext>
                </a:extLst>
              </a:tr>
              <a:tr h="1221005">
                <a:tc>
                  <a:txBody>
                    <a:bodyPr/>
                    <a:lstStyle/>
                    <a:p>
                      <a:pPr algn="ctr"/>
                      <a:r>
                        <a:rPr lang="en-US" sz="4000" dirty="0">
                          <a:solidFill>
                            <a:srgbClr val="1D4759"/>
                          </a:solidFill>
                          <a:latin typeface="Poppins" panose="00000500000000000000" pitchFamily="2" charset="0"/>
                          <a:cs typeface="Poppins" panose="00000500000000000000" pitchFamily="2" charset="0"/>
                        </a:rPr>
                        <a:t>1 </a:t>
                      </a:r>
                      <a:r>
                        <a:rPr lang="en-US" sz="4000" dirty="0" err="1">
                          <a:solidFill>
                            <a:srgbClr val="1D4759"/>
                          </a:solidFill>
                          <a:latin typeface="Poppins" panose="00000500000000000000" pitchFamily="2" charset="0"/>
                          <a:cs typeface="Poppins" panose="00000500000000000000" pitchFamily="2" charset="0"/>
                        </a:rPr>
                        <a:t>unidad</a:t>
                      </a:r>
                      <a:r>
                        <a:rPr lang="en-US" sz="4000" dirty="0">
                          <a:solidFill>
                            <a:srgbClr val="1D4759"/>
                          </a:solidFill>
                          <a:latin typeface="Poppins" panose="00000500000000000000" pitchFamily="2" charset="0"/>
                          <a:cs typeface="Poppins" panose="00000500000000000000" pitchFamily="2" charset="0"/>
                        </a:rPr>
                        <a:t> </a:t>
                      </a:r>
                    </a:p>
                  </a:txBody>
                  <a:tcPr anchor="ctr">
                    <a:solidFill>
                      <a:srgbClr val="FFC000"/>
                    </a:solidFill>
                  </a:tcPr>
                </a:tc>
                <a:tc>
                  <a:txBody>
                    <a:bodyPr/>
                    <a:lstStyle/>
                    <a:p>
                      <a:pPr algn="ctr"/>
                      <a:r>
                        <a:rPr lang="en-US" sz="4000" dirty="0">
                          <a:solidFill>
                            <a:srgbClr val="1D4759"/>
                          </a:solidFill>
                          <a:latin typeface="Poppins"/>
                          <a:cs typeface="Poppins"/>
                        </a:rPr>
                        <a:t>1 horas</a:t>
                      </a:r>
                    </a:p>
                  </a:txBody>
                  <a:tcPr anchor="ctr">
                    <a:solidFill>
                      <a:schemeClr val="bg1"/>
                    </a:solidFill>
                  </a:tcPr>
                </a:tc>
                <a:tc>
                  <a:txBody>
                    <a:bodyPr/>
                    <a:lstStyle/>
                    <a:p>
                      <a:pPr algn="ctr"/>
                      <a:r>
                        <a:rPr lang="en-US" sz="4000" dirty="0">
                          <a:solidFill>
                            <a:srgbClr val="1D4759"/>
                          </a:solidFill>
                          <a:latin typeface="Poppins"/>
                          <a:cs typeface="Poppins"/>
                        </a:rPr>
                        <a:t>2-3 horas</a:t>
                      </a:r>
                    </a:p>
                  </a:txBody>
                  <a:tcPr anchor="ctr">
                    <a:solidFill>
                      <a:srgbClr val="FFC000"/>
                    </a:solidFill>
                  </a:tcPr>
                </a:tc>
                <a:tc>
                  <a:txBody>
                    <a:bodyPr/>
                    <a:lstStyle/>
                    <a:p>
                      <a:pPr lvl="0" algn="ctr">
                        <a:buNone/>
                      </a:pPr>
                      <a:r>
                        <a:rPr lang="en-US" sz="4000" b="0" dirty="0">
                          <a:solidFill>
                            <a:srgbClr val="1D4759"/>
                          </a:solidFill>
                          <a:latin typeface="Poppins"/>
                          <a:cs typeface="Poppins"/>
                        </a:rPr>
                        <a:t>3-4 horas</a:t>
                      </a:r>
                    </a:p>
                  </a:txBody>
                  <a:tcPr anchor="ctr">
                    <a:solidFill>
                      <a:schemeClr val="bg1"/>
                    </a:solidFill>
                  </a:tcPr>
                </a:tc>
                <a:extLst>
                  <a:ext uri="{0D108BD9-81ED-4DB2-BD59-A6C34878D82A}">
                    <a16:rowId xmlns:a16="http://schemas.microsoft.com/office/drawing/2014/main" val="1506650502"/>
                  </a:ext>
                </a:extLst>
              </a:tr>
              <a:tr h="1095267">
                <a:tc>
                  <a:txBody>
                    <a:bodyPr/>
                    <a:lstStyle/>
                    <a:p>
                      <a:pPr algn="ctr"/>
                      <a:r>
                        <a:rPr lang="en-US" sz="4000" b="0" dirty="0">
                          <a:solidFill>
                            <a:srgbClr val="1D4759"/>
                          </a:solidFill>
                          <a:latin typeface="Poppins"/>
                          <a:cs typeface="Poppins"/>
                        </a:rPr>
                        <a:t>3 </a:t>
                      </a:r>
                      <a:r>
                        <a:rPr lang="en-US" sz="4000" b="0" dirty="0" err="1">
                          <a:solidFill>
                            <a:srgbClr val="1D4759"/>
                          </a:solidFill>
                          <a:latin typeface="Poppins"/>
                          <a:cs typeface="Poppins"/>
                        </a:rPr>
                        <a:t>unidades</a:t>
                      </a:r>
                      <a:endParaRPr lang="en-US" sz="4000" b="0" dirty="0">
                        <a:solidFill>
                          <a:srgbClr val="1D4759"/>
                        </a:solidFill>
                        <a:latin typeface="Poppins"/>
                        <a:cs typeface="Poppins"/>
                      </a:endParaRPr>
                    </a:p>
                  </a:txBody>
                  <a:tcPr anchor="ctr">
                    <a:solidFill>
                      <a:srgbClr val="FFC000"/>
                    </a:solidFill>
                  </a:tcPr>
                </a:tc>
                <a:tc>
                  <a:txBody>
                    <a:bodyPr/>
                    <a:lstStyle/>
                    <a:p>
                      <a:pPr algn="ctr"/>
                      <a:r>
                        <a:rPr lang="en-US" sz="4000" b="0" dirty="0">
                          <a:solidFill>
                            <a:srgbClr val="1D4759"/>
                          </a:solidFill>
                          <a:latin typeface="Poppins"/>
                          <a:cs typeface="Poppins"/>
                        </a:rPr>
                        <a:t>3 horas</a:t>
                      </a:r>
                    </a:p>
                  </a:txBody>
                  <a:tcPr anchor="ctr">
                    <a:solidFill>
                      <a:schemeClr val="bg1"/>
                    </a:solidFill>
                  </a:tcPr>
                </a:tc>
                <a:tc>
                  <a:txBody>
                    <a:bodyPr/>
                    <a:lstStyle/>
                    <a:p>
                      <a:pPr algn="ctr"/>
                      <a:r>
                        <a:rPr lang="en-US" sz="4000" b="0" dirty="0">
                          <a:solidFill>
                            <a:srgbClr val="1D4759"/>
                          </a:solidFill>
                          <a:latin typeface="Poppins"/>
                          <a:cs typeface="Poppins"/>
                        </a:rPr>
                        <a:t>6-9 horas</a:t>
                      </a:r>
                    </a:p>
                  </a:txBody>
                  <a:tcPr anchor="ctr">
                    <a:solidFill>
                      <a:srgbClr val="FFC000"/>
                    </a:solidFill>
                  </a:tcPr>
                </a:tc>
                <a:tc>
                  <a:txBody>
                    <a:bodyPr/>
                    <a:lstStyle/>
                    <a:p>
                      <a:pPr lvl="0" algn="ctr">
                        <a:buNone/>
                      </a:pPr>
                      <a:r>
                        <a:rPr lang="en-US" sz="4000" b="0" dirty="0">
                          <a:solidFill>
                            <a:srgbClr val="1D4759"/>
                          </a:solidFill>
                          <a:latin typeface="Poppins"/>
                          <a:cs typeface="Poppins"/>
                        </a:rPr>
                        <a:t>9-12 horas</a:t>
                      </a:r>
                    </a:p>
                  </a:txBody>
                  <a:tcPr anchor="ctr">
                    <a:solidFill>
                      <a:schemeClr val="bg1"/>
                    </a:solidFill>
                  </a:tcPr>
                </a:tc>
                <a:extLst>
                  <a:ext uri="{0D108BD9-81ED-4DB2-BD59-A6C34878D82A}">
                    <a16:rowId xmlns:a16="http://schemas.microsoft.com/office/drawing/2014/main" val="3659554319"/>
                  </a:ext>
                </a:extLst>
              </a:tr>
              <a:tr h="1937782">
                <a:tc>
                  <a:txBody>
                    <a:bodyPr/>
                    <a:lstStyle/>
                    <a:p>
                      <a:pPr algn="ctr"/>
                      <a:r>
                        <a:rPr lang="en-US" sz="4000" b="1" dirty="0">
                          <a:solidFill>
                            <a:srgbClr val="1D4759"/>
                          </a:solidFill>
                          <a:latin typeface="Poppins"/>
                          <a:cs typeface="Poppins"/>
                        </a:rPr>
                        <a:t>12 </a:t>
                      </a:r>
                      <a:r>
                        <a:rPr lang="en-US" sz="4000" b="1" dirty="0" err="1">
                          <a:solidFill>
                            <a:srgbClr val="1D4759"/>
                          </a:solidFill>
                          <a:latin typeface="Poppins"/>
                          <a:cs typeface="Poppins"/>
                        </a:rPr>
                        <a:t>unidades</a:t>
                      </a:r>
                      <a:endParaRPr lang="en-US" sz="4000" b="1" dirty="0">
                        <a:solidFill>
                          <a:srgbClr val="1D4759"/>
                        </a:solidFill>
                        <a:latin typeface="Poppins"/>
                        <a:cs typeface="Poppins"/>
                      </a:endParaRPr>
                    </a:p>
                    <a:p>
                      <a:pPr lvl="0" algn="ctr">
                        <a:buNone/>
                      </a:pPr>
                      <a:r>
                        <a:rPr lang="en-US" sz="3200" b="1" dirty="0" err="1">
                          <a:solidFill>
                            <a:srgbClr val="1D4759"/>
                          </a:solidFill>
                          <a:latin typeface="Poppins"/>
                          <a:cs typeface="Poppins"/>
                        </a:rPr>
                        <a:t>Tiemp</a:t>
                      </a:r>
                      <a:r>
                        <a:rPr lang="en-US" sz="3200" b="1" dirty="0">
                          <a:solidFill>
                            <a:srgbClr val="1D4759"/>
                          </a:solidFill>
                          <a:latin typeface="Poppins"/>
                          <a:cs typeface="Poppins"/>
                        </a:rPr>
                        <a:t> </a:t>
                      </a:r>
                      <a:r>
                        <a:rPr lang="en-US" sz="3200" b="1" dirty="0" err="1">
                          <a:solidFill>
                            <a:srgbClr val="1D4759"/>
                          </a:solidFill>
                          <a:latin typeface="Poppins"/>
                          <a:cs typeface="Poppins"/>
                        </a:rPr>
                        <a:t>Completo</a:t>
                      </a:r>
                      <a:endParaRPr lang="en-US" sz="3200" b="1" dirty="0">
                        <a:solidFill>
                          <a:srgbClr val="1D4759"/>
                        </a:solidFill>
                        <a:latin typeface="Poppins"/>
                        <a:cs typeface="Poppins"/>
                      </a:endParaRPr>
                    </a:p>
                  </a:txBody>
                  <a:tcPr anchor="ctr">
                    <a:solidFill>
                      <a:srgbClr val="FFC000"/>
                    </a:solidFill>
                  </a:tcPr>
                </a:tc>
                <a:tc>
                  <a:txBody>
                    <a:bodyPr/>
                    <a:lstStyle/>
                    <a:p>
                      <a:pPr algn="ctr"/>
                      <a:r>
                        <a:rPr lang="en-US" sz="4000" b="1" dirty="0">
                          <a:solidFill>
                            <a:srgbClr val="1D4759"/>
                          </a:solidFill>
                          <a:latin typeface="Poppins"/>
                          <a:cs typeface="Poppins"/>
                        </a:rPr>
                        <a:t>12 horas</a:t>
                      </a:r>
                    </a:p>
                  </a:txBody>
                  <a:tcPr anchor="ctr">
                    <a:solidFill>
                      <a:schemeClr val="bg1"/>
                    </a:solidFill>
                  </a:tcPr>
                </a:tc>
                <a:tc>
                  <a:txBody>
                    <a:bodyPr/>
                    <a:lstStyle/>
                    <a:p>
                      <a:pPr algn="ctr"/>
                      <a:r>
                        <a:rPr lang="en-US" sz="4000" b="1" dirty="0">
                          <a:solidFill>
                            <a:srgbClr val="1D4759"/>
                          </a:solidFill>
                          <a:latin typeface="Poppins"/>
                          <a:cs typeface="Poppins"/>
                        </a:rPr>
                        <a:t>24-36 horas</a:t>
                      </a:r>
                    </a:p>
                  </a:txBody>
                  <a:tcPr anchor="ctr">
                    <a:solidFill>
                      <a:srgbClr val="FFC000"/>
                    </a:solidFill>
                  </a:tcPr>
                </a:tc>
                <a:tc>
                  <a:txBody>
                    <a:bodyPr/>
                    <a:lstStyle/>
                    <a:p>
                      <a:pPr lvl="0" algn="ctr">
                        <a:buNone/>
                      </a:pPr>
                      <a:r>
                        <a:rPr lang="en-US" sz="4000" b="1" dirty="0">
                          <a:solidFill>
                            <a:srgbClr val="1D4759"/>
                          </a:solidFill>
                          <a:latin typeface="Poppins"/>
                          <a:cs typeface="Poppins"/>
                        </a:rPr>
                        <a:t>36-48 horas</a:t>
                      </a:r>
                    </a:p>
                  </a:txBody>
                  <a:tcPr anchor="ctr">
                    <a:solidFill>
                      <a:schemeClr val="bg1"/>
                    </a:solidFill>
                  </a:tcPr>
                </a:tc>
                <a:extLst>
                  <a:ext uri="{0D108BD9-81ED-4DB2-BD59-A6C34878D82A}">
                    <a16:rowId xmlns:a16="http://schemas.microsoft.com/office/drawing/2014/main" val="541830351"/>
                  </a:ext>
                </a:extLst>
              </a:tr>
            </a:tbl>
          </a:graphicData>
        </a:graphic>
      </p:graphicFrame>
      <p:sp>
        <p:nvSpPr>
          <p:cNvPr id="4" name="TextBox 3">
            <a:extLst>
              <a:ext uri="{FF2B5EF4-FFF2-40B4-BE49-F238E27FC236}">
                <a16:creationId xmlns:a16="http://schemas.microsoft.com/office/drawing/2014/main" id="{18ADF8D9-56D3-7C7F-FE55-F8E6F4316208}"/>
              </a:ext>
            </a:extLst>
          </p:cNvPr>
          <p:cNvSpPr txBox="1"/>
          <p:nvPr/>
        </p:nvSpPr>
        <p:spPr>
          <a:xfrm>
            <a:off x="1715774" y="962592"/>
            <a:ext cx="14399173" cy="830997"/>
          </a:xfrm>
          <a:prstGeom prst="rect">
            <a:avLst/>
          </a:prstGeom>
          <a:noFill/>
        </p:spPr>
        <p:txBody>
          <a:bodyPr wrap="square">
            <a:spAutoFit/>
          </a:bodyPr>
          <a:lstStyle/>
          <a:p>
            <a:r>
              <a:rPr lang="en-US" sz="4800" b="1" i="0" u="none" strike="noStrike" cap="none" dirty="0" err="1">
                <a:solidFill>
                  <a:srgbClr val="4848D1"/>
                </a:solidFill>
                <a:latin typeface="Poppins"/>
                <a:ea typeface="Poppins"/>
                <a:cs typeface="Poppins"/>
                <a:sym typeface="Poppins"/>
              </a:rPr>
              <a:t>Mantener</a:t>
            </a:r>
            <a:r>
              <a:rPr lang="en-US" sz="4800" b="1" i="0" u="none" strike="noStrike" cap="none" dirty="0">
                <a:solidFill>
                  <a:srgbClr val="4848D1"/>
                </a:solidFill>
                <a:latin typeface="Poppins"/>
                <a:ea typeface="Poppins"/>
                <a:cs typeface="Poppins"/>
                <a:sym typeface="Poppins"/>
              </a:rPr>
              <a:t> la </a:t>
            </a:r>
            <a:r>
              <a:rPr lang="en-US" sz="4800" b="1" i="0" u="none" strike="noStrike" cap="none" dirty="0" err="1">
                <a:solidFill>
                  <a:srgbClr val="4848D1"/>
                </a:solidFill>
                <a:latin typeface="Poppins"/>
                <a:ea typeface="Poppins"/>
                <a:cs typeface="Poppins"/>
                <a:sym typeface="Poppins"/>
              </a:rPr>
              <a:t>Ayuda</a:t>
            </a:r>
            <a:r>
              <a:rPr lang="en-US" sz="4800" b="1" i="0" u="none" strike="noStrike" cap="none" dirty="0">
                <a:solidFill>
                  <a:srgbClr val="4848D1"/>
                </a:solidFill>
                <a:latin typeface="Poppins"/>
                <a:ea typeface="Poppins"/>
                <a:cs typeface="Poppins"/>
                <a:sym typeface="Poppins"/>
              </a:rPr>
              <a:t> </a:t>
            </a:r>
            <a:r>
              <a:rPr lang="en-US" sz="4800" b="1" i="0" u="none" strike="noStrike" cap="none" dirty="0" err="1">
                <a:solidFill>
                  <a:srgbClr val="4848D1"/>
                </a:solidFill>
                <a:latin typeface="Poppins"/>
                <a:ea typeface="Poppins"/>
                <a:cs typeface="Poppins"/>
                <a:sym typeface="Poppins"/>
              </a:rPr>
              <a:t>Financiera</a:t>
            </a:r>
            <a:r>
              <a:rPr lang="en-US" sz="4800" b="1" i="0" u="none" strike="noStrike" cap="none" dirty="0">
                <a:solidFill>
                  <a:srgbClr val="4848D1"/>
                </a:solidFill>
                <a:latin typeface="Poppins"/>
                <a:ea typeface="Poppins"/>
                <a:cs typeface="Poppins"/>
                <a:sym typeface="Poppins"/>
              </a:rPr>
              <a:t>: : </a:t>
            </a:r>
            <a:r>
              <a:rPr lang="en-US" sz="4800" b="1" i="0" u="none" strike="noStrike" cap="none" dirty="0" err="1">
                <a:solidFill>
                  <a:srgbClr val="4848D1"/>
                </a:solidFill>
                <a:latin typeface="Poppins"/>
                <a:ea typeface="Poppins"/>
                <a:cs typeface="Poppins"/>
                <a:sym typeface="Poppins"/>
              </a:rPr>
              <a:t>Unidades</a:t>
            </a:r>
            <a:endParaRPr lang="en-US" sz="4800" dirty="0"/>
          </a:p>
        </p:txBody>
      </p:sp>
      <p:sp>
        <p:nvSpPr>
          <p:cNvPr id="5" name="TextBox 4">
            <a:extLst>
              <a:ext uri="{FF2B5EF4-FFF2-40B4-BE49-F238E27FC236}">
                <a16:creationId xmlns:a16="http://schemas.microsoft.com/office/drawing/2014/main" id="{6C7D38E0-5AFC-0356-B6F8-8E4C8C669DBB}"/>
              </a:ext>
            </a:extLst>
          </p:cNvPr>
          <p:cNvSpPr txBox="1"/>
          <p:nvPr/>
        </p:nvSpPr>
        <p:spPr>
          <a:xfrm rot="10604302" flipV="1">
            <a:off x="2577676" y="8598010"/>
            <a:ext cx="15740035" cy="830997"/>
          </a:xfrm>
          <a:prstGeom prst="rect">
            <a:avLst/>
          </a:prstGeom>
          <a:noFill/>
        </p:spPr>
        <p:txBody>
          <a:bodyPr wrap="square" rtlCol="0">
            <a:spAutoFit/>
          </a:bodyPr>
          <a:lstStyle/>
          <a:p>
            <a:pPr algn="ctr"/>
            <a:r>
              <a:rPr lang="es-CO" sz="2400" b="1" dirty="0">
                <a:solidFill>
                  <a:schemeClr val="bg1"/>
                </a:solidFill>
                <a:effectLst/>
                <a:latin typeface="Poppins" panose="00000500000000000000" pitchFamily="2" charset="0"/>
                <a:ea typeface="Calibri" panose="020F0502020204030204" pitchFamily="34" charset="0"/>
                <a:cs typeface="Poppins" panose="00000500000000000000" pitchFamily="2" charset="0"/>
              </a:rPr>
              <a:t>Los estudiantes deben reunirse con un consejero académico para hablar sobre las unidades que van a tomar </a:t>
            </a:r>
            <a:r>
              <a:rPr lang="es-CO" sz="2400" b="1" i="1" u="sng" dirty="0">
                <a:solidFill>
                  <a:schemeClr val="bg1"/>
                </a:solidFill>
                <a:effectLst/>
                <a:latin typeface="Poppins" panose="00000500000000000000" pitchFamily="2" charset="0"/>
                <a:ea typeface="Calibri" panose="020F0502020204030204" pitchFamily="34" charset="0"/>
                <a:cs typeface="Poppins" panose="00000500000000000000" pitchFamily="2" charset="0"/>
              </a:rPr>
              <a:t>antes</a:t>
            </a:r>
            <a:r>
              <a:rPr lang="es-CO" sz="2400" b="1" dirty="0">
                <a:solidFill>
                  <a:schemeClr val="bg1"/>
                </a:solidFill>
                <a:effectLst/>
                <a:latin typeface="Poppins" panose="00000500000000000000" pitchFamily="2" charset="0"/>
                <a:ea typeface="Calibri" panose="020F0502020204030204" pitchFamily="34" charset="0"/>
                <a:cs typeface="Poppins" panose="00000500000000000000" pitchFamily="2" charset="0"/>
              </a:rPr>
              <a:t> de inscribirse en las clases.</a:t>
            </a:r>
            <a:endParaRPr lang="es-ES" sz="2400" dirty="0">
              <a:solidFill>
                <a:schemeClr val="bg1"/>
              </a:solidFill>
              <a:latin typeface="Poppins" panose="00000500000000000000" pitchFamily="2" charset="0"/>
              <a:ea typeface="+mn-ea"/>
              <a:cs typeface="Poppins" panose="00000500000000000000" pitchFamily="2" charset="0"/>
            </a:endParaRPr>
          </a:p>
        </p:txBody>
      </p:sp>
    </p:spTree>
    <p:extLst>
      <p:ext uri="{BB962C8B-B14F-4D97-AF65-F5344CB8AC3E}">
        <p14:creationId xmlns:p14="http://schemas.microsoft.com/office/powerpoint/2010/main" val="25086514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110"/>
        <p:cNvGrpSpPr/>
        <p:nvPr/>
      </p:nvGrpSpPr>
      <p:grpSpPr>
        <a:xfrm>
          <a:off x="0" y="0"/>
          <a:ext cx="0" cy="0"/>
          <a:chOff x="0" y="0"/>
          <a:chExt cx="0" cy="0"/>
        </a:xfrm>
      </p:grpSpPr>
      <p:sp>
        <p:nvSpPr>
          <p:cNvPr id="1111" name="Google Shape;1111;p59"/>
          <p:cNvSpPr/>
          <p:nvPr/>
        </p:nvSpPr>
        <p:spPr>
          <a:xfrm rot="-413588">
            <a:off x="-1111440" y="-1115719"/>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sp>
        <p:nvSpPr>
          <p:cNvPr id="1112" name="Google Shape;1112;p59"/>
          <p:cNvSpPr txBox="1"/>
          <p:nvPr/>
        </p:nvSpPr>
        <p:spPr>
          <a:xfrm>
            <a:off x="628638" y="2354900"/>
            <a:ext cx="8352600" cy="7186583"/>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a:solidFill>
                  <a:srgbClr val="4848D1"/>
                </a:solidFill>
                <a:latin typeface="Poppins"/>
                <a:ea typeface="Poppins"/>
                <a:cs typeface="Poppins"/>
                <a:sym typeface="Poppins"/>
              </a:rPr>
              <a:t>Por </a:t>
            </a:r>
            <a:r>
              <a:rPr lang="en-US" sz="4400" b="1" i="0" u="none" strike="noStrike" cap="none" dirty="0" err="1">
                <a:solidFill>
                  <a:srgbClr val="4848D1"/>
                </a:solidFill>
                <a:latin typeface="Poppins"/>
                <a:ea typeface="Poppins"/>
                <a:cs typeface="Poppins"/>
                <a:sym typeface="Poppins"/>
              </a:rPr>
              <a:t>qué</a:t>
            </a:r>
            <a:r>
              <a:rPr lang="en-US" sz="4400" b="1" i="0" u="none" strike="noStrike" cap="none" dirty="0">
                <a:solidFill>
                  <a:srgbClr val="4848D1"/>
                </a:solidFill>
                <a:latin typeface="Poppins"/>
                <a:ea typeface="Poppins"/>
                <a:cs typeface="Poppins"/>
                <a:sym typeface="Poppins"/>
              </a:rPr>
              <a:t> </a:t>
            </a:r>
            <a:r>
              <a:rPr lang="en-US" sz="4400" b="1" i="0" u="none" strike="noStrike" cap="none" dirty="0" err="1">
                <a:solidFill>
                  <a:srgbClr val="4848D1"/>
                </a:solidFill>
                <a:latin typeface="Poppins"/>
                <a:ea typeface="Poppins"/>
                <a:cs typeface="Poppins"/>
                <a:sym typeface="Poppins"/>
              </a:rPr>
              <a:t>el</a:t>
            </a:r>
            <a:r>
              <a:rPr lang="en-US" sz="4400" b="1" i="0" u="none" strike="noStrike" cap="none" dirty="0">
                <a:solidFill>
                  <a:srgbClr val="4848D1"/>
                </a:solidFill>
                <a:latin typeface="Poppins"/>
                <a:ea typeface="Poppins"/>
                <a:cs typeface="Poppins"/>
                <a:sym typeface="Poppins"/>
              </a:rPr>
              <a:t> SAP es </a:t>
            </a:r>
            <a:r>
              <a:rPr lang="en-US" sz="4400" b="1" i="0" u="none" strike="noStrike" cap="none" dirty="0" err="1">
                <a:solidFill>
                  <a:srgbClr val="4848D1"/>
                </a:solidFill>
                <a:latin typeface="Poppins"/>
                <a:ea typeface="Poppins"/>
                <a:cs typeface="Poppins"/>
                <a:sym typeface="Poppins"/>
              </a:rPr>
              <a:t>importa</a:t>
            </a:r>
            <a:r>
              <a:rPr lang="en-US" sz="4400" b="1" i="0" u="none" strike="noStrike" cap="none" dirty="0">
                <a:solidFill>
                  <a:srgbClr val="4848D1"/>
                </a:solidFill>
                <a:latin typeface="Poppins"/>
                <a:ea typeface="Poppins"/>
                <a:cs typeface="Poppins"/>
                <a:sym typeface="Poppins"/>
              </a:rPr>
              <a:t> </a:t>
            </a:r>
          </a:p>
          <a:p>
            <a:pPr marL="0" marR="0" lvl="0" indent="0" algn="l" rtl="0">
              <a:lnSpc>
                <a:spcPct val="100000"/>
              </a:lnSpc>
              <a:spcBef>
                <a:spcPts val="0"/>
              </a:spcBef>
              <a:spcAft>
                <a:spcPts val="0"/>
              </a:spcAft>
              <a:buClr>
                <a:srgbClr val="000000"/>
              </a:buClr>
              <a:buSzPts val="4400"/>
              <a:buFont typeface="Arial"/>
              <a:buNone/>
            </a:pPr>
            <a:r>
              <a:rPr lang="en-US" sz="4400" b="0" i="0" u="none" strike="noStrike" cap="none" dirty="0">
                <a:solidFill>
                  <a:schemeClr val="lt1"/>
                </a:solidFill>
                <a:latin typeface="Poppins"/>
                <a:ea typeface="Poppins"/>
                <a:cs typeface="Poppins"/>
                <a:sym typeface="Poppins"/>
              </a:rPr>
              <a:t>Más de </a:t>
            </a:r>
            <a:r>
              <a:rPr lang="en-US" sz="8800" b="1" i="0" u="none" strike="noStrike" cap="none" dirty="0">
                <a:solidFill>
                  <a:srgbClr val="FED531"/>
                </a:solidFill>
                <a:latin typeface="Poppins"/>
                <a:ea typeface="Poppins"/>
                <a:cs typeface="Poppins"/>
                <a:sym typeface="Poppins"/>
              </a:rPr>
              <a:t>1/3</a:t>
            </a:r>
            <a:r>
              <a:rPr lang="en-US" sz="4400" b="1" i="0" u="none" strike="noStrike" cap="none" dirty="0">
                <a:solidFill>
                  <a:schemeClr val="lt1"/>
                </a:solidFill>
                <a:latin typeface="Poppins"/>
                <a:ea typeface="Poppins"/>
                <a:cs typeface="Poppins"/>
                <a:sym typeface="Poppins"/>
              </a:rPr>
              <a:t> </a:t>
            </a:r>
            <a:r>
              <a:rPr lang="en-US" sz="4400" b="0" i="0" u="none" strike="noStrike" cap="none" dirty="0">
                <a:solidFill>
                  <a:schemeClr val="lt1"/>
                </a:solidFill>
                <a:latin typeface="Poppins"/>
                <a:ea typeface="Poppins"/>
                <a:cs typeface="Poppins"/>
                <a:sym typeface="Poppins"/>
              </a:rPr>
              <a:t>de </a:t>
            </a:r>
            <a:r>
              <a:rPr lang="en-US" sz="4400" b="0" i="0" u="none" strike="noStrike" cap="none" dirty="0" err="1">
                <a:solidFill>
                  <a:schemeClr val="lt1"/>
                </a:solidFill>
                <a:latin typeface="Poppins"/>
                <a:ea typeface="Poppins"/>
                <a:cs typeface="Poppins"/>
                <a:sym typeface="Poppins"/>
              </a:rPr>
              <a:t>los</a:t>
            </a:r>
            <a:r>
              <a:rPr lang="en-US" sz="4400" b="0" i="0" u="none" strike="noStrike" cap="none" dirty="0">
                <a:solidFill>
                  <a:schemeClr val="lt1"/>
                </a:solidFill>
                <a:latin typeface="Poppins"/>
                <a:ea typeface="Poppins"/>
                <a:cs typeface="Poppins"/>
                <a:sym typeface="Poppins"/>
              </a:rPr>
              <a:t> </a:t>
            </a:r>
            <a:r>
              <a:rPr lang="en-US" sz="4400" b="0" i="0" u="none" strike="noStrike" cap="none" dirty="0" err="1">
                <a:solidFill>
                  <a:schemeClr val="lt1"/>
                </a:solidFill>
                <a:latin typeface="Poppins"/>
                <a:ea typeface="Poppins"/>
                <a:cs typeface="Poppins"/>
                <a:sym typeface="Poppins"/>
              </a:rPr>
              <a:t>jóvenes</a:t>
            </a:r>
            <a:r>
              <a:rPr lang="en-US" sz="4400" b="0" i="0" u="none" strike="noStrike" cap="none" dirty="0">
                <a:solidFill>
                  <a:schemeClr val="lt1"/>
                </a:solidFill>
                <a:latin typeface="Poppins"/>
                <a:ea typeface="Poppins"/>
                <a:cs typeface="Poppins"/>
                <a:sym typeface="Poppins"/>
              </a:rPr>
              <a:t> de </a:t>
            </a:r>
            <a:r>
              <a:rPr lang="en-US" sz="4400" b="0" i="0" u="none" strike="noStrike" cap="none" dirty="0" err="1">
                <a:solidFill>
                  <a:schemeClr val="lt1"/>
                </a:solidFill>
                <a:latin typeface="Poppins"/>
                <a:ea typeface="Poppins"/>
                <a:cs typeface="Poppins"/>
                <a:sym typeface="Poppins"/>
              </a:rPr>
              <a:t>crianza</a:t>
            </a:r>
            <a:r>
              <a:rPr lang="en-US" sz="4400" b="0" i="0" u="none" strike="noStrike" cap="none" dirty="0">
                <a:solidFill>
                  <a:schemeClr val="lt1"/>
                </a:solidFill>
                <a:latin typeface="Poppins"/>
                <a:ea typeface="Poppins"/>
                <a:cs typeface="Poppins"/>
                <a:sym typeface="Poppins"/>
              </a:rPr>
              <a:t> temporal </a:t>
            </a:r>
            <a:r>
              <a:rPr lang="en-US" sz="4400" b="0" i="0" u="none" strike="noStrike" cap="none" dirty="0" err="1">
                <a:solidFill>
                  <a:schemeClr val="lt1"/>
                </a:solidFill>
                <a:latin typeface="Poppins"/>
                <a:ea typeface="Poppins"/>
                <a:cs typeface="Poppins"/>
                <a:sym typeface="Poppins"/>
              </a:rPr>
              <a:t>nalcanzan</a:t>
            </a:r>
            <a:r>
              <a:rPr lang="en-US" sz="4400" b="0" i="0" u="none" strike="noStrike" cap="none" dirty="0">
                <a:solidFill>
                  <a:schemeClr val="lt1"/>
                </a:solidFill>
                <a:latin typeface="Poppins"/>
                <a:ea typeface="Poppins"/>
                <a:cs typeface="Poppins"/>
                <a:sym typeface="Poppins"/>
              </a:rPr>
              <a:t> un SAP </a:t>
            </a:r>
            <a:r>
              <a:rPr lang="en-US" sz="4400" b="0" i="0" u="none" strike="noStrike" cap="none" dirty="0" err="1">
                <a:solidFill>
                  <a:schemeClr val="lt1"/>
                </a:solidFill>
                <a:latin typeface="Poppins"/>
                <a:ea typeface="Poppins"/>
                <a:cs typeface="Poppins"/>
                <a:sym typeface="Poppins"/>
              </a:rPr>
              <a:t>durante</a:t>
            </a:r>
            <a:r>
              <a:rPr lang="en-US" sz="4400" b="0" i="0" u="none" strike="noStrike" cap="none" dirty="0">
                <a:solidFill>
                  <a:schemeClr val="lt1"/>
                </a:solidFill>
                <a:latin typeface="Poppins"/>
                <a:ea typeface="Poppins"/>
                <a:cs typeface="Poppins"/>
                <a:sym typeface="Poppins"/>
              </a:rPr>
              <a:t> </a:t>
            </a:r>
            <a:r>
              <a:rPr lang="en-US" sz="4400" b="0" i="0" u="none" strike="noStrike" cap="none" dirty="0" err="1">
                <a:solidFill>
                  <a:schemeClr val="lt1"/>
                </a:solidFill>
                <a:latin typeface="Poppins"/>
                <a:ea typeface="Poppins"/>
                <a:cs typeface="Poppins"/>
                <a:sym typeface="Poppins"/>
              </a:rPr>
              <a:t>el</a:t>
            </a:r>
            <a:r>
              <a:rPr lang="en-US" sz="4400" b="0" i="0" u="none" strike="noStrike" cap="none" dirty="0">
                <a:solidFill>
                  <a:schemeClr val="lt1"/>
                </a:solidFill>
                <a:latin typeface="Poppins"/>
                <a:ea typeface="Poppins"/>
                <a:cs typeface="Poppins"/>
                <a:sym typeface="Poppins"/>
              </a:rPr>
              <a:t> primer </a:t>
            </a:r>
            <a:r>
              <a:rPr lang="en-US" sz="4400" i="0" u="none" strike="noStrike" cap="none" dirty="0">
                <a:solidFill>
                  <a:schemeClr val="bg1"/>
                </a:solidFill>
                <a:latin typeface="Poppins" panose="00000500000000000000" pitchFamily="2" charset="0"/>
                <a:ea typeface="Poppins"/>
                <a:cs typeface="Poppins" panose="00000500000000000000" pitchFamily="2" charset="0"/>
                <a:sym typeface="Poppins"/>
              </a:rPr>
              <a:t>a</a:t>
            </a:r>
            <a:r>
              <a:rPr lang="es-CO" sz="4400" dirty="0">
                <a:solidFill>
                  <a:schemeClr val="bg1"/>
                </a:solidFill>
                <a:effectLst/>
                <a:latin typeface="Poppins" panose="00000500000000000000" pitchFamily="2" charset="0"/>
                <a:ea typeface="Calibri" panose="020F0502020204030204" pitchFamily="34" charset="0"/>
                <a:cs typeface="Poppins" panose="00000500000000000000" pitchFamily="2" charset="0"/>
              </a:rPr>
              <a:t>ñ</a:t>
            </a:r>
            <a:r>
              <a:rPr lang="en-US" sz="4400" i="0" u="none" strike="noStrike" cap="none" dirty="0">
                <a:solidFill>
                  <a:schemeClr val="bg1"/>
                </a:solidFill>
                <a:latin typeface="Poppins" panose="00000500000000000000" pitchFamily="2" charset="0"/>
                <a:ea typeface="Poppins"/>
                <a:cs typeface="Poppins" panose="00000500000000000000" pitchFamily="2" charset="0"/>
                <a:sym typeface="Poppins"/>
              </a:rPr>
              <a:t>o </a:t>
            </a:r>
            <a:r>
              <a:rPr lang="en-US" sz="4400" b="0" i="0" u="none" strike="noStrike" cap="none" dirty="0">
                <a:solidFill>
                  <a:schemeClr val="lt1"/>
                </a:solidFill>
                <a:latin typeface="Poppins"/>
                <a:ea typeface="Poppins"/>
                <a:cs typeface="Poppins"/>
                <a:sym typeface="Poppins"/>
              </a:rPr>
              <a:t>de </a:t>
            </a:r>
            <a:r>
              <a:rPr lang="en-US" sz="4400" b="0" i="0" u="none" strike="noStrike" cap="none" dirty="0" err="1">
                <a:solidFill>
                  <a:schemeClr val="lt1"/>
                </a:solidFill>
                <a:latin typeface="Poppins"/>
                <a:ea typeface="Poppins"/>
                <a:cs typeface="Poppins"/>
                <a:sym typeface="Poppins"/>
              </a:rPr>
              <a:t>universidad</a:t>
            </a:r>
            <a:endParaRPr sz="1400" b="0" i="0" u="none" strike="noStrike" cap="none" dirty="0">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4400"/>
              <a:buFont typeface="Arial"/>
              <a:buNone/>
            </a:pPr>
            <a:endParaRPr sz="2700" b="1" i="0" u="none" strike="noStrike" cap="none" dirty="0">
              <a:solidFill>
                <a:schemeClr val="lt1"/>
              </a:solidFill>
              <a:latin typeface="Poppins"/>
              <a:ea typeface="Poppins"/>
              <a:cs typeface="Poppins"/>
              <a:sym typeface="Poppins"/>
            </a:endParaRPr>
          </a:p>
          <a:p>
            <a:pPr marL="571500" marR="0" lvl="0" indent="-571500" algn="l" rtl="0">
              <a:lnSpc>
                <a:spcPct val="100000"/>
              </a:lnSpc>
              <a:spcBef>
                <a:spcPts val="0"/>
              </a:spcBef>
              <a:spcAft>
                <a:spcPts val="0"/>
              </a:spcAft>
              <a:buClr>
                <a:schemeClr val="lt1"/>
              </a:buClr>
              <a:buSzPts val="4400"/>
              <a:buFont typeface="Noto Sans Symbols"/>
              <a:buChar char="⮚"/>
            </a:pPr>
            <a:r>
              <a:rPr lang="en-US" sz="4400" b="0" i="0" u="none" strike="noStrike" cap="none" dirty="0">
                <a:solidFill>
                  <a:schemeClr val="lt1"/>
                </a:solidFill>
                <a:latin typeface="Poppins"/>
                <a:ea typeface="Poppins"/>
                <a:cs typeface="Poppins"/>
                <a:sym typeface="Poppins"/>
              </a:rPr>
              <a:t>¡Para </a:t>
            </a:r>
            <a:r>
              <a:rPr lang="en-US" sz="4400" b="0" i="0" u="none" strike="noStrike" cap="none" dirty="0" err="1">
                <a:solidFill>
                  <a:schemeClr val="lt1"/>
                </a:solidFill>
                <a:latin typeface="Poppins"/>
                <a:ea typeface="Poppins"/>
                <a:cs typeface="Poppins"/>
                <a:sym typeface="Poppins"/>
              </a:rPr>
              <a:t>los</a:t>
            </a:r>
            <a:r>
              <a:rPr lang="en-US" sz="4400" b="0" i="0" u="none" strike="noStrike" cap="none" dirty="0">
                <a:solidFill>
                  <a:schemeClr val="lt1"/>
                </a:solidFill>
                <a:latin typeface="Poppins"/>
                <a:ea typeface="Poppins"/>
                <a:cs typeface="Poppins"/>
                <a:sym typeface="Poppins"/>
              </a:rPr>
              <a:t> </a:t>
            </a:r>
            <a:r>
              <a:rPr lang="en-US" sz="4400" b="0" i="0" u="none" strike="noStrike" cap="none" dirty="0" err="1">
                <a:solidFill>
                  <a:schemeClr val="lt1"/>
                </a:solidFill>
                <a:latin typeface="Poppins"/>
                <a:ea typeface="Poppins"/>
                <a:cs typeface="Poppins"/>
                <a:sym typeface="Poppins"/>
              </a:rPr>
              <a:t>estudiantesde</a:t>
            </a:r>
            <a:r>
              <a:rPr lang="en-US" sz="4400" b="0" i="0" u="none" strike="noStrike" cap="none" dirty="0">
                <a:solidFill>
                  <a:schemeClr val="lt1"/>
                </a:solidFill>
                <a:latin typeface="Poppins"/>
                <a:ea typeface="Poppins"/>
                <a:cs typeface="Poppins"/>
                <a:sym typeface="Poppins"/>
              </a:rPr>
              <a:t> raza </a:t>
            </a:r>
            <a:r>
              <a:rPr lang="en-US" sz="4400" b="0" i="0" u="none" strike="noStrike" cap="none" dirty="0" err="1">
                <a:solidFill>
                  <a:schemeClr val="lt1"/>
                </a:solidFill>
                <a:latin typeface="Poppins"/>
                <a:ea typeface="Poppins"/>
                <a:cs typeface="Poppins"/>
                <a:sym typeface="Poppins"/>
              </a:rPr>
              <a:t>negra</a:t>
            </a:r>
            <a:r>
              <a:rPr lang="en-US" sz="4400" b="0" i="0" u="none" strike="noStrike" cap="none" dirty="0">
                <a:solidFill>
                  <a:schemeClr val="lt1"/>
                </a:solidFill>
                <a:latin typeface="Poppins"/>
                <a:ea typeface="Poppins"/>
                <a:cs typeface="Poppins"/>
                <a:sym typeface="Poppins"/>
              </a:rPr>
              <a:t>, </a:t>
            </a:r>
            <a:r>
              <a:rPr lang="en-US" sz="4400" b="0" i="0" u="none" strike="noStrike" cap="none" dirty="0" err="1">
                <a:solidFill>
                  <a:schemeClr val="lt1"/>
                </a:solidFill>
                <a:latin typeface="Poppins"/>
                <a:ea typeface="Poppins"/>
                <a:cs typeface="Poppins"/>
                <a:sym typeface="Poppins"/>
              </a:rPr>
              <a:t>esa</a:t>
            </a:r>
            <a:r>
              <a:rPr lang="en-US" sz="4400" b="0" i="0" u="none" strike="noStrike" cap="none" dirty="0">
                <a:solidFill>
                  <a:schemeClr val="lt1"/>
                </a:solidFill>
                <a:latin typeface="Poppins"/>
                <a:ea typeface="Poppins"/>
                <a:cs typeface="Poppins"/>
                <a:sym typeface="Poppins"/>
              </a:rPr>
              <a:t> </a:t>
            </a:r>
            <a:r>
              <a:rPr lang="en-US" sz="4400" b="0" i="0" u="none" strike="noStrike" cap="none" dirty="0" err="1">
                <a:solidFill>
                  <a:schemeClr val="lt1"/>
                </a:solidFill>
                <a:latin typeface="Poppins"/>
                <a:ea typeface="Poppins"/>
                <a:cs typeface="Poppins"/>
                <a:sym typeface="Poppins"/>
              </a:rPr>
              <a:t>tasa</a:t>
            </a:r>
            <a:r>
              <a:rPr lang="en-US" sz="4400" b="0" i="0" u="none" strike="noStrike" cap="none" dirty="0">
                <a:solidFill>
                  <a:schemeClr val="lt1"/>
                </a:solidFill>
                <a:latin typeface="Poppins"/>
                <a:ea typeface="Poppins"/>
                <a:cs typeface="Poppins"/>
                <a:sym typeface="Poppins"/>
              </a:rPr>
              <a:t> </a:t>
            </a:r>
            <a:r>
              <a:rPr lang="en-US" sz="4400" b="0" i="0" u="none" strike="noStrike" cap="none" dirty="0" err="1">
                <a:solidFill>
                  <a:schemeClr val="lt1"/>
                </a:solidFill>
                <a:latin typeface="Poppins"/>
                <a:ea typeface="Poppins"/>
                <a:cs typeface="Poppins"/>
                <a:sym typeface="Poppins"/>
              </a:rPr>
              <a:t>aumenta</a:t>
            </a:r>
            <a:r>
              <a:rPr lang="en-US" sz="4400" b="0" i="0" u="none" strike="noStrike" cap="none" dirty="0">
                <a:solidFill>
                  <a:schemeClr val="lt1"/>
                </a:solidFill>
                <a:latin typeface="Poppins"/>
                <a:ea typeface="Poppins"/>
                <a:cs typeface="Poppins"/>
                <a:sym typeface="Poppins"/>
              </a:rPr>
              <a:t> a </a:t>
            </a:r>
            <a:r>
              <a:rPr lang="en-US" sz="8800" b="1" i="0" u="none" strike="noStrike" cap="none" dirty="0">
                <a:solidFill>
                  <a:srgbClr val="FED531"/>
                </a:solidFill>
                <a:latin typeface="Poppins"/>
                <a:ea typeface="Poppins"/>
                <a:cs typeface="Poppins"/>
                <a:sym typeface="Poppins"/>
              </a:rPr>
              <a:t>42%</a:t>
            </a:r>
            <a:r>
              <a:rPr lang="en-US" sz="4400" b="1" i="0" u="none" strike="noStrike" cap="none" dirty="0">
                <a:solidFill>
                  <a:schemeClr val="lt1"/>
                </a:solidFill>
                <a:latin typeface="Poppins"/>
                <a:ea typeface="Poppins"/>
                <a:cs typeface="Poppins"/>
                <a:sym typeface="Poppins"/>
              </a:rPr>
              <a:t>!</a:t>
            </a:r>
            <a:endParaRPr sz="1400" b="0" i="0" u="none" strike="noStrike" cap="none" dirty="0">
              <a:solidFill>
                <a:srgbClr val="000000"/>
              </a:solidFill>
              <a:latin typeface="Arial"/>
              <a:ea typeface="Arial"/>
              <a:cs typeface="Arial"/>
              <a:sym typeface="Arial"/>
            </a:endParaRPr>
          </a:p>
        </p:txBody>
      </p:sp>
      <p:sp>
        <p:nvSpPr>
          <p:cNvPr id="1113" name="Google Shape;1113;p59"/>
          <p:cNvSpPr txBox="1"/>
          <p:nvPr/>
        </p:nvSpPr>
        <p:spPr>
          <a:xfrm>
            <a:off x="9093825" y="2354900"/>
            <a:ext cx="8766600" cy="7509708"/>
          </a:xfrm>
          <a:prstGeom prst="rect">
            <a:avLst/>
          </a:prstGeom>
          <a:noFill/>
          <a:ln w="76200" cap="flat" cmpd="sng">
            <a:solidFill>
              <a:srgbClr val="FED531"/>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1" i="0" u="none" strike="noStrike" cap="none" dirty="0">
                <a:solidFill>
                  <a:srgbClr val="4848D1"/>
                </a:solidFill>
                <a:latin typeface="Poppins"/>
                <a:ea typeface="Poppins"/>
                <a:cs typeface="Poppins"/>
                <a:sym typeface="Poppins"/>
              </a:rPr>
              <a:t>Los </a:t>
            </a:r>
            <a:r>
              <a:rPr lang="en-US" sz="4000" b="1" i="0" u="none" strike="noStrike" cap="none" dirty="0" err="1">
                <a:solidFill>
                  <a:srgbClr val="4848D1"/>
                </a:solidFill>
                <a:latin typeface="Poppins"/>
                <a:ea typeface="Poppins"/>
                <a:cs typeface="Poppins"/>
                <a:sym typeface="Poppins"/>
              </a:rPr>
              <a:t>cuidadores</a:t>
            </a:r>
            <a:r>
              <a:rPr lang="en-US" sz="4000" b="1" i="0" u="none" strike="noStrike" cap="none" dirty="0">
                <a:solidFill>
                  <a:srgbClr val="4848D1"/>
                </a:solidFill>
                <a:latin typeface="Poppins"/>
                <a:ea typeface="Poppins"/>
                <a:cs typeface="Poppins"/>
                <a:sym typeface="Poppins"/>
              </a:rPr>
              <a:t> </a:t>
            </a:r>
            <a:r>
              <a:rPr lang="en-US" sz="4000" b="1" i="0" u="none" strike="noStrike" cap="none" dirty="0" err="1">
                <a:solidFill>
                  <a:srgbClr val="4848D1"/>
                </a:solidFill>
                <a:latin typeface="Poppins"/>
                <a:ea typeface="Poppins"/>
                <a:cs typeface="Poppins"/>
                <a:sym typeface="Poppins"/>
              </a:rPr>
              <a:t>pueden</a:t>
            </a:r>
            <a:r>
              <a:rPr lang="en-US" sz="4000" b="1" i="0" u="none" strike="noStrike" cap="none" dirty="0">
                <a:solidFill>
                  <a:srgbClr val="4848D1"/>
                </a:solidFill>
                <a:latin typeface="Poppins"/>
                <a:ea typeface="Poppins"/>
                <a:cs typeface="Poppins"/>
                <a:sym typeface="Poppins"/>
              </a:rPr>
              <a:t>:</a:t>
            </a:r>
            <a:endParaRPr dirty="0"/>
          </a:p>
          <a:p>
            <a:pPr marL="0" marR="0" lvl="0" indent="0" algn="ctr" rtl="0">
              <a:lnSpc>
                <a:spcPct val="100000"/>
              </a:lnSpc>
              <a:spcBef>
                <a:spcPts val="0"/>
              </a:spcBef>
              <a:spcAft>
                <a:spcPts val="0"/>
              </a:spcAft>
              <a:buClr>
                <a:srgbClr val="000000"/>
              </a:buClr>
              <a:buSzPts val="4000"/>
              <a:buFont typeface="Arial"/>
              <a:buNone/>
            </a:pPr>
            <a:endParaRPr sz="1400" b="0" i="0" u="none" strike="noStrike" cap="none" dirty="0">
              <a:solidFill>
                <a:srgbClr val="000000"/>
              </a:solidFill>
              <a:latin typeface="Arial"/>
              <a:ea typeface="Arial"/>
              <a:cs typeface="Arial"/>
              <a:sym typeface="Arial"/>
            </a:endParaRPr>
          </a:p>
          <a:p>
            <a:pPr marL="800100" marR="0" lvl="0" indent="-568325" algn="l" rtl="0">
              <a:lnSpc>
                <a:spcPct val="100000"/>
              </a:lnSpc>
              <a:spcBef>
                <a:spcPts val="0"/>
              </a:spcBef>
              <a:spcAft>
                <a:spcPts val="0"/>
              </a:spcAft>
              <a:buClr>
                <a:srgbClr val="FFFFFF"/>
              </a:buClr>
              <a:buSzPts val="4000"/>
              <a:buFont typeface="Noto Sans Symbols"/>
              <a:buChar char="❑"/>
            </a:pPr>
            <a:r>
              <a:rPr lang="en-US" sz="4000" b="0" i="0" u="none" strike="noStrike" cap="none" dirty="0" err="1">
                <a:solidFill>
                  <a:srgbClr val="FFFFFF"/>
                </a:solidFill>
                <a:latin typeface="Poppins"/>
                <a:ea typeface="Poppins"/>
                <a:cs typeface="Poppins"/>
                <a:sym typeface="Poppins"/>
              </a:rPr>
              <a:t>Educar</a:t>
            </a:r>
            <a:r>
              <a:rPr lang="en-US" sz="4000" b="0" i="0" u="none" strike="noStrike" cap="none" dirty="0">
                <a:solidFill>
                  <a:srgbClr val="FFFFFF"/>
                </a:solidFill>
                <a:latin typeface="Poppins"/>
                <a:ea typeface="Poppins"/>
                <a:cs typeface="Poppins"/>
                <a:sym typeface="Poppins"/>
              </a:rPr>
              <a:t> a </a:t>
            </a:r>
            <a:r>
              <a:rPr lang="en-US" sz="4000" b="0" i="0" u="none" strike="noStrike" cap="none" dirty="0" err="1">
                <a:solidFill>
                  <a:srgbClr val="FFFFFF"/>
                </a:solidFill>
                <a:latin typeface="Poppins"/>
                <a:ea typeface="Poppins"/>
                <a:cs typeface="Poppins"/>
                <a:sym typeface="Poppins"/>
              </a:rPr>
              <a:t>los</a:t>
            </a:r>
            <a:r>
              <a:rPr lang="en-US" sz="4000" b="0" i="0" u="none" strike="noStrike" cap="none" dirty="0">
                <a:solidFill>
                  <a:srgbClr val="FFFFFF"/>
                </a:solidFill>
                <a:latin typeface="Poppins"/>
                <a:ea typeface="Poppins"/>
                <a:cs typeface="Poppins"/>
                <a:sym typeface="Poppins"/>
              </a:rPr>
              <a:t> </a:t>
            </a:r>
            <a:r>
              <a:rPr lang="en-US" sz="4000" b="0" i="0" u="none" strike="noStrike" cap="none" dirty="0" err="1">
                <a:solidFill>
                  <a:srgbClr val="FFFFFF"/>
                </a:solidFill>
                <a:latin typeface="Poppins"/>
                <a:ea typeface="Poppins"/>
                <a:cs typeface="Poppins"/>
                <a:sym typeface="Poppins"/>
              </a:rPr>
              <a:t>estudiantes</a:t>
            </a:r>
            <a:r>
              <a:rPr lang="en-US" sz="4000" b="0" i="0" u="none" strike="noStrike" cap="none" dirty="0">
                <a:solidFill>
                  <a:srgbClr val="FFFFFF"/>
                </a:solidFill>
                <a:latin typeface="Poppins"/>
                <a:ea typeface="Poppins"/>
                <a:cs typeface="Poppins"/>
                <a:sym typeface="Poppins"/>
              </a:rPr>
              <a:t> </a:t>
            </a:r>
            <a:r>
              <a:rPr lang="en-US" sz="4000" b="0" i="0" u="none" strike="noStrike" cap="none" dirty="0" err="1">
                <a:solidFill>
                  <a:srgbClr val="FFFFFF"/>
                </a:solidFill>
                <a:latin typeface="Poppins"/>
                <a:ea typeface="Poppins"/>
                <a:cs typeface="Poppins"/>
                <a:sym typeface="Poppins"/>
              </a:rPr>
              <a:t>acerca</a:t>
            </a:r>
            <a:r>
              <a:rPr lang="en-US" sz="4000" b="0" i="0" u="none" strike="noStrike" cap="none" dirty="0">
                <a:solidFill>
                  <a:srgbClr val="FFFFFF"/>
                </a:solidFill>
                <a:latin typeface="Poppins"/>
                <a:ea typeface="Poppins"/>
                <a:cs typeface="Poppins"/>
                <a:sym typeface="Poppins"/>
              </a:rPr>
              <a:t> de </a:t>
            </a:r>
            <a:r>
              <a:rPr lang="en-US" sz="4000" b="0" i="0" u="none" strike="noStrike" cap="none" dirty="0" err="1">
                <a:solidFill>
                  <a:srgbClr val="FFFFFF"/>
                </a:solidFill>
                <a:latin typeface="Poppins"/>
                <a:ea typeface="Poppins"/>
                <a:cs typeface="Poppins"/>
                <a:sym typeface="Poppins"/>
              </a:rPr>
              <a:t>estas</a:t>
            </a:r>
            <a:r>
              <a:rPr lang="en-US" sz="4000" b="0" i="0" u="none" strike="noStrike" cap="none" dirty="0">
                <a:solidFill>
                  <a:srgbClr val="FFFFFF"/>
                </a:solidFill>
                <a:latin typeface="Poppins"/>
                <a:ea typeface="Poppins"/>
                <a:cs typeface="Poppins"/>
                <a:sym typeface="Poppins"/>
              </a:rPr>
              <a:t> </a:t>
            </a:r>
            <a:r>
              <a:rPr lang="en-US" sz="4000" b="0" i="0" u="none" strike="noStrike" cap="none" dirty="0" err="1">
                <a:solidFill>
                  <a:srgbClr val="FFFFFF"/>
                </a:solidFill>
                <a:latin typeface="Poppins"/>
                <a:ea typeface="Poppins"/>
                <a:cs typeface="Poppins"/>
                <a:sym typeface="Poppins"/>
              </a:rPr>
              <a:t>normas</a:t>
            </a:r>
            <a:endParaRPr sz="4000" b="0" i="0" u="none" strike="noStrike" cap="none" dirty="0">
              <a:solidFill>
                <a:srgbClr val="FFFFFF"/>
              </a:solidFill>
              <a:latin typeface="Poppins"/>
              <a:ea typeface="Poppins"/>
              <a:cs typeface="Poppins"/>
              <a:sym typeface="Poppins"/>
            </a:endParaRPr>
          </a:p>
          <a:p>
            <a:pPr marL="800100" marR="0" lvl="0" indent="-314325" algn="l" rtl="0">
              <a:lnSpc>
                <a:spcPct val="100000"/>
              </a:lnSpc>
              <a:spcBef>
                <a:spcPts val="0"/>
              </a:spcBef>
              <a:spcAft>
                <a:spcPts val="0"/>
              </a:spcAft>
              <a:buNone/>
            </a:pPr>
            <a:endParaRPr sz="1400" b="0" i="0" u="none" strike="noStrike" cap="none" dirty="0">
              <a:solidFill>
                <a:srgbClr val="FFFFFF"/>
              </a:solidFill>
              <a:latin typeface="Poppins"/>
              <a:ea typeface="Poppins"/>
              <a:cs typeface="Poppins"/>
              <a:sym typeface="Poppins"/>
            </a:endParaRPr>
          </a:p>
          <a:p>
            <a:pPr marL="800100" marR="0" lvl="0" indent="-568325" algn="l" rtl="0">
              <a:lnSpc>
                <a:spcPct val="100000"/>
              </a:lnSpc>
              <a:spcBef>
                <a:spcPts val="0"/>
              </a:spcBef>
              <a:spcAft>
                <a:spcPts val="0"/>
              </a:spcAft>
              <a:buClr>
                <a:srgbClr val="FFFFFF"/>
              </a:buClr>
              <a:buSzPts val="4000"/>
              <a:buFont typeface="Noto Sans Symbols"/>
              <a:buChar char="❑"/>
            </a:pPr>
            <a:r>
              <a:rPr lang="en-US" sz="4000" b="0" i="0" u="none" strike="noStrike" cap="none" dirty="0" err="1">
                <a:solidFill>
                  <a:srgbClr val="FFFFFF"/>
                </a:solidFill>
                <a:latin typeface="Poppins"/>
                <a:ea typeface="Poppins"/>
                <a:cs typeface="Poppins"/>
                <a:sym typeface="Poppins"/>
              </a:rPr>
              <a:t>Conectar</a:t>
            </a:r>
            <a:r>
              <a:rPr lang="en-US" sz="4000" b="0" i="0" u="none" strike="noStrike" cap="none" dirty="0">
                <a:solidFill>
                  <a:srgbClr val="FFFFFF"/>
                </a:solidFill>
                <a:latin typeface="Poppins"/>
                <a:ea typeface="Poppins"/>
                <a:cs typeface="Poppins"/>
                <a:sym typeface="Poppins"/>
              </a:rPr>
              <a:t> a </a:t>
            </a:r>
            <a:r>
              <a:rPr lang="en-US" sz="4000" b="0" i="0" u="none" strike="noStrike" cap="none" dirty="0" err="1">
                <a:solidFill>
                  <a:srgbClr val="FFFFFF"/>
                </a:solidFill>
                <a:latin typeface="Poppins"/>
                <a:ea typeface="Poppins"/>
                <a:cs typeface="Poppins"/>
                <a:sym typeface="Poppins"/>
              </a:rPr>
              <a:t>los</a:t>
            </a:r>
            <a:r>
              <a:rPr lang="en-US" sz="4000" b="0" i="0" u="none" strike="noStrike" cap="none" dirty="0">
                <a:solidFill>
                  <a:srgbClr val="FFFFFF"/>
                </a:solidFill>
                <a:latin typeface="Poppins"/>
                <a:ea typeface="Poppins"/>
                <a:cs typeface="Poppins"/>
                <a:sym typeface="Poppins"/>
              </a:rPr>
              <a:t> </a:t>
            </a:r>
            <a:r>
              <a:rPr lang="en-US" sz="4000" b="0" i="0" u="none" strike="noStrike" cap="none" dirty="0" err="1">
                <a:solidFill>
                  <a:srgbClr val="FFFFFF"/>
                </a:solidFill>
                <a:latin typeface="Poppins"/>
                <a:ea typeface="Poppins"/>
                <a:cs typeface="Poppins"/>
                <a:sym typeface="Poppins"/>
              </a:rPr>
              <a:t>estudiantes</a:t>
            </a:r>
            <a:r>
              <a:rPr lang="en-US" sz="4000" b="0" i="0" u="none" strike="noStrike" cap="none" dirty="0">
                <a:solidFill>
                  <a:srgbClr val="FFFFFF"/>
                </a:solidFill>
                <a:latin typeface="Poppins"/>
                <a:ea typeface="Poppins"/>
                <a:cs typeface="Poppins"/>
                <a:sym typeface="Poppins"/>
              </a:rPr>
              <a:t> con </a:t>
            </a:r>
            <a:r>
              <a:rPr lang="en-US" sz="4000" b="0" i="0" u="none" strike="noStrike" cap="none" dirty="0" err="1">
                <a:solidFill>
                  <a:srgbClr val="FFFFFF"/>
                </a:solidFill>
                <a:latin typeface="Poppins"/>
                <a:ea typeface="Poppins"/>
                <a:cs typeface="Poppins"/>
                <a:sym typeface="Poppins"/>
              </a:rPr>
              <a:t>recursos</a:t>
            </a:r>
            <a:r>
              <a:rPr lang="en-US" sz="4000" dirty="0">
                <a:solidFill>
                  <a:srgbClr val="FFFFFF"/>
                </a:solidFill>
                <a:latin typeface="Poppins"/>
                <a:ea typeface="Poppins"/>
                <a:cs typeface="Poppins"/>
                <a:sym typeface="Poppins"/>
              </a:rPr>
              <a:t> </a:t>
            </a:r>
            <a:r>
              <a:rPr lang="en-US" sz="4000" b="0" i="0" u="none" strike="noStrike" cap="none" dirty="0" err="1">
                <a:solidFill>
                  <a:srgbClr val="FFFFFF"/>
                </a:solidFill>
                <a:latin typeface="Poppins"/>
                <a:ea typeface="Poppins"/>
                <a:cs typeface="Poppins"/>
                <a:sym typeface="Poppins"/>
              </a:rPr>
              <a:t>como</a:t>
            </a:r>
            <a:r>
              <a:rPr lang="en-US" sz="4000" b="0" i="0" u="none" strike="noStrike" cap="none" dirty="0">
                <a:solidFill>
                  <a:srgbClr val="FFFFFF"/>
                </a:solidFill>
                <a:latin typeface="Poppins"/>
                <a:ea typeface="Poppins"/>
                <a:cs typeface="Poppins"/>
                <a:sym typeface="Poppins"/>
              </a:rPr>
              <a:t> </a:t>
            </a:r>
            <a:r>
              <a:rPr lang="en-US" sz="4000" b="0" i="0" u="none" strike="noStrike" cap="none" dirty="0" err="1">
                <a:solidFill>
                  <a:srgbClr val="FFFFFF"/>
                </a:solidFill>
                <a:latin typeface="Poppins"/>
                <a:ea typeface="Poppins"/>
                <a:cs typeface="Poppins"/>
                <a:sym typeface="Poppins"/>
              </a:rPr>
              <a:t>tutorías</a:t>
            </a:r>
            <a:r>
              <a:rPr lang="en-US" sz="4000" b="0" i="0" u="none" strike="noStrike" cap="none" dirty="0">
                <a:solidFill>
                  <a:srgbClr val="FFFFFF"/>
                </a:solidFill>
                <a:latin typeface="Poppins"/>
                <a:ea typeface="Poppins"/>
                <a:cs typeface="Poppins"/>
                <a:sym typeface="Poppins"/>
              </a:rPr>
              <a:t> y </a:t>
            </a:r>
            <a:r>
              <a:rPr lang="en-US" sz="4000" b="0" i="0" u="none" strike="noStrike" cap="none" dirty="0" err="1">
                <a:solidFill>
                  <a:srgbClr val="FFFFFF"/>
                </a:solidFill>
                <a:latin typeface="Poppins"/>
                <a:ea typeface="Poppins"/>
                <a:cs typeface="Poppins"/>
                <a:sym typeface="Poppins"/>
              </a:rPr>
              <a:t>programas</a:t>
            </a:r>
            <a:r>
              <a:rPr lang="en-US" sz="4000" b="0" i="0" u="none" strike="noStrike" cap="none" dirty="0">
                <a:solidFill>
                  <a:srgbClr val="FFFFFF"/>
                </a:solidFill>
                <a:latin typeface="Poppins"/>
                <a:ea typeface="Poppins"/>
                <a:cs typeface="Poppins"/>
                <a:sym typeface="Poppins"/>
              </a:rPr>
              <a:t> de </a:t>
            </a:r>
            <a:r>
              <a:rPr lang="en-US" sz="4000" b="0" i="0" u="none" strike="noStrike" cap="none" dirty="0" err="1">
                <a:solidFill>
                  <a:srgbClr val="FFFFFF"/>
                </a:solidFill>
                <a:latin typeface="Poppins"/>
                <a:ea typeface="Poppins"/>
                <a:cs typeface="Poppins"/>
                <a:sym typeface="Poppins"/>
              </a:rPr>
              <a:t>apoyo</a:t>
            </a:r>
            <a:r>
              <a:rPr lang="en-US" sz="4000" b="0" i="0" u="none" strike="noStrike" cap="none" dirty="0">
                <a:solidFill>
                  <a:srgbClr val="FFFFFF"/>
                </a:solidFill>
                <a:latin typeface="Poppins"/>
                <a:ea typeface="Poppins"/>
                <a:cs typeface="Poppins"/>
                <a:sym typeface="Poppins"/>
              </a:rPr>
              <a:t> lo </a:t>
            </a:r>
            <a:r>
              <a:rPr lang="en-US" sz="3600" b="0" i="0" u="none" strike="noStrike" cap="none" dirty="0">
                <a:solidFill>
                  <a:srgbClr val="FFFFFF"/>
                </a:solidFill>
                <a:latin typeface="Poppins" panose="00000500000000000000" pitchFamily="2" charset="0"/>
                <a:ea typeface="Poppins"/>
                <a:cs typeface="Poppins" panose="00000500000000000000" pitchFamily="2" charset="0"/>
                <a:sym typeface="Poppins"/>
              </a:rPr>
              <a:t>m</a:t>
            </a:r>
            <a:r>
              <a:rPr lang="es-CO" sz="3600" dirty="0">
                <a:solidFill>
                  <a:schemeClr val="bg1"/>
                </a:solidFill>
                <a:effectLst/>
                <a:latin typeface="Poppins" panose="00000500000000000000" pitchFamily="2" charset="0"/>
                <a:ea typeface="Calibri" panose="020F0502020204030204" pitchFamily="34" charset="0"/>
                <a:cs typeface="Poppins" panose="00000500000000000000" pitchFamily="2" charset="0"/>
              </a:rPr>
              <a:t>á</a:t>
            </a:r>
            <a:r>
              <a:rPr lang="en-US" sz="4000" i="0" u="none" strike="noStrike" cap="none" dirty="0">
                <a:solidFill>
                  <a:schemeClr val="bg1"/>
                </a:solidFill>
                <a:latin typeface="Poppins"/>
                <a:ea typeface="Poppins"/>
                <a:cs typeface="Poppins"/>
                <a:sym typeface="Poppins"/>
              </a:rPr>
              <a:t>s </a:t>
            </a:r>
            <a:r>
              <a:rPr lang="en-US" sz="4000" b="0" i="0" u="none" strike="noStrike" cap="none" dirty="0" err="1">
                <a:solidFill>
                  <a:srgbClr val="FFFFFF"/>
                </a:solidFill>
                <a:latin typeface="Poppins"/>
                <a:ea typeface="Poppins"/>
                <a:cs typeface="Poppins"/>
                <a:sym typeface="Poppins"/>
              </a:rPr>
              <a:t>temprano</a:t>
            </a:r>
            <a:r>
              <a:rPr lang="en-US" sz="4000" b="0" i="0" u="none" strike="noStrike" cap="none" dirty="0">
                <a:solidFill>
                  <a:srgbClr val="FFFFFF"/>
                </a:solidFill>
                <a:latin typeface="Poppins"/>
                <a:ea typeface="Poppins"/>
                <a:cs typeface="Poppins"/>
                <a:sym typeface="Poppins"/>
              </a:rPr>
              <a:t> </a:t>
            </a:r>
            <a:r>
              <a:rPr lang="en-US" sz="4000" b="0" i="0" u="none" strike="noStrike" cap="none" dirty="0" err="1">
                <a:solidFill>
                  <a:srgbClr val="FFFFFF"/>
                </a:solidFill>
                <a:latin typeface="Poppins"/>
                <a:ea typeface="Poppins"/>
                <a:cs typeface="Poppins"/>
                <a:sym typeface="Poppins"/>
              </a:rPr>
              <a:t>posible</a:t>
            </a:r>
            <a:r>
              <a:rPr lang="en-US" sz="4000" b="0" i="0" u="none" strike="noStrike" cap="none" dirty="0">
                <a:solidFill>
                  <a:srgbClr val="FFFFFF"/>
                </a:solidFill>
                <a:latin typeface="Poppins"/>
                <a:ea typeface="Poppins"/>
                <a:cs typeface="Poppins"/>
                <a:sym typeface="Poppins"/>
              </a:rPr>
              <a:t>.</a:t>
            </a:r>
            <a:endParaRPr dirty="0"/>
          </a:p>
          <a:p>
            <a:pPr marL="800100" marR="0" lvl="0" indent="-314325" algn="l" rtl="0">
              <a:lnSpc>
                <a:spcPct val="100000"/>
              </a:lnSpc>
              <a:spcBef>
                <a:spcPts val="0"/>
              </a:spcBef>
              <a:spcAft>
                <a:spcPts val="0"/>
              </a:spcAft>
              <a:buNone/>
            </a:pPr>
            <a:endParaRPr sz="1400" b="0" i="0" u="none" strike="noStrike" cap="none" dirty="0">
              <a:solidFill>
                <a:srgbClr val="FFFFFF"/>
              </a:solidFill>
              <a:latin typeface="Poppins"/>
              <a:ea typeface="Poppins"/>
              <a:cs typeface="Poppins"/>
              <a:sym typeface="Poppins"/>
            </a:endParaRPr>
          </a:p>
          <a:p>
            <a:pPr marL="800100" marR="0" lvl="0" indent="-568325" algn="l" rtl="0">
              <a:lnSpc>
                <a:spcPct val="100000"/>
              </a:lnSpc>
              <a:spcBef>
                <a:spcPts val="0"/>
              </a:spcBef>
              <a:spcAft>
                <a:spcPts val="0"/>
              </a:spcAft>
              <a:buClr>
                <a:srgbClr val="FFFFFF"/>
              </a:buClr>
              <a:buSzPts val="4000"/>
              <a:buFont typeface="Noto Sans Symbols"/>
              <a:buChar char="❑"/>
            </a:pPr>
            <a:r>
              <a:rPr lang="en-US" sz="4000" b="0" i="0" u="none" strike="noStrike" cap="none" dirty="0" err="1">
                <a:solidFill>
                  <a:srgbClr val="FFFFFF"/>
                </a:solidFill>
                <a:latin typeface="Poppins"/>
                <a:ea typeface="Poppins"/>
                <a:cs typeface="Poppins"/>
                <a:sym typeface="Poppins"/>
              </a:rPr>
              <a:t>Sugerir</a:t>
            </a:r>
            <a:r>
              <a:rPr lang="en-US" sz="4000" b="0" i="0" u="none" strike="noStrike" cap="none" dirty="0">
                <a:solidFill>
                  <a:srgbClr val="FFFFFF"/>
                </a:solidFill>
                <a:latin typeface="Poppins"/>
                <a:ea typeface="Poppins"/>
                <a:cs typeface="Poppins"/>
                <a:sym typeface="Poppins"/>
              </a:rPr>
              <a:t> a </a:t>
            </a:r>
            <a:r>
              <a:rPr lang="en-US" sz="4000" b="0" i="0" u="none" strike="noStrike" cap="none" dirty="0" err="1">
                <a:solidFill>
                  <a:srgbClr val="FFFFFF"/>
                </a:solidFill>
                <a:latin typeface="Poppins"/>
                <a:ea typeface="Poppins"/>
                <a:cs typeface="Poppins"/>
                <a:sym typeface="Poppins"/>
              </a:rPr>
              <a:t>los</a:t>
            </a:r>
            <a:r>
              <a:rPr lang="en-US" sz="4000" b="0" i="0" u="none" strike="noStrike" cap="none" dirty="0">
                <a:solidFill>
                  <a:srgbClr val="FFFFFF"/>
                </a:solidFill>
                <a:latin typeface="Poppins"/>
                <a:ea typeface="Poppins"/>
                <a:cs typeface="Poppins"/>
                <a:sym typeface="Poppins"/>
              </a:rPr>
              <a:t> </a:t>
            </a:r>
            <a:r>
              <a:rPr lang="en-US" sz="4000" b="0" i="0" u="none" strike="noStrike" cap="none" dirty="0" err="1">
                <a:solidFill>
                  <a:srgbClr val="FFFFFF"/>
                </a:solidFill>
                <a:latin typeface="Poppins"/>
                <a:ea typeface="Poppins"/>
                <a:cs typeface="Poppins"/>
                <a:sym typeface="Poppins"/>
              </a:rPr>
              <a:t>estudiantes</a:t>
            </a:r>
            <a:r>
              <a:rPr lang="en-US" sz="4000" b="0" i="0" u="none" strike="noStrike" cap="none" dirty="0">
                <a:solidFill>
                  <a:srgbClr val="FFFFFF"/>
                </a:solidFill>
                <a:latin typeface="Poppins"/>
                <a:ea typeface="Poppins"/>
                <a:cs typeface="Poppins"/>
                <a:sym typeface="Poppins"/>
              </a:rPr>
              <a:t> que </a:t>
            </a:r>
            <a:r>
              <a:rPr lang="en-US" sz="4000" b="0" i="0" u="none" strike="noStrike" cap="none" dirty="0" err="1">
                <a:solidFill>
                  <a:srgbClr val="FFFFFF"/>
                </a:solidFill>
                <a:latin typeface="Poppins"/>
                <a:ea typeface="Poppins"/>
                <a:cs typeface="Poppins"/>
                <a:sym typeface="Poppins"/>
              </a:rPr>
              <a:t>hablen</a:t>
            </a:r>
            <a:r>
              <a:rPr lang="en-US" sz="4000" b="0" i="0" u="none" strike="noStrike" cap="none" dirty="0">
                <a:solidFill>
                  <a:srgbClr val="FFFFFF"/>
                </a:solidFill>
                <a:latin typeface="Poppins"/>
                <a:ea typeface="Poppins"/>
                <a:cs typeface="Poppins"/>
                <a:sym typeface="Poppins"/>
              </a:rPr>
              <a:t> con un </a:t>
            </a:r>
            <a:r>
              <a:rPr lang="en-US" sz="4000" b="0" i="0" u="none" strike="noStrike" cap="none" dirty="0" err="1">
                <a:solidFill>
                  <a:srgbClr val="FFFFFF"/>
                </a:solidFill>
                <a:latin typeface="Poppins"/>
                <a:ea typeface="Poppins"/>
                <a:cs typeface="Poppins"/>
                <a:sym typeface="Poppins"/>
              </a:rPr>
              <a:t>consejero</a:t>
            </a:r>
            <a:r>
              <a:rPr lang="en-US" sz="4000" b="0" i="0" u="none" strike="noStrike" cap="none" dirty="0">
                <a:solidFill>
                  <a:srgbClr val="FFFFFF"/>
                </a:solidFill>
                <a:latin typeface="Poppins"/>
                <a:ea typeface="Poppins"/>
                <a:cs typeface="Poppins"/>
                <a:sym typeface="Poppins"/>
              </a:rPr>
              <a:t> antes de abandoner </a:t>
            </a:r>
            <a:r>
              <a:rPr lang="en-US" sz="4000" b="0" i="0" u="none" strike="noStrike" cap="none" dirty="0" err="1">
                <a:solidFill>
                  <a:srgbClr val="FFFFFF"/>
                </a:solidFill>
                <a:latin typeface="Poppins"/>
                <a:ea typeface="Poppins"/>
                <a:cs typeface="Poppins"/>
                <a:sym typeface="Poppins"/>
              </a:rPr>
              <a:t>cualquier</a:t>
            </a:r>
            <a:r>
              <a:rPr lang="en-US" sz="4000" b="0" i="0" u="none" strike="noStrike" cap="none" dirty="0">
                <a:solidFill>
                  <a:srgbClr val="FFFFFF"/>
                </a:solidFill>
                <a:latin typeface="Poppins"/>
                <a:ea typeface="Poppins"/>
                <a:cs typeface="Poppins"/>
                <a:sym typeface="Poppins"/>
              </a:rPr>
              <a:t> </a:t>
            </a:r>
            <a:r>
              <a:rPr lang="en-US" sz="4000" b="0" i="0" u="none" strike="noStrike" cap="none" dirty="0" err="1">
                <a:solidFill>
                  <a:srgbClr val="FFFFFF"/>
                </a:solidFill>
                <a:latin typeface="Poppins"/>
                <a:ea typeface="Poppins"/>
                <a:cs typeface="Poppins"/>
                <a:sym typeface="Poppins"/>
              </a:rPr>
              <a:t>clase</a:t>
            </a:r>
            <a:r>
              <a:rPr lang="en-US" sz="4000" b="0" i="0" u="none" strike="noStrike" cap="none" dirty="0">
                <a:solidFill>
                  <a:srgbClr val="FFFFFF"/>
                </a:solidFill>
                <a:latin typeface="Poppins"/>
                <a:ea typeface="Poppins"/>
                <a:cs typeface="Poppins"/>
                <a:sym typeface="Poppins"/>
              </a:rPr>
              <a:t>.</a:t>
            </a:r>
            <a:endParaRPr sz="2000" b="0" i="0" u="none" strike="noStrike" cap="none" dirty="0">
              <a:solidFill>
                <a:srgbClr val="FFFFFF"/>
              </a:solidFill>
              <a:latin typeface="Poppins"/>
              <a:ea typeface="Poppins"/>
              <a:cs typeface="Poppins"/>
              <a:sym typeface="Poppins"/>
            </a:endParaRPr>
          </a:p>
        </p:txBody>
      </p:sp>
      <p:sp>
        <p:nvSpPr>
          <p:cNvPr id="1114" name="Google Shape;1114;p59"/>
          <p:cNvSpPr txBox="1"/>
          <p:nvPr/>
        </p:nvSpPr>
        <p:spPr>
          <a:xfrm>
            <a:off x="4178968" y="964382"/>
            <a:ext cx="13490400" cy="954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800" b="1" i="1" u="none" strike="noStrike" cap="none" dirty="0">
                <a:solidFill>
                  <a:srgbClr val="F4592F"/>
                </a:solidFill>
                <a:latin typeface="Arial"/>
                <a:ea typeface="Arial"/>
                <a:cs typeface="Arial"/>
                <a:sym typeface="Arial"/>
              </a:rPr>
              <a:t>“</a:t>
            </a:r>
            <a:r>
              <a:rPr lang="en-US" sz="2800" b="1" i="1" u="none" strike="noStrike" cap="none" dirty="0" err="1">
                <a:solidFill>
                  <a:srgbClr val="F4592F"/>
                </a:solidFill>
                <a:latin typeface="Arial"/>
                <a:ea typeface="Arial"/>
                <a:cs typeface="Arial"/>
                <a:sym typeface="Arial"/>
              </a:rPr>
              <a:t>Cuando</a:t>
            </a:r>
            <a:r>
              <a:rPr lang="en-US" sz="2800" b="1" i="1" u="none" strike="noStrike" cap="none" dirty="0">
                <a:solidFill>
                  <a:srgbClr val="F4592F"/>
                </a:solidFill>
                <a:latin typeface="Arial"/>
                <a:ea typeface="Arial"/>
                <a:cs typeface="Arial"/>
                <a:sym typeface="Arial"/>
              </a:rPr>
              <a:t> </a:t>
            </a:r>
            <a:r>
              <a:rPr lang="en-US" sz="2800" b="1" i="1" u="none" strike="noStrike" cap="none" dirty="0" err="1">
                <a:solidFill>
                  <a:srgbClr val="F4592F"/>
                </a:solidFill>
                <a:latin typeface="Arial"/>
                <a:ea typeface="Arial"/>
                <a:cs typeface="Arial"/>
                <a:sym typeface="Arial"/>
              </a:rPr>
              <a:t>comencé</a:t>
            </a:r>
            <a:r>
              <a:rPr lang="en-US" sz="2800" b="1" i="1" u="none" strike="noStrike" cap="none" dirty="0">
                <a:solidFill>
                  <a:srgbClr val="F4592F"/>
                </a:solidFill>
                <a:latin typeface="Arial"/>
                <a:ea typeface="Arial"/>
                <a:cs typeface="Arial"/>
                <a:sym typeface="Arial"/>
              </a:rPr>
              <a:t> la </a:t>
            </a:r>
            <a:r>
              <a:rPr lang="en-US" sz="2800" b="1" i="1" u="none" strike="noStrike" cap="none" dirty="0" err="1">
                <a:solidFill>
                  <a:srgbClr val="F4592F"/>
                </a:solidFill>
                <a:latin typeface="Arial"/>
                <a:ea typeface="Arial"/>
                <a:cs typeface="Arial"/>
                <a:sym typeface="Arial"/>
              </a:rPr>
              <a:t>universidad</a:t>
            </a:r>
            <a:r>
              <a:rPr lang="en-US" sz="2800" b="1" i="1" u="none" strike="noStrike" cap="none" dirty="0">
                <a:solidFill>
                  <a:srgbClr val="F4592F"/>
                </a:solidFill>
                <a:latin typeface="Arial"/>
                <a:ea typeface="Arial"/>
                <a:cs typeface="Arial"/>
                <a:sym typeface="Arial"/>
              </a:rPr>
              <a:t>, no </a:t>
            </a:r>
            <a:r>
              <a:rPr lang="en-US" sz="2800" b="1" i="1" u="none" strike="noStrike" cap="none" dirty="0" err="1">
                <a:solidFill>
                  <a:srgbClr val="F4592F"/>
                </a:solidFill>
                <a:latin typeface="Arial"/>
                <a:ea typeface="Arial"/>
                <a:cs typeface="Arial"/>
                <a:sym typeface="Arial"/>
              </a:rPr>
              <a:t>entendía</a:t>
            </a:r>
            <a:r>
              <a:rPr lang="en-US" sz="2800" b="1" i="1" u="none" strike="noStrike" cap="none" dirty="0">
                <a:solidFill>
                  <a:srgbClr val="F4592F"/>
                </a:solidFill>
                <a:latin typeface="Arial"/>
                <a:ea typeface="Arial"/>
                <a:cs typeface="Arial"/>
                <a:sym typeface="Arial"/>
              </a:rPr>
              <a:t> la </a:t>
            </a:r>
            <a:r>
              <a:rPr lang="en-US" sz="2800" b="1" i="1" u="none" strike="noStrike" cap="none" dirty="0" err="1">
                <a:solidFill>
                  <a:srgbClr val="F4592F"/>
                </a:solidFill>
                <a:latin typeface="Arial"/>
                <a:ea typeface="Arial"/>
                <a:cs typeface="Arial"/>
                <a:sym typeface="Arial"/>
              </a:rPr>
              <a:t>ayuda</a:t>
            </a:r>
            <a:r>
              <a:rPr lang="en-US" sz="2800" b="1" i="1" u="none" strike="noStrike" cap="none" dirty="0">
                <a:solidFill>
                  <a:srgbClr val="F4592F"/>
                </a:solidFill>
                <a:latin typeface="Arial"/>
                <a:ea typeface="Arial"/>
                <a:cs typeface="Arial"/>
                <a:sym typeface="Arial"/>
              </a:rPr>
              <a:t> </a:t>
            </a:r>
            <a:r>
              <a:rPr lang="en-US" sz="2800" b="1" i="1" u="none" strike="noStrike" cap="none" dirty="0" err="1">
                <a:solidFill>
                  <a:srgbClr val="F4592F"/>
                </a:solidFill>
                <a:latin typeface="Arial"/>
                <a:ea typeface="Arial"/>
                <a:cs typeface="Arial"/>
                <a:sym typeface="Arial"/>
              </a:rPr>
              <a:t>financiera</a:t>
            </a:r>
            <a:r>
              <a:rPr lang="en-US" sz="2800" b="1" i="1" u="none" strike="noStrike" cap="none" dirty="0">
                <a:solidFill>
                  <a:srgbClr val="F4592F"/>
                </a:solidFill>
                <a:latin typeface="Arial"/>
                <a:ea typeface="Arial"/>
                <a:cs typeface="Arial"/>
                <a:sym typeface="Arial"/>
              </a:rPr>
              <a:t>. Se me </a:t>
            </a:r>
            <a:r>
              <a:rPr lang="en-US" sz="2800" b="1" i="1" u="none" strike="noStrike" cap="none" dirty="0" err="1">
                <a:solidFill>
                  <a:srgbClr val="F4592F"/>
                </a:solidFill>
                <a:latin typeface="Arial"/>
                <a:ea typeface="Arial"/>
                <a:cs typeface="Arial"/>
                <a:sym typeface="Arial"/>
              </a:rPr>
              <a:t>dijo</a:t>
            </a:r>
            <a:r>
              <a:rPr lang="en-US" sz="2800" b="1" i="1" u="none" strike="noStrike" cap="none" dirty="0">
                <a:solidFill>
                  <a:srgbClr val="F4592F"/>
                </a:solidFill>
                <a:latin typeface="Arial"/>
                <a:ea typeface="Arial"/>
                <a:cs typeface="Arial"/>
                <a:sym typeface="Arial"/>
              </a:rPr>
              <a:t> que era ‘dinero </a:t>
            </a:r>
            <a:r>
              <a:rPr lang="en-US" sz="2800" b="1" i="1" u="none" strike="noStrike" cap="none" dirty="0" err="1">
                <a:solidFill>
                  <a:srgbClr val="F4592F"/>
                </a:solidFill>
                <a:latin typeface="Arial"/>
                <a:ea typeface="Arial"/>
                <a:cs typeface="Arial"/>
                <a:sym typeface="Arial"/>
              </a:rPr>
              <a:t>asegurado</a:t>
            </a:r>
            <a:r>
              <a:rPr lang="en-US" sz="2800" b="1" i="1" u="none" strike="noStrike" cap="none" dirty="0">
                <a:solidFill>
                  <a:srgbClr val="F4592F"/>
                </a:solidFill>
                <a:latin typeface="Arial"/>
                <a:ea typeface="Arial"/>
                <a:cs typeface="Arial"/>
                <a:sym typeface="Arial"/>
              </a:rPr>
              <a:t>’, </a:t>
            </a:r>
            <a:r>
              <a:rPr lang="en-US" sz="2800" b="1" i="1" u="none" strike="noStrike" cap="none" dirty="0" err="1">
                <a:solidFill>
                  <a:srgbClr val="F4592F"/>
                </a:solidFill>
                <a:latin typeface="Arial"/>
                <a:ea typeface="Arial"/>
                <a:cs typeface="Arial"/>
                <a:sym typeface="Arial"/>
              </a:rPr>
              <a:t>pero</a:t>
            </a:r>
            <a:r>
              <a:rPr lang="en-US" sz="2800" b="1" i="1" u="none" strike="noStrike" cap="none" dirty="0">
                <a:solidFill>
                  <a:srgbClr val="F4592F"/>
                </a:solidFill>
                <a:latin typeface="Arial"/>
                <a:ea typeface="Arial"/>
                <a:cs typeface="Arial"/>
                <a:sym typeface="Arial"/>
              </a:rPr>
              <a:t> hay </a:t>
            </a:r>
            <a:r>
              <a:rPr lang="en-US" sz="2800" b="1" i="1" u="none" strike="noStrike" cap="none" dirty="0" err="1">
                <a:solidFill>
                  <a:srgbClr val="F4592F"/>
                </a:solidFill>
                <a:latin typeface="Arial"/>
                <a:ea typeface="Arial"/>
                <a:cs typeface="Arial"/>
                <a:sym typeface="Arial"/>
              </a:rPr>
              <a:t>condiciones</a:t>
            </a:r>
            <a:r>
              <a:rPr lang="en-US" sz="2800" b="1" i="1" u="none" strike="noStrike" cap="none" dirty="0">
                <a:solidFill>
                  <a:srgbClr val="F4592F"/>
                </a:solidFill>
                <a:latin typeface="Arial"/>
                <a:ea typeface="Arial"/>
                <a:cs typeface="Arial"/>
                <a:sym typeface="Arial"/>
              </a:rPr>
              <a:t>. </a:t>
            </a:r>
            <a:r>
              <a:rPr lang="en-US" sz="2800" b="1" i="1" u="none" strike="noStrike" cap="none" dirty="0" err="1">
                <a:solidFill>
                  <a:srgbClr val="F4592F"/>
                </a:solidFill>
                <a:latin typeface="Arial"/>
                <a:ea typeface="Arial"/>
                <a:cs typeface="Arial"/>
                <a:sym typeface="Arial"/>
              </a:rPr>
              <a:t>Ahora</a:t>
            </a:r>
            <a:r>
              <a:rPr lang="en-US" sz="2800" b="1" i="1" u="none" strike="noStrike" cap="none" dirty="0">
                <a:solidFill>
                  <a:srgbClr val="F4592F"/>
                </a:solidFill>
                <a:latin typeface="Arial"/>
                <a:ea typeface="Arial"/>
                <a:cs typeface="Arial"/>
                <a:sym typeface="Arial"/>
              </a:rPr>
              <a:t> </a:t>
            </a:r>
            <a:r>
              <a:rPr lang="en-US" sz="2800" b="1" i="1" u="none" strike="noStrike" cap="none" dirty="0" err="1">
                <a:solidFill>
                  <a:srgbClr val="F4592F"/>
                </a:solidFill>
                <a:latin typeface="Arial"/>
                <a:ea typeface="Arial"/>
                <a:cs typeface="Arial"/>
                <a:sym typeface="Arial"/>
              </a:rPr>
              <a:t>debo</a:t>
            </a:r>
            <a:r>
              <a:rPr lang="en-US" sz="2800" b="1" i="1" u="none" strike="noStrike" cap="none" dirty="0">
                <a:solidFill>
                  <a:srgbClr val="F4592F"/>
                </a:solidFill>
                <a:latin typeface="Arial"/>
                <a:ea typeface="Arial"/>
                <a:cs typeface="Arial"/>
                <a:sym typeface="Arial"/>
              </a:rPr>
              <a:t> $993.”</a:t>
            </a:r>
            <a:endParaRPr sz="2800" b="0" i="1" u="none" strike="noStrike" cap="none" dirty="0">
              <a:solidFill>
                <a:srgbClr val="F4592F"/>
              </a:solidFill>
              <a:latin typeface="Arial"/>
              <a:ea typeface="Arial"/>
              <a:cs typeface="Arial"/>
              <a:sym typeface="Aria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129"/>
        <p:cNvGrpSpPr/>
        <p:nvPr/>
      </p:nvGrpSpPr>
      <p:grpSpPr>
        <a:xfrm>
          <a:off x="0" y="0"/>
          <a:ext cx="0" cy="0"/>
          <a:chOff x="0" y="0"/>
          <a:chExt cx="0" cy="0"/>
        </a:xfrm>
      </p:grpSpPr>
      <p:sp>
        <p:nvSpPr>
          <p:cNvPr id="1130" name="Google Shape;1130;p61"/>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1131" name="Google Shape;1131;p61"/>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1132" name="Google Shape;1132;p61"/>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1133" name="Google Shape;1133;p61"/>
          <p:cNvSpPr txBox="1"/>
          <p:nvPr/>
        </p:nvSpPr>
        <p:spPr>
          <a:xfrm rot="-1797917">
            <a:off x="5462009" y="2517834"/>
            <a:ext cx="13407274" cy="1078031"/>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FFFFFF"/>
              </a:buClr>
              <a:buSzPts val="7003"/>
              <a:buFont typeface="Poppins"/>
              <a:buNone/>
            </a:pPr>
            <a:r>
              <a:rPr lang="en-US" sz="7003" b="1" i="0" u="none" strike="noStrike" cap="none" dirty="0">
                <a:solidFill>
                  <a:srgbClr val="FFFFFF"/>
                </a:solidFill>
                <a:latin typeface="Poppins"/>
                <a:ea typeface="Poppins"/>
                <a:cs typeface="Poppins"/>
                <a:sym typeface="Poppins"/>
              </a:rPr>
              <a:t>¡</a:t>
            </a:r>
            <a:r>
              <a:rPr lang="en-US" sz="7003" b="1" i="0" u="none" strike="noStrike" cap="none" dirty="0" err="1">
                <a:solidFill>
                  <a:srgbClr val="FFFFFF"/>
                </a:solidFill>
                <a:latin typeface="Poppins"/>
                <a:ea typeface="Poppins"/>
                <a:cs typeface="Poppins"/>
                <a:sym typeface="Poppins"/>
              </a:rPr>
              <a:t>Prueba</a:t>
            </a:r>
            <a:r>
              <a:rPr lang="en-US" sz="7003" b="1" i="0" u="none" strike="noStrike" cap="none" dirty="0">
                <a:solidFill>
                  <a:srgbClr val="FFFFFF"/>
                </a:solidFill>
                <a:latin typeface="Poppins"/>
                <a:ea typeface="Poppins"/>
                <a:cs typeface="Poppins"/>
                <a:sym typeface="Poppins"/>
              </a:rPr>
              <a:t>! </a:t>
            </a:r>
            <a:endParaRPr sz="7003" b="1" i="0" u="none" strike="noStrike" cap="none" dirty="0">
              <a:solidFill>
                <a:srgbClr val="FED531"/>
              </a:solidFill>
              <a:latin typeface="Poppins"/>
              <a:ea typeface="Poppins"/>
              <a:cs typeface="Poppins"/>
              <a:sym typeface="Poppins"/>
            </a:endParaRPr>
          </a:p>
        </p:txBody>
      </p:sp>
      <p:sp>
        <p:nvSpPr>
          <p:cNvPr id="1134" name="Google Shape;1134;p61"/>
          <p:cNvSpPr txBox="1"/>
          <p:nvPr/>
        </p:nvSpPr>
        <p:spPr>
          <a:xfrm rot="-1797939">
            <a:off x="6789559" y="4360529"/>
            <a:ext cx="12254524" cy="55414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ED531"/>
              </a:buClr>
              <a:buSzPts val="3600"/>
              <a:buFont typeface="Poppins"/>
              <a:buNone/>
            </a:pPr>
            <a:r>
              <a:rPr lang="en-US" sz="3600" b="1" i="0" u="none" strike="noStrike" cap="none" dirty="0">
                <a:solidFill>
                  <a:srgbClr val="FED531"/>
                </a:solidFill>
                <a:latin typeface="Poppins"/>
                <a:ea typeface="Poppins"/>
                <a:cs typeface="Poppins"/>
                <a:sym typeface="Poppins"/>
              </a:rPr>
              <a:t>¡</a:t>
            </a:r>
            <a:r>
              <a:rPr lang="en-US" sz="3600" b="1" i="0" u="none" strike="noStrike" cap="none" dirty="0" err="1">
                <a:solidFill>
                  <a:srgbClr val="FED531"/>
                </a:solidFill>
                <a:latin typeface="Poppins"/>
                <a:ea typeface="Poppins"/>
                <a:cs typeface="Poppins"/>
                <a:sym typeface="Poppins"/>
              </a:rPr>
              <a:t>Practiquemos</a:t>
            </a:r>
            <a:r>
              <a:rPr lang="en-US" sz="3600" b="1" i="0" u="none" strike="noStrike" cap="none" dirty="0">
                <a:solidFill>
                  <a:srgbClr val="FED531"/>
                </a:solidFill>
                <a:latin typeface="Poppins"/>
                <a:ea typeface="Poppins"/>
                <a:cs typeface="Poppins"/>
                <a:sym typeface="Poppins"/>
              </a:rPr>
              <a:t> lo que </a:t>
            </a:r>
            <a:r>
              <a:rPr lang="en-US" sz="3600" b="1" i="0" u="none" strike="noStrike" cap="none" dirty="0" err="1">
                <a:solidFill>
                  <a:srgbClr val="FED531"/>
                </a:solidFill>
                <a:latin typeface="Poppins"/>
                <a:ea typeface="Poppins"/>
                <a:cs typeface="Poppins"/>
                <a:sym typeface="Poppins"/>
              </a:rPr>
              <a:t>hemos</a:t>
            </a:r>
            <a:r>
              <a:rPr lang="en-US" sz="3600" b="1" i="0" u="none" strike="noStrike" cap="none" dirty="0">
                <a:solidFill>
                  <a:srgbClr val="FED531"/>
                </a:solidFill>
                <a:latin typeface="Poppins"/>
                <a:ea typeface="Poppins"/>
                <a:cs typeface="Poppins"/>
                <a:sym typeface="Poppins"/>
              </a:rPr>
              <a:t> </a:t>
            </a:r>
            <a:r>
              <a:rPr lang="en-US" sz="3600" b="1" i="0" u="none" strike="noStrike" cap="none" dirty="0" err="1">
                <a:solidFill>
                  <a:srgbClr val="FED531"/>
                </a:solidFill>
                <a:latin typeface="Poppins"/>
                <a:ea typeface="Poppins"/>
                <a:cs typeface="Poppins"/>
                <a:sym typeface="Poppins"/>
              </a:rPr>
              <a:t>aprendido</a:t>
            </a:r>
            <a:r>
              <a:rPr lang="en-US" sz="3600" b="1" i="0" u="none" strike="noStrike" cap="none" dirty="0">
                <a:solidFill>
                  <a:srgbClr val="FED531"/>
                </a:solidFill>
                <a:latin typeface="Poppins"/>
                <a:ea typeface="Poppins"/>
                <a:cs typeface="Poppins"/>
                <a:sym typeface="Poppins"/>
              </a:rPr>
              <a: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356"/>
        <p:cNvGrpSpPr/>
        <p:nvPr/>
      </p:nvGrpSpPr>
      <p:grpSpPr>
        <a:xfrm>
          <a:off x="0" y="0"/>
          <a:ext cx="0" cy="0"/>
          <a:chOff x="0" y="0"/>
          <a:chExt cx="0" cy="0"/>
        </a:xfrm>
      </p:grpSpPr>
      <p:sp>
        <p:nvSpPr>
          <p:cNvPr id="357" name="Google Shape;357;p9"/>
          <p:cNvSpPr/>
          <p:nvPr/>
        </p:nvSpPr>
        <p:spPr>
          <a:xfrm rot="-4483174">
            <a:off x="-5163210" y="1703683"/>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358" name="Google Shape;358;p9"/>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359" name="Google Shape;359;p9"/>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360" name="Google Shape;360;p9"/>
          <p:cNvSpPr txBox="1"/>
          <p:nvPr/>
        </p:nvSpPr>
        <p:spPr>
          <a:xfrm rot="-1772625">
            <a:off x="5549265" y="2841196"/>
            <a:ext cx="11326442" cy="1293175"/>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000000"/>
              </a:buClr>
              <a:buSzPts val="7003"/>
              <a:buFont typeface="Arial"/>
              <a:buNone/>
            </a:pPr>
            <a:r>
              <a:rPr lang="en-US" sz="7003" b="0" i="0" u="none" strike="noStrike" cap="none">
                <a:solidFill>
                  <a:srgbClr val="FFFFFF"/>
                </a:solidFill>
                <a:latin typeface="Poppins ExtraBold"/>
                <a:ea typeface="Poppins ExtraBold"/>
                <a:cs typeface="Poppins ExtraBold"/>
                <a:sym typeface="Poppins ExtraBold"/>
              </a:rPr>
              <a:t>¿Por qué la universidad?</a:t>
            </a:r>
            <a:endParaRPr sz="7003" b="0" i="0" u="none" strike="noStrike" cap="none">
              <a:solidFill>
                <a:srgbClr val="FED531"/>
              </a:solidFill>
              <a:latin typeface="Poppins ExtraBold"/>
              <a:ea typeface="Poppins ExtraBold"/>
              <a:cs typeface="Poppins ExtraBold"/>
              <a:sym typeface="Poppins ExtraBold"/>
            </a:endParaRPr>
          </a:p>
        </p:txBody>
      </p:sp>
      <p:sp>
        <p:nvSpPr>
          <p:cNvPr id="362" name="Google Shape;362;p9"/>
          <p:cNvSpPr txBox="1"/>
          <p:nvPr/>
        </p:nvSpPr>
        <p:spPr>
          <a:xfrm>
            <a:off x="9072737" y="6085789"/>
            <a:ext cx="7289298" cy="2437590"/>
          </a:xfrm>
          <a:prstGeom prst="rect">
            <a:avLst/>
          </a:prstGeom>
          <a:noFill/>
          <a:ln>
            <a:noFill/>
          </a:ln>
        </p:spPr>
        <p:txBody>
          <a:bodyPr spcFirstLastPara="1" wrap="square" lIns="0" tIns="0" rIns="0" bIns="0" anchor="t" anchorCtr="0">
            <a:spAutoFit/>
          </a:bodyPr>
          <a:lstStyle/>
          <a:p>
            <a:pPr marL="0" marR="0" lvl="0" indent="0" rtl="0">
              <a:lnSpc>
                <a:spcPct val="120000"/>
              </a:lnSpc>
              <a:spcBef>
                <a:spcPts val="0"/>
              </a:spcBef>
              <a:spcAft>
                <a:spcPts val="0"/>
              </a:spcAft>
              <a:buClr>
                <a:srgbClr val="000000"/>
              </a:buClr>
              <a:buSzPts val="3000"/>
              <a:buFont typeface="Arial"/>
              <a:buNone/>
            </a:pPr>
            <a:r>
              <a:rPr lang="es-CO" sz="4400" b="1" dirty="0">
                <a:solidFill>
                  <a:schemeClr val="bg1"/>
                </a:solidFill>
                <a:effectLst/>
                <a:latin typeface="+mn-lt"/>
                <a:ea typeface="Calibri" panose="020F0502020204030204" pitchFamily="34" charset="0"/>
              </a:rPr>
              <a:t>Entender qué es loque está en juego </a:t>
            </a:r>
          </a:p>
          <a:p>
            <a:pPr marL="0" marR="0" lvl="0" indent="0" rtl="0">
              <a:lnSpc>
                <a:spcPct val="120000"/>
              </a:lnSpc>
              <a:spcBef>
                <a:spcPts val="0"/>
              </a:spcBef>
              <a:spcAft>
                <a:spcPts val="0"/>
              </a:spcAft>
              <a:buClr>
                <a:srgbClr val="000000"/>
              </a:buClr>
              <a:buSzPts val="3000"/>
              <a:buFont typeface="Arial"/>
              <a:buNone/>
            </a:pPr>
            <a:r>
              <a:rPr lang="es-CO" sz="4400" b="1" dirty="0" err="1">
                <a:solidFill>
                  <a:schemeClr val="bg1"/>
                </a:solidFill>
                <a:effectLst/>
                <a:latin typeface="+mn-lt"/>
                <a:ea typeface="Calibri" panose="020F0502020204030204" pitchFamily="34" charset="0"/>
              </a:rPr>
              <a:t>paranuestros</a:t>
            </a:r>
            <a:r>
              <a:rPr lang="es-CO" sz="4400" b="1" dirty="0">
                <a:solidFill>
                  <a:schemeClr val="bg1"/>
                </a:solidFill>
                <a:effectLst/>
                <a:latin typeface="+mn-lt"/>
                <a:ea typeface="Calibri" panose="020F0502020204030204" pitchFamily="34" charset="0"/>
              </a:rPr>
              <a:t> jóvenes</a:t>
            </a:r>
            <a:r>
              <a:rPr lang="es-CO" sz="4400" b="1" dirty="0">
                <a:solidFill>
                  <a:schemeClr val="bg1"/>
                </a:solidFill>
                <a:effectLst/>
                <a:latin typeface="+mj-lt"/>
                <a:ea typeface="Calibri" panose="020F0502020204030204" pitchFamily="34" charset="0"/>
              </a:rPr>
              <a:t>. ​</a:t>
            </a:r>
            <a:endParaRPr sz="4400" b="0" i="0" u="none" strike="noStrike" cap="none" dirty="0">
              <a:solidFill>
                <a:schemeClr val="bg1"/>
              </a:solidFill>
              <a:latin typeface="+mj-lt"/>
              <a:sym typeface="Aria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139"/>
        <p:cNvGrpSpPr/>
        <p:nvPr/>
      </p:nvGrpSpPr>
      <p:grpSpPr>
        <a:xfrm>
          <a:off x="0" y="0"/>
          <a:ext cx="0" cy="0"/>
          <a:chOff x="0" y="0"/>
          <a:chExt cx="0" cy="0"/>
        </a:xfrm>
      </p:grpSpPr>
      <p:sp>
        <p:nvSpPr>
          <p:cNvPr id="1140" name="Google Shape;1140;p62"/>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1141" name="Google Shape;1141;p62"/>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1142" name="Google Shape;1142;p62"/>
          <p:cNvSpPr/>
          <p:nvPr/>
        </p:nvSpPr>
        <p:spPr>
          <a:xfrm rot="-1783284">
            <a:off x="8574694" y="2988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1143" name="Google Shape;1143;p62"/>
          <p:cNvSpPr txBox="1"/>
          <p:nvPr/>
        </p:nvSpPr>
        <p:spPr>
          <a:xfrm rot="-1797927">
            <a:off x="3634481" y="1736028"/>
            <a:ext cx="12836293" cy="3214726"/>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000000"/>
              </a:buClr>
              <a:buSzPts val="5803"/>
              <a:buFont typeface="Arial"/>
              <a:buNone/>
            </a:pPr>
            <a:r>
              <a:rPr lang="en-US" sz="5803" b="1" i="0" u="none" strike="noStrike" cap="none" dirty="0" err="1">
                <a:solidFill>
                  <a:srgbClr val="FFFFFF"/>
                </a:solidFill>
                <a:latin typeface="Poppins"/>
                <a:ea typeface="Poppins"/>
                <a:cs typeface="Poppins"/>
                <a:sym typeface="Poppins"/>
              </a:rPr>
              <a:t>Preparar</a:t>
            </a:r>
            <a:r>
              <a:rPr lang="en-US" sz="5803" b="1" i="0" u="none" strike="noStrike" cap="none" dirty="0">
                <a:solidFill>
                  <a:srgbClr val="FFFFFF"/>
                </a:solidFill>
                <a:latin typeface="Poppins"/>
                <a:ea typeface="Poppins"/>
                <a:cs typeface="Poppins"/>
                <a:sym typeface="Poppins"/>
              </a:rPr>
              <a:t> a </a:t>
            </a:r>
            <a:r>
              <a:rPr lang="en-US" sz="5803" b="1" i="0" u="none" strike="noStrike" cap="none" dirty="0" err="1">
                <a:solidFill>
                  <a:srgbClr val="FFFFFF"/>
                </a:solidFill>
                <a:latin typeface="Poppins"/>
                <a:ea typeface="Poppins"/>
                <a:cs typeface="Poppins"/>
                <a:sym typeface="Poppins"/>
              </a:rPr>
              <a:t>los</a:t>
            </a:r>
            <a:r>
              <a:rPr lang="en-US" sz="5803" b="1" i="0" u="none" strike="noStrike" cap="none" dirty="0">
                <a:solidFill>
                  <a:srgbClr val="FFFFFF"/>
                </a:solidFill>
                <a:latin typeface="Poppins"/>
                <a:ea typeface="Poppins"/>
                <a:cs typeface="Poppins"/>
                <a:sym typeface="Poppins"/>
              </a:rPr>
              <a:t> </a:t>
            </a:r>
            <a:r>
              <a:rPr lang="en-US" sz="5803" b="1" i="0" u="none" strike="noStrike" cap="none" dirty="0" err="1">
                <a:solidFill>
                  <a:srgbClr val="FFFFFF"/>
                </a:solidFill>
                <a:latin typeface="Poppins"/>
                <a:ea typeface="Poppins"/>
                <a:cs typeface="Poppins"/>
                <a:sym typeface="Poppins"/>
              </a:rPr>
              <a:t>Jóvenes</a:t>
            </a:r>
            <a:r>
              <a:rPr lang="en-US" sz="5803" b="1" i="0" u="none" strike="noStrike" cap="none" dirty="0">
                <a:solidFill>
                  <a:srgbClr val="FFFFFF"/>
                </a:solidFill>
                <a:latin typeface="Poppins"/>
                <a:ea typeface="Poppins"/>
                <a:cs typeface="Poppins"/>
                <a:sym typeface="Poppins"/>
              </a:rPr>
              <a:t> de </a:t>
            </a:r>
            <a:endParaRPr dirty="0"/>
          </a:p>
          <a:p>
            <a:pPr marL="0" marR="0" lvl="0" indent="0" algn="l" rtl="0">
              <a:lnSpc>
                <a:spcPct val="119991"/>
              </a:lnSpc>
              <a:spcBef>
                <a:spcPts val="0"/>
              </a:spcBef>
              <a:spcAft>
                <a:spcPts val="0"/>
              </a:spcAft>
              <a:buClr>
                <a:srgbClr val="000000"/>
              </a:buClr>
              <a:buSzPts val="5803"/>
              <a:buFont typeface="Arial"/>
              <a:buNone/>
            </a:pPr>
            <a:r>
              <a:rPr lang="en-US" sz="5803" b="1" i="0" u="none" strike="noStrike" cap="none" dirty="0">
                <a:solidFill>
                  <a:srgbClr val="FFFFFF"/>
                </a:solidFill>
                <a:latin typeface="Poppins"/>
                <a:ea typeface="Poppins"/>
                <a:cs typeface="Poppins"/>
                <a:sym typeface="Poppins"/>
              </a:rPr>
              <a:t>Crianza temporal para que </a:t>
            </a:r>
            <a:r>
              <a:rPr lang="en-US" sz="5803" b="1" i="0" u="none" strike="noStrike" cap="none" dirty="0" err="1">
                <a:solidFill>
                  <a:srgbClr val="FFFFFF"/>
                </a:solidFill>
                <a:latin typeface="Poppins"/>
                <a:ea typeface="Poppins"/>
                <a:cs typeface="Poppins"/>
                <a:sym typeface="Poppins"/>
              </a:rPr>
              <a:t>Tengan</a:t>
            </a:r>
            <a:r>
              <a:rPr lang="en-US" sz="5803" b="1" i="0" u="none" strike="noStrike" cap="none" dirty="0">
                <a:solidFill>
                  <a:srgbClr val="FFFFFF"/>
                </a:solidFill>
                <a:latin typeface="Poppins"/>
                <a:ea typeface="Poppins"/>
                <a:cs typeface="Poppins"/>
                <a:sym typeface="Poppins"/>
              </a:rPr>
              <a:t> </a:t>
            </a:r>
            <a:r>
              <a:rPr lang="en-US" sz="5803" b="1" i="0" u="none" strike="noStrike" cap="none" dirty="0" err="1">
                <a:solidFill>
                  <a:srgbClr val="FFFFFF"/>
                </a:solidFill>
                <a:latin typeface="Poppins"/>
                <a:ea typeface="Poppins"/>
                <a:cs typeface="Poppins"/>
                <a:sym typeface="Poppins"/>
              </a:rPr>
              <a:t>Éxito</a:t>
            </a:r>
            <a:r>
              <a:rPr lang="en-US" sz="5803" b="1" i="0" u="none" strike="noStrike" cap="none" dirty="0">
                <a:solidFill>
                  <a:srgbClr val="FFFFFF"/>
                </a:solidFill>
                <a:latin typeface="Poppins"/>
                <a:ea typeface="Poppins"/>
                <a:cs typeface="Poppins"/>
                <a:sym typeface="Poppins"/>
              </a:rPr>
              <a:t> </a:t>
            </a:r>
            <a:r>
              <a:rPr lang="en-US" sz="5803" b="1" i="0" u="none" strike="noStrike" cap="none" dirty="0" err="1">
                <a:solidFill>
                  <a:srgbClr val="FFFFFF"/>
                </a:solidFill>
                <a:latin typeface="Poppins"/>
                <a:ea typeface="Poppins"/>
                <a:cs typeface="Poppins"/>
                <a:sym typeface="Poppins"/>
              </a:rPr>
              <a:t>en</a:t>
            </a:r>
            <a:r>
              <a:rPr lang="en-US" sz="5803" b="1" i="0" u="none" strike="noStrike" cap="none" dirty="0">
                <a:solidFill>
                  <a:srgbClr val="FFFFFF"/>
                </a:solidFill>
                <a:latin typeface="Poppins"/>
                <a:ea typeface="Poppins"/>
                <a:cs typeface="Poppins"/>
                <a:sym typeface="Poppins"/>
              </a:rPr>
              <a:t> la Universidad </a:t>
            </a:r>
            <a:endParaRPr sz="5803" b="1" i="0" u="none" strike="noStrike" cap="none" dirty="0">
              <a:solidFill>
                <a:srgbClr val="FED531"/>
              </a:solidFill>
              <a:latin typeface="Poppins"/>
              <a:ea typeface="Poppins"/>
              <a:cs typeface="Poppins"/>
              <a:sym typeface="Poppins"/>
            </a:endParaRPr>
          </a:p>
        </p:txBody>
      </p:sp>
      <p:sp>
        <p:nvSpPr>
          <p:cNvPr id="1144" name="Google Shape;1144;p62"/>
          <p:cNvSpPr txBox="1"/>
          <p:nvPr/>
        </p:nvSpPr>
        <p:spPr>
          <a:xfrm rot="-1797939">
            <a:off x="6430151" y="3744111"/>
            <a:ext cx="14027093" cy="430887"/>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2800" b="1" i="0" u="none" strike="noStrike" cap="none" dirty="0" err="1">
                <a:solidFill>
                  <a:srgbClr val="FED531"/>
                </a:solidFill>
                <a:latin typeface="Poppins"/>
                <a:ea typeface="Poppins"/>
                <a:cs typeface="Poppins"/>
                <a:sym typeface="Poppins"/>
              </a:rPr>
              <a:t>Recursos</a:t>
            </a:r>
            <a:r>
              <a:rPr lang="en-US" sz="2800" b="1" i="0" u="none" strike="noStrike" cap="none" dirty="0">
                <a:solidFill>
                  <a:srgbClr val="FED531"/>
                </a:solidFill>
                <a:latin typeface="Poppins"/>
                <a:ea typeface="Poppins"/>
                <a:cs typeface="Poppins"/>
                <a:sym typeface="Poppins"/>
              </a:rPr>
              <a:t> y </a:t>
            </a:r>
            <a:r>
              <a:rPr lang="en-US" sz="2800" b="1" i="0" u="none" strike="noStrike" cap="none" dirty="0" err="1">
                <a:solidFill>
                  <a:srgbClr val="FED531"/>
                </a:solidFill>
                <a:latin typeface="Poppins"/>
                <a:ea typeface="Poppins"/>
                <a:cs typeface="Poppins"/>
                <a:sym typeface="Poppins"/>
              </a:rPr>
              <a:t>apoyos</a:t>
            </a:r>
            <a:r>
              <a:rPr lang="en-US" sz="2800" b="1" i="0" u="none" strike="noStrike" cap="none" dirty="0">
                <a:solidFill>
                  <a:srgbClr val="FED531"/>
                </a:solidFill>
                <a:latin typeface="Poppins"/>
                <a:ea typeface="Poppins"/>
                <a:cs typeface="Poppins"/>
                <a:sym typeface="Poppins"/>
              </a:rPr>
              <a:t> para </a:t>
            </a:r>
            <a:r>
              <a:rPr lang="en-US" sz="2800" b="1" i="0" u="none" strike="noStrike" cap="none" dirty="0" err="1">
                <a:solidFill>
                  <a:srgbClr val="FED531"/>
                </a:solidFill>
                <a:latin typeface="Poppins"/>
                <a:ea typeface="Poppins"/>
                <a:cs typeface="Poppins"/>
                <a:sym typeface="Poppins"/>
              </a:rPr>
              <a:t>los</a:t>
            </a:r>
            <a:r>
              <a:rPr lang="en-US" sz="2800" b="1" i="0" u="none" strike="noStrike" cap="none" dirty="0">
                <a:solidFill>
                  <a:srgbClr val="FED531"/>
                </a:solidFill>
                <a:latin typeface="Poppins"/>
                <a:ea typeface="Poppins"/>
                <a:cs typeface="Poppins"/>
                <a:sym typeface="Poppins"/>
              </a:rPr>
              <a:t> </a:t>
            </a:r>
            <a:r>
              <a:rPr lang="en-US" sz="2800" b="1" i="0" u="none" strike="noStrike" cap="none" dirty="0" err="1">
                <a:solidFill>
                  <a:srgbClr val="FED531"/>
                </a:solidFill>
                <a:latin typeface="Poppins"/>
                <a:ea typeface="Poppins"/>
                <a:cs typeface="Poppins"/>
                <a:sym typeface="Poppins"/>
              </a:rPr>
              <a:t>jóvenes</a:t>
            </a:r>
            <a:r>
              <a:rPr lang="en-US" sz="2800" b="1" i="0" u="none" strike="noStrike" cap="none" dirty="0">
                <a:solidFill>
                  <a:srgbClr val="FED531"/>
                </a:solidFill>
                <a:latin typeface="Poppins"/>
                <a:ea typeface="Poppins"/>
                <a:cs typeface="Poppins"/>
                <a:sym typeface="Poppins"/>
              </a:rPr>
              <a:t> de </a:t>
            </a:r>
            <a:r>
              <a:rPr lang="en-US" sz="2800" b="1" i="0" u="none" strike="noStrike" cap="none" dirty="0" err="1">
                <a:solidFill>
                  <a:srgbClr val="FED531"/>
                </a:solidFill>
                <a:latin typeface="Poppins"/>
                <a:ea typeface="Poppins"/>
                <a:cs typeface="Poppins"/>
                <a:sym typeface="Poppins"/>
              </a:rPr>
              <a:t>crianza</a:t>
            </a:r>
            <a:r>
              <a:rPr lang="en-US" sz="2800" b="1" i="0" u="none" strike="noStrike" cap="none" dirty="0">
                <a:solidFill>
                  <a:srgbClr val="FED531"/>
                </a:solidFill>
                <a:latin typeface="Poppins"/>
                <a:ea typeface="Poppins"/>
                <a:cs typeface="Poppins"/>
                <a:sym typeface="Poppins"/>
              </a:rPr>
              <a:t> temporal</a:t>
            </a:r>
            <a:endParaRPr sz="2800" b="0" i="0" u="none" strike="noStrike" cap="none" dirty="0">
              <a:solidFill>
                <a:srgbClr val="000000"/>
              </a:solidFill>
              <a:latin typeface="Arial"/>
              <a:ea typeface="Arial"/>
              <a:cs typeface="Arial"/>
              <a:sym typeface="Arial"/>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149"/>
        <p:cNvGrpSpPr/>
        <p:nvPr/>
      </p:nvGrpSpPr>
      <p:grpSpPr>
        <a:xfrm>
          <a:off x="0" y="0"/>
          <a:ext cx="0" cy="0"/>
          <a:chOff x="0" y="0"/>
          <a:chExt cx="0" cy="0"/>
        </a:xfrm>
      </p:grpSpPr>
      <p:sp>
        <p:nvSpPr>
          <p:cNvPr id="1150" name="Google Shape;1150;p63"/>
          <p:cNvSpPr/>
          <p:nvPr/>
        </p:nvSpPr>
        <p:spPr>
          <a:xfrm>
            <a:off x="-185273" y="-304400"/>
            <a:ext cx="9329273" cy="10591400"/>
          </a:xfrm>
          <a:prstGeom prst="rect">
            <a:avLst/>
          </a:prstGeom>
          <a:solidFill>
            <a:srgbClr val="FED53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rgbClr val="FED531"/>
              </a:solidFill>
              <a:latin typeface="Arial" panose="020B0604020202020204" pitchFamily="34" charset="0"/>
              <a:ea typeface="Calibri"/>
              <a:cs typeface="Arial" panose="020B0604020202020204" pitchFamily="34" charset="0"/>
              <a:sym typeface="Calibri"/>
            </a:endParaRPr>
          </a:p>
        </p:txBody>
      </p:sp>
      <p:sp>
        <p:nvSpPr>
          <p:cNvPr id="1151" name="Google Shape;1151;p63"/>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txBody>
          <a:bodyPr/>
          <a:lstStyle/>
          <a:p>
            <a:endParaRPr lang="en-US"/>
          </a:p>
        </p:txBody>
      </p:sp>
      <p:sp>
        <p:nvSpPr>
          <p:cNvPr id="1152" name="Google Shape;1152;p63"/>
          <p:cNvSpPr txBox="1"/>
          <p:nvPr/>
        </p:nvSpPr>
        <p:spPr>
          <a:xfrm>
            <a:off x="10100108" y="433604"/>
            <a:ext cx="7320000" cy="270843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1" i="0" u="none" strike="noStrike" cap="none" dirty="0" err="1">
                <a:solidFill>
                  <a:srgbClr val="FED531"/>
                </a:solidFill>
                <a:latin typeface="Poppins"/>
                <a:ea typeface="Poppins"/>
                <a:cs typeface="Poppins"/>
                <a:sym typeface="Poppins"/>
              </a:rPr>
              <a:t>Prevenir</a:t>
            </a:r>
            <a:r>
              <a:rPr lang="en-US" sz="4400" b="1" i="0" u="none" strike="noStrike" cap="none" dirty="0">
                <a:solidFill>
                  <a:srgbClr val="FED531"/>
                </a:solidFill>
                <a:latin typeface="Poppins"/>
                <a:ea typeface="Poppins"/>
                <a:cs typeface="Poppins"/>
                <a:sym typeface="Poppins"/>
              </a:rPr>
              <a:t> la </a:t>
            </a:r>
            <a:r>
              <a:rPr lang="en-US" sz="4400" b="1" i="0" u="none" strike="noStrike" cap="none" dirty="0" err="1">
                <a:solidFill>
                  <a:srgbClr val="FED531"/>
                </a:solidFill>
                <a:latin typeface="Poppins"/>
                <a:ea typeface="Poppins"/>
                <a:cs typeface="Poppins"/>
                <a:sym typeface="Poppins"/>
              </a:rPr>
              <a:t>Pasividad</a:t>
            </a:r>
            <a:r>
              <a:rPr lang="en-US" sz="4400" b="1" i="0" u="none" strike="noStrike" cap="none" dirty="0">
                <a:solidFill>
                  <a:srgbClr val="FED531"/>
                </a:solidFill>
                <a:latin typeface="Poppins"/>
                <a:ea typeface="Poppins"/>
                <a:cs typeface="Poppins"/>
                <a:sym typeface="Poppins"/>
              </a:rPr>
              <a:t> del </a:t>
            </a:r>
            <a:r>
              <a:rPr lang="en-US" sz="4400" b="1" dirty="0">
                <a:solidFill>
                  <a:srgbClr val="FED531"/>
                </a:solidFill>
                <a:latin typeface="Poppins"/>
                <a:ea typeface="Poppins"/>
                <a:cs typeface="Poppins"/>
                <a:sym typeface="Poppins"/>
              </a:rPr>
              <a:t>V</a:t>
            </a:r>
            <a:r>
              <a:rPr lang="en-US" sz="4400" b="1" i="0" u="none" strike="noStrike" cap="none" dirty="0">
                <a:solidFill>
                  <a:srgbClr val="FED531"/>
                </a:solidFill>
                <a:latin typeface="Poppins"/>
                <a:ea typeface="Poppins"/>
                <a:cs typeface="Poppins"/>
                <a:sym typeface="Poppins"/>
              </a:rPr>
              <a:t>erano y </a:t>
            </a:r>
            <a:r>
              <a:rPr lang="en-US" sz="4400" b="1" dirty="0" err="1">
                <a:solidFill>
                  <a:srgbClr val="FED531"/>
                </a:solidFill>
                <a:latin typeface="Poppins"/>
                <a:ea typeface="Poppins"/>
                <a:cs typeface="Poppins"/>
                <a:sym typeface="Poppins"/>
              </a:rPr>
              <a:t>Promover</a:t>
            </a:r>
            <a:r>
              <a:rPr lang="en-US" sz="4400" b="1" i="0" u="none" strike="noStrike" cap="none" dirty="0">
                <a:solidFill>
                  <a:srgbClr val="FED531"/>
                </a:solidFill>
                <a:latin typeface="Poppins"/>
                <a:ea typeface="Poppins"/>
                <a:cs typeface="Poppins"/>
                <a:sym typeface="Poppins"/>
              </a:rPr>
              <a:t> la </a:t>
            </a:r>
            <a:r>
              <a:rPr lang="en-US" sz="4400" b="1" i="0" u="none" strike="noStrike" cap="none" dirty="0" err="1">
                <a:solidFill>
                  <a:srgbClr val="FED531"/>
                </a:solidFill>
                <a:latin typeface="Poppins"/>
                <a:ea typeface="Poppins"/>
                <a:cs typeface="Poppins"/>
                <a:sym typeface="Poppins"/>
              </a:rPr>
              <a:t>Persistencia</a:t>
            </a:r>
            <a:r>
              <a:rPr lang="en-US" sz="4400" b="1" i="0" u="none" strike="noStrike" cap="none" dirty="0">
                <a:solidFill>
                  <a:srgbClr val="FED531"/>
                </a:solidFill>
                <a:latin typeface="Poppins"/>
                <a:ea typeface="Poppins"/>
                <a:cs typeface="Poppins"/>
                <a:sym typeface="Poppins"/>
              </a:rPr>
              <a:t> </a:t>
            </a:r>
            <a:r>
              <a:rPr lang="en-US" sz="4400" b="1" i="0" u="none" strike="noStrike" cap="none" dirty="0" err="1">
                <a:solidFill>
                  <a:srgbClr val="FED531"/>
                </a:solidFill>
                <a:latin typeface="Poppins"/>
                <a:ea typeface="Poppins"/>
                <a:cs typeface="Poppins"/>
                <a:sym typeface="Poppins"/>
              </a:rPr>
              <a:t>en</a:t>
            </a:r>
            <a:r>
              <a:rPr lang="en-US" sz="4400" b="1" i="0" u="none" strike="noStrike" cap="none" dirty="0">
                <a:solidFill>
                  <a:srgbClr val="FED531"/>
                </a:solidFill>
                <a:latin typeface="Poppins"/>
                <a:ea typeface="Poppins"/>
                <a:cs typeface="Poppins"/>
                <a:sym typeface="Poppins"/>
              </a:rPr>
              <a:t> </a:t>
            </a:r>
            <a:r>
              <a:rPr lang="en-US" sz="4400" b="1" i="0" u="none" strike="noStrike" cap="none" dirty="0" err="1">
                <a:solidFill>
                  <a:srgbClr val="FED531"/>
                </a:solidFill>
                <a:latin typeface="Poppins"/>
                <a:ea typeface="Poppins"/>
                <a:cs typeface="Poppins"/>
                <a:sym typeface="Poppins"/>
              </a:rPr>
              <a:t>Cuanto</a:t>
            </a:r>
            <a:r>
              <a:rPr lang="en-US" sz="4400" b="1" i="0" u="none" strike="noStrike" cap="none" dirty="0">
                <a:solidFill>
                  <a:srgbClr val="FED531"/>
                </a:solidFill>
                <a:latin typeface="Poppins"/>
                <a:ea typeface="Poppins"/>
                <a:cs typeface="Poppins"/>
                <a:sym typeface="Poppins"/>
              </a:rPr>
              <a:t> a la Universidad</a:t>
            </a:r>
            <a:endParaRPr sz="4400" b="1" i="0" u="none" strike="noStrike" cap="none" dirty="0">
              <a:solidFill>
                <a:srgbClr val="FFFFFF"/>
              </a:solidFill>
              <a:latin typeface="Poppins"/>
              <a:ea typeface="Poppins"/>
              <a:cs typeface="Poppins"/>
              <a:sym typeface="Poppins"/>
            </a:endParaRPr>
          </a:p>
        </p:txBody>
      </p:sp>
      <p:sp>
        <p:nvSpPr>
          <p:cNvPr id="1153" name="Google Shape;1153;p63"/>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txBody>
          <a:bodyPr/>
          <a:lstStyle/>
          <a:p>
            <a:endParaRPr lang="en-US"/>
          </a:p>
        </p:txBody>
      </p:sp>
      <p:sp>
        <p:nvSpPr>
          <p:cNvPr id="1154" name="Google Shape;1154;p63"/>
          <p:cNvSpPr/>
          <p:nvPr/>
        </p:nvSpPr>
        <p:spPr>
          <a:xfrm>
            <a:off x="9939345" y="3253815"/>
            <a:ext cx="7319955" cy="1554642"/>
          </a:xfrm>
          <a:prstGeom prst="roundRect">
            <a:avLst>
              <a:gd name="adj" fmla="val 16667"/>
            </a:avLst>
          </a:prstGeom>
          <a:solidFill>
            <a:srgbClr val="F4592F"/>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000"/>
              <a:buFont typeface="Calibri"/>
              <a:buNone/>
            </a:pPr>
            <a:r>
              <a:rPr lang="en-US" sz="4000" b="1" i="0" u="none" strike="noStrike" cap="none" dirty="0">
                <a:solidFill>
                  <a:schemeClr val="lt1"/>
                </a:solidFill>
                <a:latin typeface="Arial" panose="020B0604020202020204" pitchFamily="34" charset="0"/>
                <a:ea typeface="Calibri"/>
                <a:cs typeface="Arial" panose="020B0604020202020204" pitchFamily="34" charset="0"/>
                <a:sym typeface="Calibri"/>
              </a:rPr>
              <a:t>Ser </a:t>
            </a:r>
            <a:r>
              <a:rPr lang="en-US" sz="4000" b="1" i="0" u="none" strike="noStrike" cap="none" dirty="0" err="1">
                <a:solidFill>
                  <a:schemeClr val="lt1"/>
                </a:solidFill>
                <a:latin typeface="Arial" panose="020B0604020202020204" pitchFamily="34" charset="0"/>
                <a:ea typeface="Calibri"/>
                <a:cs typeface="Arial" panose="020B0604020202020204" pitchFamily="34" charset="0"/>
                <a:sym typeface="Calibri"/>
              </a:rPr>
              <a:t>proactivo</a:t>
            </a:r>
            <a:r>
              <a:rPr lang="en-US" sz="4000" b="1" i="0" u="none" strike="noStrike" cap="none" dirty="0">
                <a:solidFill>
                  <a:schemeClr val="lt1"/>
                </a:solidFill>
                <a:latin typeface="Arial" panose="020B0604020202020204" pitchFamily="34" charset="0"/>
                <a:ea typeface="Calibri"/>
                <a:cs typeface="Arial" panose="020B0604020202020204" pitchFamily="34" charset="0"/>
                <a:sym typeface="Calibri"/>
              </a:rPr>
              <a:t>, no </a:t>
            </a:r>
            <a:r>
              <a:rPr lang="en-US" sz="4000" b="1" i="0" u="none" strike="noStrike" cap="none" dirty="0" err="1">
                <a:solidFill>
                  <a:schemeClr val="lt1"/>
                </a:solidFill>
                <a:latin typeface="Arial" panose="020B0604020202020204" pitchFamily="34" charset="0"/>
                <a:ea typeface="Calibri"/>
                <a:cs typeface="Arial" panose="020B0604020202020204" pitchFamily="34" charset="0"/>
                <a:sym typeface="Calibri"/>
              </a:rPr>
              <a:t>reactivo</a:t>
            </a:r>
            <a:endParaRPr sz="1400" b="0" i="0" u="none" strike="noStrike" cap="none" dirty="0">
              <a:solidFill>
                <a:srgbClr val="000000"/>
              </a:solidFill>
              <a:latin typeface="Arial"/>
              <a:ea typeface="Arial"/>
              <a:cs typeface="Arial"/>
              <a:sym typeface="Arial"/>
            </a:endParaRPr>
          </a:p>
        </p:txBody>
      </p:sp>
      <p:sp>
        <p:nvSpPr>
          <p:cNvPr id="1155" name="Google Shape;1155;p63"/>
          <p:cNvSpPr/>
          <p:nvPr/>
        </p:nvSpPr>
        <p:spPr>
          <a:xfrm>
            <a:off x="9919786" y="4972248"/>
            <a:ext cx="7319955" cy="1973983"/>
          </a:xfrm>
          <a:prstGeom prst="roundRect">
            <a:avLst>
              <a:gd name="adj" fmla="val 16667"/>
            </a:avLst>
          </a:prstGeom>
          <a:solidFill>
            <a:srgbClr val="0A1F41"/>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000"/>
              <a:buFont typeface="Calibri"/>
              <a:buNone/>
            </a:pPr>
            <a:r>
              <a:rPr lang="en-US" sz="4000" b="1" i="0" u="none" strike="noStrike" cap="none" dirty="0" err="1">
                <a:solidFill>
                  <a:schemeClr val="lt1"/>
                </a:solidFill>
                <a:latin typeface="Arial" panose="020B0604020202020204" pitchFamily="34" charset="0"/>
                <a:ea typeface="Calibri"/>
                <a:cs typeface="Arial" panose="020B0604020202020204" pitchFamily="34" charset="0"/>
                <a:sym typeface="Calibri"/>
              </a:rPr>
              <a:t>Conectarse</a:t>
            </a:r>
            <a:r>
              <a:rPr lang="en-US" sz="4000" b="1" i="0" u="none" strike="noStrike" cap="none" dirty="0">
                <a:solidFill>
                  <a:schemeClr val="lt1"/>
                </a:solidFill>
                <a:latin typeface="Arial" panose="020B0604020202020204" pitchFamily="34" charset="0"/>
                <a:ea typeface="Calibri"/>
                <a:cs typeface="Arial" panose="020B0604020202020204" pitchFamily="34" charset="0"/>
                <a:sym typeface="Calibri"/>
              </a:rPr>
              <a:t> con </a:t>
            </a:r>
            <a:r>
              <a:rPr lang="en-US" sz="4000" b="1" i="0" u="none" strike="noStrike" cap="none" dirty="0" err="1">
                <a:solidFill>
                  <a:schemeClr val="lt1"/>
                </a:solidFill>
                <a:latin typeface="Arial" panose="020B0604020202020204" pitchFamily="34" charset="0"/>
                <a:ea typeface="Calibri"/>
                <a:cs typeface="Arial" panose="020B0604020202020204" pitchFamily="34" charset="0"/>
                <a:sym typeface="Calibri"/>
              </a:rPr>
              <a:t>recursos</a:t>
            </a:r>
            <a:r>
              <a:rPr lang="en-US" sz="4000" b="1" i="0" u="none" strike="noStrike" cap="none" dirty="0">
                <a:solidFill>
                  <a:schemeClr val="lt1"/>
                </a:solidFill>
                <a:latin typeface="Arial" panose="020B0604020202020204" pitchFamily="34" charset="0"/>
                <a:ea typeface="Calibri"/>
                <a:cs typeface="Arial" panose="020B0604020202020204" pitchFamily="34" charset="0"/>
                <a:sym typeface="Calibri"/>
              </a:rPr>
              <a:t> antes de la </a:t>
            </a:r>
            <a:r>
              <a:rPr lang="en-US" sz="4000" b="1" i="0" u="none" strike="noStrike" cap="none" dirty="0" err="1">
                <a:solidFill>
                  <a:schemeClr val="lt1"/>
                </a:solidFill>
                <a:latin typeface="Arial" panose="020B0604020202020204" pitchFamily="34" charset="0"/>
                <a:ea typeface="Calibri"/>
                <a:cs typeface="Arial" panose="020B0604020202020204" pitchFamily="34" charset="0"/>
                <a:sym typeface="Calibri"/>
              </a:rPr>
              <a:t>graduación</a:t>
            </a:r>
            <a:r>
              <a:rPr lang="en-US" sz="4000" b="1" i="0" u="none" strike="noStrike" cap="none" dirty="0">
                <a:solidFill>
                  <a:schemeClr val="lt1"/>
                </a:solidFill>
                <a:latin typeface="Arial" panose="020B0604020202020204" pitchFamily="34" charset="0"/>
                <a:ea typeface="Calibri"/>
                <a:cs typeface="Arial" panose="020B0604020202020204" pitchFamily="34" charset="0"/>
                <a:sym typeface="Calibri"/>
              </a:rPr>
              <a:t> de la </a:t>
            </a:r>
            <a:r>
              <a:rPr lang="en-US" sz="4000" b="1" i="0" u="none" strike="noStrike" cap="none" dirty="0" err="1">
                <a:solidFill>
                  <a:schemeClr val="lt1"/>
                </a:solidFill>
                <a:latin typeface="Arial" panose="020B0604020202020204" pitchFamily="34" charset="0"/>
                <a:ea typeface="Calibri"/>
                <a:cs typeface="Arial" panose="020B0604020202020204" pitchFamily="34" charset="0"/>
                <a:sym typeface="Calibri"/>
              </a:rPr>
              <a:t>preparatoria</a:t>
            </a:r>
            <a:endParaRPr sz="1400" b="0" i="0" u="none" strike="noStrike" cap="none" dirty="0">
              <a:solidFill>
                <a:srgbClr val="000000"/>
              </a:solidFill>
              <a:latin typeface="Arial"/>
              <a:ea typeface="Arial"/>
              <a:cs typeface="Arial"/>
              <a:sym typeface="Arial"/>
            </a:endParaRPr>
          </a:p>
        </p:txBody>
      </p:sp>
      <p:sp>
        <p:nvSpPr>
          <p:cNvPr id="1156" name="Google Shape;1156;p63"/>
          <p:cNvSpPr/>
          <p:nvPr/>
        </p:nvSpPr>
        <p:spPr>
          <a:xfrm>
            <a:off x="9919785" y="7272849"/>
            <a:ext cx="7319955" cy="1554642"/>
          </a:xfrm>
          <a:prstGeom prst="roundRect">
            <a:avLst>
              <a:gd name="adj" fmla="val 16667"/>
            </a:avLst>
          </a:prstGeom>
          <a:solidFill>
            <a:srgbClr val="25D1FD"/>
          </a:solidFill>
          <a:ln>
            <a:noFill/>
          </a:ln>
          <a:effectLst>
            <a:outerShdw blurRad="44450" dist="27939" dir="5400000" algn="ctr">
              <a:srgbClr val="000000">
                <a:alpha val="30588"/>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1000"/>
              <a:buFont typeface="Calibri"/>
              <a:buNone/>
            </a:pPr>
            <a:r>
              <a:rPr lang="en-US" sz="4000" b="1" i="0" u="none" strike="noStrike" cap="none" dirty="0" err="1">
                <a:solidFill>
                  <a:schemeClr val="lt1"/>
                </a:solidFill>
                <a:latin typeface="Arial" panose="020B0604020202020204" pitchFamily="34" charset="0"/>
                <a:ea typeface="Calibri"/>
                <a:cs typeface="Arial" panose="020B0604020202020204" pitchFamily="34" charset="0"/>
                <a:sym typeface="Calibri"/>
              </a:rPr>
              <a:t>Asegurar</a:t>
            </a:r>
            <a:r>
              <a:rPr lang="en-US" sz="40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4000" b="1" i="0" u="none" strike="noStrike" cap="none" dirty="0" err="1">
                <a:solidFill>
                  <a:schemeClr val="lt1"/>
                </a:solidFill>
                <a:latin typeface="Arial" panose="020B0604020202020204" pitchFamily="34" charset="0"/>
                <a:ea typeface="Calibri"/>
                <a:cs typeface="Arial" panose="020B0604020202020204" pitchFamily="34" charset="0"/>
                <a:sym typeface="Calibri"/>
              </a:rPr>
              <a:t>una</a:t>
            </a:r>
            <a:r>
              <a:rPr lang="en-US" sz="40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4000" b="1" i="0" u="none" strike="noStrike" cap="none" dirty="0" err="1">
                <a:solidFill>
                  <a:schemeClr val="lt1"/>
                </a:solidFill>
                <a:latin typeface="Arial" panose="020B0604020202020204" pitchFamily="34" charset="0"/>
                <a:ea typeface="Calibri"/>
                <a:cs typeface="Arial" panose="020B0604020202020204" pitchFamily="34" charset="0"/>
                <a:sym typeface="Calibri"/>
              </a:rPr>
              <a:t>transición</a:t>
            </a:r>
            <a:r>
              <a:rPr lang="en-US" sz="4000" b="1" i="0" u="none" strike="noStrike" cap="none" dirty="0">
                <a:solidFill>
                  <a:schemeClr val="lt1"/>
                </a:solidFill>
                <a:latin typeface="Arial" panose="020B0604020202020204" pitchFamily="34" charset="0"/>
                <a:ea typeface="Calibri"/>
                <a:cs typeface="Arial" panose="020B0604020202020204" pitchFamily="34" charset="0"/>
                <a:sym typeface="Calibri"/>
              </a:rPr>
              <a:t> </a:t>
            </a:r>
            <a:r>
              <a:rPr lang="en-US" sz="4000" b="1" i="0" u="none" strike="noStrike" cap="none" dirty="0" err="1">
                <a:solidFill>
                  <a:schemeClr val="lt1"/>
                </a:solidFill>
                <a:latin typeface="Arial" panose="020B0604020202020204" pitchFamily="34" charset="0"/>
                <a:ea typeface="Calibri"/>
                <a:cs typeface="Arial" panose="020B0604020202020204" pitchFamily="34" charset="0"/>
                <a:sym typeface="Calibri"/>
              </a:rPr>
              <a:t>cálida</a:t>
            </a:r>
            <a:endParaRPr sz="1400" b="0" i="0" u="none" strike="noStrike" cap="none" dirty="0">
              <a:solidFill>
                <a:srgbClr val="000000"/>
              </a:solidFill>
              <a:latin typeface="Arial"/>
              <a:ea typeface="Arial"/>
              <a:cs typeface="Arial"/>
              <a:sym typeface="Arial"/>
            </a:endParaRPr>
          </a:p>
        </p:txBody>
      </p:sp>
      <p:pic>
        <p:nvPicPr>
          <p:cNvPr id="1157" name="Google Shape;1157;p63" descr="A person and a child looking at a computer&#10;&#10;Description automatically generated with low confidence"/>
          <p:cNvPicPr preferRelativeResize="0"/>
          <p:nvPr/>
        </p:nvPicPr>
        <p:blipFill rotWithShape="1">
          <a:blip r:embed="rId3">
            <a:alphaModFix/>
          </a:blip>
          <a:srcRect r="22325"/>
          <a:stretch/>
        </p:blipFill>
        <p:spPr>
          <a:xfrm>
            <a:off x="793805" y="2241208"/>
            <a:ext cx="7457538" cy="6400800"/>
          </a:xfrm>
          <a:prstGeom prst="rect">
            <a:avLst/>
          </a:prstGeom>
          <a:no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Shape 1165"/>
        <p:cNvGrpSpPr/>
        <p:nvPr/>
      </p:nvGrpSpPr>
      <p:grpSpPr>
        <a:xfrm>
          <a:off x="0" y="0"/>
          <a:ext cx="0" cy="0"/>
          <a:chOff x="0" y="0"/>
          <a:chExt cx="0" cy="0"/>
        </a:xfrm>
      </p:grpSpPr>
      <p:sp>
        <p:nvSpPr>
          <p:cNvPr id="1166" name="Google Shape;1166;p64"/>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txBody>
          <a:bodyPr/>
          <a:lstStyle/>
          <a:p>
            <a:endParaRPr lang="en-US"/>
          </a:p>
        </p:txBody>
      </p:sp>
      <p:sp>
        <p:nvSpPr>
          <p:cNvPr id="1167" name="Google Shape;1167;p64"/>
          <p:cNvSpPr txBox="1"/>
          <p:nvPr/>
        </p:nvSpPr>
        <p:spPr>
          <a:xfrm rot="-22818">
            <a:off x="1234326" y="1563681"/>
            <a:ext cx="15819348" cy="1772793"/>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s-CO" sz="4800" b="1" dirty="0">
                <a:solidFill>
                  <a:srgbClr val="25D1FD"/>
                </a:solidFill>
                <a:effectLst/>
                <a:latin typeface="Poppins" panose="00000500000000000000" pitchFamily="2" charset="0"/>
                <a:ea typeface="Calibri" panose="020F0502020204030204" pitchFamily="34" charset="0"/>
                <a:cs typeface="Poppins" panose="00000500000000000000" pitchFamily="2" charset="0"/>
              </a:rPr>
              <a:t>Programas de apoyo en el campus para jóvenes en crianza temporal</a:t>
            </a:r>
            <a:endParaRPr sz="4800" b="0" i="0" u="none" strike="noStrike" cap="none" dirty="0">
              <a:solidFill>
                <a:srgbClr val="25D1FD"/>
              </a:solidFill>
              <a:latin typeface="Poppins" panose="00000500000000000000" pitchFamily="2" charset="0"/>
              <a:cs typeface="Poppins" panose="00000500000000000000" pitchFamily="2" charset="0"/>
              <a:sym typeface="Arial"/>
            </a:endParaRPr>
          </a:p>
        </p:txBody>
      </p:sp>
      <p:sp>
        <p:nvSpPr>
          <p:cNvPr id="1168" name="Google Shape;1168;p64"/>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a:p>
        </p:txBody>
      </p:sp>
      <p:sp>
        <p:nvSpPr>
          <p:cNvPr id="1170" name="Google Shape;1170;p64"/>
          <p:cNvSpPr/>
          <p:nvPr/>
        </p:nvSpPr>
        <p:spPr>
          <a:xfrm>
            <a:off x="2521461" y="3852135"/>
            <a:ext cx="4740844" cy="1094231"/>
          </a:xfrm>
          <a:prstGeom prst="roundRect">
            <a:avLst>
              <a:gd name="adj" fmla="val 16667"/>
            </a:avLst>
          </a:prstGeom>
          <a:solidFill>
            <a:srgbClr val="4848D1"/>
          </a:solidFill>
          <a:ln>
            <a:noFill/>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n-US" sz="4400" b="1" i="0" u="none" strike="noStrike" cap="none" dirty="0" err="1">
                <a:solidFill>
                  <a:schemeClr val="lt1"/>
                </a:solidFill>
                <a:latin typeface="+mn-lt"/>
                <a:ea typeface="Calibri"/>
                <a:cs typeface="Calibri"/>
                <a:sym typeface="Calibri"/>
              </a:rPr>
              <a:t>NextUp</a:t>
            </a:r>
            <a:endParaRPr sz="1800" b="0" i="0" u="none" strike="noStrike" cap="none" dirty="0">
              <a:solidFill>
                <a:srgbClr val="000000"/>
              </a:solidFill>
              <a:latin typeface="+mn-lt"/>
              <a:sym typeface="Arial"/>
            </a:endParaRPr>
          </a:p>
        </p:txBody>
      </p:sp>
      <p:sp>
        <p:nvSpPr>
          <p:cNvPr id="1171" name="Google Shape;1171;p64"/>
          <p:cNvSpPr/>
          <p:nvPr/>
        </p:nvSpPr>
        <p:spPr>
          <a:xfrm>
            <a:off x="9844390" y="3612995"/>
            <a:ext cx="5521989" cy="1277557"/>
          </a:xfrm>
          <a:prstGeom prst="roundRect">
            <a:avLst>
              <a:gd name="adj" fmla="val 16667"/>
            </a:avLst>
          </a:prstGeom>
          <a:solidFill>
            <a:srgbClr val="25D1FD"/>
          </a:solidFill>
          <a:ln w="9525" cap="flat" cmpd="sng">
            <a:solidFill>
              <a:srgbClr val="0A1F41"/>
            </a:solidFill>
            <a:prstDash val="solid"/>
            <a:round/>
            <a:headEnd type="none" w="sm" len="sm"/>
            <a:tailEnd type="none" w="sm" len="sm"/>
          </a:ln>
          <a:effectLst>
            <a:outerShdw blurRad="44450" dist="27939" dir="5400000" algn="ctr">
              <a:srgbClr val="000000">
                <a:alpha val="30980"/>
              </a:srgbClr>
            </a:outerShdw>
          </a:effectLst>
        </p:spPr>
        <p:txBody>
          <a:bodyPr spcFirstLastPara="1" wrap="square" lIns="68575" tIns="34275" rIns="68575" bIns="34275" anchor="ctr" anchorCtr="0">
            <a:noAutofit/>
          </a:bodyPr>
          <a:lstStyle/>
          <a:p>
            <a:pPr marL="0" marR="0" lvl="0" indent="0" algn="ctr" rtl="0">
              <a:lnSpc>
                <a:spcPct val="100000"/>
              </a:lnSpc>
              <a:spcBef>
                <a:spcPts val="0"/>
              </a:spcBef>
              <a:spcAft>
                <a:spcPts val="0"/>
              </a:spcAft>
              <a:buClr>
                <a:schemeClr val="lt1"/>
              </a:buClr>
              <a:buSzPts val="900"/>
              <a:buFont typeface="Calibri"/>
              <a:buNone/>
            </a:pPr>
            <a:r>
              <a:rPr lang="es-CO" sz="2800" b="1" dirty="0">
                <a:solidFill>
                  <a:schemeClr val="bg1"/>
                </a:solidFill>
                <a:effectLst/>
                <a:latin typeface="Arial" panose="020B0604020202020204" pitchFamily="34" charset="0"/>
                <a:ea typeface="Calibri" panose="020F0502020204030204" pitchFamily="34" charset="0"/>
                <a:cs typeface="Arial" panose="020B0604020202020204" pitchFamily="34" charset="0"/>
              </a:rPr>
              <a:t>Programas de apoyo en el campus para jóvenes en crianza temporal</a:t>
            </a:r>
            <a:endParaRPr sz="2800" b="1" i="0" u="none" strike="noStrike" cap="none" dirty="0">
              <a:solidFill>
                <a:schemeClr val="bg1"/>
              </a:solidFill>
              <a:latin typeface="Arial" panose="020B0604020202020204" pitchFamily="34" charset="0"/>
              <a:cs typeface="Arial" panose="020B0604020202020204" pitchFamily="34" charset="0"/>
              <a:sym typeface="Arial"/>
            </a:endParaRPr>
          </a:p>
        </p:txBody>
      </p:sp>
      <p:sp>
        <p:nvSpPr>
          <p:cNvPr id="2" name="Google Shape;1220;p174">
            <a:extLst>
              <a:ext uri="{FF2B5EF4-FFF2-40B4-BE49-F238E27FC236}">
                <a16:creationId xmlns:a16="http://schemas.microsoft.com/office/drawing/2014/main" id="{A58264DB-DBB3-748C-D98D-8074B1242024}"/>
              </a:ext>
            </a:extLst>
          </p:cNvPr>
          <p:cNvSpPr txBox="1"/>
          <p:nvPr/>
        </p:nvSpPr>
        <p:spPr>
          <a:xfrm>
            <a:off x="1865453" y="5143500"/>
            <a:ext cx="6052861" cy="4562146"/>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457200" marR="0" lvl="0" indent="-457200">
              <a:lnSpc>
                <a:spcPct val="107000"/>
              </a:lnSpc>
              <a:spcBef>
                <a:spcPts val="0"/>
              </a:spcBef>
              <a:spcAft>
                <a:spcPts val="0"/>
              </a:spcAft>
              <a:buClr>
                <a:schemeClr val="bg1"/>
              </a:buClr>
              <a:buFont typeface="Arial" panose="020B0604020202020204" pitchFamily="34" charset="0"/>
              <a:buChar char="•"/>
            </a:pPr>
            <a:r>
              <a:rPr lang="es-CO" sz="2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Disponible en </a:t>
            </a:r>
            <a:r>
              <a:rPr lang="es-CO" sz="2800" u="sng"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todos</a:t>
            </a:r>
            <a:r>
              <a:rPr lang="es-CO" sz="2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los colegios comunitarios del estado.</a:t>
            </a:r>
            <a:endParaRPr lang="en-US" sz="2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457200" marR="0" lvl="0" indent="-457200">
              <a:lnSpc>
                <a:spcPct val="107000"/>
              </a:lnSpc>
              <a:spcBef>
                <a:spcPts val="0"/>
              </a:spcBef>
              <a:spcAft>
                <a:spcPts val="800"/>
              </a:spcAft>
              <a:buClr>
                <a:schemeClr val="bg1"/>
              </a:buClr>
              <a:buFont typeface="Arial" panose="020B0604020202020204" pitchFamily="34" charset="0"/>
              <a:buChar char="•"/>
            </a:pPr>
            <a:r>
              <a:rPr lang="es-CO" sz="2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El joven debe haber estado en crianza temporal desde cumplir los 13 años hasta llegar a los 26.</a:t>
            </a:r>
            <a:endParaRPr lang="en-US" sz="28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457200" indent="-457200">
              <a:buClr>
                <a:schemeClr val="bg1"/>
              </a:buClr>
              <a:buFont typeface="Arial" panose="020B0604020202020204" pitchFamily="34" charset="0"/>
              <a:buChar char="•"/>
            </a:pPr>
            <a:r>
              <a:rPr lang="es-CO" sz="2800" dirty="0">
                <a:solidFill>
                  <a:schemeClr val="bg1"/>
                </a:solidFill>
                <a:effectLst/>
                <a:latin typeface="Arial" panose="020B0604020202020204" pitchFamily="34" charset="0"/>
                <a:ea typeface="Calibri" panose="020F0502020204030204" pitchFamily="34" charset="0"/>
                <a:cs typeface="Arial" panose="020B0604020202020204" pitchFamily="34" charset="0"/>
              </a:rPr>
              <a:t>Es parte de los </a:t>
            </a:r>
            <a:r>
              <a:rPr lang="es-CO" sz="28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EOPS</a:t>
            </a:r>
            <a:r>
              <a:rPr lang="es-CO" sz="2800" dirty="0">
                <a:solidFill>
                  <a:schemeClr val="bg1"/>
                </a:solidFill>
                <a:effectLst/>
                <a:latin typeface="Arial" panose="020B0604020202020204" pitchFamily="34" charset="0"/>
                <a:ea typeface="Calibri" panose="020F0502020204030204" pitchFamily="34" charset="0"/>
                <a:cs typeface="Arial" panose="020B0604020202020204" pitchFamily="34" charset="0"/>
              </a:rPr>
              <a:t>, pero ofrece servicios adicionales, como subsidios, asesoramiento académico, tutoría, eventos comunitarios, y más.</a:t>
            </a:r>
            <a:endParaRPr sz="2800" b="0" i="0" u="none" strike="noStrike" cap="none" dirty="0">
              <a:solidFill>
                <a:schemeClr val="bg1"/>
              </a:solidFill>
              <a:latin typeface="Arial" panose="020B0604020202020204" pitchFamily="34" charset="0"/>
              <a:cs typeface="Arial" panose="020B0604020202020204" pitchFamily="34" charset="0"/>
              <a:sym typeface="Arial"/>
            </a:endParaRPr>
          </a:p>
        </p:txBody>
      </p:sp>
      <p:sp>
        <p:nvSpPr>
          <p:cNvPr id="3" name="Google Shape;1221;p174">
            <a:extLst>
              <a:ext uri="{FF2B5EF4-FFF2-40B4-BE49-F238E27FC236}">
                <a16:creationId xmlns:a16="http://schemas.microsoft.com/office/drawing/2014/main" id="{93AF510B-0937-CA81-3353-5E78C45160AA}"/>
              </a:ext>
            </a:extLst>
          </p:cNvPr>
          <p:cNvSpPr txBox="1"/>
          <p:nvPr/>
        </p:nvSpPr>
        <p:spPr>
          <a:xfrm>
            <a:off x="9231924" y="4756841"/>
            <a:ext cx="7059442" cy="4767139"/>
          </a:xfrm>
          <a:prstGeom prst="rect">
            <a:avLst/>
          </a:prstGeom>
          <a:noFill/>
          <a:ln>
            <a:noFill/>
          </a:ln>
        </p:spPr>
        <p:txBody>
          <a:bodyPr spcFirstLastPara="1" wrap="square" lIns="0" tIns="0" rIns="0" bIns="0" anchor="t" anchorCtr="0">
            <a:sp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342900" marR="0" lvl="1" indent="-342900" algn="l" rtl="0">
              <a:lnSpc>
                <a:spcPct val="100000"/>
              </a:lnSpc>
              <a:spcBef>
                <a:spcPts val="0"/>
              </a:spcBef>
              <a:spcAft>
                <a:spcPts val="0"/>
              </a:spcAft>
              <a:buClr>
                <a:schemeClr val="bg1"/>
              </a:buClr>
              <a:buSzPts val="4000"/>
              <a:buFont typeface="Arial" panose="020B0604020202020204" pitchFamily="34" charset="0"/>
              <a:buChar char="•"/>
            </a:pPr>
            <a:endParaRPr sz="2400" b="0" i="0" u="none" strike="noStrike" cap="none" dirty="0">
              <a:solidFill>
                <a:schemeClr val="bg1"/>
              </a:solidFill>
              <a:latin typeface="Arial"/>
              <a:ea typeface="Arial"/>
              <a:cs typeface="Arial"/>
              <a:sym typeface="Arial"/>
            </a:endParaRPr>
          </a:p>
          <a:p>
            <a:pPr marL="342900" marR="0" lvl="0" indent="-342900">
              <a:lnSpc>
                <a:spcPct val="107000"/>
              </a:lnSpc>
              <a:spcBef>
                <a:spcPts val="0"/>
              </a:spcBef>
              <a:spcAft>
                <a:spcPts val="0"/>
              </a:spcAft>
              <a:buClr>
                <a:schemeClr val="bg1"/>
              </a:buClr>
              <a:buFont typeface="Arial" panose="020B0604020202020204" pitchFamily="34" charset="0"/>
              <a:buChar char="•"/>
            </a:pPr>
            <a:r>
              <a:rPr lang="es-CO" sz="2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Se le halla en todas las </a:t>
            </a:r>
            <a:r>
              <a:rPr lang="es-CO" sz="24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CSU</a:t>
            </a:r>
            <a:r>
              <a:rPr lang="es-CO" sz="2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y UC, y los estudiantes pueden participar si han estado en cuidado temporal en CUALQUIER momento.</a:t>
            </a:r>
            <a:endParaRPr lang="en-US" sz="2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Clr>
                <a:schemeClr val="bg1"/>
              </a:buClr>
              <a:buFont typeface="Arial" panose="020B0604020202020204" pitchFamily="34" charset="0"/>
              <a:buChar char="•"/>
            </a:pPr>
            <a:r>
              <a:rPr lang="es-CO" sz="2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A menudo se les conoce como “Guardian </a:t>
            </a:r>
            <a:r>
              <a:rPr lang="es-CO" sz="24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Scholars</a:t>
            </a:r>
            <a:r>
              <a:rPr lang="es-CO" sz="2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aunque los nombres varían entre una institución y otra.</a:t>
            </a:r>
            <a:endParaRPr lang="en-US" sz="2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800"/>
              </a:spcAft>
              <a:buClr>
                <a:schemeClr val="bg1"/>
              </a:buClr>
              <a:buFont typeface="Arial" panose="020B0604020202020204" pitchFamily="34" charset="0"/>
              <a:buChar char="•"/>
            </a:pPr>
            <a:r>
              <a:rPr lang="es-CO" sz="2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Muchos colegios comunitarios, aunque no todos, a menudo ofrecen estos programas a estudiantes que no reúnen los requisitos para </a:t>
            </a:r>
            <a:r>
              <a:rPr lang="es-CO" sz="240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NextUp</a:t>
            </a:r>
            <a:r>
              <a:rPr lang="es-CO" sz="2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240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342900" indent="-342900">
              <a:buClr>
                <a:schemeClr val="bg1"/>
              </a:buClr>
              <a:buFont typeface="Arial" panose="020B0604020202020204" pitchFamily="34" charset="0"/>
              <a:buChar char="•"/>
            </a:pPr>
            <a:r>
              <a:rPr lang="es-CO" sz="2400" dirty="0">
                <a:solidFill>
                  <a:schemeClr val="bg1"/>
                </a:solidFill>
                <a:effectLst/>
                <a:latin typeface="Arial" panose="020B0604020202020204" pitchFamily="34" charset="0"/>
                <a:ea typeface="Calibri" panose="020F0502020204030204" pitchFamily="34" charset="0"/>
                <a:cs typeface="Arial" panose="020B0604020202020204" pitchFamily="34" charset="0"/>
              </a:rPr>
              <a:t>También se les halla en algunas instituciones privadas.</a:t>
            </a:r>
            <a:endParaRPr sz="2400" b="0" i="0" u="none" strike="noStrike" cap="none" dirty="0">
              <a:solidFill>
                <a:schemeClr val="bg1"/>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3744715323"/>
      </p:ext>
    </p:extLst>
  </p:cSld>
  <p:clrMapOvr>
    <a:masterClrMapping/>
  </p:clrMapOvr>
  <p:extLst>
    <p:ext uri="{6950BFC3-D8DA-4A85-94F7-54DA5524770B}">
      <p188:commentRel xmlns:p188="http://schemas.microsoft.com/office/powerpoint/2018/8/main" r:id="rId3"/>
    </p:ext>
  </p:extLs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193"/>
        <p:cNvGrpSpPr/>
        <p:nvPr/>
      </p:nvGrpSpPr>
      <p:grpSpPr>
        <a:xfrm>
          <a:off x="0" y="0"/>
          <a:ext cx="0" cy="0"/>
          <a:chOff x="0" y="0"/>
          <a:chExt cx="0" cy="0"/>
        </a:xfrm>
      </p:grpSpPr>
      <p:sp>
        <p:nvSpPr>
          <p:cNvPr id="1194" name="Google Shape;1194;p66"/>
          <p:cNvSpPr/>
          <p:nvPr/>
        </p:nvSpPr>
        <p:spPr>
          <a:xfrm rot="-413588">
            <a:off x="1202192" y="127004"/>
            <a:ext cx="18591947" cy="10010948"/>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sp>
        <p:nvSpPr>
          <p:cNvPr id="1195" name="Google Shape;1195;p66"/>
          <p:cNvSpPr/>
          <p:nvPr/>
        </p:nvSpPr>
        <p:spPr>
          <a:xfrm rot="-4483174">
            <a:off x="-5163210" y="1596107"/>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1196" name="Google Shape;1196;p66"/>
          <p:cNvSpPr/>
          <p:nvPr/>
        </p:nvSpPr>
        <p:spPr>
          <a:xfrm rot="-241940">
            <a:off x="-607936" y="-1093264"/>
            <a:ext cx="19296424"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1197" name="Google Shape;1197;p66"/>
          <p:cNvSpPr/>
          <p:nvPr/>
        </p:nvSpPr>
        <p:spPr>
          <a:xfrm rot="-1783284">
            <a:off x="8320697" y="2734314"/>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1198" name="Google Shape;1198;p66"/>
          <p:cNvSpPr txBox="1"/>
          <p:nvPr/>
        </p:nvSpPr>
        <p:spPr>
          <a:xfrm>
            <a:off x="1462800" y="8725218"/>
            <a:ext cx="15362400" cy="1154400"/>
          </a:xfrm>
          <a:prstGeom prst="rect">
            <a:avLst/>
          </a:prstGeom>
          <a:noFill/>
          <a:ln>
            <a:noFill/>
          </a:ln>
        </p:spPr>
        <p:txBody>
          <a:bodyPr spcFirstLastPara="1" wrap="square" lIns="137150" tIns="68550" rIns="137150" bIns="68550" anchor="t" anchorCtr="0">
            <a:noAutofit/>
          </a:bodyPr>
          <a:lstStyle/>
          <a:p>
            <a:pPr marL="0" marR="0" lvl="0" indent="0" algn="ctr" rtl="0">
              <a:lnSpc>
                <a:spcPct val="100000"/>
              </a:lnSpc>
              <a:spcBef>
                <a:spcPts val="0"/>
              </a:spcBef>
              <a:spcAft>
                <a:spcPts val="0"/>
              </a:spcAft>
              <a:buClr>
                <a:srgbClr val="000000"/>
              </a:buClr>
              <a:buSzPts val="5400"/>
              <a:buFont typeface="Arial"/>
              <a:buNone/>
            </a:pPr>
            <a:r>
              <a:rPr lang="en-US" sz="5400" b="1" i="0" u="none" strike="noStrike" cap="none">
                <a:solidFill>
                  <a:srgbClr val="F2F2F2"/>
                </a:solidFill>
                <a:latin typeface="Poppins"/>
                <a:ea typeface="Poppins"/>
                <a:cs typeface="Poppins"/>
                <a:sym typeface="Poppins"/>
              </a:rPr>
              <a:t>www.cacollegepathways.org</a:t>
            </a:r>
            <a:endParaRPr sz="1400" b="0" i="0" u="none" strike="noStrike" cap="none">
              <a:solidFill>
                <a:srgbClr val="000000"/>
              </a:solidFill>
              <a:latin typeface="Arial"/>
              <a:ea typeface="Arial"/>
              <a:cs typeface="Arial"/>
              <a:sym typeface="Arial"/>
            </a:endParaRPr>
          </a:p>
        </p:txBody>
      </p:sp>
      <p:pic>
        <p:nvPicPr>
          <p:cNvPr id="1199" name="Google Shape;1199;p66"/>
          <p:cNvPicPr preferRelativeResize="0"/>
          <p:nvPr/>
        </p:nvPicPr>
        <p:blipFill rotWithShape="1">
          <a:blip r:embed="rId3">
            <a:alphaModFix/>
          </a:blip>
          <a:srcRect l="7052" t="4773" r="55624" b="4593"/>
          <a:stretch/>
        </p:blipFill>
        <p:spPr>
          <a:xfrm>
            <a:off x="2987963" y="243198"/>
            <a:ext cx="12312074" cy="8409052"/>
          </a:xfrm>
          <a:prstGeom prst="rect">
            <a:avLst/>
          </a:prstGeom>
          <a:no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177"/>
        <p:cNvGrpSpPr/>
        <p:nvPr/>
      </p:nvGrpSpPr>
      <p:grpSpPr>
        <a:xfrm>
          <a:off x="0" y="0"/>
          <a:ext cx="0" cy="0"/>
          <a:chOff x="0" y="0"/>
          <a:chExt cx="0" cy="0"/>
        </a:xfrm>
      </p:grpSpPr>
      <p:sp>
        <p:nvSpPr>
          <p:cNvPr id="1178" name="Google Shape;1178;p65"/>
          <p:cNvSpPr txBox="1"/>
          <p:nvPr/>
        </p:nvSpPr>
        <p:spPr>
          <a:xfrm>
            <a:off x="2896922" y="510523"/>
            <a:ext cx="12494100" cy="2031900"/>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1" i="0" u="none" strike="noStrike" cap="none">
                <a:solidFill>
                  <a:srgbClr val="FED531"/>
                </a:solidFill>
                <a:latin typeface="Poppins"/>
                <a:ea typeface="Poppins"/>
                <a:cs typeface="Poppins"/>
                <a:sym typeface="Poppins"/>
              </a:rPr>
              <a:t>Recursos y Soportes Generales de los Campus </a:t>
            </a:r>
            <a:endParaRPr sz="6000" b="1" i="0" u="none" strike="noStrike" cap="none">
              <a:solidFill>
                <a:schemeClr val="lt1"/>
              </a:solidFill>
              <a:latin typeface="Poppins"/>
              <a:ea typeface="Poppins"/>
              <a:cs typeface="Poppins"/>
              <a:sym typeface="Poppins"/>
            </a:endParaRPr>
          </a:p>
        </p:txBody>
      </p:sp>
      <p:sp>
        <p:nvSpPr>
          <p:cNvPr id="1179" name="Google Shape;1179;p65"/>
          <p:cNvSpPr/>
          <p:nvPr/>
        </p:nvSpPr>
        <p:spPr>
          <a:xfrm>
            <a:off x="11559286" y="2891201"/>
            <a:ext cx="2914997" cy="1783344"/>
          </a:xfrm>
          <a:prstGeom prst="roundRect">
            <a:avLst>
              <a:gd name="adj" fmla="val 16667"/>
            </a:avLst>
          </a:prstGeom>
          <a:solidFill>
            <a:srgbClr val="FED531"/>
          </a:solidFill>
          <a:ln w="25400" cap="flat" cmpd="sng">
            <a:solidFill>
              <a:srgbClr val="FED5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600"/>
              <a:buFont typeface="Arial"/>
              <a:buNone/>
            </a:pPr>
            <a:r>
              <a:rPr lang="en-US" sz="2600" b="1" i="0" u="none" strike="noStrike" cap="none" dirty="0" err="1">
                <a:solidFill>
                  <a:schemeClr val="dk1"/>
                </a:solidFill>
                <a:latin typeface="Arial" panose="020B0604020202020204" pitchFamily="34" charset="0"/>
                <a:ea typeface="Calibri"/>
                <a:cs typeface="Arial" panose="020B0604020202020204" pitchFamily="34" charset="0"/>
                <a:sym typeface="Calibri"/>
              </a:rPr>
              <a:t>Asesoramiento</a:t>
            </a:r>
            <a:r>
              <a:rPr lang="en-US" sz="2600" b="1" i="0" u="none" strike="noStrike" cap="none" dirty="0">
                <a:solidFill>
                  <a:schemeClr val="dk1"/>
                </a:solidFill>
                <a:latin typeface="Arial" panose="020B0604020202020204" pitchFamily="34" charset="0"/>
                <a:ea typeface="Calibri"/>
                <a:cs typeface="Arial" panose="020B0604020202020204" pitchFamily="34" charset="0"/>
                <a:sym typeface="Calibri"/>
              </a:rPr>
              <a:t> y </a:t>
            </a:r>
            <a:r>
              <a:rPr lang="en-US" sz="2600" b="1" i="0" u="none" strike="noStrike" cap="none" dirty="0" err="1">
                <a:solidFill>
                  <a:schemeClr val="dk1"/>
                </a:solidFill>
                <a:latin typeface="Arial" panose="020B0604020202020204" pitchFamily="34" charset="0"/>
                <a:ea typeface="Calibri"/>
                <a:cs typeface="Arial" panose="020B0604020202020204" pitchFamily="34" charset="0"/>
                <a:sym typeface="Calibri"/>
              </a:rPr>
              <a:t>servicios</a:t>
            </a:r>
            <a:r>
              <a:rPr lang="en-US" sz="2600" b="1"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2600" b="1" i="0" u="none" strike="noStrike" cap="none" dirty="0" err="1">
                <a:solidFill>
                  <a:schemeClr val="dk1"/>
                </a:solidFill>
                <a:latin typeface="Arial" panose="020B0604020202020204" pitchFamily="34" charset="0"/>
                <a:ea typeface="Calibri"/>
                <a:cs typeface="Arial" panose="020B0604020202020204" pitchFamily="34" charset="0"/>
                <a:sym typeface="Calibri"/>
              </a:rPr>
              <a:t>sicológicos</a:t>
            </a:r>
            <a:endParaRPr sz="1200" b="0" i="0" u="none" strike="noStrike" cap="none" dirty="0">
              <a:solidFill>
                <a:srgbClr val="000000"/>
              </a:solidFill>
              <a:latin typeface="Arial"/>
              <a:ea typeface="Arial"/>
              <a:cs typeface="Arial"/>
              <a:sym typeface="Arial"/>
            </a:endParaRPr>
          </a:p>
        </p:txBody>
      </p:sp>
      <p:sp>
        <p:nvSpPr>
          <p:cNvPr id="1180" name="Google Shape;1180;p65"/>
          <p:cNvSpPr/>
          <p:nvPr/>
        </p:nvSpPr>
        <p:spPr>
          <a:xfrm>
            <a:off x="7976586" y="7715414"/>
            <a:ext cx="2600632" cy="1714009"/>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err="1">
                <a:solidFill>
                  <a:srgbClr val="FFFFFF"/>
                </a:solidFill>
                <a:latin typeface="Arial" panose="020B0604020202020204" pitchFamily="34" charset="0"/>
                <a:ea typeface="Calibri"/>
                <a:cs typeface="Arial" panose="020B0604020202020204" pitchFamily="34" charset="0"/>
                <a:sym typeface="Calibri"/>
              </a:rPr>
              <a:t>Centros</a:t>
            </a:r>
            <a:r>
              <a:rPr lang="en-US" sz="2800" b="1" i="0" u="none" strike="noStrike" cap="none" dirty="0">
                <a:solidFill>
                  <a:srgbClr val="FFFFFF"/>
                </a:solidFill>
                <a:latin typeface="Arial" panose="020B0604020202020204" pitchFamily="34" charset="0"/>
                <a:ea typeface="Calibri"/>
                <a:cs typeface="Arial" panose="020B0604020202020204" pitchFamily="34" charset="0"/>
                <a:sym typeface="Calibri"/>
              </a:rPr>
              <a:t> Dream </a:t>
            </a:r>
            <a:endParaRPr sz="1400" b="0" i="0" u="none" strike="noStrike" cap="none" dirty="0">
              <a:solidFill>
                <a:srgbClr val="000000"/>
              </a:solidFill>
              <a:latin typeface="Arial"/>
              <a:ea typeface="Arial"/>
              <a:cs typeface="Arial"/>
              <a:sym typeface="Arial"/>
            </a:endParaRPr>
          </a:p>
        </p:txBody>
      </p:sp>
      <p:sp>
        <p:nvSpPr>
          <p:cNvPr id="1181" name="Google Shape;1181;p65"/>
          <p:cNvSpPr/>
          <p:nvPr/>
        </p:nvSpPr>
        <p:spPr>
          <a:xfrm>
            <a:off x="2588908" y="5299513"/>
            <a:ext cx="2488092" cy="1756310"/>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FFFFFF"/>
              </a:buClr>
              <a:buSzPts val="2800"/>
              <a:buFont typeface="Calibri"/>
              <a:buNone/>
            </a:pPr>
            <a:r>
              <a:rPr lang="en-US" sz="2400" b="1" i="0" u="none" strike="noStrike" cap="none" dirty="0" err="1">
                <a:solidFill>
                  <a:srgbClr val="FFFFFF"/>
                </a:solidFill>
                <a:latin typeface="Arial" panose="020B0604020202020204" pitchFamily="34" charset="0"/>
                <a:ea typeface="Calibri"/>
                <a:cs typeface="Arial" panose="020B0604020202020204" pitchFamily="34" charset="0"/>
                <a:sym typeface="Calibri"/>
              </a:rPr>
              <a:t>Servicios</a:t>
            </a:r>
            <a:r>
              <a:rPr lang="en-US" sz="2400" b="1" i="0" u="none" strike="noStrike" cap="none" dirty="0">
                <a:solidFill>
                  <a:srgbClr val="FFFFFF"/>
                </a:solidFill>
                <a:latin typeface="Arial" panose="020B0604020202020204" pitchFamily="34" charset="0"/>
                <a:ea typeface="Calibri"/>
                <a:cs typeface="Arial" panose="020B0604020202020204" pitchFamily="34" charset="0"/>
                <a:sym typeface="Calibri"/>
              </a:rPr>
              <a:t> para </a:t>
            </a:r>
            <a:r>
              <a:rPr lang="en-US" sz="2400" b="1" i="0" u="none" strike="noStrike" cap="none" dirty="0" err="1">
                <a:solidFill>
                  <a:srgbClr val="FFFFFF"/>
                </a:solidFill>
                <a:latin typeface="Arial" panose="020B0604020202020204" pitchFamily="34" charset="0"/>
                <a:ea typeface="Calibri"/>
                <a:cs typeface="Arial" panose="020B0604020202020204" pitchFamily="34" charset="0"/>
                <a:sym typeface="Calibri"/>
              </a:rPr>
              <a:t>estudiantes</a:t>
            </a:r>
            <a:r>
              <a:rPr lang="en-US" sz="2400" b="1" i="0" u="none" strike="noStrike" cap="none" dirty="0">
                <a:solidFill>
                  <a:srgbClr val="FFFFFF"/>
                </a:solidFill>
                <a:latin typeface="Arial" panose="020B0604020202020204" pitchFamily="34" charset="0"/>
                <a:ea typeface="Calibri"/>
                <a:cs typeface="Arial" panose="020B0604020202020204" pitchFamily="34" charset="0"/>
                <a:sym typeface="Calibri"/>
              </a:rPr>
              <a:t> con </a:t>
            </a:r>
            <a:r>
              <a:rPr lang="en-US" sz="2400" b="1" i="0" u="none" strike="noStrike" cap="none" dirty="0" err="1">
                <a:solidFill>
                  <a:srgbClr val="FFFFFF"/>
                </a:solidFill>
                <a:latin typeface="Arial" panose="020B0604020202020204" pitchFamily="34" charset="0"/>
                <a:ea typeface="Calibri"/>
                <a:cs typeface="Arial" panose="020B0604020202020204" pitchFamily="34" charset="0"/>
                <a:sym typeface="Calibri"/>
              </a:rPr>
              <a:t>discapacides</a:t>
            </a:r>
            <a:endParaRPr sz="2400" b="0" i="0" u="none" strike="noStrike" cap="none" dirty="0">
              <a:solidFill>
                <a:srgbClr val="000000"/>
              </a:solidFill>
              <a:latin typeface="Arial"/>
              <a:ea typeface="Arial"/>
              <a:cs typeface="Arial"/>
              <a:sym typeface="Arial"/>
            </a:endParaRPr>
          </a:p>
        </p:txBody>
      </p:sp>
      <p:sp>
        <p:nvSpPr>
          <p:cNvPr id="1182" name="Google Shape;1182;p65"/>
          <p:cNvSpPr/>
          <p:nvPr/>
        </p:nvSpPr>
        <p:spPr>
          <a:xfrm>
            <a:off x="13003114" y="5299513"/>
            <a:ext cx="2488092" cy="1714009"/>
          </a:xfrm>
          <a:prstGeom prst="roundRect">
            <a:avLst>
              <a:gd name="adj" fmla="val 16667"/>
            </a:avLst>
          </a:prstGeom>
          <a:solidFill>
            <a:srgbClr val="F4592F"/>
          </a:solidFill>
          <a:ln w="25400" cap="flat" cmpd="sng">
            <a:solidFill>
              <a:schemeClr val="accent2"/>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400" b="1" i="0" u="none" strike="noStrike" cap="none" dirty="0" err="1">
                <a:solidFill>
                  <a:srgbClr val="FFFFFF"/>
                </a:solidFill>
                <a:latin typeface="Arial" panose="020B0604020202020204" pitchFamily="34" charset="0"/>
                <a:ea typeface="Calibri"/>
                <a:cs typeface="Arial" panose="020B0604020202020204" pitchFamily="34" charset="0"/>
                <a:sym typeface="Calibri"/>
              </a:rPr>
              <a:t>Programación</a:t>
            </a:r>
            <a:r>
              <a:rPr lang="en-US" sz="2400" b="1" i="0" u="none" strike="noStrike" cap="none" dirty="0">
                <a:solidFill>
                  <a:srgbClr val="FFFFFF"/>
                </a:solidFill>
                <a:latin typeface="Arial" panose="020B0604020202020204" pitchFamily="34" charset="0"/>
                <a:ea typeface="Calibri"/>
                <a:cs typeface="Arial" panose="020B0604020202020204" pitchFamily="34" charset="0"/>
                <a:sym typeface="Calibri"/>
              </a:rPr>
              <a:t> Cultural y </a:t>
            </a:r>
            <a:r>
              <a:rPr lang="en-US" sz="2400" b="1" i="0" u="none" strike="noStrike" cap="none" dirty="0" err="1">
                <a:solidFill>
                  <a:srgbClr val="FFFFFF"/>
                </a:solidFill>
                <a:latin typeface="Arial" panose="020B0604020202020204" pitchFamily="34" charset="0"/>
                <a:ea typeface="Calibri"/>
                <a:cs typeface="Arial" panose="020B0604020202020204" pitchFamily="34" charset="0"/>
                <a:sym typeface="Calibri"/>
              </a:rPr>
              <a:t>Clubes</a:t>
            </a:r>
            <a:r>
              <a:rPr lang="en-US" sz="2400" b="1" i="0" u="none" strike="noStrike" cap="none" dirty="0">
                <a:solidFill>
                  <a:srgbClr val="FFFFFF"/>
                </a:solidFill>
                <a:latin typeface="Arial" panose="020B0604020202020204" pitchFamily="34" charset="0"/>
                <a:ea typeface="Calibri"/>
                <a:cs typeface="Arial" panose="020B0604020202020204" pitchFamily="34" charset="0"/>
                <a:sym typeface="Calibri"/>
              </a:rPr>
              <a:t> </a:t>
            </a:r>
            <a:r>
              <a:rPr lang="en-US" sz="2400" b="1" i="0" u="none" strike="noStrike" cap="none" dirty="0" err="1">
                <a:solidFill>
                  <a:srgbClr val="FFFFFF"/>
                </a:solidFill>
                <a:latin typeface="Arial" panose="020B0604020202020204" pitchFamily="34" charset="0"/>
                <a:ea typeface="Calibri"/>
                <a:cs typeface="Arial" panose="020B0604020202020204" pitchFamily="34" charset="0"/>
                <a:sym typeface="Calibri"/>
              </a:rPr>
              <a:t>Estudiantiles</a:t>
            </a:r>
            <a:endParaRPr sz="2400" b="0" i="0" u="none" strike="noStrike" cap="none" dirty="0">
              <a:solidFill>
                <a:srgbClr val="000000"/>
              </a:solidFill>
              <a:latin typeface="Arial"/>
              <a:ea typeface="Arial"/>
              <a:cs typeface="Arial"/>
              <a:sym typeface="Arial"/>
            </a:endParaRPr>
          </a:p>
        </p:txBody>
      </p:sp>
      <p:sp>
        <p:nvSpPr>
          <p:cNvPr id="1183" name="Google Shape;1183;p65"/>
          <p:cNvSpPr/>
          <p:nvPr/>
        </p:nvSpPr>
        <p:spPr>
          <a:xfrm>
            <a:off x="4393886" y="2891201"/>
            <a:ext cx="2488093" cy="1750867"/>
          </a:xfrm>
          <a:prstGeom prst="roundRect">
            <a:avLst>
              <a:gd name="adj" fmla="val 16667"/>
            </a:avLst>
          </a:prstGeom>
          <a:solidFill>
            <a:srgbClr val="0A1F41"/>
          </a:solidFill>
          <a:ln w="12700" cap="flat" cmpd="sng">
            <a:solidFill>
              <a:srgbClr val="0A1F4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err="1">
                <a:solidFill>
                  <a:srgbClr val="FFFFFF"/>
                </a:solidFill>
                <a:latin typeface="Arial" panose="020B0604020202020204" pitchFamily="34" charset="0"/>
                <a:ea typeface="Calibri"/>
                <a:cs typeface="Arial" panose="020B0604020202020204" pitchFamily="34" charset="0"/>
                <a:sym typeface="Calibri"/>
              </a:rPr>
              <a:t>EOP</a:t>
            </a:r>
            <a:r>
              <a:rPr lang="en-US" sz="2800" b="1" i="0" u="none" strike="noStrike" cap="none" dirty="0">
                <a:solidFill>
                  <a:srgbClr val="FFFFFF"/>
                </a:solidFill>
                <a:latin typeface="Arial" panose="020B0604020202020204" pitchFamily="34" charset="0"/>
                <a:ea typeface="Calibri"/>
                <a:cs typeface="Arial" panose="020B0604020202020204" pitchFamily="34" charset="0"/>
                <a:sym typeface="Calibri"/>
              </a:rPr>
              <a:t> y EOPS</a:t>
            </a:r>
            <a:endParaRPr sz="1400" b="0" i="0" u="none" strike="noStrike" cap="none" dirty="0">
              <a:solidFill>
                <a:srgbClr val="000000"/>
              </a:solidFill>
              <a:latin typeface="Arial"/>
              <a:ea typeface="Arial"/>
              <a:cs typeface="Arial"/>
              <a:sym typeface="Arial"/>
            </a:endParaRPr>
          </a:p>
        </p:txBody>
      </p:sp>
      <p:sp>
        <p:nvSpPr>
          <p:cNvPr id="1184" name="Google Shape;1184;p65"/>
          <p:cNvSpPr/>
          <p:nvPr/>
        </p:nvSpPr>
        <p:spPr>
          <a:xfrm>
            <a:off x="6074142" y="5343960"/>
            <a:ext cx="2616962" cy="1669562"/>
          </a:xfrm>
          <a:prstGeom prst="roundRect">
            <a:avLst>
              <a:gd name="adj" fmla="val 16667"/>
            </a:avLst>
          </a:prstGeom>
          <a:solidFill>
            <a:srgbClr val="FED531"/>
          </a:solidFill>
          <a:ln w="12700" cap="flat" cmpd="sng">
            <a:solidFill>
              <a:srgbClr val="FED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err="1">
                <a:solidFill>
                  <a:schemeClr val="dk1"/>
                </a:solidFill>
                <a:latin typeface="Arial" panose="020B0604020202020204" pitchFamily="34" charset="0"/>
                <a:ea typeface="Calibri"/>
                <a:cs typeface="Arial" panose="020B0604020202020204" pitchFamily="34" charset="0"/>
                <a:sym typeface="Calibri"/>
              </a:rPr>
              <a:t>Centros</a:t>
            </a:r>
            <a:r>
              <a:rPr lang="en-US" sz="2800" b="1" i="0" u="none" strike="noStrike" cap="none" dirty="0">
                <a:solidFill>
                  <a:schemeClr val="dk1"/>
                </a:solidFill>
                <a:latin typeface="Arial" panose="020B0604020202020204" pitchFamily="34" charset="0"/>
                <a:ea typeface="Calibri"/>
                <a:cs typeface="Arial" panose="020B0604020202020204" pitchFamily="34" charset="0"/>
                <a:sym typeface="Calibri"/>
              </a:rPr>
              <a:t> de </a:t>
            </a:r>
            <a:r>
              <a:rPr lang="en-US" sz="2800" b="1" i="0" u="none" strike="noStrike" cap="none" dirty="0" err="1">
                <a:solidFill>
                  <a:schemeClr val="dk1"/>
                </a:solidFill>
                <a:latin typeface="Arial" panose="020B0604020202020204" pitchFamily="34" charset="0"/>
                <a:ea typeface="Calibri"/>
                <a:cs typeface="Arial" panose="020B0604020202020204" pitchFamily="34" charset="0"/>
                <a:sym typeface="Calibri"/>
              </a:rPr>
              <a:t>Necesidades</a:t>
            </a:r>
            <a:r>
              <a:rPr lang="en-US" sz="2800" b="1" i="0" u="none" strike="noStrike" cap="none" dirty="0">
                <a:solidFill>
                  <a:schemeClr val="dk1"/>
                </a:solidFill>
                <a:latin typeface="Arial" panose="020B0604020202020204" pitchFamily="34" charset="0"/>
                <a:ea typeface="Calibri"/>
                <a:cs typeface="Arial" panose="020B0604020202020204" pitchFamily="34" charset="0"/>
                <a:sym typeface="Calibri"/>
              </a:rPr>
              <a:t> </a:t>
            </a:r>
            <a:r>
              <a:rPr lang="en-US" sz="2800" b="1" i="0" u="none" strike="noStrike" cap="none" dirty="0" err="1">
                <a:solidFill>
                  <a:schemeClr val="dk1"/>
                </a:solidFill>
                <a:latin typeface="Arial" panose="020B0604020202020204" pitchFamily="34" charset="0"/>
                <a:ea typeface="Calibri"/>
                <a:cs typeface="Arial" panose="020B0604020202020204" pitchFamily="34" charset="0"/>
                <a:sym typeface="Calibri"/>
              </a:rPr>
              <a:t>Básicas</a:t>
            </a:r>
            <a:endParaRPr sz="1400" b="0" i="0" u="none" strike="noStrike" cap="none" dirty="0">
              <a:solidFill>
                <a:srgbClr val="000000"/>
              </a:solidFill>
              <a:latin typeface="Arial"/>
              <a:ea typeface="Arial"/>
              <a:cs typeface="Arial"/>
              <a:sym typeface="Arial"/>
            </a:endParaRPr>
          </a:p>
        </p:txBody>
      </p:sp>
      <p:sp>
        <p:nvSpPr>
          <p:cNvPr id="1185" name="Google Shape;1185;p65"/>
          <p:cNvSpPr/>
          <p:nvPr/>
        </p:nvSpPr>
        <p:spPr>
          <a:xfrm>
            <a:off x="9517879" y="5300586"/>
            <a:ext cx="2488093" cy="1756310"/>
          </a:xfrm>
          <a:prstGeom prst="roundRect">
            <a:avLst>
              <a:gd name="adj" fmla="val 16667"/>
            </a:avLst>
          </a:prstGeom>
          <a:solidFill>
            <a:srgbClr val="0A1F41"/>
          </a:solidFill>
          <a:ln w="12700" cap="flat" cmpd="sng">
            <a:solidFill>
              <a:srgbClr val="0A1F4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err="1">
                <a:solidFill>
                  <a:srgbClr val="FFFFFF"/>
                </a:solidFill>
                <a:latin typeface="Arial" panose="020B0604020202020204" pitchFamily="34" charset="0"/>
                <a:ea typeface="Calibri"/>
                <a:cs typeface="Arial" panose="020B0604020202020204" pitchFamily="34" charset="0"/>
                <a:sym typeface="Calibri"/>
              </a:rPr>
              <a:t>Tutorías</a:t>
            </a:r>
            <a:endParaRPr sz="1400" b="0" i="0" u="none" strike="noStrike" cap="none" dirty="0">
              <a:solidFill>
                <a:srgbClr val="000000"/>
              </a:solidFill>
              <a:latin typeface="Arial"/>
              <a:ea typeface="Arial"/>
              <a:cs typeface="Arial"/>
              <a:sym typeface="Arial"/>
            </a:endParaRPr>
          </a:p>
        </p:txBody>
      </p:sp>
      <p:sp>
        <p:nvSpPr>
          <p:cNvPr id="1186" name="Google Shape;1186;p65"/>
          <p:cNvSpPr/>
          <p:nvPr/>
        </p:nvSpPr>
        <p:spPr>
          <a:xfrm>
            <a:off x="7976586" y="2916185"/>
            <a:ext cx="2488093" cy="1738317"/>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err="1">
                <a:solidFill>
                  <a:srgbClr val="FFFFFF"/>
                </a:solidFill>
                <a:latin typeface="Arial" panose="020B0604020202020204" pitchFamily="34" charset="0"/>
                <a:ea typeface="Calibri"/>
                <a:cs typeface="Arial" panose="020B0604020202020204" pitchFamily="34" charset="0"/>
                <a:sym typeface="Calibri"/>
              </a:rPr>
              <a:t>CalWorks</a:t>
            </a:r>
            <a:r>
              <a:rPr lang="en-US" sz="2800" b="1" i="0" u="none" strike="noStrike" cap="none" dirty="0">
                <a:solidFill>
                  <a:srgbClr val="FFFFFF"/>
                </a:solidFill>
                <a:latin typeface="Arial" panose="020B0604020202020204" pitchFamily="34" charset="0"/>
                <a:ea typeface="Calibri"/>
                <a:cs typeface="Arial" panose="020B0604020202020204" pitchFamily="34" charset="0"/>
                <a:sym typeface="Calibri"/>
              </a:rPr>
              <a:t> y CARE</a:t>
            </a:r>
            <a:endParaRPr sz="1400" b="0" i="0" u="none" strike="noStrike" cap="none" dirty="0">
              <a:solidFill>
                <a:srgbClr val="000000"/>
              </a:solidFill>
              <a:latin typeface="Arial"/>
              <a:ea typeface="Arial"/>
              <a:cs typeface="Arial"/>
              <a:sym typeface="Arial"/>
            </a:endParaRPr>
          </a:p>
        </p:txBody>
      </p:sp>
      <p:sp>
        <p:nvSpPr>
          <p:cNvPr id="1187" name="Google Shape;1187;p65"/>
          <p:cNvSpPr/>
          <p:nvPr/>
        </p:nvSpPr>
        <p:spPr>
          <a:xfrm>
            <a:off x="4393887" y="7670967"/>
            <a:ext cx="2488093" cy="1756310"/>
          </a:xfrm>
          <a:prstGeom prst="roundRect">
            <a:avLst>
              <a:gd name="adj" fmla="val 16667"/>
            </a:avLst>
          </a:prstGeom>
          <a:solidFill>
            <a:srgbClr val="25D1FD"/>
          </a:solidFill>
          <a:ln w="12700" cap="flat" cmpd="sng">
            <a:solidFill>
              <a:srgbClr val="70AD47"/>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rgbClr val="FFFFFF"/>
                </a:solidFill>
                <a:latin typeface="Arial" panose="020B0604020202020204" pitchFamily="34" charset="0"/>
                <a:ea typeface="Calibri"/>
                <a:cs typeface="Arial" panose="020B0604020202020204" pitchFamily="34" charset="0"/>
                <a:sym typeface="Calibri"/>
              </a:rPr>
              <a:t>Rising Scholars</a:t>
            </a:r>
            <a:endParaRPr sz="1400" b="0" i="0" u="none" strike="noStrike" cap="none" dirty="0">
              <a:solidFill>
                <a:srgbClr val="000000"/>
              </a:solidFill>
              <a:latin typeface="Arial"/>
              <a:ea typeface="Arial"/>
              <a:cs typeface="Arial"/>
              <a:sym typeface="Arial"/>
            </a:endParaRPr>
          </a:p>
        </p:txBody>
      </p:sp>
      <p:sp>
        <p:nvSpPr>
          <p:cNvPr id="1188" name="Google Shape;1188;p65"/>
          <p:cNvSpPr/>
          <p:nvPr/>
        </p:nvSpPr>
        <p:spPr>
          <a:xfrm>
            <a:off x="11671824" y="7757715"/>
            <a:ext cx="2515306" cy="1669562"/>
          </a:xfrm>
          <a:prstGeom prst="roundRect">
            <a:avLst>
              <a:gd name="adj" fmla="val 16667"/>
            </a:avLst>
          </a:prstGeom>
          <a:solidFill>
            <a:srgbClr val="FED531"/>
          </a:solidFill>
          <a:ln w="12700" cap="flat" cmpd="sng">
            <a:solidFill>
              <a:srgbClr val="FED531"/>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Arial" panose="020B0604020202020204" pitchFamily="34" charset="0"/>
                <a:ea typeface="Calibri"/>
                <a:cs typeface="Arial" panose="020B0604020202020204" pitchFamily="34" charset="0"/>
                <a:sym typeface="Calibri"/>
              </a:rPr>
              <a:t>College Promise</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Shape 379">
          <a:extLst>
            <a:ext uri="{FF2B5EF4-FFF2-40B4-BE49-F238E27FC236}">
              <a16:creationId xmlns:a16="http://schemas.microsoft.com/office/drawing/2014/main" id="{4755A6B4-00B7-F2EA-EA2F-8B1BBAA0F273}"/>
            </a:ext>
          </a:extLst>
        </p:cNvPr>
        <p:cNvGrpSpPr/>
        <p:nvPr/>
      </p:nvGrpSpPr>
      <p:grpSpPr>
        <a:xfrm>
          <a:off x="0" y="0"/>
          <a:ext cx="0" cy="0"/>
          <a:chOff x="0" y="0"/>
          <a:chExt cx="0" cy="0"/>
        </a:xfrm>
      </p:grpSpPr>
      <p:sp>
        <p:nvSpPr>
          <p:cNvPr id="380" name="Google Shape;380;p9">
            <a:extLst>
              <a:ext uri="{FF2B5EF4-FFF2-40B4-BE49-F238E27FC236}">
                <a16:creationId xmlns:a16="http://schemas.microsoft.com/office/drawing/2014/main" id="{16273582-FDD4-A75A-AF9D-29DA390BF98D}"/>
              </a:ext>
            </a:extLst>
          </p:cNvPr>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25D1FD"/>
          </a:solidFill>
          <a:ln>
            <a:noFill/>
          </a:ln>
        </p:spPr>
        <p:txBody>
          <a:bodyPr/>
          <a:lstStyle/>
          <a:p>
            <a:endParaRPr lang="en-US"/>
          </a:p>
        </p:txBody>
      </p:sp>
      <p:sp>
        <p:nvSpPr>
          <p:cNvPr id="395" name="Google Shape;395;p9">
            <a:extLst>
              <a:ext uri="{FF2B5EF4-FFF2-40B4-BE49-F238E27FC236}">
                <a16:creationId xmlns:a16="http://schemas.microsoft.com/office/drawing/2014/main" id="{2EE44D7B-B25F-5AE5-92BC-8182B3242F42}"/>
              </a:ext>
            </a:extLst>
          </p:cNvPr>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FED531"/>
          </a:solidFill>
          <a:ln>
            <a:noFill/>
          </a:ln>
        </p:spPr>
        <p:txBody>
          <a:bodyPr/>
          <a:lstStyle/>
          <a:p>
            <a:endParaRPr lang="en-US"/>
          </a:p>
        </p:txBody>
      </p:sp>
      <p:sp>
        <p:nvSpPr>
          <p:cNvPr id="3" name="TextBox 2">
            <a:extLst>
              <a:ext uri="{FF2B5EF4-FFF2-40B4-BE49-F238E27FC236}">
                <a16:creationId xmlns:a16="http://schemas.microsoft.com/office/drawing/2014/main" id="{F06F8273-6F79-0BDE-9627-B19B5206E759}"/>
              </a:ext>
            </a:extLst>
          </p:cNvPr>
          <p:cNvSpPr txBox="1"/>
          <p:nvPr/>
        </p:nvSpPr>
        <p:spPr>
          <a:xfrm>
            <a:off x="2417323" y="3489187"/>
            <a:ext cx="13769502" cy="415498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
                <a:schemeClr val="dk1"/>
              </a:buClr>
              <a:buSzPts val="1200"/>
              <a:buFont typeface="Arial"/>
              <a:buNone/>
              <a:tabLst/>
              <a:defRPr/>
            </a:pPr>
            <a:r>
              <a:rPr lang="es-CO" sz="6600" b="1" dirty="0">
                <a:solidFill>
                  <a:schemeClr val="bg1"/>
                </a:solidFill>
                <a:effectLst/>
                <a:latin typeface="Arial" panose="020B0604020202020204" pitchFamily="34" charset="0"/>
                <a:ea typeface="Calibri" panose="020F0502020204030204" pitchFamily="34" charset="0"/>
                <a:cs typeface="Arial" panose="020B0604020202020204" pitchFamily="34" charset="0"/>
                <a:hlinkClick r:id="rId3">
                  <a:extLst>
                    <a:ext uri="{A12FA001-AC4F-418D-AE19-62706E023703}">
                      <ahyp:hlinkClr xmlns:ahyp="http://schemas.microsoft.com/office/drawing/2018/hyperlinkcolor" val="tx"/>
                    </a:ext>
                  </a:extLst>
                </a:hlinkClick>
              </a:rPr>
              <a:t>Oigamos a algunos jóvenes en crianza temporal que se beneficiaron con programas de apoyo.</a:t>
            </a:r>
            <a:endParaRPr lang="en-US" sz="6600" dirty="0">
              <a:solidFill>
                <a:schemeClr val="bg1"/>
              </a:solidFill>
              <a:latin typeface="Arial" panose="020B0604020202020204" pitchFamily="34" charset="0"/>
              <a:cs typeface="Arial" panose="020B0604020202020204" pitchFamily="34" charset="0"/>
              <a:sym typeface="Arial"/>
            </a:endParaRPr>
          </a:p>
        </p:txBody>
      </p:sp>
    </p:spTree>
    <p:extLst>
      <p:ext uri="{BB962C8B-B14F-4D97-AF65-F5344CB8AC3E}">
        <p14:creationId xmlns:p14="http://schemas.microsoft.com/office/powerpoint/2010/main" val="171325742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204"/>
        <p:cNvGrpSpPr/>
        <p:nvPr/>
      </p:nvGrpSpPr>
      <p:grpSpPr>
        <a:xfrm>
          <a:off x="0" y="0"/>
          <a:ext cx="0" cy="0"/>
          <a:chOff x="0" y="0"/>
          <a:chExt cx="0" cy="0"/>
        </a:xfrm>
      </p:grpSpPr>
      <p:sp>
        <p:nvSpPr>
          <p:cNvPr id="1205" name="Google Shape;1205;p67"/>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1206" name="Google Shape;1206;p67"/>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1207" name="Google Shape;1207;p67"/>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1208" name="Google Shape;1208;p67"/>
          <p:cNvSpPr txBox="1"/>
          <p:nvPr/>
        </p:nvSpPr>
        <p:spPr>
          <a:xfrm rot="-1797950">
            <a:off x="3569898" y="3294731"/>
            <a:ext cx="14528507" cy="2586349"/>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000000"/>
              </a:buClr>
              <a:buSzPts val="7003"/>
              <a:buFont typeface="Arial"/>
              <a:buNone/>
            </a:pPr>
            <a:r>
              <a:rPr lang="en-US" sz="7003" b="1" i="0" u="none" strike="noStrike" cap="none" dirty="0">
                <a:solidFill>
                  <a:srgbClr val="FFFFFF"/>
                </a:solidFill>
                <a:latin typeface="Poppins"/>
                <a:ea typeface="Poppins"/>
                <a:cs typeface="Poppins"/>
                <a:sym typeface="Poppins"/>
              </a:rPr>
              <a:t>Hay </a:t>
            </a:r>
            <a:r>
              <a:rPr lang="en-US" sz="7003" b="1" i="0" u="none" strike="noStrike" cap="none" dirty="0" err="1">
                <a:solidFill>
                  <a:srgbClr val="FFFFFF"/>
                </a:solidFill>
                <a:latin typeface="Poppins"/>
                <a:ea typeface="Poppins"/>
                <a:cs typeface="Poppins"/>
                <a:sym typeface="Poppins"/>
              </a:rPr>
              <a:t>Ayuda</a:t>
            </a:r>
            <a:r>
              <a:rPr lang="en-US" sz="7003" b="1" i="0" u="none" strike="noStrike" cap="none" dirty="0">
                <a:solidFill>
                  <a:srgbClr val="FFFFFF"/>
                </a:solidFill>
                <a:latin typeface="Poppins"/>
                <a:ea typeface="Poppins"/>
                <a:cs typeface="Poppins"/>
                <a:sym typeface="Poppins"/>
              </a:rPr>
              <a:t> Disponible para </a:t>
            </a:r>
            <a:r>
              <a:rPr lang="en-US" sz="7003" b="1" i="0" u="none" strike="noStrike" cap="none" dirty="0" err="1">
                <a:solidFill>
                  <a:srgbClr val="FFFFFF"/>
                </a:solidFill>
                <a:latin typeface="Poppins"/>
                <a:ea typeface="Poppins"/>
                <a:cs typeface="Poppins"/>
                <a:sym typeface="Poppins"/>
              </a:rPr>
              <a:t>los</a:t>
            </a:r>
            <a:r>
              <a:rPr lang="en-US" sz="7003" b="1" i="0" u="none" strike="noStrike" cap="none" dirty="0">
                <a:solidFill>
                  <a:srgbClr val="FFFFFF"/>
                </a:solidFill>
                <a:latin typeface="Poppins"/>
                <a:ea typeface="Poppins"/>
                <a:cs typeface="Poppins"/>
                <a:sym typeface="Poppins"/>
              </a:rPr>
              <a:t> </a:t>
            </a:r>
            <a:r>
              <a:rPr lang="en-US" sz="7003" b="1" i="0" u="none" strike="noStrike" cap="none" dirty="0" err="1">
                <a:solidFill>
                  <a:srgbClr val="FFFFFF"/>
                </a:solidFill>
                <a:latin typeface="Poppins"/>
                <a:ea typeface="Poppins"/>
                <a:cs typeface="Poppins"/>
                <a:sym typeface="Poppins"/>
              </a:rPr>
              <a:t>Proveedores</a:t>
            </a:r>
            <a:r>
              <a:rPr lang="en-US" sz="7003" b="1" i="0" u="none" strike="noStrike" cap="none" dirty="0">
                <a:solidFill>
                  <a:srgbClr val="FFFFFF"/>
                </a:solidFill>
                <a:latin typeface="Poppins"/>
                <a:ea typeface="Poppins"/>
                <a:cs typeface="Poppins"/>
                <a:sym typeface="Poppins"/>
              </a:rPr>
              <a:t> de </a:t>
            </a:r>
            <a:r>
              <a:rPr lang="en-US" sz="7003" b="1" i="0" u="none" strike="noStrike" cap="none" dirty="0" err="1">
                <a:solidFill>
                  <a:srgbClr val="FFFFFF"/>
                </a:solidFill>
                <a:latin typeface="Poppins"/>
                <a:ea typeface="Poppins"/>
                <a:cs typeface="Poppins"/>
                <a:sym typeface="Poppins"/>
              </a:rPr>
              <a:t>Cuidados</a:t>
            </a:r>
            <a:endParaRPr sz="7003" b="1" i="0" u="none" strike="noStrike" cap="none" dirty="0">
              <a:solidFill>
                <a:srgbClr val="FED531"/>
              </a:solidFill>
              <a:latin typeface="Poppins"/>
              <a:ea typeface="Poppins"/>
              <a:cs typeface="Poppins"/>
              <a:sym typeface="Poppins"/>
            </a:endParaRP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170"/>
        <p:cNvGrpSpPr/>
        <p:nvPr/>
      </p:nvGrpSpPr>
      <p:grpSpPr>
        <a:xfrm>
          <a:off x="0" y="0"/>
          <a:ext cx="0" cy="0"/>
          <a:chOff x="0" y="0"/>
          <a:chExt cx="0" cy="0"/>
        </a:xfrm>
      </p:grpSpPr>
      <p:sp>
        <p:nvSpPr>
          <p:cNvPr id="1171" name="Google Shape;1171;p61"/>
          <p:cNvSpPr/>
          <p:nvPr/>
        </p:nvSpPr>
        <p:spPr>
          <a:xfrm>
            <a:off x="9227502" y="-591058"/>
            <a:ext cx="9329273" cy="10591400"/>
          </a:xfrm>
          <a:prstGeom prst="rect">
            <a:avLst/>
          </a:prstGeom>
          <a:solidFill>
            <a:srgbClr val="FED53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rgbClr val="F4592F"/>
              </a:solidFill>
              <a:latin typeface="Arial"/>
              <a:ea typeface="Arial"/>
              <a:cs typeface="Arial"/>
              <a:sym typeface="Arial"/>
            </a:endParaRPr>
          </a:p>
        </p:txBody>
      </p:sp>
      <p:sp>
        <p:nvSpPr>
          <p:cNvPr id="1172" name="Google Shape;1172;p61"/>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txBody>
          <a:bodyPr/>
          <a:lstStyle/>
          <a:p>
            <a:endParaRPr lang="en-US"/>
          </a:p>
        </p:txBody>
      </p:sp>
      <p:sp>
        <p:nvSpPr>
          <p:cNvPr id="1173" name="Google Shape;1173;p61"/>
          <p:cNvSpPr txBox="1"/>
          <p:nvPr/>
        </p:nvSpPr>
        <p:spPr>
          <a:xfrm>
            <a:off x="9939345" y="1162892"/>
            <a:ext cx="7320000" cy="13545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n-US" sz="4400" b="0" i="0" u="none" strike="noStrike" cap="none">
                <a:solidFill>
                  <a:srgbClr val="F4592F"/>
                </a:solidFill>
                <a:latin typeface="Poppins ExtraBold"/>
                <a:ea typeface="Poppins ExtraBold"/>
                <a:cs typeface="Poppins ExtraBold"/>
                <a:sym typeface="Poppins ExtraBold"/>
              </a:rPr>
              <a:t>Hay Ayuda Disponible en los Distritos de K-12 </a:t>
            </a:r>
            <a:endParaRPr sz="1400" b="0" i="0" u="none" strike="noStrike" cap="none">
              <a:solidFill>
                <a:srgbClr val="000000"/>
              </a:solidFill>
              <a:latin typeface="Poppins ExtraBold"/>
              <a:ea typeface="Poppins ExtraBold"/>
              <a:cs typeface="Poppins ExtraBold"/>
              <a:sym typeface="Poppins ExtraBold"/>
            </a:endParaRPr>
          </a:p>
        </p:txBody>
      </p:sp>
      <p:sp>
        <p:nvSpPr>
          <p:cNvPr id="1174" name="Google Shape;1174;p61"/>
          <p:cNvSpPr txBox="1"/>
          <p:nvPr/>
        </p:nvSpPr>
        <p:spPr>
          <a:xfrm>
            <a:off x="17259300" y="460570"/>
            <a:ext cx="489049" cy="775597"/>
          </a:xfrm>
          <a:prstGeom prst="rect">
            <a:avLst/>
          </a:prstGeom>
          <a:noFill/>
          <a:ln>
            <a:noFill/>
          </a:ln>
        </p:spPr>
        <p:txBody>
          <a:bodyPr spcFirstLastPara="1" wrap="square" lIns="0" tIns="0" rIns="0" bIns="0" anchor="t" anchorCtr="0">
            <a:spAutoFit/>
          </a:bodyPr>
          <a:lstStyle/>
          <a:p>
            <a:pPr marL="0" marR="0" lvl="0" indent="0" algn="r" rtl="0">
              <a:lnSpc>
                <a:spcPct val="140000"/>
              </a:lnSpc>
              <a:spcBef>
                <a:spcPts val="0"/>
              </a:spcBef>
              <a:spcAft>
                <a:spcPts val="0"/>
              </a:spcAft>
              <a:buClr>
                <a:srgbClr val="000000"/>
              </a:buClr>
              <a:buSzPts val="1800"/>
              <a:buFont typeface="Arial"/>
              <a:buNone/>
            </a:pPr>
            <a:r>
              <a:rPr lang="en-US" sz="1800" b="0" i="0" u="none" strike="noStrike" cap="none">
                <a:solidFill>
                  <a:srgbClr val="FED531"/>
                </a:solidFill>
                <a:latin typeface="Arial"/>
                <a:ea typeface="Arial"/>
                <a:cs typeface="Arial"/>
                <a:sym typeface="Arial"/>
              </a:rPr>
              <a:t>— 61</a:t>
            </a:r>
            <a:endParaRPr sz="1800" b="0" i="0" u="none" strike="noStrike" cap="none">
              <a:solidFill>
                <a:srgbClr val="FED531"/>
              </a:solidFill>
              <a:latin typeface="Arial"/>
              <a:ea typeface="Arial"/>
              <a:cs typeface="Arial"/>
              <a:sym typeface="Arial"/>
            </a:endParaRPr>
          </a:p>
        </p:txBody>
      </p:sp>
      <p:sp>
        <p:nvSpPr>
          <p:cNvPr id="1175" name="Google Shape;1175;p61"/>
          <p:cNvSpPr/>
          <p:nvPr/>
        </p:nvSpPr>
        <p:spPr>
          <a:xfrm rot="-413588">
            <a:off x="-1030826" y="-1223484"/>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txBody>
          <a:bodyPr/>
          <a:lstStyle/>
          <a:p>
            <a:endParaRPr lang="en-US"/>
          </a:p>
        </p:txBody>
      </p:sp>
      <p:sp>
        <p:nvSpPr>
          <p:cNvPr id="1176" name="Google Shape;1176;p61"/>
          <p:cNvSpPr txBox="1"/>
          <p:nvPr/>
        </p:nvSpPr>
        <p:spPr>
          <a:xfrm>
            <a:off x="9733500" y="3162348"/>
            <a:ext cx="7525800" cy="4880503"/>
          </a:xfrm>
          <a:prstGeom prst="rect">
            <a:avLst/>
          </a:prstGeom>
          <a:noFill/>
          <a:ln>
            <a:noFill/>
          </a:ln>
        </p:spPr>
        <p:txBody>
          <a:bodyPr spcFirstLastPara="1" wrap="square" lIns="0" tIns="0" rIns="0" bIns="0" anchor="t" anchorCtr="0">
            <a:spAutoFit/>
          </a:bodyPr>
          <a:lstStyle/>
          <a:p>
            <a:pPr marL="457200" marR="0" lvl="0" indent="-438150" algn="l" rtl="0">
              <a:lnSpc>
                <a:spcPct val="93333"/>
              </a:lnSpc>
              <a:spcBef>
                <a:spcPts val="0"/>
              </a:spcBef>
              <a:spcAft>
                <a:spcPts val="0"/>
              </a:spcAft>
              <a:buClr>
                <a:srgbClr val="4848D1"/>
              </a:buClr>
              <a:buSzPts val="3300"/>
              <a:buFont typeface="Arial"/>
              <a:buChar char="•"/>
            </a:pPr>
            <a:r>
              <a:rPr lang="en-US" sz="3300" b="0" i="0" u="none" strike="noStrike" cap="none" dirty="0" err="1">
                <a:solidFill>
                  <a:srgbClr val="4848D1"/>
                </a:solidFill>
                <a:latin typeface="Arial"/>
                <a:ea typeface="Arial"/>
                <a:cs typeface="Arial"/>
                <a:sym typeface="Arial"/>
              </a:rPr>
              <a:t>Consejeros</a:t>
            </a:r>
            <a:r>
              <a:rPr lang="en-US" sz="3300" b="0" i="0" u="none" strike="noStrike" cap="none" dirty="0">
                <a:solidFill>
                  <a:srgbClr val="4848D1"/>
                </a:solidFill>
                <a:latin typeface="Arial"/>
                <a:ea typeface="Arial"/>
                <a:cs typeface="Arial"/>
                <a:sym typeface="Arial"/>
              </a:rPr>
              <a:t> </a:t>
            </a:r>
            <a:r>
              <a:rPr lang="en-US" sz="3300" b="0" i="0" u="none" strike="noStrike" cap="none" dirty="0" err="1">
                <a:solidFill>
                  <a:srgbClr val="4848D1"/>
                </a:solidFill>
                <a:latin typeface="Arial"/>
                <a:ea typeface="Arial"/>
                <a:cs typeface="Arial"/>
                <a:sym typeface="Arial"/>
              </a:rPr>
              <a:t>Académicos</a:t>
            </a:r>
            <a:endParaRPr sz="3300" b="0" i="0" u="none" strike="noStrike" cap="none" dirty="0">
              <a:solidFill>
                <a:srgbClr val="4848D1"/>
              </a:solidFill>
              <a:latin typeface="Arial"/>
              <a:ea typeface="Arial"/>
              <a:cs typeface="Arial"/>
              <a:sym typeface="Arial"/>
            </a:endParaRPr>
          </a:p>
          <a:p>
            <a:pPr marL="457200" marR="0" lvl="0" indent="0" algn="l" rtl="0">
              <a:lnSpc>
                <a:spcPct val="93333"/>
              </a:lnSpc>
              <a:spcBef>
                <a:spcPts val="0"/>
              </a:spcBef>
              <a:spcAft>
                <a:spcPts val="0"/>
              </a:spcAft>
              <a:buClr>
                <a:srgbClr val="000000"/>
              </a:buClr>
              <a:buSzPts val="3300"/>
              <a:buFont typeface="Arial"/>
              <a:buNone/>
            </a:pPr>
            <a:endParaRPr sz="3300" b="0" i="0" u="none" strike="noStrike" cap="none" dirty="0">
              <a:solidFill>
                <a:srgbClr val="4848D1"/>
              </a:solidFill>
              <a:latin typeface="Arial"/>
              <a:ea typeface="Arial"/>
              <a:cs typeface="Arial"/>
              <a:sym typeface="Arial"/>
            </a:endParaRPr>
          </a:p>
          <a:p>
            <a:pPr marL="457200" marR="0" lvl="0" indent="-438150" algn="l" rtl="0">
              <a:lnSpc>
                <a:spcPct val="93333"/>
              </a:lnSpc>
              <a:spcBef>
                <a:spcPts val="0"/>
              </a:spcBef>
              <a:spcAft>
                <a:spcPts val="0"/>
              </a:spcAft>
              <a:buClr>
                <a:srgbClr val="4848D1"/>
              </a:buClr>
              <a:buSzPts val="3300"/>
              <a:buFont typeface="Arial"/>
              <a:buChar char="•"/>
            </a:pPr>
            <a:r>
              <a:rPr lang="en-US" sz="3300" b="0" i="0" u="none" strike="noStrike" cap="none" dirty="0" err="1">
                <a:solidFill>
                  <a:srgbClr val="4848D1"/>
                </a:solidFill>
                <a:latin typeface="Arial"/>
                <a:ea typeface="Arial"/>
                <a:cs typeface="Arial"/>
                <a:sym typeface="Arial"/>
                <a:hlinkClick r:id="rId3"/>
              </a:rPr>
              <a:t>Coordinación</a:t>
            </a:r>
            <a:r>
              <a:rPr lang="en-US" sz="3300" b="0" i="0" u="none" strike="noStrike" cap="none" dirty="0">
                <a:solidFill>
                  <a:srgbClr val="4848D1"/>
                </a:solidFill>
                <a:latin typeface="Arial"/>
                <a:ea typeface="Arial"/>
                <a:cs typeface="Arial"/>
                <a:sym typeface="Arial"/>
                <a:hlinkClick r:id="rId3"/>
              </a:rPr>
              <a:t> del Distrito para </a:t>
            </a:r>
            <a:r>
              <a:rPr lang="en-US" sz="3300" b="0" i="0" u="none" strike="noStrike" cap="none" dirty="0" err="1">
                <a:solidFill>
                  <a:srgbClr val="4848D1"/>
                </a:solidFill>
                <a:latin typeface="Arial"/>
                <a:ea typeface="Arial"/>
                <a:cs typeface="Arial"/>
                <a:sym typeface="Arial"/>
                <a:hlinkClick r:id="rId3"/>
              </a:rPr>
              <a:t>Jóvenes</a:t>
            </a:r>
            <a:r>
              <a:rPr lang="en-US" sz="3300" b="0" i="0" u="none" strike="noStrike" cap="none" dirty="0">
                <a:solidFill>
                  <a:srgbClr val="4848D1"/>
                </a:solidFill>
                <a:latin typeface="Arial"/>
                <a:ea typeface="Arial"/>
                <a:cs typeface="Arial"/>
                <a:sym typeface="Arial"/>
                <a:hlinkClick r:id="rId3"/>
              </a:rPr>
              <a:t> de Crianza (AB 490 Liaison)</a:t>
            </a:r>
            <a:endParaRPr sz="3300" b="0" i="0" u="none" strike="noStrike" cap="none" dirty="0">
              <a:solidFill>
                <a:srgbClr val="4848D1"/>
              </a:solidFill>
              <a:latin typeface="Arial"/>
              <a:ea typeface="Arial"/>
              <a:cs typeface="Arial"/>
              <a:sym typeface="Arial"/>
            </a:endParaRPr>
          </a:p>
          <a:p>
            <a:pPr marL="457200" marR="0" lvl="0" indent="0" algn="l" rtl="0">
              <a:lnSpc>
                <a:spcPct val="93333"/>
              </a:lnSpc>
              <a:spcBef>
                <a:spcPts val="0"/>
              </a:spcBef>
              <a:spcAft>
                <a:spcPts val="0"/>
              </a:spcAft>
              <a:buClr>
                <a:srgbClr val="000000"/>
              </a:buClr>
              <a:buSzPts val="3300"/>
              <a:buFont typeface="Arial"/>
              <a:buNone/>
            </a:pPr>
            <a:endParaRPr sz="3300" b="0" i="0" u="none" strike="noStrike" cap="none" dirty="0">
              <a:solidFill>
                <a:srgbClr val="4848D1"/>
              </a:solidFill>
              <a:latin typeface="Arial"/>
              <a:ea typeface="Arial"/>
              <a:cs typeface="Arial"/>
              <a:sym typeface="Arial"/>
            </a:endParaRPr>
          </a:p>
          <a:p>
            <a:pPr marL="457200" marR="0" lvl="0" indent="-438150" algn="l" rtl="0">
              <a:lnSpc>
                <a:spcPct val="93333"/>
              </a:lnSpc>
              <a:spcBef>
                <a:spcPts val="0"/>
              </a:spcBef>
              <a:spcAft>
                <a:spcPts val="0"/>
              </a:spcAft>
              <a:buClr>
                <a:srgbClr val="4848D1"/>
              </a:buClr>
              <a:buSzPts val="3300"/>
              <a:buFont typeface="Arial"/>
              <a:buChar char="•"/>
            </a:pPr>
            <a:r>
              <a:rPr lang="en-US" sz="3300" b="0" i="0" u="none" strike="noStrike" cap="none" dirty="0" err="1">
                <a:solidFill>
                  <a:srgbClr val="4848D1"/>
                </a:solidFill>
                <a:latin typeface="Arial"/>
                <a:ea typeface="Arial"/>
                <a:cs typeface="Arial"/>
                <a:sym typeface="Arial"/>
                <a:hlinkClick r:id="rId4"/>
              </a:rPr>
              <a:t>Programa</a:t>
            </a:r>
            <a:r>
              <a:rPr lang="en-US" sz="3300" b="0" i="0" u="none" strike="noStrike" cap="none" dirty="0">
                <a:solidFill>
                  <a:srgbClr val="4848D1"/>
                </a:solidFill>
                <a:latin typeface="Arial"/>
                <a:ea typeface="Arial"/>
                <a:cs typeface="Arial"/>
                <a:sym typeface="Arial"/>
                <a:hlinkClick r:id="rId4"/>
              </a:rPr>
              <a:t> de </a:t>
            </a:r>
            <a:r>
              <a:rPr lang="en-US" sz="3300" b="0" i="0" u="none" strike="noStrike" cap="none" dirty="0" err="1">
                <a:solidFill>
                  <a:srgbClr val="4848D1"/>
                </a:solidFill>
                <a:latin typeface="Arial"/>
                <a:ea typeface="Arial"/>
                <a:cs typeface="Arial"/>
                <a:sym typeface="Arial"/>
                <a:hlinkClick r:id="rId4"/>
              </a:rPr>
              <a:t>Coordinación</a:t>
            </a:r>
            <a:r>
              <a:rPr lang="en-US" sz="3300" b="0" i="0" u="none" strike="noStrike" cap="none" dirty="0">
                <a:solidFill>
                  <a:srgbClr val="4848D1"/>
                </a:solidFill>
                <a:latin typeface="Arial"/>
                <a:ea typeface="Arial"/>
                <a:cs typeface="Arial"/>
                <a:sym typeface="Arial"/>
                <a:hlinkClick r:id="rId4"/>
              </a:rPr>
              <a:t> de </a:t>
            </a:r>
            <a:r>
              <a:rPr lang="en-US" sz="3300" b="0" i="0" u="none" strike="noStrike" cap="none" dirty="0" err="1">
                <a:solidFill>
                  <a:srgbClr val="4848D1"/>
                </a:solidFill>
                <a:latin typeface="Arial"/>
                <a:ea typeface="Arial"/>
                <a:cs typeface="Arial"/>
                <a:sym typeface="Arial"/>
                <a:hlinkClick r:id="rId4"/>
              </a:rPr>
              <a:t>Servicios</a:t>
            </a:r>
            <a:r>
              <a:rPr lang="en-US" sz="3300" b="0" i="0" u="none" strike="noStrike" cap="none" dirty="0">
                <a:solidFill>
                  <a:srgbClr val="4848D1"/>
                </a:solidFill>
                <a:latin typeface="Arial"/>
                <a:ea typeface="Arial"/>
                <a:cs typeface="Arial"/>
                <a:sym typeface="Arial"/>
                <a:hlinkClick r:id="rId4"/>
              </a:rPr>
              <a:t> para </a:t>
            </a:r>
            <a:r>
              <a:rPr lang="en-US" sz="3300" b="0" i="0" u="none" strike="noStrike" cap="none" dirty="0" err="1">
                <a:solidFill>
                  <a:srgbClr val="4848D1"/>
                </a:solidFill>
                <a:latin typeface="Arial"/>
                <a:ea typeface="Arial"/>
                <a:cs typeface="Arial"/>
                <a:sym typeface="Arial"/>
                <a:hlinkClick r:id="rId4"/>
              </a:rPr>
              <a:t>Jóvenes</a:t>
            </a:r>
            <a:r>
              <a:rPr lang="en-US" sz="3300" b="0" i="0" u="none" strike="noStrike" cap="none" dirty="0">
                <a:solidFill>
                  <a:srgbClr val="4848D1"/>
                </a:solidFill>
                <a:latin typeface="Arial"/>
                <a:ea typeface="Arial"/>
                <a:cs typeface="Arial"/>
                <a:sym typeface="Arial"/>
                <a:hlinkClick r:id="rId4"/>
              </a:rPr>
              <a:t> de Crianza de la </a:t>
            </a:r>
            <a:r>
              <a:rPr lang="en-US" sz="3300" b="0" i="0" u="none" strike="noStrike" cap="none" dirty="0" err="1">
                <a:solidFill>
                  <a:srgbClr val="4848D1"/>
                </a:solidFill>
                <a:latin typeface="Arial"/>
                <a:ea typeface="Arial"/>
                <a:cs typeface="Arial"/>
                <a:sym typeface="Arial"/>
                <a:hlinkClick r:id="rId4"/>
              </a:rPr>
              <a:t>Oficina</a:t>
            </a:r>
            <a:r>
              <a:rPr lang="en-US" sz="3300" b="0" i="0" u="none" strike="noStrike" cap="none" dirty="0">
                <a:solidFill>
                  <a:srgbClr val="4848D1"/>
                </a:solidFill>
                <a:latin typeface="Arial"/>
                <a:ea typeface="Arial"/>
                <a:cs typeface="Arial"/>
                <a:sym typeface="Arial"/>
                <a:hlinkClick r:id="rId4"/>
              </a:rPr>
              <a:t> de </a:t>
            </a:r>
            <a:r>
              <a:rPr lang="en-US" sz="3300" b="0" i="0" u="none" strike="noStrike" cap="none" dirty="0" err="1">
                <a:solidFill>
                  <a:srgbClr val="4848D1"/>
                </a:solidFill>
                <a:latin typeface="Arial"/>
                <a:ea typeface="Arial"/>
                <a:cs typeface="Arial"/>
                <a:sym typeface="Arial"/>
                <a:hlinkClick r:id="rId4"/>
              </a:rPr>
              <a:t>Educación</a:t>
            </a:r>
            <a:r>
              <a:rPr lang="en-US" sz="3300" b="0" i="0" u="none" strike="noStrike" cap="none" dirty="0">
                <a:solidFill>
                  <a:srgbClr val="4848D1"/>
                </a:solidFill>
                <a:latin typeface="Arial"/>
                <a:ea typeface="Arial"/>
                <a:cs typeface="Arial"/>
                <a:sym typeface="Arial"/>
                <a:hlinkClick r:id="rId4"/>
              </a:rPr>
              <a:t> del </a:t>
            </a:r>
            <a:r>
              <a:rPr lang="en-US" sz="3300" b="0" i="0" u="none" strike="noStrike" cap="none" dirty="0" err="1">
                <a:solidFill>
                  <a:srgbClr val="4848D1"/>
                </a:solidFill>
                <a:latin typeface="Arial"/>
                <a:ea typeface="Arial"/>
                <a:cs typeface="Arial"/>
                <a:sym typeface="Arial"/>
                <a:hlinkClick r:id="rId4"/>
              </a:rPr>
              <a:t>Condado</a:t>
            </a:r>
            <a:r>
              <a:rPr lang="en-US" sz="3300" b="0" i="0" u="none" strike="noStrike" cap="none" dirty="0">
                <a:solidFill>
                  <a:srgbClr val="4848D1"/>
                </a:solidFill>
                <a:latin typeface="Arial"/>
                <a:ea typeface="Arial"/>
                <a:cs typeface="Arial"/>
                <a:sym typeface="Arial"/>
                <a:hlinkClick r:id="rId4"/>
              </a:rPr>
              <a:t> (</a:t>
            </a:r>
            <a:r>
              <a:rPr lang="en-US" sz="3300" b="0" i="0" u="none" strike="noStrike" cap="none" dirty="0" err="1">
                <a:solidFill>
                  <a:srgbClr val="4848D1"/>
                </a:solidFill>
                <a:latin typeface="Arial"/>
                <a:ea typeface="Arial"/>
                <a:cs typeface="Arial"/>
                <a:sym typeface="Arial"/>
                <a:hlinkClick r:id="rId4"/>
              </a:rPr>
              <a:t>FYSCP</a:t>
            </a:r>
            <a:r>
              <a:rPr lang="en-US" sz="3300" b="0" i="0" u="none" strike="noStrike" cap="none" dirty="0">
                <a:solidFill>
                  <a:srgbClr val="4848D1"/>
                </a:solidFill>
                <a:latin typeface="Arial"/>
                <a:ea typeface="Arial"/>
                <a:cs typeface="Arial"/>
                <a:sym typeface="Arial"/>
                <a:hlinkClick r:id="rId4"/>
              </a:rPr>
              <a:t>)</a:t>
            </a:r>
            <a:endParaRPr lang="en-US" sz="3300" b="0" i="0" u="none" strike="noStrike" cap="none" dirty="0">
              <a:solidFill>
                <a:srgbClr val="4848D1"/>
              </a:solidFill>
              <a:latin typeface="Arial"/>
              <a:ea typeface="Arial"/>
              <a:cs typeface="Arial"/>
              <a:sym typeface="Arial"/>
            </a:endParaRPr>
          </a:p>
          <a:p>
            <a:pPr marL="457200" marR="0" lvl="0" indent="-438150" algn="l" rtl="0">
              <a:lnSpc>
                <a:spcPct val="93333"/>
              </a:lnSpc>
              <a:spcBef>
                <a:spcPts val="0"/>
              </a:spcBef>
              <a:spcAft>
                <a:spcPts val="0"/>
              </a:spcAft>
              <a:buClr>
                <a:srgbClr val="4848D1"/>
              </a:buClr>
              <a:buSzPts val="3300"/>
              <a:buFont typeface="Arial"/>
              <a:buChar char="•"/>
            </a:pPr>
            <a:endParaRPr lang="en-US" sz="3300" dirty="0">
              <a:solidFill>
                <a:srgbClr val="4848D1"/>
              </a:solidFill>
            </a:endParaRPr>
          </a:p>
          <a:p>
            <a:pPr marL="457200" marR="0" lvl="1" indent="0" algn="l" rtl="0">
              <a:lnSpc>
                <a:spcPct val="93333"/>
              </a:lnSpc>
              <a:spcBef>
                <a:spcPts val="0"/>
              </a:spcBef>
              <a:spcAft>
                <a:spcPts val="0"/>
              </a:spcAft>
              <a:buClr>
                <a:srgbClr val="000000"/>
              </a:buClr>
              <a:buSzPts val="3300"/>
              <a:buFont typeface="Arial"/>
              <a:buNone/>
            </a:pPr>
            <a:endParaRPr sz="1100" b="0" i="0" u="none" strike="noStrike" cap="none" dirty="0">
              <a:solidFill>
                <a:srgbClr val="000000"/>
              </a:solidFill>
              <a:latin typeface="Arial"/>
              <a:ea typeface="Arial"/>
              <a:cs typeface="Arial"/>
              <a:sym typeface="Arial"/>
            </a:endParaRPr>
          </a:p>
        </p:txBody>
      </p:sp>
      <p:sp>
        <p:nvSpPr>
          <p:cNvPr id="2" name="Rectangle 1" descr="Two people collaborating over books">
            <a:extLst>
              <a:ext uri="{FF2B5EF4-FFF2-40B4-BE49-F238E27FC236}">
                <a16:creationId xmlns:a16="http://schemas.microsoft.com/office/drawing/2014/main" id="{690DF658-5FF8-271D-B373-6A0D4DCE5FBE}"/>
              </a:ext>
            </a:extLst>
          </p:cNvPr>
          <p:cNvSpPr/>
          <p:nvPr/>
        </p:nvSpPr>
        <p:spPr>
          <a:xfrm>
            <a:off x="-389106" y="1540635"/>
            <a:ext cx="9616608" cy="6895169"/>
          </a:xfrm>
          <a:prstGeom prst="rect">
            <a:avLst/>
          </a:prstGeom>
          <a:blipFill dpi="0" rotWithShape="1">
            <a:blip r:embed="rId5">
              <a:extLst>
                <a:ext uri="{28A0092B-C50C-407E-A947-70E740481C1C}">
                  <a14:useLocalDpi xmlns:a14="http://schemas.microsoft.com/office/drawing/2010/main" val="0"/>
                </a:ext>
              </a:extLst>
            </a:blip>
            <a:srcRect/>
            <a:stretch>
              <a:fillRect l="-3775" r="-3775"/>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1183"/>
        <p:cNvGrpSpPr/>
        <p:nvPr/>
      </p:nvGrpSpPr>
      <p:grpSpPr>
        <a:xfrm>
          <a:off x="0" y="0"/>
          <a:ext cx="0" cy="0"/>
          <a:chOff x="0" y="0"/>
          <a:chExt cx="0" cy="0"/>
        </a:xfrm>
      </p:grpSpPr>
      <p:sp>
        <p:nvSpPr>
          <p:cNvPr id="1184" name="Google Shape;1184;p62"/>
          <p:cNvSpPr txBox="1"/>
          <p:nvPr/>
        </p:nvSpPr>
        <p:spPr>
          <a:xfrm>
            <a:off x="1316118" y="950863"/>
            <a:ext cx="15208005" cy="1107996"/>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0" i="0" u="none" strike="noStrike" cap="none">
                <a:solidFill>
                  <a:srgbClr val="FED531"/>
                </a:solidFill>
                <a:latin typeface="Poppins ExtraBold"/>
                <a:ea typeface="Poppins ExtraBold"/>
                <a:cs typeface="Poppins ExtraBold"/>
                <a:sym typeface="Poppins ExtraBold"/>
              </a:rPr>
              <a:t>Programa de Vida Independiente </a:t>
            </a:r>
            <a:r>
              <a:rPr lang="en-US" sz="6000" b="0" i="0" u="none" strike="noStrike" cap="none">
                <a:solidFill>
                  <a:schemeClr val="lt1"/>
                </a:solidFill>
                <a:latin typeface="Poppins ExtraBold"/>
                <a:ea typeface="Poppins ExtraBold"/>
                <a:cs typeface="Poppins ExtraBold"/>
                <a:sym typeface="Poppins ExtraBold"/>
              </a:rPr>
              <a:t>(ILP)</a:t>
            </a:r>
            <a:endParaRPr sz="1400" b="0" i="0" u="none" strike="noStrike" cap="none">
              <a:solidFill>
                <a:srgbClr val="000000"/>
              </a:solidFill>
              <a:latin typeface="Poppins ExtraBold"/>
              <a:ea typeface="Poppins ExtraBold"/>
              <a:cs typeface="Poppins ExtraBold"/>
              <a:sym typeface="Poppins ExtraBold"/>
            </a:endParaRPr>
          </a:p>
        </p:txBody>
      </p:sp>
      <p:grpSp>
        <p:nvGrpSpPr>
          <p:cNvPr id="1186" name="Google Shape;1186;p62"/>
          <p:cNvGrpSpPr/>
          <p:nvPr/>
        </p:nvGrpSpPr>
        <p:grpSpPr>
          <a:xfrm>
            <a:off x="1257300" y="2471073"/>
            <a:ext cx="15773397" cy="1748031"/>
            <a:chOff x="0" y="59075"/>
            <a:chExt cx="15773397" cy="1539573"/>
          </a:xfrm>
        </p:grpSpPr>
        <p:sp>
          <p:nvSpPr>
            <p:cNvPr id="1187" name="Google Shape;1187;p62"/>
            <p:cNvSpPr/>
            <p:nvPr/>
          </p:nvSpPr>
          <p:spPr>
            <a:xfrm>
              <a:off x="0" y="59075"/>
              <a:ext cx="15773397" cy="1539573"/>
            </a:xfrm>
            <a:prstGeom prst="roundRect">
              <a:avLst>
                <a:gd name="adj" fmla="val 16667"/>
              </a:avLst>
            </a:prstGeom>
            <a:solidFill>
              <a:srgbClr val="25D1F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88" name="Google Shape;1188;p62"/>
            <p:cNvSpPr txBox="1"/>
            <p:nvPr/>
          </p:nvSpPr>
          <p:spPr>
            <a:xfrm>
              <a:off x="75156" y="134231"/>
              <a:ext cx="15623086" cy="1389261"/>
            </a:xfrm>
            <a:prstGeom prst="rect">
              <a:avLst/>
            </a:prstGeom>
            <a:solidFill>
              <a:srgbClr val="25D1FD"/>
            </a:solidFill>
            <a:ln>
              <a:noFill/>
            </a:ln>
          </p:spPr>
          <p:txBody>
            <a:bodyPr spcFirstLastPara="1" wrap="square" lIns="110475" tIns="110475" rIns="110475" bIns="110475" anchor="ctr" anchorCtr="0">
              <a:noAutofit/>
            </a:bodyPr>
            <a:lstStyle/>
            <a:p>
              <a:pPr marL="0" marR="0" lvl="0" indent="0" algn="l" rtl="0">
                <a:lnSpc>
                  <a:spcPct val="90000"/>
                </a:lnSpc>
                <a:spcBef>
                  <a:spcPts val="0"/>
                </a:spcBef>
                <a:spcAft>
                  <a:spcPts val="0"/>
                </a:spcAft>
                <a:buClr>
                  <a:schemeClr val="lt1"/>
                </a:buClr>
                <a:buSzPts val="3200"/>
                <a:buFont typeface="Arial"/>
                <a:buNone/>
              </a:pPr>
              <a:r>
                <a:rPr lang="es-CO" sz="3000" b="1" dirty="0">
                  <a:solidFill>
                    <a:schemeClr val="bg1"/>
                  </a:solidFill>
                  <a:effectLst/>
                  <a:latin typeface="+mn-lt"/>
                  <a:ea typeface="Calibri" panose="020F0502020204030204" pitchFamily="34" charset="0"/>
                </a:rPr>
                <a:t>Los jóvenes que hayan sido asignados al cuidado temporal o al </a:t>
              </a:r>
              <a:r>
                <a:rPr lang="es-CO" sz="3000" b="1" dirty="0" err="1">
                  <a:solidFill>
                    <a:schemeClr val="bg1"/>
                  </a:solidFill>
                  <a:effectLst/>
                  <a:latin typeface="+mn-lt"/>
                  <a:ea typeface="Calibri" panose="020F0502020204030204" pitchFamily="34" charset="0"/>
                </a:rPr>
                <a:t>Kin</a:t>
              </a:r>
              <a:r>
                <a:rPr lang="es-CO" sz="3000" b="1" dirty="0">
                  <a:solidFill>
                    <a:schemeClr val="bg1"/>
                  </a:solidFill>
                  <a:effectLst/>
                  <a:latin typeface="+mn-lt"/>
                  <a:ea typeface="Calibri" panose="020F0502020204030204" pitchFamily="34" charset="0"/>
                </a:rPr>
                <a:t>-Gap entre los 16 y los 18 años de edad, tal vez reúnan los requisitos para recibir servicios </a:t>
              </a:r>
              <a:r>
                <a:rPr lang="es-CO" sz="3000" b="1" dirty="0" err="1">
                  <a:solidFill>
                    <a:schemeClr val="bg1"/>
                  </a:solidFill>
                  <a:effectLst/>
                  <a:latin typeface="+mn-lt"/>
                  <a:ea typeface="Calibri" panose="020F0502020204030204" pitchFamily="34" charset="0"/>
                </a:rPr>
                <a:t>ILP</a:t>
              </a:r>
              <a:r>
                <a:rPr lang="es-CO" sz="3000" b="1" dirty="0">
                  <a:solidFill>
                    <a:schemeClr val="bg1"/>
                  </a:solidFill>
                  <a:effectLst/>
                  <a:latin typeface="+mn-lt"/>
                  <a:ea typeface="Calibri" panose="020F0502020204030204" pitchFamily="34" charset="0"/>
                </a:rPr>
                <a:t>. </a:t>
              </a:r>
            </a:p>
            <a:p>
              <a:pPr marL="0" marR="0" lvl="0" indent="0" algn="l" rtl="0">
                <a:lnSpc>
                  <a:spcPct val="90000"/>
                </a:lnSpc>
                <a:spcBef>
                  <a:spcPts val="0"/>
                </a:spcBef>
                <a:spcAft>
                  <a:spcPts val="0"/>
                </a:spcAft>
                <a:buClr>
                  <a:schemeClr val="lt1"/>
                </a:buClr>
                <a:buSzPts val="3200"/>
                <a:buFont typeface="Arial"/>
                <a:buNone/>
              </a:pPr>
              <a:r>
                <a:rPr lang="es-CO" sz="3000" b="1" dirty="0">
                  <a:solidFill>
                    <a:schemeClr val="bg1"/>
                  </a:solidFill>
                  <a:effectLst/>
                  <a:latin typeface="+mn-lt"/>
                  <a:ea typeface="Calibri" panose="020F0502020204030204" pitchFamily="34" charset="0"/>
                </a:rPr>
                <a:t>Contacte a un coordinador de transición de </a:t>
              </a:r>
              <a:r>
                <a:rPr lang="es-CO" sz="3000" b="1" dirty="0" err="1">
                  <a:solidFill>
                    <a:schemeClr val="bg1"/>
                  </a:solidFill>
                  <a:effectLst/>
                  <a:latin typeface="+mn-lt"/>
                  <a:ea typeface="Calibri" panose="020F0502020204030204" pitchFamily="34" charset="0"/>
                </a:rPr>
                <a:t>ILP</a:t>
              </a:r>
              <a:r>
                <a:rPr lang="es-CO" sz="3000" b="1" dirty="0">
                  <a:solidFill>
                    <a:schemeClr val="bg1"/>
                  </a:solidFill>
                  <a:effectLst/>
                  <a:latin typeface="+mn-lt"/>
                  <a:ea typeface="Calibri" panose="020F0502020204030204" pitchFamily="34" charset="0"/>
                </a:rPr>
                <a:t> para determinar su elegibilidad.​</a:t>
              </a:r>
              <a:endParaRPr sz="3000" b="1" i="0" u="none" strike="noStrike" cap="none" dirty="0">
                <a:solidFill>
                  <a:schemeClr val="bg1"/>
                </a:solidFill>
                <a:latin typeface="+mn-lt"/>
                <a:ea typeface="Arial"/>
                <a:cs typeface="Arial"/>
                <a:sym typeface="Arial"/>
              </a:endParaRPr>
            </a:p>
          </p:txBody>
        </p:sp>
      </p:grpSp>
      <p:grpSp>
        <p:nvGrpSpPr>
          <p:cNvPr id="1189" name="Google Shape;1189;p62"/>
          <p:cNvGrpSpPr/>
          <p:nvPr/>
        </p:nvGrpSpPr>
        <p:grpSpPr>
          <a:xfrm>
            <a:off x="1257301" y="4302706"/>
            <a:ext cx="15773397" cy="1539573"/>
            <a:chOff x="0" y="1682169"/>
            <a:chExt cx="15773397" cy="1539573"/>
          </a:xfrm>
        </p:grpSpPr>
        <p:sp>
          <p:nvSpPr>
            <p:cNvPr id="1190" name="Google Shape;1190;p62"/>
            <p:cNvSpPr/>
            <p:nvPr/>
          </p:nvSpPr>
          <p:spPr>
            <a:xfrm>
              <a:off x="0" y="1682169"/>
              <a:ext cx="15773397" cy="1539573"/>
            </a:xfrm>
            <a:prstGeom prst="roundRect">
              <a:avLst>
                <a:gd name="adj" fmla="val 16667"/>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1" name="Google Shape;1191;p62"/>
            <p:cNvSpPr txBox="1"/>
            <p:nvPr/>
          </p:nvSpPr>
          <p:spPr>
            <a:xfrm>
              <a:off x="75156" y="1757325"/>
              <a:ext cx="15623086" cy="1389261"/>
            </a:xfrm>
            <a:prstGeom prst="rect">
              <a:avLst/>
            </a:prstGeom>
            <a:solidFill>
              <a:srgbClr val="4848D1"/>
            </a:solidFill>
            <a:ln>
              <a:noFill/>
            </a:ln>
          </p:spPr>
          <p:txBody>
            <a:bodyPr spcFirstLastPara="1" wrap="square" lIns="110475" tIns="110475" rIns="110475" bIns="110475" anchor="ctr" anchorCtr="0">
              <a:noAutofit/>
            </a:bodyPr>
            <a:lstStyle/>
            <a:p>
              <a:pPr marL="0" marR="0" lvl="0" indent="0" algn="l" rtl="0">
                <a:lnSpc>
                  <a:spcPct val="90000"/>
                </a:lnSpc>
                <a:spcBef>
                  <a:spcPts val="0"/>
                </a:spcBef>
                <a:spcAft>
                  <a:spcPts val="0"/>
                </a:spcAft>
                <a:buClr>
                  <a:schemeClr val="lt1"/>
                </a:buClr>
                <a:buSzPts val="3200"/>
                <a:buFont typeface="Arial"/>
                <a:buNone/>
              </a:pPr>
              <a:r>
                <a:rPr lang="en-US" sz="3200" b="1" dirty="0">
                  <a:solidFill>
                    <a:schemeClr val="lt1"/>
                  </a:solidFill>
                </a:rPr>
                <a:t>El </a:t>
              </a:r>
              <a:r>
                <a:rPr lang="en-US" sz="3200" b="1" i="0" u="none" strike="noStrike" cap="none" dirty="0">
                  <a:solidFill>
                    <a:schemeClr val="lt1"/>
                  </a:solidFill>
                  <a:latin typeface="Arial"/>
                  <a:ea typeface="Arial"/>
                  <a:cs typeface="Arial"/>
                  <a:sym typeface="Arial"/>
                </a:rPr>
                <a:t>ILP </a:t>
              </a:r>
              <a:r>
                <a:rPr lang="en-US" sz="3200" b="1" i="0" u="none" strike="noStrike" cap="none" dirty="0" err="1">
                  <a:solidFill>
                    <a:schemeClr val="lt1"/>
                  </a:solidFill>
                  <a:latin typeface="Arial"/>
                  <a:ea typeface="Arial"/>
                  <a:cs typeface="Arial"/>
                  <a:sym typeface="Arial"/>
                </a:rPr>
                <a:t>proporciona</a:t>
              </a:r>
              <a:r>
                <a:rPr lang="en-US" sz="3200" b="1" i="0" u="none" strike="noStrike" cap="none" dirty="0">
                  <a:solidFill>
                    <a:schemeClr val="lt1"/>
                  </a:solidFill>
                  <a:latin typeface="Arial"/>
                  <a:ea typeface="Arial"/>
                  <a:cs typeface="Arial"/>
                  <a:sym typeface="Arial"/>
                </a:rPr>
                <a:t> </a:t>
              </a:r>
              <a:r>
                <a:rPr lang="en-US" sz="3200" b="1" i="0" u="none" strike="noStrike" cap="none" dirty="0" err="1">
                  <a:solidFill>
                    <a:schemeClr val="lt1"/>
                  </a:solidFill>
                  <a:latin typeface="Arial"/>
                  <a:ea typeface="Arial"/>
                  <a:cs typeface="Arial"/>
                  <a:sym typeface="Arial"/>
                </a:rPr>
                <a:t>servicios</a:t>
              </a:r>
              <a:r>
                <a:rPr lang="en-US" sz="3200" b="1" i="0" u="none" strike="noStrike" cap="none" dirty="0">
                  <a:solidFill>
                    <a:schemeClr val="lt1"/>
                  </a:solidFill>
                  <a:latin typeface="Arial"/>
                  <a:ea typeface="Arial"/>
                  <a:cs typeface="Arial"/>
                  <a:sym typeface="Arial"/>
                </a:rPr>
                <a:t> </a:t>
              </a:r>
              <a:r>
                <a:rPr lang="en-US" sz="3200" b="1" i="0" u="none" strike="noStrike" cap="none" dirty="0" err="1">
                  <a:solidFill>
                    <a:schemeClr val="lt1"/>
                  </a:solidFill>
                  <a:latin typeface="Arial"/>
                  <a:ea typeface="Arial"/>
                  <a:cs typeface="Arial"/>
                  <a:sym typeface="Arial"/>
                </a:rPr>
                <a:t>relacionados</a:t>
              </a:r>
              <a:r>
                <a:rPr lang="en-US" sz="3200" b="1" i="0" u="none" strike="noStrike" cap="none" dirty="0">
                  <a:solidFill>
                    <a:schemeClr val="lt1"/>
                  </a:solidFill>
                  <a:latin typeface="Arial"/>
                  <a:ea typeface="Arial"/>
                  <a:cs typeface="Arial"/>
                  <a:sym typeface="Arial"/>
                </a:rPr>
                <a:t> con la </a:t>
              </a:r>
              <a:r>
                <a:rPr lang="en-US" sz="3200" b="1" i="0" u="none" strike="noStrike" cap="none" dirty="0" err="1">
                  <a:solidFill>
                    <a:schemeClr val="lt1"/>
                  </a:solidFill>
                  <a:latin typeface="Arial"/>
                  <a:ea typeface="Arial"/>
                  <a:cs typeface="Arial"/>
                  <a:sym typeface="Arial"/>
                </a:rPr>
                <a:t>educación</a:t>
              </a:r>
              <a:r>
                <a:rPr lang="en-US" sz="3200" b="1" i="0" u="none" strike="noStrike" cap="none" dirty="0">
                  <a:solidFill>
                    <a:schemeClr val="lt1"/>
                  </a:solidFill>
                  <a:latin typeface="Arial"/>
                  <a:ea typeface="Arial"/>
                  <a:cs typeface="Arial"/>
                  <a:sym typeface="Arial"/>
                </a:rPr>
                <a:t> pos </a:t>
              </a:r>
              <a:r>
                <a:rPr lang="en-US" sz="3200" b="1" i="0" u="none" strike="noStrike" cap="none" dirty="0" err="1">
                  <a:solidFill>
                    <a:schemeClr val="lt1"/>
                  </a:solidFill>
                  <a:latin typeface="Arial"/>
                  <a:ea typeface="Arial"/>
                  <a:cs typeface="Arial"/>
                  <a:sym typeface="Arial"/>
                </a:rPr>
                <a:t>preparatoria</a:t>
              </a:r>
              <a:r>
                <a:rPr lang="en-US" sz="3200" b="1" i="0" u="none" strike="noStrike" cap="none" dirty="0">
                  <a:solidFill>
                    <a:schemeClr val="lt1"/>
                  </a:solidFill>
                  <a:latin typeface="Arial"/>
                  <a:ea typeface="Arial"/>
                  <a:cs typeface="Arial"/>
                  <a:sym typeface="Arial"/>
                </a:rPr>
                <a:t> </a:t>
              </a:r>
              <a:r>
                <a:rPr lang="en-US" sz="3200" b="1" i="0" u="none" strike="noStrike" cap="none" dirty="0" err="1">
                  <a:solidFill>
                    <a:schemeClr val="lt1"/>
                  </a:solidFill>
                  <a:latin typeface="Arial"/>
                  <a:ea typeface="Arial"/>
                  <a:cs typeface="Arial"/>
                  <a:sym typeface="Arial"/>
                </a:rPr>
                <a:t>desarrollo</a:t>
              </a:r>
              <a:r>
                <a:rPr lang="en-US" sz="3200" b="1" i="0" u="none" strike="noStrike" cap="none" dirty="0">
                  <a:solidFill>
                    <a:schemeClr val="lt1"/>
                  </a:solidFill>
                  <a:latin typeface="Arial"/>
                  <a:ea typeface="Arial"/>
                  <a:cs typeface="Arial"/>
                  <a:sym typeface="Arial"/>
                </a:rPr>
                <a:t> </a:t>
              </a:r>
              <a:r>
                <a:rPr lang="en-US" sz="3200" b="1" i="0" u="none" strike="noStrike" cap="none" dirty="0" err="1">
                  <a:solidFill>
                    <a:schemeClr val="lt1"/>
                  </a:solidFill>
                  <a:latin typeface="Arial"/>
                  <a:ea typeface="Arial"/>
                  <a:cs typeface="Arial"/>
                  <a:sym typeface="Arial"/>
                </a:rPr>
                <a:t>laboral</a:t>
              </a:r>
              <a:r>
                <a:rPr lang="en-US" sz="3200" b="1" i="0" u="none" strike="noStrike" cap="none" dirty="0">
                  <a:solidFill>
                    <a:schemeClr val="lt1"/>
                  </a:solidFill>
                  <a:latin typeface="Arial"/>
                  <a:ea typeface="Arial"/>
                  <a:cs typeface="Arial"/>
                  <a:sym typeface="Arial"/>
                </a:rPr>
                <a:t>, y de </a:t>
              </a:r>
              <a:r>
                <a:rPr lang="en-US" sz="3200" b="1" i="0" u="none" strike="noStrike" cap="none" dirty="0" err="1">
                  <a:solidFill>
                    <a:schemeClr val="lt1"/>
                  </a:solidFill>
                  <a:latin typeface="Arial"/>
                  <a:ea typeface="Arial"/>
                  <a:cs typeface="Arial"/>
                  <a:sym typeface="Arial"/>
                </a:rPr>
                <a:t>vivienda</a:t>
              </a:r>
              <a:r>
                <a:rPr lang="en-US" sz="3200" b="1" i="0" u="none" strike="noStrike" cap="none" dirty="0">
                  <a:solidFill>
                    <a:schemeClr val="lt1"/>
                  </a:solidFill>
                  <a:latin typeface="Arial"/>
                  <a:ea typeface="Arial"/>
                  <a:cs typeface="Arial"/>
                  <a:sym typeface="Arial"/>
                </a:rPr>
                <a:t>. </a:t>
              </a:r>
              <a:endParaRPr sz="3200" b="1" i="0" u="none" strike="noStrike" cap="none" dirty="0">
                <a:solidFill>
                  <a:schemeClr val="lt1"/>
                </a:solidFill>
                <a:latin typeface="Arial"/>
                <a:ea typeface="Arial"/>
                <a:cs typeface="Arial"/>
                <a:sym typeface="Arial"/>
              </a:endParaRPr>
            </a:p>
          </p:txBody>
        </p:sp>
      </p:grpSp>
      <p:sp>
        <p:nvSpPr>
          <p:cNvPr id="1192" name="Google Shape;1192;p62"/>
          <p:cNvSpPr/>
          <p:nvPr/>
        </p:nvSpPr>
        <p:spPr>
          <a:xfrm>
            <a:off x="1257325" y="6004488"/>
            <a:ext cx="15773400" cy="1823100"/>
          </a:xfrm>
          <a:prstGeom prst="roundRect">
            <a:avLst>
              <a:gd name="adj" fmla="val 16667"/>
            </a:avLst>
          </a:prstGeom>
          <a:solidFill>
            <a:srgbClr val="25D1FD"/>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3" name="Google Shape;1193;p62"/>
          <p:cNvSpPr txBox="1"/>
          <p:nvPr/>
        </p:nvSpPr>
        <p:spPr>
          <a:xfrm>
            <a:off x="1467275" y="6184775"/>
            <a:ext cx="15417300" cy="1452900"/>
          </a:xfrm>
          <a:prstGeom prst="rect">
            <a:avLst/>
          </a:prstGeom>
          <a:solidFill>
            <a:srgbClr val="25D1FD"/>
          </a:solidFill>
          <a:ln>
            <a:noFill/>
          </a:ln>
        </p:spPr>
        <p:txBody>
          <a:bodyPr spcFirstLastPara="1" wrap="square" lIns="110475" tIns="110475" rIns="110475" bIns="110475" anchor="ctr" anchorCtr="0">
            <a:noAutofit/>
          </a:bodyPr>
          <a:lstStyle/>
          <a:p>
            <a:pPr>
              <a:lnSpc>
                <a:spcPct val="90000"/>
              </a:lnSpc>
              <a:buClr>
                <a:schemeClr val="lt1"/>
              </a:buClr>
              <a:buSzPts val="3200"/>
            </a:pPr>
            <a:r>
              <a:rPr lang="en-US" sz="3100" b="1" i="0" u="none" strike="noStrike" cap="none" dirty="0">
                <a:solidFill>
                  <a:schemeClr val="lt1"/>
                </a:solidFill>
                <a:latin typeface="Arial"/>
                <a:ea typeface="Arial"/>
                <a:cs typeface="Arial"/>
                <a:sym typeface="Arial"/>
              </a:rPr>
              <a:t> </a:t>
            </a:r>
            <a:r>
              <a:rPr lang="es-ES" sz="3200" b="1" dirty="0">
                <a:solidFill>
                  <a:schemeClr val="lt1"/>
                </a:solidFill>
              </a:rPr>
              <a:t>Póngase en contacto con un coordinador de transición de ILP para obtener más información sobre recursos y servicios disponibles. </a:t>
            </a:r>
          </a:p>
          <a:p>
            <a:pPr marL="0" marR="0" lvl="0" indent="0" algn="l" rtl="0">
              <a:lnSpc>
                <a:spcPct val="90000"/>
              </a:lnSpc>
              <a:spcBef>
                <a:spcPts val="0"/>
              </a:spcBef>
              <a:spcAft>
                <a:spcPts val="0"/>
              </a:spcAft>
              <a:buClr>
                <a:schemeClr val="lt1"/>
              </a:buClr>
              <a:buSzPts val="3200"/>
              <a:buFont typeface="Arial"/>
              <a:buNone/>
            </a:pPr>
            <a:endParaRPr sz="3100" b="1" i="0" u="none" strike="noStrike" cap="none" dirty="0">
              <a:solidFill>
                <a:schemeClr val="lt1"/>
              </a:solidFill>
              <a:latin typeface="Arial"/>
              <a:ea typeface="Arial"/>
              <a:cs typeface="Arial"/>
              <a:sym typeface="Arial"/>
            </a:endParaRPr>
          </a:p>
        </p:txBody>
      </p:sp>
      <p:grpSp>
        <p:nvGrpSpPr>
          <p:cNvPr id="1194" name="Google Shape;1194;p62"/>
          <p:cNvGrpSpPr/>
          <p:nvPr/>
        </p:nvGrpSpPr>
        <p:grpSpPr>
          <a:xfrm>
            <a:off x="1257301" y="7980187"/>
            <a:ext cx="15773397" cy="1539573"/>
            <a:chOff x="0" y="4928356"/>
            <a:chExt cx="15773397" cy="1539573"/>
          </a:xfrm>
        </p:grpSpPr>
        <p:sp>
          <p:nvSpPr>
            <p:cNvPr id="1195" name="Google Shape;1195;p62"/>
            <p:cNvSpPr/>
            <p:nvPr/>
          </p:nvSpPr>
          <p:spPr>
            <a:xfrm>
              <a:off x="0" y="4928356"/>
              <a:ext cx="15773397" cy="1539573"/>
            </a:xfrm>
            <a:prstGeom prst="roundRect">
              <a:avLst>
                <a:gd name="adj" fmla="val 16667"/>
              </a:avLst>
            </a:prstGeom>
            <a:solidFill>
              <a:srgbClr val="4848D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196" name="Google Shape;1196;p62"/>
            <p:cNvSpPr txBox="1"/>
            <p:nvPr/>
          </p:nvSpPr>
          <p:spPr>
            <a:xfrm>
              <a:off x="75156" y="5003512"/>
              <a:ext cx="15623086" cy="1389261"/>
            </a:xfrm>
            <a:prstGeom prst="rect">
              <a:avLst/>
            </a:prstGeom>
            <a:solidFill>
              <a:srgbClr val="4848D1"/>
            </a:solidFill>
            <a:ln>
              <a:noFill/>
            </a:ln>
          </p:spPr>
          <p:txBody>
            <a:bodyPr spcFirstLastPara="1" wrap="square" lIns="110475" tIns="110475" rIns="110475" bIns="110475" anchor="ctr" anchorCtr="0">
              <a:noAutofit/>
            </a:bodyPr>
            <a:lstStyle/>
            <a:p>
              <a:r>
                <a:rPr lang="es-ES" sz="3100" b="1" dirty="0">
                  <a:solidFill>
                    <a:schemeClr val="lt1"/>
                  </a:solidFill>
                </a:rPr>
                <a:t>¡Visite https://jbay.org/resources/ilp-roster/ para obtener información de contacto de ILP por condado!</a:t>
              </a: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86"/>
                                        </p:tgtEl>
                                        <p:attrNameLst>
                                          <p:attrName>style.visibility</p:attrName>
                                        </p:attrNameLst>
                                      </p:cBhvr>
                                      <p:to>
                                        <p:strVal val="visible"/>
                                      </p:to>
                                    </p:set>
                                    <p:animEffect transition="in" filter="fade">
                                      <p:cBhvr>
                                        <p:cTn id="7" dur="500"/>
                                        <p:tgtEl>
                                          <p:spTgt spid="118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89"/>
                                        </p:tgtEl>
                                        <p:attrNameLst>
                                          <p:attrName>style.visibility</p:attrName>
                                        </p:attrNameLst>
                                      </p:cBhvr>
                                      <p:to>
                                        <p:strVal val="visible"/>
                                      </p:to>
                                    </p:set>
                                    <p:animEffect transition="in" filter="fade">
                                      <p:cBhvr>
                                        <p:cTn id="12" dur="500"/>
                                        <p:tgtEl>
                                          <p:spTgt spid="118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93"/>
                                        </p:tgtEl>
                                        <p:attrNameLst>
                                          <p:attrName>style.visibility</p:attrName>
                                        </p:attrNameLst>
                                      </p:cBhvr>
                                      <p:to>
                                        <p:strVal val="visible"/>
                                      </p:to>
                                    </p:set>
                                    <p:animEffect transition="in" filter="fade">
                                      <p:cBhvr>
                                        <p:cTn id="17" dur="500"/>
                                        <p:tgtEl>
                                          <p:spTgt spid="1193"/>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192"/>
                                        </p:tgtEl>
                                        <p:attrNameLst>
                                          <p:attrName>style.visibility</p:attrName>
                                        </p:attrNameLst>
                                      </p:cBhvr>
                                      <p:to>
                                        <p:strVal val="visible"/>
                                      </p:to>
                                    </p:set>
                                    <p:animEffect transition="in" filter="fade">
                                      <p:cBhvr>
                                        <p:cTn id="20" dur="500"/>
                                        <p:tgtEl>
                                          <p:spTgt spid="119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194"/>
                                        </p:tgtEl>
                                        <p:attrNameLst>
                                          <p:attrName>style.visibility</p:attrName>
                                        </p:attrNameLst>
                                      </p:cBhvr>
                                      <p:to>
                                        <p:strVal val="visible"/>
                                      </p:to>
                                    </p:set>
                                    <p:animEffect transition="in" filter="fade">
                                      <p:cBhvr>
                                        <p:cTn id="25" dur="500"/>
                                        <p:tgtEl>
                                          <p:spTgt spid="11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92" grpId="0" animBg="1"/>
      <p:bldP spid="1193"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201"/>
        <p:cNvGrpSpPr/>
        <p:nvPr/>
      </p:nvGrpSpPr>
      <p:grpSpPr>
        <a:xfrm>
          <a:off x="0" y="0"/>
          <a:ext cx="0" cy="0"/>
          <a:chOff x="0" y="0"/>
          <a:chExt cx="0" cy="0"/>
        </a:xfrm>
      </p:grpSpPr>
      <p:pic>
        <p:nvPicPr>
          <p:cNvPr id="1202" name="Google Shape;1202;p63" descr="A group of people looking at a computer screen&#10;&#10;Description automatically generated with medium confidence"/>
          <p:cNvPicPr preferRelativeResize="0"/>
          <p:nvPr/>
        </p:nvPicPr>
        <p:blipFill rotWithShape="1">
          <a:blip r:embed="rId3">
            <a:alphaModFix/>
          </a:blip>
          <a:srcRect l="6134" r="5483"/>
          <a:stretch/>
        </p:blipFill>
        <p:spPr>
          <a:xfrm>
            <a:off x="-1447800" y="0"/>
            <a:ext cx="10668000" cy="10287000"/>
          </a:xfrm>
          <a:prstGeom prst="rect">
            <a:avLst/>
          </a:prstGeom>
          <a:noFill/>
          <a:ln>
            <a:noFill/>
          </a:ln>
        </p:spPr>
      </p:pic>
      <p:sp>
        <p:nvSpPr>
          <p:cNvPr id="1203" name="Google Shape;1203;p63"/>
          <p:cNvSpPr/>
          <p:nvPr/>
        </p:nvSpPr>
        <p:spPr>
          <a:xfrm>
            <a:off x="7925647" y="-1223814"/>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4" name="Google Shape;1204;p63"/>
          <p:cNvSpPr/>
          <p:nvPr/>
        </p:nvSpPr>
        <p:spPr>
          <a:xfrm>
            <a:off x="-1823339" y="6286500"/>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5" name="Google Shape;1205;p63"/>
          <p:cNvSpPr/>
          <p:nvPr/>
        </p:nvSpPr>
        <p:spPr>
          <a:xfrm>
            <a:off x="5972163" y="9063186"/>
            <a:ext cx="2436706" cy="2447628"/>
          </a:xfrm>
          <a:custGeom>
            <a:avLst/>
            <a:gdLst/>
            <a:ahLst/>
            <a:cxnLst/>
            <a:rect l="l" t="t" r="r" b="b"/>
            <a:pathLst>
              <a:path w="6321665" h="6350000" extrusionOk="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4592F"/>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6" name="Google Shape;1206;p63"/>
          <p:cNvSpPr/>
          <p:nvPr/>
        </p:nvSpPr>
        <p:spPr>
          <a:xfrm>
            <a:off x="10186820" y="2756711"/>
            <a:ext cx="7561528" cy="3040157"/>
          </a:xfrm>
          <a:custGeom>
            <a:avLst/>
            <a:gdLst/>
            <a:ahLst/>
            <a:cxnLst/>
            <a:rect l="l" t="t" r="r" b="b"/>
            <a:pathLst>
              <a:path w="1200997" h="830636" extrusionOk="0">
                <a:moveTo>
                  <a:pt x="0" y="0"/>
                </a:moveTo>
                <a:lnTo>
                  <a:pt x="1200997" y="0"/>
                </a:lnTo>
                <a:lnTo>
                  <a:pt x="1200997" y="830636"/>
                </a:lnTo>
                <a:lnTo>
                  <a:pt x="0" y="830636"/>
                </a:lnTo>
                <a:close/>
              </a:path>
            </a:pathLst>
          </a:custGeom>
          <a:solidFill>
            <a:srgbClr val="0A1F41"/>
          </a:solidFill>
          <a:ln>
            <a:noFill/>
          </a:ln>
        </p:spPr>
        <p:txBody>
          <a:bodyPr/>
          <a:lstStyle/>
          <a:p>
            <a:endParaRPr lang="en-US"/>
          </a:p>
        </p:txBody>
      </p:sp>
      <p:sp>
        <p:nvSpPr>
          <p:cNvPr id="1207" name="Google Shape;1207;p63"/>
          <p:cNvSpPr/>
          <p:nvPr/>
        </p:nvSpPr>
        <p:spPr>
          <a:xfrm>
            <a:off x="10186821" y="1510255"/>
            <a:ext cx="7561528" cy="2753716"/>
          </a:xfrm>
          <a:custGeom>
            <a:avLst/>
            <a:gdLst/>
            <a:ahLst/>
            <a:cxnLst/>
            <a:rect l="l" t="t" r="r" b="b"/>
            <a:pathLst>
              <a:path w="1571500" h="593026" extrusionOk="0">
                <a:moveTo>
                  <a:pt x="0" y="0"/>
                </a:moveTo>
                <a:lnTo>
                  <a:pt x="1571500" y="0"/>
                </a:lnTo>
                <a:lnTo>
                  <a:pt x="1571500" y="593026"/>
                </a:lnTo>
                <a:lnTo>
                  <a:pt x="0" y="593026"/>
                </a:lnTo>
                <a:close/>
              </a:path>
            </a:pathLst>
          </a:custGeom>
          <a:solidFill>
            <a:srgbClr val="0A1F41"/>
          </a:solidFill>
          <a:ln>
            <a:noFill/>
          </a:ln>
        </p:spPr>
        <p:txBody>
          <a:bodyPr/>
          <a:lstStyle/>
          <a:p>
            <a:endParaRPr lang="en-US"/>
          </a:p>
        </p:txBody>
      </p:sp>
      <p:sp>
        <p:nvSpPr>
          <p:cNvPr id="1208" name="Google Shape;1208;p63"/>
          <p:cNvSpPr txBox="1"/>
          <p:nvPr/>
        </p:nvSpPr>
        <p:spPr>
          <a:xfrm>
            <a:off x="10647070" y="1601871"/>
            <a:ext cx="6524940" cy="4431983"/>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5800" b="0" i="0" u="none" strike="noStrike" cap="none" dirty="0" err="1">
                <a:solidFill>
                  <a:srgbClr val="FED531"/>
                </a:solidFill>
                <a:latin typeface="Poppins ExtraBold"/>
                <a:ea typeface="Poppins ExtraBold"/>
                <a:cs typeface="Poppins ExtraBold"/>
                <a:sym typeface="Poppins ExtraBold"/>
              </a:rPr>
              <a:t>Reuniones</a:t>
            </a:r>
            <a:r>
              <a:rPr lang="en-US" sz="5800" b="0" i="0" u="none" strike="noStrike" cap="none" dirty="0">
                <a:solidFill>
                  <a:srgbClr val="FED531"/>
                </a:solidFill>
                <a:latin typeface="Poppins ExtraBold"/>
                <a:ea typeface="Poppins ExtraBold"/>
                <a:cs typeface="Poppins ExtraBold"/>
                <a:sym typeface="Poppins ExtraBold"/>
              </a:rPr>
              <a:t> del </a:t>
            </a:r>
            <a:r>
              <a:rPr lang="en-US" sz="5800" b="0" i="0" u="none" strike="noStrike" cap="none" dirty="0" err="1">
                <a:solidFill>
                  <a:srgbClr val="FED531"/>
                </a:solidFill>
                <a:latin typeface="Poppins ExtraBold"/>
                <a:ea typeface="Poppins ExtraBold"/>
                <a:cs typeface="Poppins ExtraBold"/>
                <a:sym typeface="Poppins ExtraBold"/>
              </a:rPr>
              <a:t>Equipo</a:t>
            </a:r>
            <a:r>
              <a:rPr lang="en-US" sz="5800" b="0" i="0" u="none" strike="noStrike" cap="none" dirty="0">
                <a:solidFill>
                  <a:srgbClr val="FED531"/>
                </a:solidFill>
                <a:latin typeface="Poppins ExtraBold"/>
                <a:ea typeface="Poppins ExtraBold"/>
                <a:cs typeface="Poppins ExtraBold"/>
                <a:sym typeface="Poppins ExtraBold"/>
              </a:rPr>
              <a:t> del </a:t>
            </a:r>
            <a:r>
              <a:rPr lang="en-US" sz="5800" b="0" i="0" u="none" strike="noStrike" cap="none" dirty="0" err="1">
                <a:solidFill>
                  <a:srgbClr val="FED531"/>
                </a:solidFill>
                <a:latin typeface="Poppins ExtraBold"/>
                <a:ea typeface="Poppins ExtraBold"/>
                <a:cs typeface="Poppins ExtraBold"/>
                <a:sym typeface="Poppins ExtraBold"/>
              </a:rPr>
              <a:t>menor</a:t>
            </a:r>
            <a:r>
              <a:rPr lang="en-US" sz="5800" b="0" i="0" u="none" strike="noStrike" cap="none" dirty="0">
                <a:solidFill>
                  <a:srgbClr val="FED531"/>
                </a:solidFill>
                <a:latin typeface="Poppins ExtraBold"/>
                <a:ea typeface="Poppins ExtraBold"/>
                <a:cs typeface="Poppins ExtraBold"/>
                <a:sym typeface="Poppins ExtraBold"/>
              </a:rPr>
              <a:t>  y Familiar (</a:t>
            </a:r>
            <a:r>
              <a:rPr lang="en-US" sz="5800" b="0" i="0" u="none" strike="noStrike" cap="none" dirty="0" err="1">
                <a:solidFill>
                  <a:srgbClr val="FED531"/>
                </a:solidFill>
                <a:latin typeface="Poppins ExtraBold"/>
                <a:ea typeface="Poppins ExtraBold"/>
                <a:cs typeface="Poppins ExtraBold"/>
                <a:sym typeface="Poppins ExtraBold"/>
              </a:rPr>
              <a:t>CFTM</a:t>
            </a:r>
            <a:r>
              <a:rPr lang="en-US" sz="5800" b="0" i="0" u="none" strike="noStrike" cap="none" dirty="0">
                <a:solidFill>
                  <a:srgbClr val="FED531"/>
                </a:solidFill>
                <a:latin typeface="Poppins ExtraBold"/>
                <a:ea typeface="Poppins ExtraBold"/>
                <a:cs typeface="Poppins ExtraBold"/>
                <a:sym typeface="Poppins ExtraBold"/>
              </a:rPr>
              <a:t>)</a:t>
            </a:r>
            <a:endParaRPr sz="5800" b="0" i="0" u="none" strike="noStrike" cap="none" dirty="0">
              <a:solidFill>
                <a:srgbClr val="FFFFFF"/>
              </a:solidFill>
              <a:latin typeface="Poppins ExtraBold"/>
              <a:ea typeface="Poppins ExtraBold"/>
              <a:cs typeface="Poppins ExtraBold"/>
              <a:sym typeface="Poppins ExtraBold"/>
            </a:endParaRPr>
          </a:p>
        </p:txBody>
      </p:sp>
      <p:sp>
        <p:nvSpPr>
          <p:cNvPr id="1209" name="Google Shape;1209;p63"/>
          <p:cNvSpPr txBox="1"/>
          <p:nvPr/>
        </p:nvSpPr>
        <p:spPr>
          <a:xfrm>
            <a:off x="10465510" y="6007438"/>
            <a:ext cx="6706500" cy="3373937"/>
          </a:xfrm>
          <a:prstGeom prst="rect">
            <a:avLst/>
          </a:prstGeom>
          <a:noFill/>
          <a:ln>
            <a:noFill/>
          </a:ln>
        </p:spPr>
        <p:txBody>
          <a:bodyPr spcFirstLastPara="1" wrap="square" lIns="0" tIns="0" rIns="0" bIns="0" anchor="t" anchorCtr="0">
            <a:spAutoFit/>
          </a:bodyPr>
          <a:lstStyle/>
          <a:p>
            <a:pPr marL="0" marR="0" lvl="0" indent="0" algn="l" rtl="0">
              <a:lnSpc>
                <a:spcPct val="86666"/>
              </a:lnSpc>
              <a:spcBef>
                <a:spcPts val="0"/>
              </a:spcBef>
              <a:spcAft>
                <a:spcPts val="0"/>
              </a:spcAft>
              <a:buClr>
                <a:srgbClr val="000000"/>
              </a:buClr>
              <a:buSzPts val="3600"/>
              <a:buFont typeface="Arial"/>
              <a:buNone/>
            </a:pPr>
            <a:r>
              <a:rPr lang="es-CO" sz="3600" dirty="0">
                <a:solidFill>
                  <a:schemeClr val="bg1"/>
                </a:solidFill>
                <a:effectLst/>
                <a:latin typeface="+mn-lt"/>
                <a:ea typeface="Calibri" panose="020F0502020204030204" pitchFamily="34" charset="0"/>
              </a:rPr>
              <a:t>Las </a:t>
            </a:r>
            <a:r>
              <a:rPr lang="es-CO" sz="3600" dirty="0" err="1">
                <a:solidFill>
                  <a:schemeClr val="bg1"/>
                </a:solidFill>
                <a:effectLst/>
                <a:latin typeface="+mn-lt"/>
                <a:ea typeface="Calibri" panose="020F0502020204030204" pitchFamily="34" charset="0"/>
              </a:rPr>
              <a:t>CFTM</a:t>
            </a:r>
            <a:r>
              <a:rPr lang="es-CO" sz="3600" dirty="0">
                <a:solidFill>
                  <a:schemeClr val="bg1"/>
                </a:solidFill>
                <a:effectLst/>
                <a:latin typeface="+mn-lt"/>
                <a:ea typeface="Calibri" panose="020F0502020204030204" pitchFamily="34" charset="0"/>
              </a:rPr>
              <a:t> se pueden utilizar para crear un plan para apoyar a los jóvenes en crianza temporal a fin de que cumplan con sus metas universitarias y vocacionales y para conectarlos con apoyos y recursos.</a:t>
            </a:r>
            <a:endParaRPr sz="3600" i="0" u="none" strike="noStrike" cap="none" dirty="0">
              <a:solidFill>
                <a:schemeClr val="bg1"/>
              </a:solidFill>
              <a:latin typeface="+mn-lt"/>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367"/>
        <p:cNvGrpSpPr/>
        <p:nvPr/>
      </p:nvGrpSpPr>
      <p:grpSpPr>
        <a:xfrm>
          <a:off x="0" y="0"/>
          <a:ext cx="0" cy="0"/>
          <a:chOff x="0" y="0"/>
          <a:chExt cx="0" cy="0"/>
        </a:xfrm>
      </p:grpSpPr>
      <p:sp>
        <p:nvSpPr>
          <p:cNvPr id="368" name="Google Shape;368;p10"/>
          <p:cNvSpPr/>
          <p:nvPr/>
        </p:nvSpPr>
        <p:spPr>
          <a:xfrm>
            <a:off x="0" y="-663799"/>
            <a:ext cx="11674817" cy="11656137"/>
          </a:xfrm>
          <a:custGeom>
            <a:avLst/>
            <a:gdLst/>
            <a:ahLst/>
            <a:cxnLst/>
            <a:rect l="l" t="t" r="r" b="b"/>
            <a:pathLst>
              <a:path w="6350000" h="6339840" extrusionOk="0">
                <a:moveTo>
                  <a:pt x="6350000" y="6339840"/>
                </a:moveTo>
                <a:lnTo>
                  <a:pt x="0" y="6339840"/>
                </a:lnTo>
                <a:lnTo>
                  <a:pt x="0" y="0"/>
                </a:lnTo>
                <a:lnTo>
                  <a:pt x="6350000" y="6339840"/>
                </a:lnTo>
                <a:close/>
              </a:path>
            </a:pathLst>
          </a:custGeom>
          <a:solidFill>
            <a:srgbClr val="FED531"/>
          </a:solidFill>
          <a:ln>
            <a:noFill/>
          </a:ln>
        </p:spPr>
        <p:txBody>
          <a:bodyPr/>
          <a:lstStyle/>
          <a:p>
            <a:endParaRPr lang="en-US"/>
          </a:p>
        </p:txBody>
      </p:sp>
      <p:sp>
        <p:nvSpPr>
          <p:cNvPr id="369" name="Google Shape;369;p10"/>
          <p:cNvSpPr/>
          <p:nvPr/>
        </p:nvSpPr>
        <p:spPr>
          <a:xfrm>
            <a:off x="472114" y="2220877"/>
            <a:ext cx="10550769" cy="6891680"/>
          </a:xfrm>
          <a:prstGeom prst="rect">
            <a:avLst/>
          </a:prstGeom>
          <a:solidFill>
            <a:schemeClr val="lt1"/>
          </a:solidFill>
          <a:ln w="25400" cap="flat" cmpd="sng">
            <a:solidFill>
              <a:srgbClr val="395E89"/>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Arial"/>
              <a:ea typeface="Arial"/>
              <a:cs typeface="Arial"/>
              <a:sym typeface="Arial"/>
            </a:endParaRPr>
          </a:p>
        </p:txBody>
      </p:sp>
      <p:sp>
        <p:nvSpPr>
          <p:cNvPr id="370" name="Google Shape;370;p10"/>
          <p:cNvSpPr/>
          <p:nvPr/>
        </p:nvSpPr>
        <p:spPr>
          <a:xfrm>
            <a:off x="12609731" y="3855366"/>
            <a:ext cx="5981863" cy="2481063"/>
          </a:xfrm>
          <a:custGeom>
            <a:avLst/>
            <a:gdLst/>
            <a:ahLst/>
            <a:cxnLst/>
            <a:rect l="l" t="t" r="r" b="b"/>
            <a:pathLst>
              <a:path w="2325440" h="931417" extrusionOk="0">
                <a:moveTo>
                  <a:pt x="0" y="0"/>
                </a:moveTo>
                <a:lnTo>
                  <a:pt x="2325440" y="0"/>
                </a:lnTo>
                <a:lnTo>
                  <a:pt x="2325440" y="931417"/>
                </a:lnTo>
                <a:lnTo>
                  <a:pt x="0" y="931417"/>
                </a:lnTo>
                <a:close/>
              </a:path>
            </a:pathLst>
          </a:custGeom>
          <a:solidFill>
            <a:srgbClr val="F4592F"/>
          </a:solidFill>
          <a:ln>
            <a:noFill/>
          </a:ln>
        </p:spPr>
        <p:txBody>
          <a:bodyPr/>
          <a:lstStyle/>
          <a:p>
            <a:endParaRPr lang="en-US"/>
          </a:p>
        </p:txBody>
      </p:sp>
      <p:sp>
        <p:nvSpPr>
          <p:cNvPr id="371" name="Google Shape;371;p10"/>
          <p:cNvSpPr/>
          <p:nvPr/>
        </p:nvSpPr>
        <p:spPr>
          <a:xfrm>
            <a:off x="11242795" y="3850296"/>
            <a:ext cx="7045205" cy="1579674"/>
          </a:xfrm>
          <a:custGeom>
            <a:avLst/>
            <a:gdLst/>
            <a:ahLst/>
            <a:cxnLst/>
            <a:rect l="l" t="t" r="r" b="b"/>
            <a:pathLst>
              <a:path w="2644844" h="593026" extrusionOk="0">
                <a:moveTo>
                  <a:pt x="0" y="0"/>
                </a:moveTo>
                <a:lnTo>
                  <a:pt x="2644844" y="0"/>
                </a:lnTo>
                <a:lnTo>
                  <a:pt x="2644844" y="593026"/>
                </a:lnTo>
                <a:lnTo>
                  <a:pt x="0" y="593026"/>
                </a:lnTo>
                <a:close/>
              </a:path>
            </a:pathLst>
          </a:custGeom>
          <a:solidFill>
            <a:srgbClr val="F4592F"/>
          </a:solidFill>
          <a:ln>
            <a:noFill/>
          </a:ln>
        </p:spPr>
        <p:txBody>
          <a:bodyPr/>
          <a:lstStyle/>
          <a:p>
            <a:endParaRPr lang="en-US"/>
          </a:p>
        </p:txBody>
      </p:sp>
      <p:sp>
        <p:nvSpPr>
          <p:cNvPr id="372" name="Google Shape;372;p10"/>
          <p:cNvSpPr txBox="1"/>
          <p:nvPr/>
        </p:nvSpPr>
        <p:spPr>
          <a:xfrm>
            <a:off x="11117759" y="4056273"/>
            <a:ext cx="6613200" cy="2215991"/>
          </a:xfrm>
          <a:prstGeom prst="rect">
            <a:avLst/>
          </a:prstGeom>
          <a:noFill/>
          <a:ln>
            <a:noFill/>
          </a:ln>
        </p:spPr>
        <p:txBody>
          <a:bodyPr spcFirstLastPara="1" wrap="square" lIns="0" tIns="0" rIns="0" bIns="0" anchor="t" anchorCtr="0">
            <a:spAutoFit/>
          </a:bodyPr>
          <a:lstStyle/>
          <a:p>
            <a:pPr marL="0" marR="0" lvl="0" indent="0" algn="r" rtl="0">
              <a:lnSpc>
                <a:spcPct val="120000"/>
              </a:lnSpc>
              <a:spcBef>
                <a:spcPts val="0"/>
              </a:spcBef>
              <a:spcAft>
                <a:spcPts val="0"/>
              </a:spcAft>
              <a:buClr>
                <a:srgbClr val="000000"/>
              </a:buClr>
              <a:buSzPts val="6000"/>
              <a:buFont typeface="Arial"/>
              <a:buNone/>
            </a:pPr>
            <a:r>
              <a:rPr lang="en-US" sz="6000" b="0" i="0" u="none" strike="noStrike" cap="none" dirty="0">
                <a:solidFill>
                  <a:srgbClr val="FED531"/>
                </a:solidFill>
                <a:latin typeface="Poppins ExtraBold"/>
                <a:ea typeface="Poppins ExtraBold"/>
                <a:cs typeface="Poppins ExtraBold"/>
                <a:sym typeface="Poppins ExtraBold"/>
              </a:rPr>
              <a:t>La </a:t>
            </a:r>
            <a:r>
              <a:rPr lang="en-US" sz="6000" b="0" i="0" u="none" strike="noStrike" cap="none" dirty="0" err="1">
                <a:solidFill>
                  <a:srgbClr val="FED531"/>
                </a:solidFill>
                <a:latin typeface="Poppins ExtraBold"/>
                <a:ea typeface="Poppins ExtraBold"/>
                <a:cs typeface="Poppins ExtraBold"/>
                <a:sym typeface="Poppins ExtraBold"/>
              </a:rPr>
              <a:t>Educación</a:t>
            </a:r>
            <a:endParaRPr sz="1400" b="0" i="0" u="none" strike="noStrike" cap="none" dirty="0">
              <a:solidFill>
                <a:srgbClr val="000000"/>
              </a:solidFill>
              <a:latin typeface="Poppins ExtraBold"/>
              <a:ea typeface="Poppins ExtraBold"/>
              <a:cs typeface="Poppins ExtraBold"/>
              <a:sym typeface="Poppins ExtraBold"/>
            </a:endParaRPr>
          </a:p>
          <a:p>
            <a:pPr marL="0" marR="0" lvl="0" indent="0" algn="r" rtl="0">
              <a:lnSpc>
                <a:spcPct val="120000"/>
              </a:lnSpc>
              <a:spcBef>
                <a:spcPts val="0"/>
              </a:spcBef>
              <a:spcAft>
                <a:spcPts val="0"/>
              </a:spcAft>
              <a:buClr>
                <a:srgbClr val="000000"/>
              </a:buClr>
              <a:buSzPts val="6000"/>
              <a:buFont typeface="Arial"/>
              <a:buNone/>
            </a:pPr>
            <a:r>
              <a:rPr lang="en-US" sz="6000" b="0" i="0" u="none" strike="noStrike" cap="none" dirty="0">
                <a:solidFill>
                  <a:srgbClr val="0A1F41"/>
                </a:solidFill>
                <a:latin typeface="Poppins ExtraBold"/>
                <a:ea typeface="Poppins ExtraBold"/>
                <a:cs typeface="Poppins ExtraBold"/>
                <a:sym typeface="Poppins ExtraBold"/>
              </a:rPr>
              <a:t>Vale la </a:t>
            </a:r>
            <a:r>
              <a:rPr lang="en-US" sz="6000" b="0" i="0" u="none" strike="noStrike" cap="none" dirty="0" err="1">
                <a:solidFill>
                  <a:srgbClr val="0A1F41"/>
                </a:solidFill>
                <a:latin typeface="Poppins ExtraBold"/>
                <a:ea typeface="Poppins ExtraBold"/>
                <a:cs typeface="Poppins ExtraBold"/>
                <a:sym typeface="Poppins ExtraBold"/>
              </a:rPr>
              <a:t>pena</a:t>
            </a:r>
            <a:endParaRPr sz="1400" b="0" i="0" u="none" strike="noStrike" cap="none" dirty="0">
              <a:solidFill>
                <a:srgbClr val="000000"/>
              </a:solidFill>
              <a:latin typeface="Poppins ExtraBold"/>
              <a:ea typeface="Poppins ExtraBold"/>
              <a:cs typeface="Poppins ExtraBold"/>
              <a:sym typeface="Poppins ExtraBold"/>
            </a:endParaRPr>
          </a:p>
        </p:txBody>
      </p:sp>
      <p:sp>
        <p:nvSpPr>
          <p:cNvPr id="374" name="Google Shape;374;p10"/>
          <p:cNvSpPr txBox="1"/>
          <p:nvPr/>
        </p:nvSpPr>
        <p:spPr>
          <a:xfrm>
            <a:off x="562868" y="9485497"/>
            <a:ext cx="6708300" cy="2772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dirty="0">
                <a:solidFill>
                  <a:schemeClr val="dk1"/>
                </a:solidFill>
                <a:latin typeface="Arial"/>
                <a:ea typeface="Arial"/>
                <a:cs typeface="Arial"/>
                <a:sym typeface="Arial"/>
              </a:rPr>
              <a:t>Fuente: </a:t>
            </a:r>
            <a:r>
              <a:rPr lang="en-US" sz="1800" b="1" i="0" u="none" strike="noStrike" cap="none" dirty="0" err="1">
                <a:solidFill>
                  <a:schemeClr val="dk1"/>
                </a:solidFill>
                <a:latin typeface="Arial"/>
                <a:ea typeface="Arial"/>
                <a:cs typeface="Arial"/>
                <a:sym typeface="Arial"/>
              </a:rPr>
              <a:t>Comité</a:t>
            </a:r>
            <a:r>
              <a:rPr lang="en-US" sz="1800" b="1" i="0" u="none" strike="noStrike" cap="none" dirty="0">
                <a:solidFill>
                  <a:schemeClr val="dk1"/>
                </a:solidFill>
                <a:latin typeface="Arial"/>
                <a:ea typeface="Arial"/>
                <a:cs typeface="Arial"/>
                <a:sym typeface="Arial"/>
              </a:rPr>
              <a:t> Universitario, “Education Pays 2023”</a:t>
            </a:r>
            <a:endParaRPr sz="1400" b="0" i="0" u="none" strike="noStrike" cap="none" dirty="0">
              <a:solidFill>
                <a:srgbClr val="000000"/>
              </a:solidFill>
              <a:latin typeface="Arial"/>
              <a:ea typeface="Arial"/>
              <a:cs typeface="Arial"/>
              <a:sym typeface="Arial"/>
            </a:endParaRPr>
          </a:p>
        </p:txBody>
      </p:sp>
      <p:pic>
        <p:nvPicPr>
          <p:cNvPr id="375" name="Google Shape;375;p10" descr="Image result for money bag icon"/>
          <p:cNvPicPr preferRelativeResize="0"/>
          <p:nvPr/>
        </p:nvPicPr>
        <p:blipFill rotWithShape="1">
          <a:blip r:embed="rId3">
            <a:alphaModFix/>
          </a:blip>
          <a:srcRect/>
          <a:stretch/>
        </p:blipFill>
        <p:spPr>
          <a:xfrm>
            <a:off x="868319" y="5857958"/>
            <a:ext cx="1828466" cy="1828466"/>
          </a:xfrm>
          <a:prstGeom prst="rect">
            <a:avLst/>
          </a:prstGeom>
          <a:noFill/>
          <a:ln>
            <a:noFill/>
          </a:ln>
        </p:spPr>
      </p:pic>
      <p:pic>
        <p:nvPicPr>
          <p:cNvPr id="376" name="Google Shape;376;p10" descr="Image result for money bag icon"/>
          <p:cNvPicPr preferRelativeResize="0"/>
          <p:nvPr/>
        </p:nvPicPr>
        <p:blipFill rotWithShape="1">
          <a:blip r:embed="rId3">
            <a:alphaModFix/>
          </a:blip>
          <a:srcRect/>
          <a:stretch/>
        </p:blipFill>
        <p:spPr>
          <a:xfrm>
            <a:off x="4241243" y="5236046"/>
            <a:ext cx="2436177" cy="2436177"/>
          </a:xfrm>
          <a:prstGeom prst="rect">
            <a:avLst/>
          </a:prstGeom>
          <a:noFill/>
          <a:ln>
            <a:noFill/>
          </a:ln>
        </p:spPr>
      </p:pic>
      <p:pic>
        <p:nvPicPr>
          <p:cNvPr id="377" name="Google Shape;377;p10" descr="Image result for money bag icon"/>
          <p:cNvPicPr preferRelativeResize="0"/>
          <p:nvPr/>
        </p:nvPicPr>
        <p:blipFill rotWithShape="1">
          <a:blip r:embed="rId3">
            <a:alphaModFix/>
          </a:blip>
          <a:srcRect/>
          <a:stretch/>
        </p:blipFill>
        <p:spPr>
          <a:xfrm>
            <a:off x="7040557" y="3948390"/>
            <a:ext cx="3898644" cy="3898644"/>
          </a:xfrm>
          <a:prstGeom prst="rect">
            <a:avLst/>
          </a:prstGeom>
          <a:noFill/>
          <a:ln>
            <a:noFill/>
          </a:ln>
        </p:spPr>
      </p:pic>
      <p:sp>
        <p:nvSpPr>
          <p:cNvPr id="378" name="Google Shape;378;p10"/>
          <p:cNvSpPr txBox="1"/>
          <p:nvPr/>
        </p:nvSpPr>
        <p:spPr>
          <a:xfrm>
            <a:off x="564806" y="7649947"/>
            <a:ext cx="2741523"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Poppins Medium"/>
                <a:ea typeface="Poppins Medium"/>
                <a:cs typeface="Poppins Medium"/>
                <a:sym typeface="Poppins Medium"/>
              </a:rPr>
              <a:t>Diploma de la </a:t>
            </a:r>
            <a:r>
              <a:rPr lang="en-US" sz="2800" b="1" i="0" u="none" strike="noStrike" cap="none" dirty="0" err="1">
                <a:solidFill>
                  <a:schemeClr val="dk1"/>
                </a:solidFill>
                <a:latin typeface="Poppins Medium"/>
                <a:ea typeface="Poppins Medium"/>
                <a:cs typeface="Poppins Medium"/>
                <a:sym typeface="Poppins Medium"/>
              </a:rPr>
              <a:t>preparatoria</a:t>
            </a:r>
            <a:endParaRPr sz="1400" b="0" i="0" u="none" strike="noStrike" cap="none" dirty="0">
              <a:solidFill>
                <a:srgbClr val="000000"/>
              </a:solidFill>
              <a:latin typeface="Poppins Medium"/>
              <a:ea typeface="Poppins Medium"/>
              <a:cs typeface="Poppins Medium"/>
              <a:sym typeface="Poppins Medium"/>
            </a:endParaRPr>
          </a:p>
        </p:txBody>
      </p:sp>
      <p:sp>
        <p:nvSpPr>
          <p:cNvPr id="379" name="Google Shape;379;p10"/>
          <p:cNvSpPr txBox="1"/>
          <p:nvPr/>
        </p:nvSpPr>
        <p:spPr>
          <a:xfrm>
            <a:off x="3511673" y="7785550"/>
            <a:ext cx="3640183"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s-CO" sz="2800" b="1" dirty="0">
                <a:effectLst/>
                <a:latin typeface="Poppins Medium" panose="00000600000000000000" pitchFamily="2" charset="0"/>
                <a:ea typeface="Calibri" panose="020F0502020204030204" pitchFamily="34" charset="0"/>
                <a:cs typeface="Poppins Medium" panose="00000600000000000000" pitchFamily="2" charset="0"/>
              </a:rPr>
              <a:t>Título </a:t>
            </a:r>
            <a:r>
              <a:rPr lang="en-US" sz="2800" b="1" i="0" u="none" strike="noStrike" cap="none" dirty="0">
                <a:solidFill>
                  <a:schemeClr val="dk1"/>
                </a:solidFill>
                <a:latin typeface="Poppins Medium"/>
                <a:ea typeface="Poppins Medium"/>
                <a:cs typeface="Poppins Medium"/>
                <a:sym typeface="Poppins Medium"/>
              </a:rPr>
              <a:t> </a:t>
            </a:r>
            <a:r>
              <a:rPr lang="en-US" sz="2800" b="1" i="0" u="none" strike="noStrike" cap="none" dirty="0" err="1">
                <a:solidFill>
                  <a:schemeClr val="dk1"/>
                </a:solidFill>
                <a:latin typeface="Poppins Medium"/>
                <a:ea typeface="Poppins Medium"/>
                <a:cs typeface="Poppins Medium"/>
                <a:sym typeface="Poppins Medium"/>
              </a:rPr>
              <a:t>Asociado</a:t>
            </a:r>
            <a:r>
              <a:rPr lang="en-US" sz="2800" b="1" i="0" u="none" strike="noStrike" cap="none" dirty="0">
                <a:solidFill>
                  <a:schemeClr val="dk1"/>
                </a:solidFill>
                <a:latin typeface="Poppins Medium"/>
                <a:ea typeface="Poppins Medium"/>
                <a:cs typeface="Poppins Medium"/>
                <a:sym typeface="Poppins Medium"/>
              </a:rPr>
              <a:t> </a:t>
            </a:r>
            <a:endParaRPr sz="1400" b="0" i="0" u="none" strike="noStrike" cap="none" dirty="0">
              <a:solidFill>
                <a:srgbClr val="000000"/>
              </a:solidFill>
              <a:latin typeface="Poppins Medium"/>
              <a:ea typeface="Poppins Medium"/>
              <a:cs typeface="Poppins Medium"/>
              <a:sym typeface="Poppins Medium"/>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Poppins Medium"/>
                <a:ea typeface="Poppins Medium"/>
                <a:cs typeface="Poppins Medium"/>
                <a:sym typeface="Poppins Medium"/>
              </a:rPr>
              <a:t>(2 </a:t>
            </a:r>
            <a:r>
              <a:rPr lang="en-US" sz="2800" b="1" i="0" u="none" strike="noStrike" cap="none" dirty="0" err="1">
                <a:solidFill>
                  <a:schemeClr val="dk1"/>
                </a:solidFill>
                <a:latin typeface="Poppins Medium"/>
                <a:ea typeface="Poppins Medium"/>
                <a:cs typeface="Poppins Medium"/>
                <a:sym typeface="Poppins Medium"/>
              </a:rPr>
              <a:t>años</a:t>
            </a:r>
            <a:r>
              <a:rPr lang="en-US" sz="2800" b="1" i="0" u="none" strike="noStrike" cap="none" dirty="0">
                <a:solidFill>
                  <a:schemeClr val="dk1"/>
                </a:solidFill>
                <a:latin typeface="Poppins Medium"/>
                <a:ea typeface="Poppins Medium"/>
                <a:cs typeface="Poppins Medium"/>
                <a:sym typeface="Poppins Medium"/>
              </a:rPr>
              <a:t>)</a:t>
            </a:r>
            <a:endParaRPr sz="1400" b="0" i="0" u="none" strike="noStrike" cap="none" dirty="0">
              <a:solidFill>
                <a:srgbClr val="000000"/>
              </a:solidFill>
              <a:latin typeface="Poppins Medium"/>
              <a:ea typeface="Poppins Medium"/>
              <a:cs typeface="Poppins Medium"/>
              <a:sym typeface="Poppins Medium"/>
            </a:endParaRPr>
          </a:p>
        </p:txBody>
      </p:sp>
      <p:sp>
        <p:nvSpPr>
          <p:cNvPr id="380" name="Google Shape;380;p10"/>
          <p:cNvSpPr txBox="1"/>
          <p:nvPr/>
        </p:nvSpPr>
        <p:spPr>
          <a:xfrm>
            <a:off x="6956875" y="7821256"/>
            <a:ext cx="3745687" cy="95406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err="1">
                <a:solidFill>
                  <a:schemeClr val="dk1"/>
                </a:solidFill>
                <a:latin typeface="Poppins Medium"/>
                <a:ea typeface="Poppins Medium"/>
                <a:cs typeface="Poppins Medium"/>
                <a:sym typeface="Poppins Medium"/>
              </a:rPr>
              <a:t>Licenciatura</a:t>
            </a:r>
            <a:endParaRPr sz="1400" b="0" i="0" u="none" strike="noStrike" cap="none" dirty="0">
              <a:solidFill>
                <a:srgbClr val="000000"/>
              </a:solidFill>
              <a:latin typeface="Poppins Medium"/>
              <a:ea typeface="Poppins Medium"/>
              <a:cs typeface="Poppins Medium"/>
              <a:sym typeface="Poppins Medium"/>
            </a:endParaRPr>
          </a:p>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Poppins Medium"/>
                <a:ea typeface="Poppins Medium"/>
                <a:cs typeface="Poppins Medium"/>
                <a:sym typeface="Poppins Medium"/>
              </a:rPr>
              <a:t>(4 </a:t>
            </a:r>
            <a:r>
              <a:rPr lang="en-US" sz="2800" b="1" i="0" u="none" strike="noStrike" cap="none" dirty="0" err="1">
                <a:solidFill>
                  <a:schemeClr val="dk1"/>
                </a:solidFill>
                <a:latin typeface="Poppins Medium"/>
                <a:ea typeface="Poppins Medium"/>
                <a:cs typeface="Poppins Medium"/>
                <a:sym typeface="Poppins Medium"/>
              </a:rPr>
              <a:t>años</a:t>
            </a:r>
            <a:r>
              <a:rPr lang="en-US" sz="2800" b="1" i="0" u="none" strike="noStrike" cap="none" dirty="0">
                <a:solidFill>
                  <a:schemeClr val="dk1"/>
                </a:solidFill>
                <a:latin typeface="Poppins Medium"/>
                <a:ea typeface="Poppins Medium"/>
                <a:cs typeface="Poppins Medium"/>
                <a:sym typeface="Poppins Medium"/>
              </a:rPr>
              <a:t>)</a:t>
            </a:r>
            <a:endParaRPr sz="1400" b="0" i="0" u="none" strike="noStrike" cap="none" dirty="0">
              <a:solidFill>
                <a:srgbClr val="000000"/>
              </a:solidFill>
              <a:latin typeface="Poppins Medium"/>
              <a:ea typeface="Poppins Medium"/>
              <a:cs typeface="Poppins Medium"/>
              <a:sym typeface="Poppins Medium"/>
            </a:endParaRPr>
          </a:p>
        </p:txBody>
      </p:sp>
      <p:sp>
        <p:nvSpPr>
          <p:cNvPr id="381" name="Google Shape;381;p10"/>
          <p:cNvSpPr txBox="1"/>
          <p:nvPr/>
        </p:nvSpPr>
        <p:spPr>
          <a:xfrm>
            <a:off x="472114" y="2258706"/>
            <a:ext cx="10515600" cy="120060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err="1">
                <a:solidFill>
                  <a:schemeClr val="dk1"/>
                </a:solidFill>
                <a:latin typeface="Arial"/>
                <a:ea typeface="Arial"/>
                <a:cs typeface="Arial"/>
                <a:sym typeface="Arial"/>
              </a:rPr>
              <a:t>Salarios</a:t>
            </a:r>
            <a:r>
              <a:rPr lang="en-US" sz="3600" b="1" i="0" u="none" strike="noStrike" cap="none" dirty="0">
                <a:solidFill>
                  <a:schemeClr val="dk1"/>
                </a:solidFill>
                <a:latin typeface="Arial"/>
                <a:ea typeface="Arial"/>
                <a:cs typeface="Arial"/>
                <a:sym typeface="Arial"/>
              </a:rPr>
              <a:t> </a:t>
            </a:r>
            <a:r>
              <a:rPr lang="en-US" sz="3600" b="1" dirty="0" err="1">
                <a:solidFill>
                  <a:schemeClr val="dk1"/>
                </a:solidFill>
              </a:rPr>
              <a:t>Promedio</a:t>
            </a:r>
            <a:r>
              <a:rPr lang="en-US" sz="3600" b="1" i="0" u="none" strike="noStrike" cap="none" dirty="0">
                <a:solidFill>
                  <a:schemeClr val="dk1"/>
                </a:solidFill>
                <a:latin typeface="Arial"/>
                <a:ea typeface="Arial"/>
                <a:cs typeface="Arial"/>
                <a:sym typeface="Arial"/>
              </a:rPr>
              <a:t> </a:t>
            </a:r>
            <a:r>
              <a:rPr lang="en-US" sz="3600" b="1" i="0" u="none" strike="noStrike" cap="none" dirty="0" err="1">
                <a:solidFill>
                  <a:schemeClr val="dk1"/>
                </a:solidFill>
                <a:latin typeface="Arial"/>
                <a:ea typeface="Arial"/>
                <a:cs typeface="Arial"/>
                <a:sym typeface="Arial"/>
              </a:rPr>
              <a:t>Anuales</a:t>
            </a:r>
            <a:r>
              <a:rPr lang="en-US" sz="3600" b="1" i="0" u="none" strike="noStrike" cap="none" dirty="0">
                <a:solidFill>
                  <a:schemeClr val="dk1"/>
                </a:solidFill>
                <a:latin typeface="Arial"/>
                <a:ea typeface="Arial"/>
                <a:cs typeface="Arial"/>
                <a:sym typeface="Arial"/>
              </a:rPr>
              <a:t>, </a:t>
            </a:r>
            <a:endParaRPr sz="1400" b="0" i="0" u="none" strike="noStrike" cap="none" dirty="0">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err="1">
                <a:solidFill>
                  <a:schemeClr val="dk1"/>
                </a:solidFill>
                <a:latin typeface="Arial"/>
                <a:ea typeface="Arial"/>
                <a:cs typeface="Arial"/>
                <a:sym typeface="Arial"/>
              </a:rPr>
              <a:t>Según</a:t>
            </a:r>
            <a:r>
              <a:rPr lang="en-US" sz="3600" b="1" i="0" u="none" strike="noStrike" cap="none" dirty="0">
                <a:solidFill>
                  <a:schemeClr val="dk1"/>
                </a:solidFill>
                <a:latin typeface="Arial"/>
                <a:ea typeface="Arial"/>
                <a:cs typeface="Arial"/>
                <a:sym typeface="Arial"/>
              </a:rPr>
              <a:t> </a:t>
            </a:r>
            <a:r>
              <a:rPr lang="en-US" sz="3600" b="1" i="0" u="none" strike="noStrike" cap="none" dirty="0" err="1">
                <a:solidFill>
                  <a:schemeClr val="dk1"/>
                </a:solidFill>
                <a:latin typeface="Arial"/>
                <a:ea typeface="Arial"/>
                <a:cs typeface="Arial"/>
                <a:sym typeface="Arial"/>
              </a:rPr>
              <a:t>el</a:t>
            </a:r>
            <a:r>
              <a:rPr lang="en-US" sz="3600" b="1" i="0" u="none" strike="noStrike" cap="none" dirty="0">
                <a:solidFill>
                  <a:schemeClr val="dk1"/>
                </a:solidFill>
                <a:latin typeface="Arial"/>
                <a:ea typeface="Arial"/>
                <a:cs typeface="Arial"/>
                <a:sym typeface="Arial"/>
              </a:rPr>
              <a:t> Nivel de </a:t>
            </a:r>
            <a:r>
              <a:rPr lang="en-US" sz="3600" b="1" i="0" u="none" strike="noStrike" cap="none" dirty="0" err="1">
                <a:solidFill>
                  <a:schemeClr val="dk1"/>
                </a:solidFill>
                <a:latin typeface="Arial"/>
                <a:ea typeface="Arial"/>
                <a:cs typeface="Arial"/>
                <a:sym typeface="Arial"/>
              </a:rPr>
              <a:t>Educati</a:t>
            </a:r>
            <a:r>
              <a:rPr lang="es-CO" sz="3600" b="1" dirty="0" err="1">
                <a:effectLst/>
                <a:latin typeface="+mn-lt"/>
                <a:ea typeface="Calibri" panose="020F0502020204030204" pitchFamily="34" charset="0"/>
              </a:rPr>
              <a:t>ó</a:t>
            </a:r>
            <a:r>
              <a:rPr lang="en-US" sz="3600" b="1" i="0" u="none" strike="noStrike" cap="none" dirty="0">
                <a:solidFill>
                  <a:schemeClr val="dk1"/>
                </a:solidFill>
                <a:latin typeface="+mn-lt"/>
                <a:ea typeface="Arial"/>
                <a:cs typeface="Arial"/>
                <a:sym typeface="Arial"/>
              </a:rPr>
              <a:t>n</a:t>
            </a:r>
            <a:endParaRPr sz="1400" b="0" i="0" u="none" strike="noStrike" cap="none" dirty="0">
              <a:solidFill>
                <a:srgbClr val="000000"/>
              </a:solidFill>
              <a:latin typeface="+mn-lt"/>
              <a:ea typeface="Arial"/>
              <a:cs typeface="Arial"/>
              <a:sym typeface="Arial"/>
            </a:endParaRPr>
          </a:p>
        </p:txBody>
      </p:sp>
      <p:sp>
        <p:nvSpPr>
          <p:cNvPr id="382" name="Google Shape;382;p10"/>
          <p:cNvSpPr txBox="1"/>
          <p:nvPr/>
        </p:nvSpPr>
        <p:spPr>
          <a:xfrm>
            <a:off x="7914948" y="3497134"/>
            <a:ext cx="2267897"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Arial"/>
                <a:ea typeface="Arial"/>
                <a:cs typeface="Arial"/>
                <a:sym typeface="Arial"/>
              </a:rPr>
              <a:t>$74.464</a:t>
            </a:r>
            <a:endParaRPr sz="1400" b="0" i="0" u="none" strike="noStrike" cap="none" dirty="0">
              <a:solidFill>
                <a:srgbClr val="000000"/>
              </a:solidFill>
              <a:latin typeface="Arial"/>
              <a:ea typeface="Arial"/>
              <a:cs typeface="Arial"/>
              <a:sym typeface="Arial"/>
            </a:endParaRPr>
          </a:p>
        </p:txBody>
      </p:sp>
      <p:sp>
        <p:nvSpPr>
          <p:cNvPr id="383" name="Google Shape;383;p10"/>
          <p:cNvSpPr txBox="1"/>
          <p:nvPr/>
        </p:nvSpPr>
        <p:spPr>
          <a:xfrm>
            <a:off x="4325382" y="4542791"/>
            <a:ext cx="2267897"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Arial"/>
                <a:ea typeface="Arial"/>
                <a:cs typeface="Arial"/>
                <a:sym typeface="Arial"/>
              </a:rPr>
              <a:t>$52.260</a:t>
            </a:r>
            <a:endParaRPr sz="1400" b="0" i="0" u="none" strike="noStrike" cap="none" dirty="0">
              <a:solidFill>
                <a:srgbClr val="000000"/>
              </a:solidFill>
              <a:latin typeface="Arial"/>
              <a:ea typeface="Arial"/>
              <a:cs typeface="Arial"/>
              <a:sym typeface="Arial"/>
            </a:endParaRPr>
          </a:p>
        </p:txBody>
      </p:sp>
      <p:sp>
        <p:nvSpPr>
          <p:cNvPr id="384" name="Google Shape;384;p10"/>
          <p:cNvSpPr txBox="1"/>
          <p:nvPr/>
        </p:nvSpPr>
        <p:spPr>
          <a:xfrm>
            <a:off x="645418" y="5125650"/>
            <a:ext cx="2267897" cy="5232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800"/>
              <a:buFont typeface="Arial"/>
              <a:buNone/>
            </a:pPr>
            <a:r>
              <a:rPr lang="en-US" sz="2800" b="1" i="0" u="none" strike="noStrike" cap="none" dirty="0">
                <a:solidFill>
                  <a:schemeClr val="dk1"/>
                </a:solidFill>
                <a:latin typeface="Arial"/>
                <a:ea typeface="Arial"/>
                <a:cs typeface="Arial"/>
                <a:sym typeface="Arial"/>
              </a:rPr>
              <a:t>$44.356</a:t>
            </a:r>
            <a:endParaRPr sz="1400" b="0" i="0" u="none" strike="noStrike" cap="none" dirty="0">
              <a:solidFill>
                <a:srgbClr val="000000"/>
              </a:solidFill>
              <a:latin typeface="Arial"/>
              <a:ea typeface="Arial"/>
              <a:cs typeface="Arial"/>
              <a:sym typeface="Arial"/>
            </a:endParaRPr>
          </a:p>
        </p:txBody>
      </p:sp>
      <p:sp>
        <p:nvSpPr>
          <p:cNvPr id="385" name="Google Shape;385;p10"/>
          <p:cNvSpPr/>
          <p:nvPr/>
        </p:nvSpPr>
        <p:spPr>
          <a:xfrm>
            <a:off x="11419088" y="6985134"/>
            <a:ext cx="6480480" cy="1539980"/>
          </a:xfrm>
          <a:prstGeom prst="bracePair">
            <a:avLst/>
          </a:prstGeom>
          <a:noFill/>
          <a:ln w="57150" cap="flat" cmpd="sng">
            <a:solidFill>
              <a:srgbClr val="FED531"/>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3600"/>
              <a:buFont typeface="Arial"/>
              <a:buNone/>
            </a:pPr>
            <a:r>
              <a:rPr lang="en-US" sz="3600" b="1" i="0" u="none" strike="noStrike" cap="none" dirty="0">
                <a:solidFill>
                  <a:srgbClr val="452E3C"/>
                </a:solidFill>
                <a:latin typeface="Arial"/>
                <a:ea typeface="Arial"/>
                <a:cs typeface="Arial"/>
                <a:sym typeface="Arial"/>
              </a:rPr>
              <a:t>¡</a:t>
            </a:r>
            <a:r>
              <a:rPr lang="en-US" sz="3600" b="1" i="0" u="none" strike="noStrike" cap="none" dirty="0" err="1">
                <a:solidFill>
                  <a:srgbClr val="452E3C"/>
                </a:solidFill>
                <a:latin typeface="Arial"/>
                <a:ea typeface="Arial"/>
                <a:cs typeface="Arial"/>
                <a:sym typeface="Arial"/>
              </a:rPr>
              <a:t>Esto</a:t>
            </a:r>
            <a:r>
              <a:rPr lang="en-US" sz="3600" b="1" i="0" u="none" strike="noStrike" cap="none" dirty="0">
                <a:solidFill>
                  <a:srgbClr val="452E3C"/>
                </a:solidFill>
                <a:latin typeface="Arial"/>
                <a:ea typeface="Arial"/>
                <a:cs typeface="Arial"/>
                <a:sym typeface="Arial"/>
              </a:rPr>
              <a:t> </a:t>
            </a:r>
            <a:r>
              <a:rPr lang="en-US" sz="3600" b="1" i="0" u="none" strike="noStrike" cap="none" dirty="0" err="1">
                <a:solidFill>
                  <a:srgbClr val="452E3C"/>
                </a:solidFill>
                <a:latin typeface="Arial"/>
                <a:ea typeface="Arial"/>
                <a:cs typeface="Arial"/>
                <a:sym typeface="Arial"/>
              </a:rPr>
              <a:t>significa</a:t>
            </a:r>
            <a:r>
              <a:rPr lang="en-US" sz="3600" b="1" i="0" u="none" strike="noStrike" cap="none" dirty="0">
                <a:solidFill>
                  <a:srgbClr val="452E3C"/>
                </a:solidFill>
                <a:latin typeface="Arial"/>
                <a:ea typeface="Arial"/>
                <a:cs typeface="Arial"/>
                <a:sym typeface="Arial"/>
              </a:rPr>
              <a:t> $1 </a:t>
            </a:r>
            <a:r>
              <a:rPr lang="en-US" sz="3600" b="1" i="0" u="none" strike="noStrike" cap="none" dirty="0" err="1">
                <a:solidFill>
                  <a:srgbClr val="452E3C"/>
                </a:solidFill>
                <a:latin typeface="Arial"/>
                <a:ea typeface="Arial"/>
                <a:cs typeface="Arial"/>
                <a:sym typeface="Arial"/>
              </a:rPr>
              <a:t>MILLÓN</a:t>
            </a:r>
            <a:r>
              <a:rPr lang="en-US" sz="3600" b="1" i="0" u="none" strike="noStrike" cap="none" dirty="0">
                <a:solidFill>
                  <a:srgbClr val="452E3C"/>
                </a:solidFill>
                <a:latin typeface="Arial"/>
                <a:ea typeface="Arial"/>
                <a:cs typeface="Arial"/>
                <a:sym typeface="Arial"/>
              </a:rPr>
              <a:t> </a:t>
            </a:r>
            <a:r>
              <a:rPr lang="en-US" sz="3600" b="1" i="0" u="none" strike="noStrike" cap="none" dirty="0" err="1">
                <a:solidFill>
                  <a:srgbClr val="452E3C"/>
                </a:solidFill>
                <a:latin typeface="Arial"/>
                <a:ea typeface="Arial"/>
                <a:cs typeface="Arial"/>
                <a:sym typeface="Arial"/>
              </a:rPr>
              <a:t>más</a:t>
            </a:r>
            <a:r>
              <a:rPr lang="en-US" sz="3600" b="1" i="0" u="none" strike="noStrike" cap="none" dirty="0">
                <a:solidFill>
                  <a:srgbClr val="452E3C"/>
                </a:solidFill>
                <a:latin typeface="Arial"/>
                <a:ea typeface="Arial"/>
                <a:cs typeface="Arial"/>
                <a:sym typeface="Arial"/>
              </a:rPr>
              <a:t> de </a:t>
            </a:r>
            <a:r>
              <a:rPr lang="en-US" sz="3600" b="1" i="0" u="none" strike="noStrike" cap="none" dirty="0" err="1">
                <a:solidFill>
                  <a:srgbClr val="452E3C"/>
                </a:solidFill>
                <a:latin typeface="Arial"/>
                <a:ea typeface="Arial"/>
                <a:cs typeface="Arial"/>
                <a:sym typeface="Arial"/>
              </a:rPr>
              <a:t>ingresos</a:t>
            </a:r>
            <a:r>
              <a:rPr lang="en-US" sz="3600" b="1" i="0" u="none" strike="noStrike" cap="none" dirty="0">
                <a:solidFill>
                  <a:srgbClr val="452E3C"/>
                </a:solidFill>
                <a:latin typeface="Arial"/>
                <a:ea typeface="Arial"/>
                <a:cs typeface="Arial"/>
                <a:sym typeface="Arial"/>
              </a:rPr>
              <a:t> </a:t>
            </a:r>
            <a:r>
              <a:rPr lang="en-US" sz="3600" b="1" i="0" u="none" strike="noStrike" cap="none" dirty="0" err="1">
                <a:solidFill>
                  <a:srgbClr val="452E3C"/>
                </a:solidFill>
                <a:latin typeface="Arial"/>
                <a:ea typeface="Arial"/>
                <a:cs typeface="Arial"/>
                <a:sym typeface="Arial"/>
              </a:rPr>
              <a:t>en</a:t>
            </a:r>
            <a:r>
              <a:rPr lang="en-US" sz="3600" b="1" i="0" u="none" strike="noStrike" cap="none" dirty="0">
                <a:solidFill>
                  <a:srgbClr val="452E3C"/>
                </a:solidFill>
                <a:latin typeface="Arial"/>
                <a:ea typeface="Arial"/>
                <a:cs typeface="Arial"/>
                <a:sym typeface="Arial"/>
              </a:rPr>
              <a:t> </a:t>
            </a:r>
            <a:r>
              <a:rPr lang="en-US" sz="3600" b="1" i="0" u="none" strike="noStrike" cap="none" dirty="0" err="1">
                <a:solidFill>
                  <a:srgbClr val="452E3C"/>
                </a:solidFill>
                <a:latin typeface="Arial"/>
                <a:ea typeface="Arial"/>
                <a:cs typeface="Arial"/>
                <a:sym typeface="Arial"/>
              </a:rPr>
              <a:t>el</a:t>
            </a:r>
            <a:r>
              <a:rPr lang="en-US" sz="3600" b="1" i="0" u="none" strike="noStrike" cap="none" dirty="0">
                <a:solidFill>
                  <a:srgbClr val="452E3C"/>
                </a:solidFill>
                <a:latin typeface="Arial"/>
                <a:ea typeface="Arial"/>
                <a:cs typeface="Arial"/>
                <a:sym typeface="Arial"/>
              </a:rPr>
              <a:t> </a:t>
            </a:r>
            <a:r>
              <a:rPr lang="en-US" sz="3600" b="1" i="0" u="none" strike="noStrike" cap="none" dirty="0" err="1">
                <a:solidFill>
                  <a:srgbClr val="452E3C"/>
                </a:solidFill>
                <a:latin typeface="Arial"/>
                <a:ea typeface="Arial"/>
                <a:cs typeface="Arial"/>
                <a:sym typeface="Arial"/>
              </a:rPr>
              <a:t>transcurso</a:t>
            </a:r>
            <a:r>
              <a:rPr lang="en-US" sz="3600" b="1" i="0" u="none" strike="noStrike" cap="none" dirty="0">
                <a:solidFill>
                  <a:srgbClr val="452E3C"/>
                </a:solidFill>
                <a:latin typeface="Arial"/>
                <a:ea typeface="Arial"/>
                <a:cs typeface="Arial"/>
                <a:sym typeface="Arial"/>
              </a:rPr>
              <a:t> de </a:t>
            </a:r>
            <a:r>
              <a:rPr lang="en-US" sz="3600" b="1" i="0" u="none" strike="noStrike" cap="none" dirty="0" err="1">
                <a:solidFill>
                  <a:srgbClr val="452E3C"/>
                </a:solidFill>
                <a:latin typeface="Arial"/>
                <a:ea typeface="Arial"/>
                <a:cs typeface="Arial"/>
                <a:sym typeface="Arial"/>
              </a:rPr>
              <a:t>su</a:t>
            </a:r>
            <a:r>
              <a:rPr lang="en-US" sz="3600" b="1" i="0" u="none" strike="noStrike" cap="none" dirty="0">
                <a:solidFill>
                  <a:srgbClr val="452E3C"/>
                </a:solidFill>
                <a:latin typeface="Arial"/>
                <a:ea typeface="Arial"/>
                <a:cs typeface="Arial"/>
                <a:sym typeface="Arial"/>
              </a:rPr>
              <a:t> </a:t>
            </a:r>
            <a:r>
              <a:rPr lang="en-US" sz="3600" b="1" i="0" u="none" strike="noStrike" cap="none" dirty="0" err="1">
                <a:solidFill>
                  <a:srgbClr val="452E3C"/>
                </a:solidFill>
                <a:latin typeface="Arial"/>
                <a:ea typeface="Arial"/>
                <a:cs typeface="Arial"/>
                <a:sym typeface="Arial"/>
              </a:rPr>
              <a:t>vida</a:t>
            </a:r>
            <a:r>
              <a:rPr lang="en-US" sz="3600" b="1" i="0" u="none" strike="noStrike" cap="none" dirty="0">
                <a:solidFill>
                  <a:srgbClr val="452E3C"/>
                </a:solidFill>
                <a:latin typeface="Arial"/>
                <a:ea typeface="Arial"/>
                <a:cs typeface="Arial"/>
                <a:sym typeface="Arial"/>
              </a:rPr>
              <a:t>!</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129"/>
        <p:cNvGrpSpPr/>
        <p:nvPr/>
      </p:nvGrpSpPr>
      <p:grpSpPr>
        <a:xfrm>
          <a:off x="0" y="0"/>
          <a:ext cx="0" cy="0"/>
          <a:chOff x="0" y="0"/>
          <a:chExt cx="0" cy="0"/>
        </a:xfrm>
      </p:grpSpPr>
      <p:sp>
        <p:nvSpPr>
          <p:cNvPr id="1130" name="Google Shape;1130;p61"/>
          <p:cNvSpPr/>
          <p:nvPr/>
        </p:nvSpPr>
        <p:spPr>
          <a:xfrm rot="-4483174">
            <a:off x="-5163210" y="1596106"/>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1131" name="Google Shape;1131;p61"/>
          <p:cNvSpPr/>
          <p:nvPr/>
        </p:nvSpPr>
        <p:spPr>
          <a:xfrm rot="-241940">
            <a:off x="-607936" y="-1093263"/>
            <a:ext cx="19296423"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1132" name="Google Shape;1132;p61"/>
          <p:cNvSpPr/>
          <p:nvPr/>
        </p:nvSpPr>
        <p:spPr>
          <a:xfrm rot="-1783284">
            <a:off x="8320695" y="2734313"/>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1133" name="Google Shape;1133;p61"/>
          <p:cNvSpPr txBox="1"/>
          <p:nvPr/>
        </p:nvSpPr>
        <p:spPr>
          <a:xfrm rot="-1797917">
            <a:off x="5462009" y="2517834"/>
            <a:ext cx="13407274" cy="1078031"/>
          </a:xfrm>
          <a:prstGeom prst="rect">
            <a:avLst/>
          </a:prstGeom>
          <a:noFill/>
          <a:ln>
            <a:noFill/>
          </a:ln>
        </p:spPr>
        <p:txBody>
          <a:bodyPr spcFirstLastPara="1" wrap="square" lIns="0" tIns="0" rIns="0" bIns="0" anchor="t" anchorCtr="0">
            <a:spAutoFit/>
          </a:bodyPr>
          <a:lstStyle/>
          <a:p>
            <a:pPr marL="0" marR="0" lvl="0" indent="0" algn="l" rtl="0">
              <a:lnSpc>
                <a:spcPct val="119991"/>
              </a:lnSpc>
              <a:spcBef>
                <a:spcPts val="0"/>
              </a:spcBef>
              <a:spcAft>
                <a:spcPts val="0"/>
              </a:spcAft>
              <a:buClr>
                <a:srgbClr val="FFFFFF"/>
              </a:buClr>
              <a:buSzPts val="7003"/>
              <a:buFont typeface="Poppins"/>
              <a:buNone/>
            </a:pPr>
            <a:r>
              <a:rPr lang="en-US" sz="7003" b="1" i="0" u="none" strike="noStrike" cap="none" dirty="0">
                <a:solidFill>
                  <a:srgbClr val="FFFFFF"/>
                </a:solidFill>
                <a:latin typeface="Poppins"/>
                <a:ea typeface="Poppins"/>
                <a:cs typeface="Poppins"/>
                <a:sym typeface="Poppins"/>
              </a:rPr>
              <a:t>¡</a:t>
            </a:r>
            <a:r>
              <a:rPr lang="en-US" sz="7003" b="1" i="0" u="none" strike="noStrike" cap="none" dirty="0" err="1">
                <a:solidFill>
                  <a:srgbClr val="FFFFFF"/>
                </a:solidFill>
                <a:latin typeface="Poppins"/>
                <a:ea typeface="Poppins"/>
                <a:cs typeface="Poppins"/>
                <a:sym typeface="Poppins"/>
              </a:rPr>
              <a:t>Prueba</a:t>
            </a:r>
            <a:r>
              <a:rPr lang="en-US" sz="7003" b="1" i="0" u="none" strike="noStrike" cap="none" dirty="0">
                <a:solidFill>
                  <a:srgbClr val="FFFFFF"/>
                </a:solidFill>
                <a:latin typeface="Poppins"/>
                <a:ea typeface="Poppins"/>
                <a:cs typeface="Poppins"/>
                <a:sym typeface="Poppins"/>
              </a:rPr>
              <a:t>! </a:t>
            </a:r>
            <a:endParaRPr sz="7003" b="1" i="0" u="none" strike="noStrike" cap="none" dirty="0">
              <a:solidFill>
                <a:srgbClr val="FED531"/>
              </a:solidFill>
              <a:latin typeface="Poppins"/>
              <a:ea typeface="Poppins"/>
              <a:cs typeface="Poppins"/>
              <a:sym typeface="Poppins"/>
            </a:endParaRPr>
          </a:p>
        </p:txBody>
      </p:sp>
      <p:sp>
        <p:nvSpPr>
          <p:cNvPr id="1134" name="Google Shape;1134;p61"/>
          <p:cNvSpPr txBox="1"/>
          <p:nvPr/>
        </p:nvSpPr>
        <p:spPr>
          <a:xfrm rot="-1797939">
            <a:off x="6789559" y="4360529"/>
            <a:ext cx="12254524" cy="55414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FED531"/>
              </a:buClr>
              <a:buSzPts val="3600"/>
              <a:buFont typeface="Poppins"/>
              <a:buNone/>
            </a:pPr>
            <a:r>
              <a:rPr lang="en-US" sz="3600" b="1" i="0" u="none" strike="noStrike" cap="none" dirty="0">
                <a:solidFill>
                  <a:srgbClr val="FED531"/>
                </a:solidFill>
                <a:latin typeface="Poppins"/>
                <a:ea typeface="Poppins"/>
                <a:cs typeface="Poppins"/>
                <a:sym typeface="Poppins"/>
              </a:rPr>
              <a:t>¡</a:t>
            </a:r>
            <a:r>
              <a:rPr lang="en-US" sz="3600" b="1" i="0" u="none" strike="noStrike" cap="none" dirty="0" err="1">
                <a:solidFill>
                  <a:srgbClr val="FED531"/>
                </a:solidFill>
                <a:latin typeface="Poppins"/>
                <a:ea typeface="Poppins"/>
                <a:cs typeface="Poppins"/>
                <a:sym typeface="Poppins"/>
              </a:rPr>
              <a:t>Practiquemos</a:t>
            </a:r>
            <a:r>
              <a:rPr lang="en-US" sz="3600" b="1" i="0" u="none" strike="noStrike" cap="none" dirty="0">
                <a:solidFill>
                  <a:srgbClr val="FED531"/>
                </a:solidFill>
                <a:latin typeface="Poppins"/>
                <a:ea typeface="Poppins"/>
                <a:cs typeface="Poppins"/>
                <a:sym typeface="Poppins"/>
              </a:rPr>
              <a:t> lo que </a:t>
            </a:r>
            <a:r>
              <a:rPr lang="en-US" sz="3600" b="1" i="0" u="none" strike="noStrike" cap="none" dirty="0" err="1">
                <a:solidFill>
                  <a:srgbClr val="FED531"/>
                </a:solidFill>
                <a:latin typeface="Poppins"/>
                <a:ea typeface="Poppins"/>
                <a:cs typeface="Poppins"/>
                <a:sym typeface="Poppins"/>
              </a:rPr>
              <a:t>hemos</a:t>
            </a:r>
            <a:r>
              <a:rPr lang="en-US" sz="3600" b="1" i="0" u="none" strike="noStrike" cap="none" dirty="0">
                <a:solidFill>
                  <a:srgbClr val="FED531"/>
                </a:solidFill>
                <a:latin typeface="Poppins"/>
                <a:ea typeface="Poppins"/>
                <a:cs typeface="Poppins"/>
                <a:sym typeface="Poppins"/>
              </a:rPr>
              <a:t> </a:t>
            </a:r>
            <a:r>
              <a:rPr lang="en-US" sz="3600" b="1" i="0" u="none" strike="noStrike" cap="none" dirty="0" err="1">
                <a:solidFill>
                  <a:srgbClr val="FED531"/>
                </a:solidFill>
                <a:latin typeface="Poppins"/>
                <a:ea typeface="Poppins"/>
                <a:cs typeface="Poppins"/>
                <a:sym typeface="Poppins"/>
              </a:rPr>
              <a:t>aprendido</a:t>
            </a:r>
            <a:r>
              <a:rPr lang="en-US" sz="3600" b="1" i="0" u="none" strike="noStrike" cap="none" dirty="0">
                <a:solidFill>
                  <a:srgbClr val="FED531"/>
                </a:solidFill>
                <a:latin typeface="Poppins"/>
                <a:ea typeface="Poppins"/>
                <a:cs typeface="Poppins"/>
                <a:sym typeface="Poppins"/>
              </a:rPr>
              <a:t>!</a:t>
            </a:r>
            <a:endParaRPr sz="1400" b="0" i="0" u="none" strike="noStrike" cap="none" dirty="0">
              <a:solidFill>
                <a:srgbClr val="000000"/>
              </a:solidFill>
              <a:latin typeface="Arial"/>
              <a:ea typeface="Arial"/>
              <a:cs typeface="Arial"/>
              <a:sym typeface="Arial"/>
            </a:endParaRPr>
          </a:p>
        </p:txBody>
      </p:sp>
    </p:spTree>
    <p:extLst>
      <p:ext uri="{BB962C8B-B14F-4D97-AF65-F5344CB8AC3E}">
        <p14:creationId xmlns:p14="http://schemas.microsoft.com/office/powerpoint/2010/main" val="26974519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266"/>
        <p:cNvGrpSpPr/>
        <p:nvPr/>
      </p:nvGrpSpPr>
      <p:grpSpPr>
        <a:xfrm>
          <a:off x="0" y="0"/>
          <a:ext cx="0" cy="0"/>
          <a:chOff x="0" y="0"/>
          <a:chExt cx="0" cy="0"/>
        </a:xfrm>
      </p:grpSpPr>
      <p:sp>
        <p:nvSpPr>
          <p:cNvPr id="1267" name="Google Shape;1267;p72"/>
          <p:cNvSpPr/>
          <p:nvPr/>
        </p:nvSpPr>
        <p:spPr>
          <a:xfrm rot="-413588">
            <a:off x="1535074" y="158944"/>
            <a:ext cx="18591947" cy="10010948"/>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dirty="0">
              <a:solidFill>
                <a:schemeClr val="dk1"/>
              </a:solidFill>
              <a:latin typeface="Arial" panose="020B0604020202020204" pitchFamily="34" charset="0"/>
              <a:ea typeface="Calibri"/>
              <a:cs typeface="Arial" panose="020B0604020202020204" pitchFamily="34" charset="0"/>
              <a:sym typeface="Calibri"/>
            </a:endParaRPr>
          </a:p>
        </p:txBody>
      </p:sp>
      <p:sp>
        <p:nvSpPr>
          <p:cNvPr id="1268" name="Google Shape;1268;p72"/>
          <p:cNvSpPr/>
          <p:nvPr/>
        </p:nvSpPr>
        <p:spPr>
          <a:xfrm rot="-4483174">
            <a:off x="-5239498" y="1558008"/>
            <a:ext cx="12575804" cy="5739062"/>
          </a:xfrm>
          <a:custGeom>
            <a:avLst/>
            <a:gdLst/>
            <a:ahLst/>
            <a:cxnLst/>
            <a:rect l="l" t="t" r="r" b="b"/>
            <a:pathLst>
              <a:path w="2800516" h="1278036" extrusionOk="0">
                <a:moveTo>
                  <a:pt x="0" y="0"/>
                </a:moveTo>
                <a:lnTo>
                  <a:pt x="2800516" y="0"/>
                </a:lnTo>
                <a:lnTo>
                  <a:pt x="2800516" y="1278036"/>
                </a:lnTo>
                <a:lnTo>
                  <a:pt x="0" y="1278036"/>
                </a:lnTo>
                <a:close/>
              </a:path>
            </a:pathLst>
          </a:custGeom>
          <a:solidFill>
            <a:srgbClr val="F4592F"/>
          </a:solidFill>
          <a:ln>
            <a:noFill/>
          </a:ln>
        </p:spPr>
        <p:txBody>
          <a:bodyPr/>
          <a:lstStyle/>
          <a:p>
            <a:endParaRPr lang="en-US"/>
          </a:p>
        </p:txBody>
      </p:sp>
      <p:sp>
        <p:nvSpPr>
          <p:cNvPr id="1269" name="Google Shape;1269;p72"/>
          <p:cNvSpPr/>
          <p:nvPr/>
        </p:nvSpPr>
        <p:spPr>
          <a:xfrm rot="-241940">
            <a:off x="-607936" y="-1093264"/>
            <a:ext cx="19296424" cy="1864972"/>
          </a:xfrm>
          <a:custGeom>
            <a:avLst/>
            <a:gdLst/>
            <a:ahLst/>
            <a:cxnLst/>
            <a:rect l="l" t="t" r="r" b="b"/>
            <a:pathLst>
              <a:path w="6527432" h="630867" extrusionOk="0">
                <a:moveTo>
                  <a:pt x="0" y="0"/>
                </a:moveTo>
                <a:lnTo>
                  <a:pt x="6527432" y="0"/>
                </a:lnTo>
                <a:lnTo>
                  <a:pt x="6527432" y="630867"/>
                </a:lnTo>
                <a:lnTo>
                  <a:pt x="0" y="630867"/>
                </a:lnTo>
                <a:close/>
              </a:path>
            </a:pathLst>
          </a:custGeom>
          <a:solidFill>
            <a:srgbClr val="FED531"/>
          </a:solidFill>
          <a:ln>
            <a:noFill/>
          </a:ln>
        </p:spPr>
        <p:txBody>
          <a:bodyPr/>
          <a:lstStyle/>
          <a:p>
            <a:endParaRPr lang="en-US"/>
          </a:p>
        </p:txBody>
      </p:sp>
      <p:sp>
        <p:nvSpPr>
          <p:cNvPr id="1270" name="Google Shape;1270;p72"/>
          <p:cNvSpPr/>
          <p:nvPr/>
        </p:nvSpPr>
        <p:spPr>
          <a:xfrm rot="-1783284">
            <a:off x="8320697" y="2734314"/>
            <a:ext cx="14503190" cy="10644000"/>
          </a:xfrm>
          <a:custGeom>
            <a:avLst/>
            <a:gdLst/>
            <a:ahLst/>
            <a:cxnLst/>
            <a:rect l="l" t="t" r="r" b="b"/>
            <a:pathLst>
              <a:path w="5043755" h="3701650" extrusionOk="0">
                <a:moveTo>
                  <a:pt x="0" y="0"/>
                </a:moveTo>
                <a:lnTo>
                  <a:pt x="5043755" y="0"/>
                </a:lnTo>
                <a:lnTo>
                  <a:pt x="5043755" y="3701650"/>
                </a:lnTo>
                <a:lnTo>
                  <a:pt x="0" y="3701650"/>
                </a:lnTo>
                <a:close/>
              </a:path>
            </a:pathLst>
          </a:custGeom>
          <a:solidFill>
            <a:srgbClr val="0A1F41"/>
          </a:solidFill>
          <a:ln>
            <a:noFill/>
          </a:ln>
        </p:spPr>
        <p:txBody>
          <a:bodyPr/>
          <a:lstStyle/>
          <a:p>
            <a:endParaRPr lang="en-US"/>
          </a:p>
        </p:txBody>
      </p:sp>
      <p:sp>
        <p:nvSpPr>
          <p:cNvPr id="1271" name="Google Shape;1271;p72"/>
          <p:cNvSpPr txBox="1"/>
          <p:nvPr/>
        </p:nvSpPr>
        <p:spPr>
          <a:xfrm>
            <a:off x="-84621" y="8101884"/>
            <a:ext cx="17371100" cy="1676082"/>
          </a:xfrm>
          <a:prstGeom prst="rect">
            <a:avLst/>
          </a:prstGeom>
          <a:noFill/>
          <a:ln>
            <a:noFill/>
          </a:ln>
        </p:spPr>
        <p:txBody>
          <a:bodyPr spcFirstLastPara="1" wrap="square" lIns="137150" tIns="68550" rIns="137150" bIns="68550" anchor="t" anchorCtr="0">
            <a:noAutofit/>
          </a:bodyPr>
          <a:lstStyle/>
          <a:p>
            <a:pPr marL="0" marR="0" lvl="0" indent="0" algn="ctr" rtl="0">
              <a:lnSpc>
                <a:spcPct val="100000"/>
              </a:lnSpc>
              <a:spcBef>
                <a:spcPts val="0"/>
              </a:spcBef>
              <a:spcAft>
                <a:spcPts val="0"/>
              </a:spcAft>
              <a:buClr>
                <a:srgbClr val="F2F2F2"/>
              </a:buClr>
              <a:buSzPts val="1350"/>
              <a:buFont typeface="Poppins"/>
              <a:buNone/>
            </a:pPr>
            <a:r>
              <a:rPr lang="en-US" sz="5400" b="1" i="0" u="none" strike="noStrike" cap="none" dirty="0">
                <a:solidFill>
                  <a:srgbClr val="F2F2F2"/>
                </a:solidFill>
                <a:latin typeface="Poppins"/>
                <a:ea typeface="Poppins"/>
                <a:cs typeface="Poppins"/>
                <a:sym typeface="Poppins"/>
              </a:rPr>
              <a:t>www.jbay.org/resources/edcourse2-materials</a:t>
            </a:r>
            <a:endParaRPr sz="1400" b="0" i="0" u="none" strike="noStrike" cap="none" dirty="0">
              <a:solidFill>
                <a:srgbClr val="000000"/>
              </a:solidFill>
              <a:latin typeface="Arial"/>
              <a:ea typeface="Arial"/>
              <a:cs typeface="Arial"/>
              <a:sym typeface="Arial"/>
            </a:endParaRPr>
          </a:p>
        </p:txBody>
      </p:sp>
      <p:sp>
        <p:nvSpPr>
          <p:cNvPr id="1272" name="Google Shape;1272;p72"/>
          <p:cNvSpPr/>
          <p:nvPr/>
        </p:nvSpPr>
        <p:spPr>
          <a:xfrm>
            <a:off x="0" y="1700451"/>
            <a:ext cx="5473627" cy="2753716"/>
          </a:xfrm>
          <a:custGeom>
            <a:avLst/>
            <a:gdLst/>
            <a:ahLst/>
            <a:cxnLst/>
            <a:rect l="l" t="t" r="r" b="b"/>
            <a:pathLst>
              <a:path w="1571500" h="593026" extrusionOk="0">
                <a:moveTo>
                  <a:pt x="0" y="0"/>
                </a:moveTo>
                <a:lnTo>
                  <a:pt x="1571500" y="0"/>
                </a:lnTo>
                <a:lnTo>
                  <a:pt x="1571500" y="593026"/>
                </a:lnTo>
                <a:lnTo>
                  <a:pt x="0" y="593026"/>
                </a:lnTo>
                <a:close/>
              </a:path>
            </a:pathLst>
          </a:custGeom>
          <a:solidFill>
            <a:srgbClr val="0A1F41"/>
          </a:solidFill>
          <a:ln>
            <a:noFill/>
          </a:ln>
        </p:spPr>
        <p:txBody>
          <a:bodyPr/>
          <a:lstStyle/>
          <a:p>
            <a:endParaRPr lang="en-US"/>
          </a:p>
        </p:txBody>
      </p:sp>
      <p:sp>
        <p:nvSpPr>
          <p:cNvPr id="1273" name="Google Shape;1273;p72"/>
          <p:cNvSpPr txBox="1"/>
          <p:nvPr/>
        </p:nvSpPr>
        <p:spPr>
          <a:xfrm>
            <a:off x="174970" y="2020869"/>
            <a:ext cx="6759300" cy="1200288"/>
          </a:xfrm>
          <a:prstGeom prst="rect">
            <a:avLst/>
          </a:prstGeom>
          <a:noFill/>
          <a:ln>
            <a:noFill/>
          </a:ln>
        </p:spPr>
        <p:txBody>
          <a:bodyPr spcFirstLastPara="1" wrap="square" lIns="91425" tIns="45700" rIns="91425" bIns="45700" anchor="t" anchorCtr="0">
            <a:spAutoFit/>
          </a:bodyPr>
          <a:lstStyle/>
          <a:p>
            <a:pPr marL="0" marR="0" lvl="0" indent="0" algn="l" rtl="0">
              <a:lnSpc>
                <a:spcPct val="120000"/>
              </a:lnSpc>
              <a:spcBef>
                <a:spcPts val="0"/>
              </a:spcBef>
              <a:spcAft>
                <a:spcPts val="0"/>
              </a:spcAft>
              <a:buClr>
                <a:srgbClr val="FED531"/>
              </a:buClr>
              <a:buSzPts val="6000"/>
              <a:buFont typeface="Poppins"/>
              <a:buNone/>
            </a:pPr>
            <a:r>
              <a:rPr lang="en-US" sz="6000" b="1" i="0" u="none" strike="noStrike" cap="none" dirty="0" err="1">
                <a:solidFill>
                  <a:srgbClr val="FED531"/>
                </a:solidFill>
                <a:latin typeface="Poppins"/>
                <a:ea typeface="Poppins"/>
                <a:cs typeface="Poppins"/>
                <a:sym typeface="Poppins"/>
              </a:rPr>
              <a:t>Recursos</a:t>
            </a:r>
            <a:endParaRPr sz="6000" b="1" i="0" u="none" strike="noStrike" cap="none" dirty="0">
              <a:solidFill>
                <a:srgbClr val="FFFFFF"/>
              </a:solidFill>
              <a:latin typeface="Poppins"/>
              <a:ea typeface="Poppins"/>
              <a:cs typeface="Poppins"/>
              <a:sym typeface="Poppins"/>
            </a:endParaRPr>
          </a:p>
        </p:txBody>
      </p:sp>
      <p:sp>
        <p:nvSpPr>
          <p:cNvPr id="1274" name="Google Shape;1274;p72"/>
          <p:cNvSpPr txBox="1"/>
          <p:nvPr/>
        </p:nvSpPr>
        <p:spPr>
          <a:xfrm>
            <a:off x="5729125" y="1347075"/>
            <a:ext cx="11310000" cy="6415562"/>
          </a:xfrm>
          <a:prstGeom prst="rect">
            <a:avLst/>
          </a:prstGeom>
          <a:solidFill>
            <a:srgbClr val="25D1FD"/>
          </a:solidFill>
          <a:ln>
            <a:noFill/>
          </a:ln>
        </p:spPr>
        <p:txBody>
          <a:bodyPr spcFirstLastPara="1" wrap="square" lIns="91425" tIns="45700" rIns="91425" bIns="45700" anchor="t" anchorCtr="0">
            <a:spAutoFit/>
          </a:bodyPr>
          <a:lstStyle/>
          <a:p>
            <a:pPr marL="457200" marR="0" indent="-457200">
              <a:lnSpc>
                <a:spcPct val="107000"/>
              </a:lnSpc>
              <a:spcBef>
                <a:spcPts val="0"/>
              </a:spcBef>
              <a:spcAft>
                <a:spcPts val="0"/>
              </a:spcAft>
              <a:buClr>
                <a:schemeClr val="bg1"/>
              </a:buClr>
              <a:buFont typeface="Wingdings" panose="05000000000000000000" pitchFamily="2" charset="2"/>
              <a:buChar char="q"/>
            </a:pPr>
            <a:r>
              <a:rPr lang="es-CO" sz="3200" b="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Guía de Planificación de Educación </a:t>
            </a:r>
            <a:r>
              <a:rPr lang="es-CO" sz="3200" b="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Pos</a:t>
            </a:r>
            <a:r>
              <a:rPr lang="es-CO" sz="3200" b="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preparatoria para Adultos que Apoyan a Jóvenes en Crianza Temporal en California.</a:t>
            </a:r>
            <a:endParaRPr lang="en-US" sz="3200" kern="100" dirty="0">
              <a:solidFill>
                <a:schemeClr val="bg1"/>
              </a:solidFill>
              <a:latin typeface="Arial" panose="020B0604020202020204" pitchFamily="34" charset="0"/>
              <a:ea typeface="Calibri" panose="020F0502020204030204" pitchFamily="34" charset="0"/>
              <a:cs typeface="Arial" panose="020B0604020202020204" pitchFamily="34" charset="0"/>
            </a:endParaRPr>
          </a:p>
          <a:p>
            <a:pPr marL="457200" marR="0" indent="-457200">
              <a:lnSpc>
                <a:spcPct val="107000"/>
              </a:lnSpc>
              <a:spcBef>
                <a:spcPts val="0"/>
              </a:spcBef>
              <a:spcAft>
                <a:spcPts val="0"/>
              </a:spcAft>
              <a:buClr>
                <a:schemeClr val="bg1"/>
              </a:buClr>
              <a:buFont typeface="Wingdings" panose="05000000000000000000" pitchFamily="2" charset="2"/>
              <a:buChar char="q"/>
            </a:pPr>
            <a:r>
              <a:rPr lang="es-CO" sz="3200" b="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Guía de ayuda financiera para jóvenes en crianza​ temporal indigentes y sin compañía adulta en California</a:t>
            </a:r>
            <a:r>
              <a:rPr lang="es-ES" sz="2900" b="0" i="0" u="none" strike="noStrike" cap="none" dirty="0">
                <a:solidFill>
                  <a:schemeClr val="bg1"/>
                </a:solidFill>
                <a:latin typeface="Arial" panose="020B0604020202020204" pitchFamily="34" charset="0"/>
                <a:cs typeface="Arial" panose="020B0604020202020204" pitchFamily="34" charset="0"/>
                <a:sym typeface="Arial"/>
              </a:rPr>
              <a:t>)</a:t>
            </a:r>
          </a:p>
          <a:p>
            <a:pPr marL="457200" marR="0" indent="-457200">
              <a:lnSpc>
                <a:spcPct val="107000"/>
              </a:lnSpc>
              <a:spcBef>
                <a:spcPts val="0"/>
              </a:spcBef>
              <a:spcAft>
                <a:spcPts val="0"/>
              </a:spcAft>
              <a:buClr>
                <a:schemeClr val="bg1"/>
              </a:buClr>
              <a:buFont typeface="Wingdings" panose="05000000000000000000" pitchFamily="2" charset="2"/>
              <a:buChar char="q"/>
            </a:pPr>
            <a:r>
              <a:rPr lang="es-CO" sz="3200" b="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Gráfica de elegibilidad de beneficios para jóvenes en crianza temporal.</a:t>
            </a:r>
            <a:endParaRPr lang="en-US" sz="3200" b="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457200" marR="0" indent="-457200">
              <a:lnSpc>
                <a:spcPct val="107000"/>
              </a:lnSpc>
              <a:spcBef>
                <a:spcPts val="0"/>
              </a:spcBef>
              <a:spcAft>
                <a:spcPts val="0"/>
              </a:spcAft>
              <a:buClr>
                <a:schemeClr val="bg1"/>
              </a:buClr>
              <a:buFont typeface="Wingdings" panose="05000000000000000000" pitchFamily="2" charset="2"/>
              <a:buChar char="q"/>
            </a:pPr>
            <a:r>
              <a:rPr lang="es-CO" sz="3200" b="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Guía “</a:t>
            </a:r>
            <a:r>
              <a:rPr lang="es-CO" sz="3200" b="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L.A</a:t>
            </a:r>
            <a:r>
              <a:rPr lang="es-CO" sz="3200" b="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s-CO" sz="3200" b="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OYC</a:t>
            </a:r>
            <a:r>
              <a:rPr lang="es-CO" sz="3200" b="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para adultos que ofrecen apoyo a jóvenes que se preparan para la educación vocacional.</a:t>
            </a:r>
            <a:endParaRPr lang="en-US" sz="3200" b="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457200" marR="0" indent="-457200">
              <a:lnSpc>
                <a:spcPct val="107000"/>
              </a:lnSpc>
              <a:spcBef>
                <a:spcPts val="0"/>
              </a:spcBef>
              <a:spcAft>
                <a:spcPts val="0"/>
              </a:spcAft>
              <a:buClr>
                <a:schemeClr val="bg1"/>
              </a:buClr>
              <a:buFont typeface="Wingdings" panose="05000000000000000000" pitchFamily="2" charset="2"/>
              <a:buChar char="q"/>
            </a:pPr>
            <a:r>
              <a:rPr lang="es-CO" sz="3200" b="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Guía vocacional para jóvenes “</a:t>
            </a:r>
            <a:r>
              <a:rPr lang="es-CO" sz="3200" b="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L.A</a:t>
            </a:r>
            <a:r>
              <a:rPr lang="es-CO" sz="3200" b="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a:t>
            </a:r>
            <a:r>
              <a:rPr lang="es-CO" sz="3200" b="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OYC</a:t>
            </a:r>
            <a:r>
              <a:rPr lang="es-CO" sz="3200" b="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a:t>
            </a:r>
            <a:endParaRPr lang="en-US" sz="3200" b="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marL="457200" marR="0" indent="-457200">
              <a:lnSpc>
                <a:spcPct val="107000"/>
              </a:lnSpc>
              <a:spcBef>
                <a:spcPts val="0"/>
              </a:spcBef>
              <a:spcAft>
                <a:spcPts val="0"/>
              </a:spcAft>
              <a:buClr>
                <a:schemeClr val="bg1"/>
              </a:buClr>
              <a:buFont typeface="Wingdings" panose="05000000000000000000" pitchFamily="2" charset="2"/>
              <a:buChar char="q"/>
            </a:pPr>
            <a:r>
              <a:rPr lang="es-CO" sz="3200" b="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Fichas técnicas “</a:t>
            </a:r>
            <a:r>
              <a:rPr lang="es-CO" sz="3200" b="0" kern="100" dirty="0" err="1">
                <a:solidFill>
                  <a:schemeClr val="bg1"/>
                </a:solidFill>
                <a:effectLst/>
                <a:latin typeface="Arial" panose="020B0604020202020204" pitchFamily="34" charset="0"/>
                <a:ea typeface="Calibri" panose="020F0502020204030204" pitchFamily="34" charset="0"/>
                <a:cs typeface="Arial" panose="020B0604020202020204" pitchFamily="34" charset="0"/>
              </a:rPr>
              <a:t>CFYETF</a:t>
            </a:r>
            <a:r>
              <a:rPr lang="es-CO" sz="3200" b="0" kern="100" dirty="0">
                <a:solidFill>
                  <a:schemeClr val="bg1"/>
                </a:solidFill>
                <a:effectLst/>
                <a:latin typeface="Arial" panose="020B0604020202020204" pitchFamily="34" charset="0"/>
                <a:ea typeface="Calibri" panose="020F0502020204030204" pitchFamily="34" charset="0"/>
                <a:cs typeface="Arial" panose="020B0604020202020204" pitchFamily="34" charset="0"/>
              </a:rPr>
              <a:t>” sobre leyes educacionales para jóvenes en crianza temporal.</a:t>
            </a:r>
            <a:endParaRPr lang="en-US" sz="3200" b="0" kern="1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rgbClr val="4848D1"/>
        </a:solidFill>
        <a:effectLst/>
      </p:bgPr>
    </p:bg>
    <p:spTree>
      <p:nvGrpSpPr>
        <p:cNvPr id="1" name="Shape 1354"/>
        <p:cNvGrpSpPr/>
        <p:nvPr/>
      </p:nvGrpSpPr>
      <p:grpSpPr>
        <a:xfrm>
          <a:off x="0" y="0"/>
          <a:ext cx="0" cy="0"/>
          <a:chOff x="0" y="0"/>
          <a:chExt cx="0" cy="0"/>
        </a:xfrm>
      </p:grpSpPr>
      <p:pic>
        <p:nvPicPr>
          <p:cNvPr id="1355" name="Google Shape;1355;p71" descr="Two people looking at a phone&#10;&#10;Description automatically generated with medium confidence"/>
          <p:cNvPicPr preferRelativeResize="0"/>
          <p:nvPr/>
        </p:nvPicPr>
        <p:blipFill rotWithShape="1">
          <a:blip r:embed="rId3">
            <a:alphaModFix/>
          </a:blip>
          <a:srcRect l="3580" t="-2172" r="22345" b="2172"/>
          <a:stretch/>
        </p:blipFill>
        <p:spPr>
          <a:xfrm>
            <a:off x="-2514600" y="38100"/>
            <a:ext cx="11430000" cy="10287000"/>
          </a:xfrm>
          <a:prstGeom prst="rect">
            <a:avLst/>
          </a:prstGeom>
          <a:noFill/>
          <a:ln>
            <a:noFill/>
          </a:ln>
        </p:spPr>
      </p:pic>
      <p:sp>
        <p:nvSpPr>
          <p:cNvPr id="1356" name="Google Shape;1356;p71"/>
          <p:cNvSpPr/>
          <p:nvPr/>
        </p:nvSpPr>
        <p:spPr>
          <a:xfrm rot="-413588">
            <a:off x="4579498" y="9490534"/>
            <a:ext cx="14248800" cy="1806734"/>
          </a:xfrm>
          <a:custGeom>
            <a:avLst/>
            <a:gdLst/>
            <a:ahLst/>
            <a:cxnLst/>
            <a:rect l="l" t="t" r="r" b="b"/>
            <a:pathLst>
              <a:path w="4819964" h="611167" extrusionOk="0">
                <a:moveTo>
                  <a:pt x="0" y="0"/>
                </a:moveTo>
                <a:lnTo>
                  <a:pt x="4819964" y="0"/>
                </a:lnTo>
                <a:lnTo>
                  <a:pt x="4819964" y="611167"/>
                </a:lnTo>
                <a:lnTo>
                  <a:pt x="0" y="611167"/>
                </a:lnTo>
                <a:close/>
              </a:path>
            </a:pathLst>
          </a:custGeom>
          <a:solidFill>
            <a:srgbClr val="0A1F41"/>
          </a:solidFill>
          <a:ln>
            <a:noFill/>
          </a:ln>
        </p:spPr>
        <p:txBody>
          <a:bodyPr/>
          <a:lstStyle/>
          <a:p>
            <a:endParaRPr lang="en-US"/>
          </a:p>
        </p:txBody>
      </p:sp>
      <p:sp>
        <p:nvSpPr>
          <p:cNvPr id="1358" name="Google Shape;1358;p71"/>
          <p:cNvSpPr/>
          <p:nvPr/>
        </p:nvSpPr>
        <p:spPr>
          <a:xfrm>
            <a:off x="383407" y="4881695"/>
            <a:ext cx="5519306" cy="1685805"/>
          </a:xfrm>
          <a:custGeom>
            <a:avLst/>
            <a:gdLst/>
            <a:ahLst/>
            <a:cxnLst/>
            <a:rect l="l" t="t" r="r" b="b"/>
            <a:pathLst>
              <a:path w="2342378" h="570260" extrusionOk="0">
                <a:moveTo>
                  <a:pt x="0" y="0"/>
                </a:moveTo>
                <a:lnTo>
                  <a:pt x="2342378" y="0"/>
                </a:lnTo>
                <a:lnTo>
                  <a:pt x="2342378" y="570260"/>
                </a:lnTo>
                <a:lnTo>
                  <a:pt x="0" y="570260"/>
                </a:lnTo>
                <a:close/>
              </a:path>
            </a:pathLst>
          </a:custGeom>
          <a:solidFill>
            <a:srgbClr val="4848D1"/>
          </a:solidFill>
          <a:ln>
            <a:noFill/>
          </a:ln>
        </p:spPr>
        <p:txBody>
          <a:bodyPr/>
          <a:lstStyle/>
          <a:p>
            <a:endParaRPr lang="en-US"/>
          </a:p>
        </p:txBody>
      </p:sp>
      <p:sp>
        <p:nvSpPr>
          <p:cNvPr id="1359" name="Google Shape;1359;p71"/>
          <p:cNvSpPr txBox="1"/>
          <p:nvPr/>
        </p:nvSpPr>
        <p:spPr>
          <a:xfrm>
            <a:off x="758503" y="5181600"/>
            <a:ext cx="5328600" cy="99719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r>
              <a:rPr lang="en-US" sz="5400" i="0" u="none" strike="noStrike" cap="none" dirty="0">
                <a:solidFill>
                  <a:schemeClr val="accent6">
                    <a:lumMod val="40000"/>
                    <a:lumOff val="60000"/>
                  </a:schemeClr>
                </a:solidFill>
                <a:latin typeface="Arial"/>
                <a:ea typeface="Arial"/>
                <a:cs typeface="Arial"/>
                <a:sym typeface="Arial"/>
              </a:rPr>
              <a:t>¡</a:t>
            </a:r>
            <a:r>
              <a:rPr lang="en-US" sz="5400" b="0" i="0" u="none" strike="noStrike" cap="none" dirty="0" err="1">
                <a:solidFill>
                  <a:schemeClr val="accent6">
                    <a:lumMod val="40000"/>
                    <a:lumOff val="60000"/>
                  </a:schemeClr>
                </a:solidFill>
                <a:latin typeface="Arial"/>
                <a:ea typeface="Arial"/>
                <a:cs typeface="Arial"/>
                <a:sym typeface="Arial"/>
              </a:rPr>
              <a:t>Practiquemos</a:t>
            </a:r>
            <a:r>
              <a:rPr lang="en-US" sz="5400" b="0" i="0" u="none" strike="noStrike" cap="none" dirty="0">
                <a:solidFill>
                  <a:schemeClr val="accent6">
                    <a:lumMod val="60000"/>
                    <a:lumOff val="40000"/>
                  </a:schemeClr>
                </a:solidFill>
                <a:latin typeface="Arial"/>
                <a:ea typeface="Arial"/>
                <a:cs typeface="Arial"/>
                <a:sym typeface="Arial"/>
              </a:rPr>
              <a:t>!</a:t>
            </a:r>
            <a:endParaRPr sz="5400" b="0" i="0" u="none" strike="noStrike" cap="none" dirty="0">
              <a:solidFill>
                <a:schemeClr val="accent6">
                  <a:lumMod val="60000"/>
                  <a:lumOff val="40000"/>
                </a:schemeClr>
              </a:solidFill>
              <a:latin typeface="Arial"/>
              <a:ea typeface="Arial"/>
              <a:cs typeface="Arial"/>
              <a:sym typeface="Arial"/>
            </a:endParaRPr>
          </a:p>
        </p:txBody>
      </p:sp>
      <p:sp>
        <p:nvSpPr>
          <p:cNvPr id="1360" name="Google Shape;1360;p71"/>
          <p:cNvSpPr txBox="1"/>
          <p:nvPr/>
        </p:nvSpPr>
        <p:spPr>
          <a:xfrm>
            <a:off x="10251375" y="4018100"/>
            <a:ext cx="7194414" cy="4308872"/>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4400"/>
              <a:buFont typeface="Arial"/>
              <a:buNone/>
            </a:pPr>
            <a:r>
              <a:rPr lang="es-CO" sz="4000" dirty="0">
                <a:solidFill>
                  <a:schemeClr val="bg1"/>
                </a:solidFill>
                <a:effectLst/>
                <a:latin typeface="+mn-lt"/>
                <a:ea typeface="Calibri" panose="020F0502020204030204" pitchFamily="34" charset="0"/>
              </a:rPr>
              <a:t>Traten como grupos pequeños la forma como manejarían las diferentes situaciones de los estudiantes.​</a:t>
            </a:r>
          </a:p>
          <a:p>
            <a:pPr marL="0" marR="0" lvl="0" indent="0" algn="l" rtl="0">
              <a:lnSpc>
                <a:spcPct val="100000"/>
              </a:lnSpc>
              <a:spcBef>
                <a:spcPts val="0"/>
              </a:spcBef>
              <a:spcAft>
                <a:spcPts val="0"/>
              </a:spcAft>
              <a:buClr>
                <a:srgbClr val="000000"/>
              </a:buClr>
              <a:buSzPts val="4400"/>
              <a:buFont typeface="Arial"/>
              <a:buNone/>
            </a:pPr>
            <a:endParaRPr sz="4000" i="0" u="none" strike="noStrike" cap="none" dirty="0">
              <a:solidFill>
                <a:schemeClr val="bg1"/>
              </a:solidFill>
              <a:latin typeface="+mn-lt"/>
              <a:ea typeface="Arial"/>
              <a:cs typeface="Arial"/>
              <a:sym typeface="Arial"/>
            </a:endParaRPr>
          </a:p>
          <a:p>
            <a:pPr marL="0" marR="0" lvl="0" indent="0" algn="l" rtl="0">
              <a:lnSpc>
                <a:spcPct val="100000"/>
              </a:lnSpc>
              <a:spcBef>
                <a:spcPts val="0"/>
              </a:spcBef>
              <a:spcAft>
                <a:spcPts val="0"/>
              </a:spcAft>
              <a:buClr>
                <a:srgbClr val="000000"/>
              </a:buClr>
              <a:buSzPts val="4400"/>
              <a:buFont typeface="Arial"/>
              <a:buNone/>
            </a:pPr>
            <a:r>
              <a:rPr lang="es-CO" sz="4000" dirty="0">
                <a:solidFill>
                  <a:schemeClr val="bg1"/>
                </a:solidFill>
                <a:effectLst/>
                <a:latin typeface="+mn-lt"/>
                <a:ea typeface="Calibri" panose="020F0502020204030204" pitchFamily="34" charset="0"/>
              </a:rPr>
              <a:t>Escojan una persona para representar al grupo.​</a:t>
            </a:r>
            <a:endParaRPr sz="4000" i="0" u="none" strike="noStrike" cap="none" dirty="0">
              <a:solidFill>
                <a:schemeClr val="bg1"/>
              </a:solidFill>
              <a:latin typeface="+mn-lt"/>
              <a:ea typeface="Arial"/>
              <a:cs typeface="Arial"/>
              <a:sym typeface="Arial"/>
            </a:endParaRPr>
          </a:p>
        </p:txBody>
      </p:sp>
      <p:sp>
        <p:nvSpPr>
          <p:cNvPr id="1362" name="Google Shape;1362;p71"/>
          <p:cNvSpPr/>
          <p:nvPr/>
        </p:nvSpPr>
        <p:spPr>
          <a:xfrm rot="-413588">
            <a:off x="-1078595" y="-1223483"/>
            <a:ext cx="12626641" cy="1806734"/>
          </a:xfrm>
          <a:custGeom>
            <a:avLst/>
            <a:gdLst/>
            <a:ahLst/>
            <a:cxnLst/>
            <a:rect l="l" t="t" r="r" b="b"/>
            <a:pathLst>
              <a:path w="4271234" h="611167" extrusionOk="0">
                <a:moveTo>
                  <a:pt x="0" y="0"/>
                </a:moveTo>
                <a:lnTo>
                  <a:pt x="4271234" y="0"/>
                </a:lnTo>
                <a:lnTo>
                  <a:pt x="4271234" y="611167"/>
                </a:lnTo>
                <a:lnTo>
                  <a:pt x="0" y="611167"/>
                </a:lnTo>
                <a:close/>
              </a:path>
            </a:pathLst>
          </a:custGeom>
          <a:solidFill>
            <a:srgbClr val="F4592F"/>
          </a:solidFill>
          <a:ln>
            <a:noFill/>
          </a:ln>
        </p:spPr>
        <p:txBody>
          <a:bodyPr/>
          <a:lstStyle/>
          <a:p>
            <a:endParaRPr lang="en-US"/>
          </a:p>
        </p:txBody>
      </p:sp>
      <p:sp>
        <p:nvSpPr>
          <p:cNvPr id="1363" name="Google Shape;1363;p71"/>
          <p:cNvSpPr txBox="1"/>
          <p:nvPr/>
        </p:nvSpPr>
        <p:spPr>
          <a:xfrm>
            <a:off x="9448139" y="1305037"/>
            <a:ext cx="7558936" cy="2523727"/>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7200" b="0" i="1" u="none" strike="noStrike" cap="none" dirty="0">
                <a:solidFill>
                  <a:srgbClr val="DEBC4D"/>
                </a:solidFill>
                <a:latin typeface="Poppins SemiBold"/>
                <a:ea typeface="Poppins SemiBold"/>
                <a:cs typeface="Poppins SemiBold"/>
                <a:sym typeface="Poppins SemiBold"/>
              </a:rPr>
              <a:t>¿</a:t>
            </a:r>
            <a:r>
              <a:rPr lang="en-US" sz="7200" b="0" i="1" u="none" strike="noStrike" cap="none" dirty="0" err="1">
                <a:solidFill>
                  <a:srgbClr val="DEBC4D"/>
                </a:solidFill>
                <a:latin typeface="Poppins SemiBold"/>
                <a:ea typeface="Poppins SemiBold"/>
                <a:cs typeface="Poppins SemiBold"/>
                <a:sym typeface="Poppins SemiBold"/>
              </a:rPr>
              <a:t>Qué</a:t>
            </a:r>
            <a:r>
              <a:rPr lang="en-US" sz="7200" b="0" i="1" u="none" strike="noStrike" cap="none" dirty="0">
                <a:solidFill>
                  <a:srgbClr val="DEBC4D"/>
                </a:solidFill>
                <a:latin typeface="Poppins SemiBold"/>
                <a:ea typeface="Poppins SemiBold"/>
                <a:cs typeface="Poppins SemiBold"/>
                <a:sym typeface="Poppins SemiBold"/>
              </a:rPr>
              <a:t> </a:t>
            </a:r>
            <a:r>
              <a:rPr lang="en-US" sz="7200" b="0" i="1" u="none" strike="noStrike" cap="none" dirty="0" err="1">
                <a:solidFill>
                  <a:srgbClr val="DEBC4D"/>
                </a:solidFill>
                <a:latin typeface="Poppins SemiBold"/>
                <a:ea typeface="Poppins SemiBold"/>
                <a:cs typeface="Poppins SemiBold"/>
                <a:sym typeface="Poppins SemiBold"/>
              </a:rPr>
              <a:t>harían</a:t>
            </a:r>
            <a:r>
              <a:rPr lang="en-US" sz="7200" b="0" i="1" u="none" strike="noStrike" cap="none" dirty="0">
                <a:solidFill>
                  <a:srgbClr val="DEBC4D"/>
                </a:solidFill>
                <a:latin typeface="Poppins SemiBold"/>
                <a:ea typeface="Poppins SemiBold"/>
                <a:cs typeface="Poppins SemiBold"/>
                <a:sym typeface="Poppins SemiBold"/>
              </a:rPr>
              <a:t> </a:t>
            </a:r>
            <a:r>
              <a:rPr lang="en-US" sz="7200" b="0" i="1" u="none" strike="noStrike" cap="none" dirty="0" err="1">
                <a:solidFill>
                  <a:srgbClr val="DEBC4D"/>
                </a:solidFill>
                <a:latin typeface="Poppins SemiBold"/>
                <a:ea typeface="Poppins SemiBold"/>
                <a:cs typeface="Poppins SemiBold"/>
                <a:sym typeface="Poppins SemiBold"/>
              </a:rPr>
              <a:t>Ustedes</a:t>
            </a:r>
            <a:r>
              <a:rPr lang="en-US" sz="7200" b="0" i="1" u="none" strike="noStrike" cap="none" dirty="0">
                <a:solidFill>
                  <a:srgbClr val="DEBC4D"/>
                </a:solidFill>
                <a:latin typeface="Poppins SemiBold"/>
                <a:ea typeface="Poppins SemiBold"/>
                <a:cs typeface="Poppins SemiBold"/>
                <a:sym typeface="Poppins SemiBold"/>
              </a:rPr>
              <a:t>?</a:t>
            </a:r>
            <a:endParaRPr sz="7200" b="0" i="0" u="none" strike="noStrike" cap="none" dirty="0">
              <a:solidFill>
                <a:srgbClr val="DEBC4D"/>
              </a:solidFill>
              <a:latin typeface="Poppins SemiBold"/>
              <a:ea typeface="Poppins SemiBold"/>
              <a:cs typeface="Poppins SemiBold"/>
              <a:sym typeface="Poppins SemiBold"/>
            </a:endParaRPr>
          </a:p>
          <a:p>
            <a:pPr marL="0" marR="0" lvl="0" indent="0" algn="l" rtl="0">
              <a:lnSpc>
                <a:spcPct val="100000"/>
              </a:lnSpc>
              <a:spcBef>
                <a:spcPts val="0"/>
              </a:spcBef>
              <a:spcAft>
                <a:spcPts val="0"/>
              </a:spcAft>
              <a:buNone/>
            </a:pPr>
            <a:endParaRPr sz="1400" b="0" i="0" u="none" strike="noStrike" cap="none" dirty="0">
              <a:solidFill>
                <a:srgbClr val="000000"/>
              </a:solidFill>
              <a:latin typeface="Poppins SemiBold"/>
              <a:ea typeface="Poppins SemiBold"/>
              <a:cs typeface="Poppins SemiBold"/>
              <a:sym typeface="Poppins SemiBold"/>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rgbClr val="25D1FD"/>
        </a:solidFill>
        <a:effectLst/>
      </p:bgPr>
    </p:bg>
    <p:spTree>
      <p:nvGrpSpPr>
        <p:cNvPr id="1" name="Shape 1379"/>
        <p:cNvGrpSpPr/>
        <p:nvPr/>
      </p:nvGrpSpPr>
      <p:grpSpPr>
        <a:xfrm>
          <a:off x="0" y="0"/>
          <a:ext cx="0" cy="0"/>
          <a:chOff x="0" y="0"/>
          <a:chExt cx="0" cy="0"/>
        </a:xfrm>
      </p:grpSpPr>
      <p:sp>
        <p:nvSpPr>
          <p:cNvPr id="1380" name="Google Shape;1380;p73"/>
          <p:cNvSpPr/>
          <p:nvPr/>
        </p:nvSpPr>
        <p:spPr>
          <a:xfrm rot="-196209">
            <a:off x="-812191" y="8702625"/>
            <a:ext cx="19912381" cy="2150949"/>
          </a:xfrm>
          <a:custGeom>
            <a:avLst/>
            <a:gdLst/>
            <a:ahLst/>
            <a:cxnLst/>
            <a:rect l="l" t="t" r="r" b="b"/>
            <a:pathLst>
              <a:path w="6735793" h="727605" extrusionOk="0">
                <a:moveTo>
                  <a:pt x="0" y="0"/>
                </a:moveTo>
                <a:lnTo>
                  <a:pt x="6735793" y="0"/>
                </a:lnTo>
                <a:lnTo>
                  <a:pt x="6735793" y="727605"/>
                </a:lnTo>
                <a:lnTo>
                  <a:pt x="0" y="727605"/>
                </a:lnTo>
                <a:close/>
              </a:path>
            </a:pathLst>
          </a:custGeom>
          <a:solidFill>
            <a:srgbClr val="F4592F"/>
          </a:solidFill>
          <a:ln>
            <a:noFill/>
          </a:ln>
        </p:spPr>
        <p:txBody>
          <a:bodyPr/>
          <a:lstStyle/>
          <a:p>
            <a:endParaRPr lang="en-US"/>
          </a:p>
        </p:txBody>
      </p:sp>
      <p:sp>
        <p:nvSpPr>
          <p:cNvPr id="1381" name="Google Shape;1381;p73"/>
          <p:cNvSpPr/>
          <p:nvPr/>
        </p:nvSpPr>
        <p:spPr>
          <a:xfrm rot="-413588">
            <a:off x="-381473" y="-1288441"/>
            <a:ext cx="13259747" cy="2060516"/>
          </a:xfrm>
          <a:custGeom>
            <a:avLst/>
            <a:gdLst/>
            <a:ahLst/>
            <a:cxnLst/>
            <a:rect l="l" t="t" r="r" b="b"/>
            <a:pathLst>
              <a:path w="4271234" h="611167" extrusionOk="0">
                <a:moveTo>
                  <a:pt x="0" y="0"/>
                </a:moveTo>
                <a:lnTo>
                  <a:pt x="4271234" y="0"/>
                </a:lnTo>
                <a:lnTo>
                  <a:pt x="4271234" y="611167"/>
                </a:lnTo>
                <a:lnTo>
                  <a:pt x="0" y="611167"/>
                </a:lnTo>
                <a:close/>
              </a:path>
            </a:pathLst>
          </a:custGeom>
          <a:solidFill>
            <a:srgbClr val="4848D1"/>
          </a:solidFill>
          <a:ln>
            <a:noFill/>
          </a:ln>
        </p:spPr>
        <p:txBody>
          <a:bodyPr/>
          <a:lstStyle/>
          <a:p>
            <a:endParaRPr lang="en-US"/>
          </a:p>
        </p:txBody>
      </p:sp>
      <p:grpSp>
        <p:nvGrpSpPr>
          <p:cNvPr id="1382" name="Google Shape;1382;p73"/>
          <p:cNvGrpSpPr/>
          <p:nvPr/>
        </p:nvGrpSpPr>
        <p:grpSpPr>
          <a:xfrm>
            <a:off x="562868" y="2197727"/>
            <a:ext cx="6142719" cy="5697944"/>
            <a:chOff x="0" y="-207537"/>
            <a:chExt cx="6802201" cy="7597251"/>
          </a:xfrm>
        </p:grpSpPr>
        <p:sp>
          <p:nvSpPr>
            <p:cNvPr id="1383" name="Google Shape;1383;p73"/>
            <p:cNvSpPr txBox="1"/>
            <p:nvPr/>
          </p:nvSpPr>
          <p:spPr>
            <a:xfrm>
              <a:off x="1" y="741747"/>
              <a:ext cx="6802200" cy="6647967"/>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rgbClr val="000000"/>
                </a:buClr>
                <a:buSzPts val="5400"/>
                <a:buFont typeface="Arial"/>
                <a:buNone/>
              </a:pPr>
              <a:r>
                <a:rPr lang="en-US" sz="5400" b="0" i="0" u="none" strike="noStrike" cap="none" dirty="0">
                  <a:solidFill>
                    <a:srgbClr val="0A1F41"/>
                  </a:solidFill>
                  <a:latin typeface="Arial"/>
                  <a:ea typeface="Arial"/>
                  <a:cs typeface="Arial"/>
                  <a:sym typeface="Arial"/>
                </a:rPr>
                <a:t>¿</a:t>
              </a:r>
              <a:r>
                <a:rPr lang="en-US" sz="5400" b="0" i="0" u="none" strike="noStrike" cap="none" dirty="0" err="1">
                  <a:solidFill>
                    <a:srgbClr val="0A1F41"/>
                  </a:solidFill>
                  <a:latin typeface="Arial"/>
                  <a:ea typeface="Arial"/>
                  <a:cs typeface="Arial"/>
                  <a:sym typeface="Arial"/>
                </a:rPr>
                <a:t>Qué</a:t>
              </a:r>
              <a:r>
                <a:rPr lang="en-US" sz="5400" b="0" i="0" u="none" strike="noStrike" cap="none" dirty="0">
                  <a:solidFill>
                    <a:srgbClr val="0A1F41"/>
                  </a:solidFill>
                  <a:latin typeface="Arial"/>
                  <a:ea typeface="Arial"/>
                  <a:cs typeface="Arial"/>
                  <a:sym typeface="Arial"/>
                </a:rPr>
                <a:t> es al </a:t>
              </a:r>
              <a:r>
                <a:rPr lang="en-US" sz="5400" b="0" i="0" u="none" strike="noStrike" cap="none" dirty="0" err="1">
                  <a:solidFill>
                    <a:srgbClr val="0A1F41"/>
                  </a:solidFill>
                  <a:latin typeface="Arial"/>
                  <a:ea typeface="Arial"/>
                  <a:cs typeface="Arial"/>
                  <a:sym typeface="Arial"/>
                </a:rPr>
                <a:t>menos</a:t>
              </a:r>
              <a:r>
                <a:rPr lang="en-US" sz="5400" b="0" i="0" u="none" strike="noStrike" cap="none" dirty="0">
                  <a:solidFill>
                    <a:srgbClr val="0A1F41"/>
                  </a:solidFill>
                  <a:latin typeface="Arial"/>
                  <a:ea typeface="Arial"/>
                  <a:cs typeface="Arial"/>
                  <a:sym typeface="Arial"/>
                </a:rPr>
                <a:t> </a:t>
              </a:r>
              <a:r>
                <a:rPr lang="en-US" sz="5400" b="0" i="0" u="none" strike="noStrike" cap="none" dirty="0" err="1">
                  <a:solidFill>
                    <a:srgbClr val="0A1F41"/>
                  </a:solidFill>
                  <a:latin typeface="Arial"/>
                  <a:ea typeface="Arial"/>
                  <a:cs typeface="Arial"/>
                  <a:sym typeface="Arial"/>
                </a:rPr>
                <a:t>una</a:t>
              </a:r>
              <a:r>
                <a:rPr lang="en-US" sz="5400" b="0" i="0" u="none" strike="noStrike" cap="none" dirty="0">
                  <a:solidFill>
                    <a:srgbClr val="0A1F41"/>
                  </a:solidFill>
                  <a:latin typeface="Arial"/>
                  <a:ea typeface="Arial"/>
                  <a:cs typeface="Arial"/>
                  <a:sym typeface="Arial"/>
                </a:rPr>
                <a:t> </a:t>
              </a:r>
              <a:r>
                <a:rPr lang="en-US" sz="5400" b="0" i="0" u="none" strike="noStrike" cap="none" dirty="0" err="1">
                  <a:solidFill>
                    <a:srgbClr val="0A1F41"/>
                  </a:solidFill>
                  <a:latin typeface="Arial"/>
                  <a:ea typeface="Arial"/>
                  <a:cs typeface="Arial"/>
                  <a:sym typeface="Arial"/>
                </a:rPr>
                <a:t>cosa</a:t>
              </a:r>
              <a:r>
                <a:rPr lang="en-US" sz="5400" b="0" i="0" u="none" strike="noStrike" cap="none" dirty="0">
                  <a:solidFill>
                    <a:srgbClr val="0A1F41"/>
                  </a:solidFill>
                  <a:latin typeface="Arial"/>
                  <a:ea typeface="Arial"/>
                  <a:cs typeface="Arial"/>
                  <a:sym typeface="Arial"/>
                </a:rPr>
                <a:t> que </a:t>
              </a:r>
              <a:r>
                <a:rPr lang="en-US" sz="5400" b="0" i="0" u="none" strike="noStrike" cap="none" dirty="0" err="1">
                  <a:solidFill>
                    <a:srgbClr val="0A1F41"/>
                  </a:solidFill>
                  <a:latin typeface="Arial"/>
                  <a:ea typeface="Arial"/>
                  <a:cs typeface="Arial"/>
                  <a:sym typeface="Arial"/>
                </a:rPr>
                <a:t>harán</a:t>
              </a:r>
              <a:r>
                <a:rPr lang="en-US" sz="5400" b="0" i="0" u="none" strike="noStrike" cap="none" dirty="0">
                  <a:solidFill>
                    <a:srgbClr val="0A1F41"/>
                  </a:solidFill>
                  <a:latin typeface="Arial"/>
                  <a:ea typeface="Arial"/>
                  <a:cs typeface="Arial"/>
                  <a:sym typeface="Arial"/>
                </a:rPr>
                <a:t> de modo </a:t>
              </a:r>
              <a:r>
                <a:rPr lang="en-US" sz="5400" b="0" i="0" u="none" strike="noStrike" cap="none" dirty="0" err="1">
                  <a:solidFill>
                    <a:srgbClr val="0A1F41"/>
                  </a:solidFill>
                  <a:latin typeface="Arial"/>
                  <a:ea typeface="Arial"/>
                  <a:cs typeface="Arial"/>
                  <a:sym typeface="Arial"/>
                </a:rPr>
                <a:t>diferente</a:t>
              </a:r>
              <a:r>
                <a:rPr lang="en-US" sz="5400" b="0" i="0" u="none" strike="noStrike" cap="none" dirty="0">
                  <a:solidFill>
                    <a:srgbClr val="0A1F41"/>
                  </a:solidFill>
                  <a:latin typeface="Arial"/>
                  <a:ea typeface="Arial"/>
                  <a:cs typeface="Arial"/>
                  <a:sym typeface="Arial"/>
                </a:rPr>
                <a:t> con </a:t>
              </a:r>
              <a:r>
                <a:rPr lang="en-US" sz="5400" b="0" i="0" u="none" strike="noStrike" cap="none" dirty="0" err="1">
                  <a:solidFill>
                    <a:srgbClr val="0A1F41"/>
                  </a:solidFill>
                  <a:latin typeface="Arial"/>
                  <a:ea typeface="Arial"/>
                  <a:cs typeface="Arial"/>
                  <a:sym typeface="Arial"/>
                </a:rPr>
                <a:t>su</a:t>
              </a:r>
              <a:r>
                <a:rPr lang="en-US" sz="5400" b="0" i="0" u="none" strike="noStrike" cap="none" dirty="0">
                  <a:solidFill>
                    <a:srgbClr val="0A1F41"/>
                  </a:solidFill>
                  <a:latin typeface="Arial"/>
                  <a:ea typeface="Arial"/>
                  <a:cs typeface="Arial"/>
                  <a:sym typeface="Arial"/>
                </a:rPr>
                <a:t> </a:t>
              </a:r>
              <a:r>
                <a:rPr lang="en-US" sz="5400" b="0" i="0" u="none" strike="noStrike" cap="none" dirty="0" err="1">
                  <a:solidFill>
                    <a:srgbClr val="0A1F41"/>
                  </a:solidFill>
                  <a:latin typeface="Arial"/>
                  <a:ea typeface="Arial"/>
                  <a:cs typeface="Arial"/>
                  <a:sym typeface="Arial"/>
                </a:rPr>
                <a:t>jóvenes</a:t>
              </a:r>
              <a:r>
                <a:rPr lang="en-US" sz="5400" b="0" i="0" u="none" strike="noStrike" cap="none" dirty="0">
                  <a:solidFill>
                    <a:srgbClr val="0A1F41"/>
                  </a:solidFill>
                  <a:latin typeface="Arial"/>
                  <a:ea typeface="Arial"/>
                  <a:cs typeface="Arial"/>
                  <a:sym typeface="Arial"/>
                </a:rPr>
                <a:t> </a:t>
              </a:r>
              <a:r>
                <a:rPr lang="en-US" sz="5400" b="0" i="0" u="none" strike="noStrike" cap="none" dirty="0" err="1">
                  <a:solidFill>
                    <a:srgbClr val="0A1F41"/>
                  </a:solidFill>
                  <a:latin typeface="Arial"/>
                  <a:ea typeface="Arial"/>
                  <a:cs typeface="Arial"/>
                  <a:sym typeface="Arial"/>
                </a:rPr>
                <a:t>en</a:t>
              </a:r>
              <a:r>
                <a:rPr lang="en-US" sz="5400" b="0" i="0" u="none" strike="noStrike" cap="none" dirty="0">
                  <a:solidFill>
                    <a:srgbClr val="0A1F41"/>
                  </a:solidFill>
                  <a:latin typeface="Arial"/>
                  <a:ea typeface="Arial"/>
                  <a:cs typeface="Arial"/>
                  <a:sym typeface="Arial"/>
                </a:rPr>
                <a:t> </a:t>
              </a:r>
              <a:r>
                <a:rPr lang="en-US" sz="5400" b="0" i="0" u="none" strike="noStrike" cap="none" dirty="0" err="1">
                  <a:solidFill>
                    <a:srgbClr val="0A1F41"/>
                  </a:solidFill>
                  <a:latin typeface="Arial"/>
                  <a:ea typeface="Arial"/>
                  <a:cs typeface="Arial"/>
                  <a:sym typeface="Arial"/>
                </a:rPr>
                <a:t>los</a:t>
              </a:r>
              <a:r>
                <a:rPr lang="en-US" sz="5400" b="0" i="0" u="none" strike="noStrike" cap="none" dirty="0">
                  <a:solidFill>
                    <a:srgbClr val="0A1F41"/>
                  </a:solidFill>
                  <a:latin typeface="Arial"/>
                  <a:ea typeface="Arial"/>
                  <a:cs typeface="Arial"/>
                  <a:sym typeface="Arial"/>
                </a:rPr>
                <a:t> </a:t>
              </a:r>
              <a:r>
                <a:rPr lang="en-US" sz="5400" b="0" i="0" u="none" strike="noStrike" cap="none" dirty="0" err="1">
                  <a:solidFill>
                    <a:srgbClr val="0A1F41"/>
                  </a:solidFill>
                  <a:latin typeface="Arial"/>
                  <a:ea typeface="Arial"/>
                  <a:cs typeface="Arial"/>
                  <a:sym typeface="Arial"/>
                </a:rPr>
                <a:t>próximos</a:t>
              </a:r>
              <a:r>
                <a:rPr lang="en-US" sz="5400" b="0" i="0" u="none" strike="noStrike" cap="none" dirty="0">
                  <a:solidFill>
                    <a:srgbClr val="0A1F41"/>
                  </a:solidFill>
                  <a:latin typeface="Arial"/>
                  <a:ea typeface="Arial"/>
                  <a:cs typeface="Arial"/>
                  <a:sym typeface="Arial"/>
                </a:rPr>
                <a:t> 30 días?</a:t>
              </a:r>
              <a:endParaRPr sz="5400" b="0" i="0" u="none" strike="noStrike" cap="none" dirty="0">
                <a:solidFill>
                  <a:srgbClr val="0A1F41"/>
                </a:solidFill>
                <a:latin typeface="Arial"/>
                <a:ea typeface="Arial"/>
                <a:cs typeface="Arial"/>
                <a:sym typeface="Arial"/>
              </a:endParaRPr>
            </a:p>
          </p:txBody>
        </p:sp>
        <p:sp>
          <p:nvSpPr>
            <p:cNvPr id="1384" name="Google Shape;1384;p73"/>
            <p:cNvSpPr txBox="1"/>
            <p:nvPr/>
          </p:nvSpPr>
          <p:spPr>
            <a:xfrm>
              <a:off x="0" y="-207537"/>
              <a:ext cx="6441144" cy="1378837"/>
            </a:xfrm>
            <a:prstGeom prst="rect">
              <a:avLst/>
            </a:prstGeom>
            <a:noFill/>
            <a:ln>
              <a:noFill/>
            </a:ln>
          </p:spPr>
          <p:txBody>
            <a:bodyPr spcFirstLastPara="1" wrap="square" lIns="0" tIns="0" rIns="0" bIns="0" anchor="t" anchorCtr="0">
              <a:spAutoFit/>
            </a:bodyPr>
            <a:lstStyle/>
            <a:p>
              <a:pPr marL="0" marR="0" lvl="0" indent="0" algn="l" rtl="0">
                <a:lnSpc>
                  <a:spcPct val="56000"/>
                </a:lnSpc>
                <a:spcBef>
                  <a:spcPts val="0"/>
                </a:spcBef>
                <a:spcAft>
                  <a:spcPts val="0"/>
                </a:spcAft>
                <a:buClr>
                  <a:srgbClr val="000000"/>
                </a:buClr>
                <a:buSzPts val="6000"/>
                <a:buFont typeface="Arial"/>
                <a:buNone/>
              </a:pPr>
              <a:r>
                <a:rPr lang="en-US" sz="6000" b="0" i="0" u="none" strike="noStrike" cap="none" dirty="0" err="1">
                  <a:solidFill>
                    <a:srgbClr val="4848D1"/>
                  </a:solidFill>
                  <a:latin typeface="Poppins ExtraBold"/>
                  <a:ea typeface="Poppins ExtraBold"/>
                  <a:cs typeface="Poppins ExtraBold"/>
                  <a:sym typeface="Poppins ExtraBold"/>
                </a:rPr>
                <a:t>Reflexión</a:t>
              </a:r>
              <a:endParaRPr sz="6000" b="0" i="0" u="none" strike="noStrike" cap="none" dirty="0">
                <a:solidFill>
                  <a:srgbClr val="4848D1"/>
                </a:solidFill>
                <a:latin typeface="Poppins ExtraBold"/>
                <a:ea typeface="Poppins ExtraBold"/>
                <a:cs typeface="Poppins ExtraBold"/>
                <a:sym typeface="Poppins ExtraBold"/>
              </a:endParaRPr>
            </a:p>
            <a:p>
              <a:pPr marL="0" marR="0" lvl="0" indent="0" algn="l" rtl="0">
                <a:lnSpc>
                  <a:spcPct val="56000"/>
                </a:lnSpc>
                <a:spcBef>
                  <a:spcPts val="0"/>
                </a:spcBef>
                <a:spcAft>
                  <a:spcPts val="0"/>
                </a:spcAft>
                <a:buClr>
                  <a:srgbClr val="000000"/>
                </a:buClr>
                <a:buSzPts val="6000"/>
                <a:buFont typeface="Arial"/>
                <a:buNone/>
              </a:pPr>
              <a:endParaRPr sz="6000" b="0" i="0" u="none" strike="noStrike" cap="none" dirty="0">
                <a:solidFill>
                  <a:srgbClr val="4848D1"/>
                </a:solidFill>
                <a:latin typeface="Arial"/>
                <a:ea typeface="Arial"/>
                <a:cs typeface="Arial"/>
                <a:sym typeface="Arial"/>
              </a:endParaRPr>
            </a:p>
          </p:txBody>
        </p:sp>
      </p:grpSp>
      <p:pic>
        <p:nvPicPr>
          <p:cNvPr id="1386" name="Google Shape;1386;p73" descr="A group of people sitting in chairs&#10;&#10;Description automatically generated with medium confidence"/>
          <p:cNvPicPr preferRelativeResize="0"/>
          <p:nvPr/>
        </p:nvPicPr>
        <p:blipFill rotWithShape="1">
          <a:blip r:embed="rId3">
            <a:alphaModFix/>
          </a:blip>
          <a:srcRect/>
          <a:stretch/>
        </p:blipFill>
        <p:spPr>
          <a:xfrm>
            <a:off x="7445121" y="0"/>
            <a:ext cx="13218363" cy="8811343"/>
          </a:xfrm>
          <a:prstGeom prst="rect">
            <a:avLst/>
          </a:prstGeom>
          <a:noFill/>
          <a:ln>
            <a:noFill/>
          </a:ln>
        </p:spPr>
      </p:pic>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rgbClr val="F4592F"/>
        </a:solidFill>
        <a:effectLst/>
      </p:bgPr>
    </p:bg>
    <p:spTree>
      <p:nvGrpSpPr>
        <p:cNvPr id="1" name="Shape 1391"/>
        <p:cNvGrpSpPr/>
        <p:nvPr/>
      </p:nvGrpSpPr>
      <p:grpSpPr>
        <a:xfrm>
          <a:off x="0" y="0"/>
          <a:ext cx="0" cy="0"/>
          <a:chOff x="0" y="0"/>
          <a:chExt cx="0" cy="0"/>
        </a:xfrm>
      </p:grpSpPr>
      <p:sp>
        <p:nvSpPr>
          <p:cNvPr id="1392" name="Google Shape;1392;p74"/>
          <p:cNvSpPr/>
          <p:nvPr/>
        </p:nvSpPr>
        <p:spPr>
          <a:xfrm rot="-1783284">
            <a:off x="8957293" y="3404582"/>
            <a:ext cx="12261656" cy="8543865"/>
          </a:xfrm>
          <a:custGeom>
            <a:avLst/>
            <a:gdLst/>
            <a:ahLst/>
            <a:cxnLst/>
            <a:rect l="l" t="t" r="r" b="b"/>
            <a:pathLst>
              <a:path w="4264220" h="2971288" extrusionOk="0">
                <a:moveTo>
                  <a:pt x="0" y="0"/>
                </a:moveTo>
                <a:lnTo>
                  <a:pt x="4264220" y="0"/>
                </a:lnTo>
                <a:lnTo>
                  <a:pt x="4264220" y="2971288"/>
                </a:lnTo>
                <a:lnTo>
                  <a:pt x="0" y="2971288"/>
                </a:lnTo>
                <a:close/>
              </a:path>
            </a:pathLst>
          </a:custGeom>
          <a:solidFill>
            <a:srgbClr val="4848D1"/>
          </a:solidFill>
          <a:ln>
            <a:noFill/>
          </a:ln>
        </p:spPr>
        <p:txBody>
          <a:bodyPr/>
          <a:lstStyle/>
          <a:p>
            <a:endParaRPr lang="en-US"/>
          </a:p>
        </p:txBody>
      </p:sp>
      <p:sp>
        <p:nvSpPr>
          <p:cNvPr id="1393" name="Google Shape;1393;p74"/>
          <p:cNvSpPr/>
          <p:nvPr/>
        </p:nvSpPr>
        <p:spPr>
          <a:xfrm rot="-1783284">
            <a:off x="-810139" y="3103057"/>
            <a:ext cx="9389027" cy="10368543"/>
          </a:xfrm>
          <a:custGeom>
            <a:avLst/>
            <a:gdLst/>
            <a:ahLst/>
            <a:cxnLst/>
            <a:rect l="l" t="t" r="r" b="b"/>
            <a:pathLst>
              <a:path w="3265209" h="3605854" extrusionOk="0">
                <a:moveTo>
                  <a:pt x="0" y="0"/>
                </a:moveTo>
                <a:lnTo>
                  <a:pt x="3265209" y="0"/>
                </a:lnTo>
                <a:lnTo>
                  <a:pt x="3265209" y="3605854"/>
                </a:lnTo>
                <a:lnTo>
                  <a:pt x="0" y="3605854"/>
                </a:lnTo>
                <a:close/>
              </a:path>
            </a:pathLst>
          </a:custGeom>
          <a:solidFill>
            <a:srgbClr val="4848D1"/>
          </a:solidFill>
          <a:ln>
            <a:noFill/>
          </a:ln>
        </p:spPr>
        <p:txBody>
          <a:bodyPr/>
          <a:lstStyle/>
          <a:p>
            <a:endParaRPr lang="en-US"/>
          </a:p>
        </p:txBody>
      </p:sp>
      <p:sp>
        <p:nvSpPr>
          <p:cNvPr id="1394" name="Google Shape;1394;p74"/>
          <p:cNvSpPr txBox="1"/>
          <p:nvPr/>
        </p:nvSpPr>
        <p:spPr>
          <a:xfrm rot="-1772673">
            <a:off x="388001" y="3273728"/>
            <a:ext cx="4927397" cy="2733056"/>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6000"/>
              <a:buFont typeface="Arial"/>
              <a:buNone/>
            </a:pPr>
            <a:endParaRPr sz="6000" b="0" i="0" u="none" strike="noStrike" cap="none" dirty="0">
              <a:solidFill>
                <a:srgbClr val="FED531"/>
              </a:solidFill>
              <a:latin typeface="Arial"/>
              <a:ea typeface="Arial"/>
              <a:cs typeface="Arial"/>
              <a:sym typeface="Arial"/>
            </a:endParaRPr>
          </a:p>
          <a:p>
            <a:pPr marL="0" marR="0" lvl="0" indent="0" algn="l" rtl="0">
              <a:lnSpc>
                <a:spcPct val="120000"/>
              </a:lnSpc>
              <a:spcBef>
                <a:spcPts val="0"/>
              </a:spcBef>
              <a:spcAft>
                <a:spcPts val="0"/>
              </a:spcAft>
              <a:buClr>
                <a:srgbClr val="000000"/>
              </a:buClr>
              <a:buSzPts val="6000"/>
              <a:buFont typeface="Arial"/>
              <a:buNone/>
            </a:pPr>
            <a:r>
              <a:rPr lang="en-US" sz="8800" b="0" i="0" u="none" strike="noStrike" cap="none" dirty="0">
                <a:solidFill>
                  <a:srgbClr val="FED531"/>
                </a:solidFill>
                <a:latin typeface="Arial"/>
                <a:ea typeface="Arial"/>
                <a:cs typeface="Arial"/>
                <a:sym typeface="Arial"/>
              </a:rPr>
              <a:t>¡Gracias!</a:t>
            </a:r>
            <a:endParaRPr sz="8800" b="0" i="0" u="none" strike="noStrike" cap="none" dirty="0">
              <a:solidFill>
                <a:srgbClr val="FED531"/>
              </a:solidFill>
              <a:latin typeface="Arial"/>
              <a:ea typeface="Arial"/>
              <a:cs typeface="Arial"/>
              <a:sym typeface="Arial"/>
            </a:endParaRPr>
          </a:p>
        </p:txBody>
      </p:sp>
      <p:sp>
        <p:nvSpPr>
          <p:cNvPr id="1395" name="Google Shape;1395;p74"/>
          <p:cNvSpPr/>
          <p:nvPr/>
        </p:nvSpPr>
        <p:spPr>
          <a:xfrm rot="-1783284">
            <a:off x="131362" y="7733316"/>
            <a:ext cx="6674755" cy="5158712"/>
          </a:xfrm>
          <a:custGeom>
            <a:avLst/>
            <a:gdLst/>
            <a:ahLst/>
            <a:cxnLst/>
            <a:rect l="l" t="t" r="r" b="b"/>
            <a:pathLst>
              <a:path w="2321271" h="1794038" extrusionOk="0">
                <a:moveTo>
                  <a:pt x="0" y="0"/>
                </a:moveTo>
                <a:lnTo>
                  <a:pt x="2321271" y="0"/>
                </a:lnTo>
                <a:lnTo>
                  <a:pt x="2321271" y="1794038"/>
                </a:lnTo>
                <a:lnTo>
                  <a:pt x="0" y="1794038"/>
                </a:lnTo>
                <a:close/>
              </a:path>
            </a:pathLst>
          </a:custGeom>
          <a:solidFill>
            <a:srgbClr val="25D1FD"/>
          </a:solidFill>
          <a:ln>
            <a:noFill/>
          </a:ln>
        </p:spPr>
        <p:txBody>
          <a:bodyPr/>
          <a:lstStyle/>
          <a:p>
            <a:endParaRPr lang="en-US"/>
          </a:p>
        </p:txBody>
      </p:sp>
      <p:sp>
        <p:nvSpPr>
          <p:cNvPr id="1397" name="Google Shape;1397;p74"/>
          <p:cNvSpPr txBox="1"/>
          <p:nvPr/>
        </p:nvSpPr>
        <p:spPr>
          <a:xfrm>
            <a:off x="10206758" y="5979004"/>
            <a:ext cx="6499305" cy="3416320"/>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US" sz="7200" b="0" i="0" u="none" strike="noStrike" cap="none">
                <a:solidFill>
                  <a:srgbClr val="DEBC4D"/>
                </a:solidFill>
                <a:latin typeface="Poppins SemiBold"/>
                <a:ea typeface="Poppins SemiBold"/>
                <a:cs typeface="Poppins SemiBold"/>
                <a:sym typeface="Poppins SemiBold"/>
              </a:rPr>
              <a:t>Preguntas </a:t>
            </a:r>
            <a:endParaRPr/>
          </a:p>
          <a:p>
            <a:pPr marL="0" marR="0" lvl="0" indent="0" algn="ctr" rtl="0">
              <a:lnSpc>
                <a:spcPct val="100000"/>
              </a:lnSpc>
              <a:spcBef>
                <a:spcPts val="0"/>
              </a:spcBef>
              <a:spcAft>
                <a:spcPts val="0"/>
              </a:spcAft>
              <a:buNone/>
            </a:pPr>
            <a:r>
              <a:rPr lang="en-US" sz="7200" b="0" i="0" u="none" strike="noStrike" cap="none">
                <a:solidFill>
                  <a:srgbClr val="DEBC4D"/>
                </a:solidFill>
                <a:latin typeface="Poppins SemiBold"/>
                <a:ea typeface="Poppins SemiBold"/>
                <a:cs typeface="Poppins SemiBold"/>
                <a:sym typeface="Poppins SemiBold"/>
              </a:rPr>
              <a:t>y </a:t>
            </a:r>
            <a:endParaRPr/>
          </a:p>
          <a:p>
            <a:pPr marL="0" marR="0" lvl="0" indent="0" algn="ctr" rtl="0">
              <a:lnSpc>
                <a:spcPct val="100000"/>
              </a:lnSpc>
              <a:spcBef>
                <a:spcPts val="0"/>
              </a:spcBef>
              <a:spcAft>
                <a:spcPts val="0"/>
              </a:spcAft>
              <a:buNone/>
            </a:pPr>
            <a:r>
              <a:rPr lang="en-US" sz="7200" b="0" i="0" u="none" strike="noStrike" cap="none">
                <a:solidFill>
                  <a:srgbClr val="DEBC4D"/>
                </a:solidFill>
                <a:latin typeface="Poppins SemiBold"/>
                <a:ea typeface="Poppins SemiBold"/>
                <a:cs typeface="Poppins SemiBold"/>
                <a:sym typeface="Poppins SemiBold"/>
              </a:rPr>
              <a:t>Respuestas</a:t>
            </a:r>
            <a:endParaRPr sz="7200" b="0" i="0" u="none" strike="noStrike" cap="none">
              <a:solidFill>
                <a:srgbClr val="DEBC4D"/>
              </a:solidFill>
              <a:latin typeface="Poppins SemiBold"/>
              <a:ea typeface="Poppins SemiBold"/>
              <a:cs typeface="Poppins SemiBold"/>
              <a:sym typeface="Poppins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2">
            <a:lumMod val="50000"/>
          </a:schemeClr>
        </a:solidFill>
        <a:effectLst/>
      </p:bgPr>
    </p:bg>
    <p:spTree>
      <p:nvGrpSpPr>
        <p:cNvPr id="1" name="Shape 390"/>
        <p:cNvGrpSpPr/>
        <p:nvPr/>
      </p:nvGrpSpPr>
      <p:grpSpPr>
        <a:xfrm>
          <a:off x="0" y="0"/>
          <a:ext cx="0" cy="0"/>
          <a:chOff x="0" y="0"/>
          <a:chExt cx="0" cy="0"/>
        </a:xfrm>
      </p:grpSpPr>
      <p:sp>
        <p:nvSpPr>
          <p:cNvPr id="391" name="Google Shape;391;p11"/>
          <p:cNvSpPr/>
          <p:nvPr/>
        </p:nvSpPr>
        <p:spPr>
          <a:xfrm>
            <a:off x="0" y="-148028"/>
            <a:ext cx="18288000" cy="5778044"/>
          </a:xfrm>
          <a:custGeom>
            <a:avLst/>
            <a:gdLst/>
            <a:ahLst/>
            <a:cxnLst/>
            <a:rect l="l" t="t" r="r" b="b"/>
            <a:pathLst>
              <a:path w="6186311" h="1954548" extrusionOk="0">
                <a:moveTo>
                  <a:pt x="0" y="0"/>
                </a:moveTo>
                <a:lnTo>
                  <a:pt x="6186311" y="0"/>
                </a:lnTo>
                <a:lnTo>
                  <a:pt x="6186311" y="1954548"/>
                </a:lnTo>
                <a:lnTo>
                  <a:pt x="0" y="1954548"/>
                </a:lnTo>
                <a:close/>
              </a:path>
            </a:pathLst>
          </a:custGeom>
          <a:solidFill>
            <a:srgbClr val="F4592F"/>
          </a:solidFill>
          <a:ln>
            <a:noFill/>
          </a:ln>
        </p:spPr>
        <p:txBody>
          <a:bodyPr/>
          <a:lstStyle/>
          <a:p>
            <a:endParaRPr lang="en-US"/>
          </a:p>
        </p:txBody>
      </p:sp>
      <p:pic>
        <p:nvPicPr>
          <p:cNvPr id="392" name="Google Shape;392;p11" descr="A picture containing person, preparing&#10;&#10;Description automatically generated"/>
          <p:cNvPicPr preferRelativeResize="0"/>
          <p:nvPr/>
        </p:nvPicPr>
        <p:blipFill rotWithShape="1">
          <a:blip r:embed="rId3">
            <a:alphaModFix/>
          </a:blip>
          <a:srcRect/>
          <a:stretch/>
        </p:blipFill>
        <p:spPr>
          <a:xfrm>
            <a:off x="273507" y="2446204"/>
            <a:ext cx="3337248" cy="5082041"/>
          </a:xfrm>
          <a:prstGeom prst="rect">
            <a:avLst/>
          </a:prstGeom>
          <a:noFill/>
          <a:ln>
            <a:noFill/>
          </a:ln>
        </p:spPr>
      </p:pic>
      <p:pic>
        <p:nvPicPr>
          <p:cNvPr id="393" name="Google Shape;393;p11" descr="A person in a graduation gown&#10;&#10;Description automatically generated with medium confidence"/>
          <p:cNvPicPr preferRelativeResize="0"/>
          <p:nvPr/>
        </p:nvPicPr>
        <p:blipFill rotWithShape="1">
          <a:blip r:embed="rId4">
            <a:alphaModFix/>
          </a:blip>
          <a:srcRect/>
          <a:stretch/>
        </p:blipFill>
        <p:spPr>
          <a:xfrm>
            <a:off x="11013267" y="2418143"/>
            <a:ext cx="3475897" cy="5213845"/>
          </a:xfrm>
          <a:prstGeom prst="rect">
            <a:avLst/>
          </a:prstGeom>
          <a:noFill/>
          <a:ln>
            <a:noFill/>
          </a:ln>
        </p:spPr>
      </p:pic>
      <p:pic>
        <p:nvPicPr>
          <p:cNvPr id="394" name="Google Shape;394;p11" descr="A person running on a dock&#10;&#10;Description automatically generated with medium confidence"/>
          <p:cNvPicPr preferRelativeResize="0"/>
          <p:nvPr/>
        </p:nvPicPr>
        <p:blipFill rotWithShape="1">
          <a:blip r:embed="rId5">
            <a:alphaModFix/>
          </a:blip>
          <a:srcRect l="21168" t="6157" r="6525" b="-1024"/>
          <a:stretch/>
        </p:blipFill>
        <p:spPr>
          <a:xfrm>
            <a:off x="3863560" y="2427019"/>
            <a:ext cx="3409454" cy="4552438"/>
          </a:xfrm>
          <a:prstGeom prst="rect">
            <a:avLst/>
          </a:prstGeom>
          <a:noFill/>
          <a:ln>
            <a:noFill/>
          </a:ln>
        </p:spPr>
      </p:pic>
      <p:pic>
        <p:nvPicPr>
          <p:cNvPr id="395" name="Google Shape;395;p11" descr="A picture containing text, person&#10;&#10;Description automatically generated"/>
          <p:cNvPicPr preferRelativeResize="0"/>
          <p:nvPr/>
        </p:nvPicPr>
        <p:blipFill rotWithShape="1">
          <a:blip r:embed="rId6">
            <a:alphaModFix/>
          </a:blip>
          <a:srcRect l="24910" r="24910"/>
          <a:stretch/>
        </p:blipFill>
        <p:spPr>
          <a:xfrm>
            <a:off x="7429679" y="2446204"/>
            <a:ext cx="3399925" cy="4514069"/>
          </a:xfrm>
          <a:prstGeom prst="rect">
            <a:avLst/>
          </a:prstGeom>
          <a:noFill/>
          <a:ln>
            <a:noFill/>
          </a:ln>
        </p:spPr>
      </p:pic>
      <p:grpSp>
        <p:nvGrpSpPr>
          <p:cNvPr id="396" name="Google Shape;396;p11"/>
          <p:cNvGrpSpPr/>
          <p:nvPr/>
        </p:nvGrpSpPr>
        <p:grpSpPr>
          <a:xfrm>
            <a:off x="174328" y="6035075"/>
            <a:ext cx="3374549" cy="4036712"/>
            <a:chOff x="0" y="4444638"/>
            <a:chExt cx="5521921" cy="3802712"/>
          </a:xfrm>
        </p:grpSpPr>
        <p:sp>
          <p:nvSpPr>
            <p:cNvPr id="397" name="Google Shape;397;p11"/>
            <p:cNvSpPr/>
            <p:nvPr/>
          </p:nvSpPr>
          <p:spPr>
            <a:xfrm>
              <a:off x="0" y="5119561"/>
              <a:ext cx="5521921" cy="3127788"/>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txBody>
            <a:bodyPr/>
            <a:lstStyle/>
            <a:p>
              <a:endParaRPr lang="en-US"/>
            </a:p>
          </p:txBody>
        </p:sp>
        <p:sp>
          <p:nvSpPr>
            <p:cNvPr id="398" name="Google Shape;398;p11"/>
            <p:cNvSpPr/>
            <p:nvPr/>
          </p:nvSpPr>
          <p:spPr>
            <a:xfrm>
              <a:off x="0" y="4444638"/>
              <a:ext cx="1340671" cy="3802712"/>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txBody>
            <a:bodyPr/>
            <a:lstStyle/>
            <a:p>
              <a:endParaRPr lang="en-US"/>
            </a:p>
          </p:txBody>
        </p:sp>
      </p:grpSp>
      <p:grpSp>
        <p:nvGrpSpPr>
          <p:cNvPr id="399" name="Google Shape;399;p11"/>
          <p:cNvGrpSpPr/>
          <p:nvPr/>
        </p:nvGrpSpPr>
        <p:grpSpPr>
          <a:xfrm>
            <a:off x="3837179" y="6035075"/>
            <a:ext cx="3405361" cy="4087493"/>
            <a:chOff x="0" y="4019523"/>
            <a:chExt cx="5521921" cy="4227827"/>
          </a:xfrm>
        </p:grpSpPr>
        <p:sp>
          <p:nvSpPr>
            <p:cNvPr id="400" name="Google Shape;400;p11"/>
            <p:cNvSpPr/>
            <p:nvPr/>
          </p:nvSpPr>
          <p:spPr>
            <a:xfrm>
              <a:off x="0" y="5119561"/>
              <a:ext cx="5521921" cy="3127788"/>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txBody>
            <a:bodyPr/>
            <a:lstStyle/>
            <a:p>
              <a:endParaRPr lang="en-US"/>
            </a:p>
          </p:txBody>
        </p:sp>
        <p:sp>
          <p:nvSpPr>
            <p:cNvPr id="401" name="Google Shape;401;p11"/>
            <p:cNvSpPr/>
            <p:nvPr/>
          </p:nvSpPr>
          <p:spPr>
            <a:xfrm>
              <a:off x="0" y="4019523"/>
              <a:ext cx="1340671" cy="4227827"/>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txBody>
            <a:bodyPr/>
            <a:lstStyle/>
            <a:p>
              <a:endParaRPr lang="en-US"/>
            </a:p>
          </p:txBody>
        </p:sp>
      </p:grpSp>
      <p:grpSp>
        <p:nvGrpSpPr>
          <p:cNvPr id="402" name="Google Shape;402;p11"/>
          <p:cNvGrpSpPr/>
          <p:nvPr/>
        </p:nvGrpSpPr>
        <p:grpSpPr>
          <a:xfrm>
            <a:off x="7410595" y="6116467"/>
            <a:ext cx="3419010" cy="4064575"/>
            <a:chOff x="0" y="3922721"/>
            <a:chExt cx="5521921" cy="4227827"/>
          </a:xfrm>
        </p:grpSpPr>
        <p:sp>
          <p:nvSpPr>
            <p:cNvPr id="403" name="Google Shape;403;p11"/>
            <p:cNvSpPr/>
            <p:nvPr/>
          </p:nvSpPr>
          <p:spPr>
            <a:xfrm>
              <a:off x="0" y="5000271"/>
              <a:ext cx="5521921" cy="3127788"/>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txBody>
            <a:bodyPr/>
            <a:lstStyle/>
            <a:p>
              <a:endParaRPr lang="en-US"/>
            </a:p>
          </p:txBody>
        </p:sp>
        <p:sp>
          <p:nvSpPr>
            <p:cNvPr id="404" name="Google Shape;404;p11"/>
            <p:cNvSpPr/>
            <p:nvPr/>
          </p:nvSpPr>
          <p:spPr>
            <a:xfrm>
              <a:off x="0" y="3922721"/>
              <a:ext cx="1340671" cy="4227827"/>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txBody>
            <a:bodyPr/>
            <a:lstStyle/>
            <a:p>
              <a:endParaRPr lang="en-US"/>
            </a:p>
          </p:txBody>
        </p:sp>
      </p:grpSp>
      <p:grpSp>
        <p:nvGrpSpPr>
          <p:cNvPr id="405" name="Google Shape;405;p11"/>
          <p:cNvGrpSpPr/>
          <p:nvPr/>
        </p:nvGrpSpPr>
        <p:grpSpPr>
          <a:xfrm>
            <a:off x="10961562" y="6038163"/>
            <a:ext cx="3484257" cy="4062693"/>
            <a:chOff x="0" y="4019523"/>
            <a:chExt cx="5521921" cy="4227827"/>
          </a:xfrm>
        </p:grpSpPr>
        <p:sp>
          <p:nvSpPr>
            <p:cNvPr id="406" name="Google Shape;406;p11"/>
            <p:cNvSpPr/>
            <p:nvPr/>
          </p:nvSpPr>
          <p:spPr>
            <a:xfrm>
              <a:off x="0" y="5119561"/>
              <a:ext cx="5521921" cy="3127788"/>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txBody>
            <a:bodyPr/>
            <a:lstStyle/>
            <a:p>
              <a:endParaRPr lang="en-US"/>
            </a:p>
          </p:txBody>
        </p:sp>
        <p:sp>
          <p:nvSpPr>
            <p:cNvPr id="407" name="Google Shape;407;p11"/>
            <p:cNvSpPr/>
            <p:nvPr/>
          </p:nvSpPr>
          <p:spPr>
            <a:xfrm>
              <a:off x="0" y="4019523"/>
              <a:ext cx="1340671" cy="4227827"/>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txBody>
            <a:bodyPr/>
            <a:lstStyle/>
            <a:p>
              <a:endParaRPr lang="en-US"/>
            </a:p>
          </p:txBody>
        </p:sp>
      </p:grpSp>
      <p:sp>
        <p:nvSpPr>
          <p:cNvPr id="408" name="Google Shape;408;p11"/>
          <p:cNvSpPr txBox="1"/>
          <p:nvPr/>
        </p:nvSpPr>
        <p:spPr>
          <a:xfrm>
            <a:off x="420012" y="7235928"/>
            <a:ext cx="2967900" cy="1523494"/>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3600"/>
              <a:buFont typeface="Arial"/>
              <a:buNone/>
            </a:pPr>
            <a:r>
              <a:rPr lang="en-US" sz="3300" b="0" i="0" u="none" strike="noStrike" cap="none" dirty="0" err="1">
                <a:solidFill>
                  <a:srgbClr val="0A1F41"/>
                </a:solidFill>
                <a:latin typeface="Arial"/>
                <a:ea typeface="Arial"/>
                <a:cs typeface="Arial"/>
                <a:sym typeface="Arial"/>
              </a:rPr>
              <a:t>Tasas</a:t>
            </a:r>
            <a:r>
              <a:rPr lang="en-US" sz="3300" b="0" i="0" u="none" strike="noStrike" cap="none" dirty="0">
                <a:solidFill>
                  <a:srgbClr val="0A1F41"/>
                </a:solidFill>
                <a:latin typeface="Arial"/>
                <a:ea typeface="Arial"/>
                <a:cs typeface="Arial"/>
                <a:sym typeface="Arial"/>
              </a:rPr>
              <a:t> de </a:t>
            </a:r>
            <a:r>
              <a:rPr lang="en-US" sz="3300" b="0" i="0" u="none" strike="noStrike" cap="none" dirty="0" err="1">
                <a:solidFill>
                  <a:srgbClr val="0A1F41"/>
                </a:solidFill>
                <a:latin typeface="Arial"/>
                <a:ea typeface="Arial"/>
                <a:cs typeface="Arial"/>
                <a:sym typeface="Arial"/>
              </a:rPr>
              <a:t>desempleo</a:t>
            </a:r>
            <a:r>
              <a:rPr lang="en-US" sz="3300" b="0" i="0" u="none" strike="noStrike" cap="none" dirty="0">
                <a:solidFill>
                  <a:srgbClr val="0A1F41"/>
                </a:solidFill>
                <a:latin typeface="Arial"/>
                <a:ea typeface="Arial"/>
                <a:cs typeface="Arial"/>
                <a:sym typeface="Arial"/>
              </a:rPr>
              <a:t> </a:t>
            </a:r>
            <a:r>
              <a:rPr lang="en-US" sz="3300" b="0" i="0" u="none" strike="noStrike" cap="none" dirty="0" err="1">
                <a:solidFill>
                  <a:srgbClr val="0A1F41"/>
                </a:solidFill>
                <a:latin typeface="Arial"/>
                <a:ea typeface="Arial"/>
                <a:cs typeface="Arial"/>
                <a:sym typeface="Arial"/>
              </a:rPr>
              <a:t>más</a:t>
            </a:r>
            <a:r>
              <a:rPr lang="en-US" sz="3300" b="0" i="0" u="none" strike="noStrike" cap="none" dirty="0">
                <a:solidFill>
                  <a:srgbClr val="0A1F41"/>
                </a:solidFill>
                <a:latin typeface="Arial"/>
                <a:ea typeface="Arial"/>
                <a:cs typeface="Arial"/>
                <a:sym typeface="Arial"/>
              </a:rPr>
              <a:t> </a:t>
            </a:r>
            <a:r>
              <a:rPr lang="en-US" sz="3300" b="0" i="0" u="none" strike="noStrike" cap="none" dirty="0" err="1">
                <a:solidFill>
                  <a:srgbClr val="0A1F41"/>
                </a:solidFill>
                <a:latin typeface="Arial"/>
                <a:ea typeface="Arial"/>
                <a:cs typeface="Arial"/>
                <a:sym typeface="Arial"/>
              </a:rPr>
              <a:t>bajas</a:t>
            </a:r>
            <a:endParaRPr sz="3300" b="0" i="0" u="none" strike="noStrike" cap="none" dirty="0">
              <a:solidFill>
                <a:srgbClr val="000000"/>
              </a:solidFill>
              <a:latin typeface="Arial"/>
              <a:ea typeface="Arial"/>
              <a:cs typeface="Arial"/>
              <a:sym typeface="Arial"/>
            </a:endParaRPr>
          </a:p>
        </p:txBody>
      </p:sp>
      <p:sp>
        <p:nvSpPr>
          <p:cNvPr id="409" name="Google Shape;409;p11"/>
          <p:cNvSpPr txBox="1"/>
          <p:nvPr/>
        </p:nvSpPr>
        <p:spPr>
          <a:xfrm>
            <a:off x="285027" y="5200334"/>
            <a:ext cx="597909" cy="1551194"/>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4200"/>
              <a:buFont typeface="Arial"/>
              <a:buNone/>
            </a:pPr>
            <a:r>
              <a:rPr lang="en-US" sz="4200" b="0" i="0" u="none" strike="noStrike" cap="none" dirty="0">
                <a:solidFill>
                  <a:srgbClr val="F4592F"/>
                </a:solidFill>
                <a:latin typeface="Arial"/>
                <a:ea typeface="Arial"/>
                <a:cs typeface="Arial"/>
                <a:sym typeface="Arial"/>
              </a:rPr>
              <a:t> 01</a:t>
            </a:r>
            <a:endParaRPr sz="1400" b="0" i="0" u="none" strike="noStrike" cap="none" dirty="0">
              <a:solidFill>
                <a:srgbClr val="000000"/>
              </a:solidFill>
              <a:latin typeface="Arial"/>
              <a:ea typeface="Arial"/>
              <a:cs typeface="Arial"/>
              <a:sym typeface="Arial"/>
            </a:endParaRPr>
          </a:p>
        </p:txBody>
      </p:sp>
      <p:sp>
        <p:nvSpPr>
          <p:cNvPr id="410" name="Google Shape;410;p11"/>
          <p:cNvSpPr txBox="1"/>
          <p:nvPr/>
        </p:nvSpPr>
        <p:spPr>
          <a:xfrm>
            <a:off x="3971957" y="7224679"/>
            <a:ext cx="2955900" cy="1523494"/>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rgbClr val="000000"/>
              </a:buClr>
              <a:buSzPts val="3600"/>
              <a:buFont typeface="Arial"/>
              <a:buNone/>
            </a:pPr>
            <a:r>
              <a:rPr lang="en-US" sz="3300" b="0" i="0" u="none" strike="noStrike" cap="none">
                <a:solidFill>
                  <a:srgbClr val="0A1F41"/>
                </a:solidFill>
                <a:latin typeface="Arial"/>
                <a:ea typeface="Arial"/>
                <a:cs typeface="Arial"/>
                <a:sym typeface="Arial"/>
              </a:rPr>
              <a:t>Mejores resultados de la salud</a:t>
            </a:r>
            <a:endParaRPr sz="3300" b="0" i="0" u="none" strike="noStrike" cap="none">
              <a:solidFill>
                <a:srgbClr val="000000"/>
              </a:solidFill>
              <a:latin typeface="Arial"/>
              <a:ea typeface="Arial"/>
              <a:cs typeface="Arial"/>
              <a:sym typeface="Arial"/>
            </a:endParaRPr>
          </a:p>
        </p:txBody>
      </p:sp>
      <p:sp>
        <p:nvSpPr>
          <p:cNvPr id="411" name="Google Shape;411;p11"/>
          <p:cNvSpPr txBox="1"/>
          <p:nvPr/>
        </p:nvSpPr>
        <p:spPr>
          <a:xfrm>
            <a:off x="3767943" y="6039336"/>
            <a:ext cx="813101" cy="77559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4200"/>
              <a:buFont typeface="Arial"/>
              <a:buNone/>
            </a:pPr>
            <a:r>
              <a:rPr lang="en-US" sz="4200" b="0" i="0" u="none" strike="noStrike" cap="none">
                <a:solidFill>
                  <a:srgbClr val="F4592F"/>
                </a:solidFill>
                <a:latin typeface="Arial"/>
                <a:ea typeface="Arial"/>
                <a:cs typeface="Arial"/>
                <a:sym typeface="Arial"/>
              </a:rPr>
              <a:t> 02</a:t>
            </a:r>
            <a:endParaRPr sz="1400" b="0" i="0" u="none" strike="noStrike" cap="none">
              <a:solidFill>
                <a:srgbClr val="000000"/>
              </a:solidFill>
              <a:latin typeface="Arial"/>
              <a:ea typeface="Arial"/>
              <a:cs typeface="Arial"/>
              <a:sym typeface="Arial"/>
            </a:endParaRPr>
          </a:p>
        </p:txBody>
      </p:sp>
      <p:sp>
        <p:nvSpPr>
          <p:cNvPr id="412" name="Google Shape;412;p11"/>
          <p:cNvSpPr txBox="1"/>
          <p:nvPr/>
        </p:nvSpPr>
        <p:spPr>
          <a:xfrm>
            <a:off x="7553434" y="7204767"/>
            <a:ext cx="3360600" cy="2462213"/>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rgbClr val="000000"/>
              </a:buClr>
              <a:buSzPts val="3600"/>
              <a:buFont typeface="Arial"/>
              <a:buNone/>
            </a:pPr>
            <a:r>
              <a:rPr lang="en-US" sz="3200" b="0" i="0" u="none" strike="noStrike" cap="none" dirty="0" err="1">
                <a:solidFill>
                  <a:srgbClr val="0A1F41"/>
                </a:solidFill>
                <a:latin typeface="Arial"/>
                <a:ea typeface="Arial"/>
                <a:cs typeface="Arial"/>
                <a:sym typeface="Arial"/>
              </a:rPr>
              <a:t>Tasas</a:t>
            </a:r>
            <a:r>
              <a:rPr lang="en-US" sz="3200" b="0" i="0" u="none" strike="noStrike" cap="none" dirty="0">
                <a:solidFill>
                  <a:srgbClr val="0A1F41"/>
                </a:solidFill>
                <a:latin typeface="Arial"/>
                <a:ea typeface="Arial"/>
                <a:cs typeface="Arial"/>
                <a:sym typeface="Arial"/>
              </a:rPr>
              <a:t> </a:t>
            </a:r>
            <a:r>
              <a:rPr lang="en-US" sz="3200" b="0" i="0" u="none" strike="noStrike" cap="none" dirty="0" err="1">
                <a:solidFill>
                  <a:srgbClr val="0A1F41"/>
                </a:solidFill>
                <a:latin typeface="Arial"/>
                <a:ea typeface="Arial"/>
                <a:cs typeface="Arial"/>
                <a:sym typeface="Arial"/>
              </a:rPr>
              <a:t>más</a:t>
            </a:r>
            <a:r>
              <a:rPr lang="en-US" sz="3200" b="0" i="0" u="none" strike="noStrike" cap="none" dirty="0">
                <a:solidFill>
                  <a:srgbClr val="0A1F41"/>
                </a:solidFill>
                <a:latin typeface="Arial"/>
                <a:ea typeface="Arial"/>
                <a:cs typeface="Arial"/>
                <a:sym typeface="Arial"/>
              </a:rPr>
              <a:t> </a:t>
            </a:r>
            <a:r>
              <a:rPr lang="en-US" sz="3200" b="0" i="0" u="none" strike="noStrike" cap="none" dirty="0" err="1">
                <a:solidFill>
                  <a:srgbClr val="0A1F41"/>
                </a:solidFill>
                <a:latin typeface="Arial"/>
                <a:ea typeface="Arial"/>
                <a:cs typeface="Arial"/>
                <a:sym typeface="Arial"/>
              </a:rPr>
              <a:t>altas</a:t>
            </a:r>
            <a:r>
              <a:rPr lang="en-US" sz="3200" b="0" i="0" u="none" strike="noStrike" cap="none" dirty="0">
                <a:solidFill>
                  <a:srgbClr val="0A1F41"/>
                </a:solidFill>
                <a:latin typeface="Arial"/>
                <a:ea typeface="Arial"/>
                <a:cs typeface="Arial"/>
                <a:sym typeface="Arial"/>
              </a:rPr>
              <a:t> de </a:t>
            </a:r>
            <a:r>
              <a:rPr lang="en-US" sz="3200" b="0" i="0" u="none" strike="noStrike" cap="none" dirty="0" err="1">
                <a:solidFill>
                  <a:srgbClr val="0A1F41"/>
                </a:solidFill>
                <a:latin typeface="Arial"/>
                <a:ea typeface="Arial"/>
                <a:cs typeface="Arial"/>
                <a:sym typeface="Arial"/>
              </a:rPr>
              <a:t>voluntariado</a:t>
            </a:r>
            <a:r>
              <a:rPr lang="en-US" sz="3200" b="0" i="0" u="none" strike="noStrike" cap="none" dirty="0">
                <a:solidFill>
                  <a:srgbClr val="0A1F41"/>
                </a:solidFill>
                <a:latin typeface="Arial"/>
                <a:ea typeface="Arial"/>
                <a:cs typeface="Arial"/>
                <a:sym typeface="Arial"/>
              </a:rPr>
              <a:t> y </a:t>
            </a:r>
            <a:r>
              <a:rPr lang="en-US" sz="3200" b="0" i="0" u="none" strike="noStrike" cap="none" dirty="0" err="1">
                <a:solidFill>
                  <a:srgbClr val="0A1F41"/>
                </a:solidFill>
                <a:latin typeface="Arial"/>
                <a:ea typeface="Arial"/>
                <a:cs typeface="Arial"/>
                <a:sym typeface="Arial"/>
              </a:rPr>
              <a:t>votaciones</a:t>
            </a:r>
            <a:r>
              <a:rPr lang="en-US" sz="3200" b="0" i="0" u="none" strike="noStrike" cap="none" dirty="0">
                <a:solidFill>
                  <a:srgbClr val="0A1F41"/>
                </a:solidFill>
                <a:latin typeface="Arial"/>
                <a:ea typeface="Arial"/>
                <a:cs typeface="Arial"/>
                <a:sym typeface="Arial"/>
              </a:rPr>
              <a:t>, y </a:t>
            </a:r>
            <a:r>
              <a:rPr lang="en-US" sz="3200" b="0" i="0" u="none" strike="noStrike" cap="none" dirty="0" err="1">
                <a:solidFill>
                  <a:srgbClr val="0A1F41"/>
                </a:solidFill>
                <a:latin typeface="Arial"/>
                <a:ea typeface="Arial"/>
                <a:cs typeface="Arial"/>
                <a:sym typeface="Arial"/>
              </a:rPr>
              <a:t>más</a:t>
            </a:r>
            <a:r>
              <a:rPr lang="en-US" sz="3200" b="0" i="0" u="none" strike="noStrike" cap="none" dirty="0">
                <a:solidFill>
                  <a:srgbClr val="0A1F41"/>
                </a:solidFill>
                <a:latin typeface="Arial"/>
                <a:ea typeface="Arial"/>
                <a:cs typeface="Arial"/>
                <a:sym typeface="Arial"/>
              </a:rPr>
              <a:t> </a:t>
            </a:r>
            <a:r>
              <a:rPr lang="en-US" sz="3200" b="0" i="0" u="none" strike="noStrike" cap="none" dirty="0" err="1">
                <a:solidFill>
                  <a:srgbClr val="0A1F41"/>
                </a:solidFill>
                <a:latin typeface="Arial"/>
                <a:ea typeface="Arial"/>
                <a:cs typeface="Arial"/>
                <a:sym typeface="Arial"/>
              </a:rPr>
              <a:t>bajas</a:t>
            </a:r>
            <a:r>
              <a:rPr lang="en-US" sz="3200" b="0" i="0" u="none" strike="noStrike" cap="none" dirty="0">
                <a:solidFill>
                  <a:srgbClr val="0A1F41"/>
                </a:solidFill>
                <a:latin typeface="Arial"/>
                <a:ea typeface="Arial"/>
                <a:cs typeface="Arial"/>
                <a:sym typeface="Arial"/>
              </a:rPr>
              <a:t> de </a:t>
            </a:r>
            <a:r>
              <a:rPr lang="en-US" sz="3200" b="0" i="0" u="none" strike="noStrike" cap="none" dirty="0" err="1">
                <a:solidFill>
                  <a:srgbClr val="0A1F41"/>
                </a:solidFill>
                <a:latin typeface="Arial"/>
                <a:ea typeface="Arial"/>
                <a:cs typeface="Arial"/>
                <a:sym typeface="Arial"/>
              </a:rPr>
              <a:t>encarcelamiento</a:t>
            </a:r>
            <a:endParaRPr sz="3200" b="0" i="0" u="none" strike="noStrike" cap="none" dirty="0">
              <a:solidFill>
                <a:srgbClr val="0A1F41"/>
              </a:solidFill>
              <a:latin typeface="Arial"/>
              <a:ea typeface="Arial"/>
              <a:cs typeface="Arial"/>
              <a:sym typeface="Arial"/>
            </a:endParaRPr>
          </a:p>
        </p:txBody>
      </p:sp>
      <p:sp>
        <p:nvSpPr>
          <p:cNvPr id="413" name="Google Shape;413;p11"/>
          <p:cNvSpPr txBox="1"/>
          <p:nvPr/>
        </p:nvSpPr>
        <p:spPr>
          <a:xfrm>
            <a:off x="7377919" y="6210312"/>
            <a:ext cx="873452" cy="775597"/>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4200"/>
              <a:buFont typeface="Arial"/>
              <a:buNone/>
            </a:pPr>
            <a:r>
              <a:rPr lang="en-US" sz="4200" b="0" i="0" u="none" strike="noStrike" cap="none">
                <a:solidFill>
                  <a:srgbClr val="F4592F"/>
                </a:solidFill>
                <a:latin typeface="Arial"/>
                <a:ea typeface="Arial"/>
                <a:cs typeface="Arial"/>
                <a:sym typeface="Arial"/>
              </a:rPr>
              <a:t> 03</a:t>
            </a:r>
            <a:endParaRPr sz="1400" b="0" i="0" u="none" strike="noStrike" cap="none">
              <a:solidFill>
                <a:srgbClr val="000000"/>
              </a:solidFill>
              <a:latin typeface="Arial"/>
              <a:ea typeface="Arial"/>
              <a:cs typeface="Arial"/>
              <a:sym typeface="Arial"/>
            </a:endParaRPr>
          </a:p>
        </p:txBody>
      </p:sp>
      <p:sp>
        <p:nvSpPr>
          <p:cNvPr id="414" name="Google Shape;414;p11"/>
          <p:cNvSpPr txBox="1"/>
          <p:nvPr/>
        </p:nvSpPr>
        <p:spPr>
          <a:xfrm>
            <a:off x="11058519" y="7231241"/>
            <a:ext cx="3387300" cy="2462213"/>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rgbClr val="000000"/>
              </a:buClr>
              <a:buSzPts val="3600"/>
              <a:buFont typeface="Arial"/>
              <a:buNone/>
            </a:pPr>
            <a:r>
              <a:rPr lang="en-US" sz="3200" b="0" i="0" u="none" strike="noStrike" cap="none" dirty="0">
                <a:solidFill>
                  <a:srgbClr val="0A1F41"/>
                </a:solidFill>
                <a:latin typeface="Arial"/>
                <a:ea typeface="Arial"/>
                <a:cs typeface="Arial"/>
                <a:sym typeface="Arial"/>
              </a:rPr>
              <a:t>Mayor </a:t>
            </a:r>
            <a:r>
              <a:rPr lang="en-US" sz="3200" b="0" i="0" u="none" strike="noStrike" cap="none" dirty="0" err="1">
                <a:solidFill>
                  <a:srgbClr val="0A1F41"/>
                </a:solidFill>
                <a:latin typeface="Arial"/>
                <a:ea typeface="Arial"/>
                <a:cs typeface="Arial"/>
                <a:sym typeface="Arial"/>
              </a:rPr>
              <a:t>probabilidad</a:t>
            </a:r>
            <a:r>
              <a:rPr lang="en-US" sz="3200" b="0" i="0" u="none" strike="noStrike" cap="none" dirty="0">
                <a:solidFill>
                  <a:srgbClr val="0A1F41"/>
                </a:solidFill>
                <a:latin typeface="Arial"/>
                <a:ea typeface="Arial"/>
                <a:cs typeface="Arial"/>
                <a:sym typeface="Arial"/>
              </a:rPr>
              <a:t> de que </a:t>
            </a:r>
            <a:r>
              <a:rPr lang="en-US" sz="3200" b="0" i="0" u="none" strike="noStrike" cap="none" dirty="0" err="1">
                <a:solidFill>
                  <a:srgbClr val="0A1F41"/>
                </a:solidFill>
                <a:latin typeface="Arial"/>
                <a:ea typeface="Arial"/>
                <a:cs typeface="Arial"/>
                <a:sym typeface="Arial"/>
              </a:rPr>
              <a:t>los</a:t>
            </a:r>
            <a:r>
              <a:rPr lang="en-US" sz="3200" b="0" i="0" u="none" strike="noStrike" cap="none" dirty="0">
                <a:solidFill>
                  <a:srgbClr val="0A1F41"/>
                </a:solidFill>
                <a:latin typeface="Arial"/>
                <a:ea typeface="Arial"/>
                <a:cs typeface="Arial"/>
                <a:sym typeface="Arial"/>
              </a:rPr>
              <a:t> </a:t>
            </a:r>
            <a:r>
              <a:rPr lang="en-US" sz="3200" b="0" i="0" u="none" strike="noStrike" cap="none" dirty="0" err="1">
                <a:solidFill>
                  <a:srgbClr val="0A1F41"/>
                </a:solidFill>
                <a:latin typeface="Arial"/>
                <a:ea typeface="Arial"/>
                <a:cs typeface="Arial"/>
                <a:sym typeface="Arial"/>
              </a:rPr>
              <a:t>hijos</a:t>
            </a:r>
            <a:r>
              <a:rPr lang="en-US" sz="3200" b="0" i="0" u="none" strike="noStrike" cap="none" dirty="0">
                <a:solidFill>
                  <a:srgbClr val="0A1F41"/>
                </a:solidFill>
                <a:latin typeface="Arial"/>
                <a:ea typeface="Arial"/>
                <a:cs typeface="Arial"/>
                <a:sym typeface="Arial"/>
              </a:rPr>
              <a:t> </a:t>
            </a:r>
            <a:r>
              <a:rPr lang="en-US" sz="3200" b="0" i="0" u="none" strike="noStrike" cap="none" dirty="0" err="1">
                <a:solidFill>
                  <a:srgbClr val="0A1F41"/>
                </a:solidFill>
                <a:latin typeface="Arial"/>
                <a:ea typeface="Arial"/>
                <a:cs typeface="Arial"/>
                <a:sym typeface="Arial"/>
              </a:rPr>
              <a:t>asistan</a:t>
            </a:r>
            <a:r>
              <a:rPr lang="en-US" sz="3200" b="0" i="0" u="none" strike="noStrike" cap="none" dirty="0">
                <a:solidFill>
                  <a:srgbClr val="0A1F41"/>
                </a:solidFill>
                <a:latin typeface="Arial"/>
                <a:ea typeface="Arial"/>
                <a:cs typeface="Arial"/>
                <a:sym typeface="Arial"/>
              </a:rPr>
              <a:t> a la </a:t>
            </a:r>
            <a:r>
              <a:rPr lang="en-US" sz="3200" b="0" i="0" u="none" strike="noStrike" cap="none" dirty="0" err="1">
                <a:solidFill>
                  <a:srgbClr val="0A1F41"/>
                </a:solidFill>
                <a:latin typeface="Arial"/>
                <a:ea typeface="Arial"/>
                <a:cs typeface="Arial"/>
                <a:sym typeface="Arial"/>
              </a:rPr>
              <a:t>universidad</a:t>
            </a:r>
            <a:endParaRPr sz="3200" b="0" i="0" u="none" strike="noStrike" cap="none" dirty="0">
              <a:solidFill>
                <a:srgbClr val="0A1F41"/>
              </a:solidFill>
              <a:latin typeface="Arial"/>
              <a:ea typeface="Arial"/>
              <a:cs typeface="Arial"/>
              <a:sym typeface="Arial"/>
            </a:endParaRPr>
          </a:p>
        </p:txBody>
      </p:sp>
      <p:sp>
        <p:nvSpPr>
          <p:cNvPr id="415" name="Google Shape;415;p11"/>
          <p:cNvSpPr txBox="1"/>
          <p:nvPr/>
        </p:nvSpPr>
        <p:spPr>
          <a:xfrm>
            <a:off x="11060796" y="5592772"/>
            <a:ext cx="731733" cy="1551194"/>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4200"/>
              <a:buFont typeface="Arial"/>
              <a:buNone/>
            </a:pPr>
            <a:r>
              <a:rPr lang="en-US" sz="4200" b="0" i="0" u="none" strike="noStrike" cap="none">
                <a:solidFill>
                  <a:srgbClr val="F4592F"/>
                </a:solidFill>
                <a:latin typeface="Arial"/>
                <a:ea typeface="Arial"/>
                <a:cs typeface="Arial"/>
                <a:sym typeface="Arial"/>
              </a:rPr>
              <a:t> 04</a:t>
            </a:r>
            <a:endParaRPr sz="1400" b="0" i="0" u="none" strike="noStrike" cap="none">
              <a:solidFill>
                <a:srgbClr val="000000"/>
              </a:solidFill>
              <a:latin typeface="Arial"/>
              <a:ea typeface="Arial"/>
              <a:cs typeface="Arial"/>
              <a:sym typeface="Arial"/>
            </a:endParaRPr>
          </a:p>
        </p:txBody>
      </p:sp>
      <p:sp>
        <p:nvSpPr>
          <p:cNvPr id="416" name="Google Shape;416;p11"/>
          <p:cNvSpPr txBox="1"/>
          <p:nvPr/>
        </p:nvSpPr>
        <p:spPr>
          <a:xfrm>
            <a:off x="1942131" y="49864"/>
            <a:ext cx="14356500" cy="2215991"/>
          </a:xfrm>
          <a:prstGeom prst="rect">
            <a:avLst/>
          </a:prstGeom>
          <a:noFill/>
          <a:ln>
            <a:noFill/>
          </a:ln>
        </p:spPr>
        <p:txBody>
          <a:bodyPr spcFirstLastPara="1" wrap="square" lIns="0" tIns="0" rIns="0" bIns="0" anchor="t" anchorCtr="0">
            <a:spAutoFit/>
          </a:bodyPr>
          <a:lstStyle/>
          <a:p>
            <a:pPr marL="0" marR="0" lvl="0" indent="0" algn="ctr" rtl="0">
              <a:lnSpc>
                <a:spcPct val="120000"/>
              </a:lnSpc>
              <a:spcBef>
                <a:spcPts val="0"/>
              </a:spcBef>
              <a:spcAft>
                <a:spcPts val="0"/>
              </a:spcAft>
              <a:buClr>
                <a:srgbClr val="000000"/>
              </a:buClr>
              <a:buSzPts val="6000"/>
              <a:buFont typeface="Arial"/>
              <a:buNone/>
            </a:pPr>
            <a:r>
              <a:rPr lang="en-US" sz="6000" b="0" i="0" u="none" strike="noStrike" cap="none" dirty="0">
                <a:solidFill>
                  <a:srgbClr val="FFFFFF"/>
                </a:solidFill>
                <a:latin typeface="Poppins ExtraBold"/>
                <a:ea typeface="Poppins ExtraBold"/>
                <a:cs typeface="Poppins ExtraBold"/>
                <a:sym typeface="Poppins ExtraBold"/>
              </a:rPr>
              <a:t>La </a:t>
            </a:r>
            <a:r>
              <a:rPr lang="en-US" sz="6000" b="0" i="0" u="none" strike="noStrike" cap="none" dirty="0" err="1">
                <a:solidFill>
                  <a:srgbClr val="FFFFFF"/>
                </a:solidFill>
                <a:latin typeface="Poppins ExtraBold"/>
                <a:ea typeface="Poppins ExtraBold"/>
                <a:cs typeface="Poppins ExtraBold"/>
                <a:sym typeface="Poppins ExtraBold"/>
              </a:rPr>
              <a:t>Educación</a:t>
            </a:r>
            <a:r>
              <a:rPr lang="en-US" sz="6000" b="0" i="0" u="none" strike="noStrike" cap="none" dirty="0">
                <a:solidFill>
                  <a:srgbClr val="FFFFFF"/>
                </a:solidFill>
                <a:latin typeface="Poppins ExtraBold"/>
                <a:ea typeface="Poppins ExtraBold"/>
                <a:cs typeface="Poppins ExtraBold"/>
                <a:sym typeface="Poppins ExtraBold"/>
              </a:rPr>
              <a:t> Vale la Pena de </a:t>
            </a:r>
            <a:r>
              <a:rPr lang="en-US" sz="6000" dirty="0" err="1">
                <a:solidFill>
                  <a:srgbClr val="FFFFFF"/>
                </a:solidFill>
                <a:latin typeface="Poppins ExtraBold"/>
                <a:ea typeface="Poppins ExtraBold"/>
                <a:cs typeface="Poppins ExtraBold"/>
                <a:sym typeface="Poppins ExtraBold"/>
              </a:rPr>
              <a:t>O</a:t>
            </a:r>
            <a:r>
              <a:rPr lang="en-US" sz="6000" b="0" i="0" u="none" strike="noStrike" cap="none" dirty="0" err="1">
                <a:solidFill>
                  <a:srgbClr val="FFFFFF"/>
                </a:solidFill>
                <a:latin typeface="Poppins ExtraBold"/>
                <a:ea typeface="Poppins ExtraBold"/>
                <a:cs typeface="Poppins ExtraBold"/>
                <a:sym typeface="Poppins ExtraBold"/>
              </a:rPr>
              <a:t>tras</a:t>
            </a:r>
            <a:r>
              <a:rPr lang="en-US" sz="6000" b="0" i="0" u="none" strike="noStrike" cap="none" dirty="0">
                <a:solidFill>
                  <a:srgbClr val="FFFFFF"/>
                </a:solidFill>
                <a:latin typeface="Poppins ExtraBold"/>
                <a:ea typeface="Poppins ExtraBold"/>
                <a:cs typeface="Poppins ExtraBold"/>
                <a:sym typeface="Poppins ExtraBold"/>
              </a:rPr>
              <a:t> </a:t>
            </a:r>
            <a:r>
              <a:rPr lang="en-US" sz="6000" b="0" i="0" u="none" strike="noStrike" cap="none" dirty="0" err="1">
                <a:solidFill>
                  <a:srgbClr val="FFFFFF"/>
                </a:solidFill>
                <a:latin typeface="Poppins ExtraBold"/>
                <a:ea typeface="Poppins ExtraBold"/>
                <a:cs typeface="Poppins ExtraBold"/>
                <a:sym typeface="Poppins ExtraBold"/>
              </a:rPr>
              <a:t>Maneras</a:t>
            </a:r>
            <a:r>
              <a:rPr lang="en-US" sz="6000" b="0" i="0" u="none" strike="noStrike" cap="none" dirty="0">
                <a:solidFill>
                  <a:srgbClr val="FFFFFF"/>
                </a:solidFill>
                <a:latin typeface="Poppins ExtraBold"/>
                <a:ea typeface="Poppins ExtraBold"/>
                <a:cs typeface="Poppins ExtraBold"/>
                <a:sym typeface="Poppins ExtraBold"/>
              </a:rPr>
              <a:t>...</a:t>
            </a:r>
            <a:endParaRPr sz="1400" b="0" i="0" u="none" strike="noStrike" cap="none" dirty="0">
              <a:solidFill>
                <a:srgbClr val="000000"/>
              </a:solidFill>
              <a:latin typeface="Poppins ExtraBold"/>
              <a:ea typeface="Poppins ExtraBold"/>
              <a:cs typeface="Poppins ExtraBold"/>
              <a:sym typeface="Poppins ExtraBold"/>
            </a:endParaRPr>
          </a:p>
        </p:txBody>
      </p:sp>
      <p:grpSp>
        <p:nvGrpSpPr>
          <p:cNvPr id="418" name="Google Shape;418;p11"/>
          <p:cNvGrpSpPr/>
          <p:nvPr/>
        </p:nvGrpSpPr>
        <p:grpSpPr>
          <a:xfrm>
            <a:off x="14698975" y="2418144"/>
            <a:ext cx="3405362" cy="7682712"/>
            <a:chOff x="0" y="-345644"/>
            <a:chExt cx="5521923" cy="8592994"/>
          </a:xfrm>
        </p:grpSpPr>
        <p:sp>
          <p:nvSpPr>
            <p:cNvPr id="419" name="Google Shape;419;p11"/>
            <p:cNvSpPr/>
            <p:nvPr/>
          </p:nvSpPr>
          <p:spPr>
            <a:xfrm>
              <a:off x="0" y="-345644"/>
              <a:ext cx="5521923" cy="5867544"/>
            </a:xfrm>
            <a:custGeom>
              <a:avLst/>
              <a:gdLst/>
              <a:ahLst/>
              <a:cxnLst/>
              <a:rect l="l" t="t" r="r" b="b"/>
              <a:pathLst>
                <a:path w="6350026" h="6350000" extrusionOk="0">
                  <a:moveTo>
                    <a:pt x="0" y="0"/>
                  </a:moveTo>
                  <a:lnTo>
                    <a:pt x="6350026" y="0"/>
                  </a:lnTo>
                  <a:lnTo>
                    <a:pt x="6350026" y="6350000"/>
                  </a:lnTo>
                  <a:lnTo>
                    <a:pt x="0" y="6350000"/>
                  </a:lnTo>
                  <a:close/>
                </a:path>
              </a:pathLst>
            </a:custGeom>
            <a:blipFill rotWithShape="1">
              <a:blip r:embed="rId7">
                <a:alphaModFix/>
              </a:blip>
              <a:stretch>
                <a:fillRect l="-24993" r="-24992"/>
              </a:stretch>
            </a:blipFill>
            <a:ln>
              <a:noFill/>
            </a:ln>
          </p:spPr>
          <p:txBody>
            <a:bodyPr/>
            <a:lstStyle/>
            <a:p>
              <a:endParaRPr lang="en-US"/>
            </a:p>
          </p:txBody>
        </p:sp>
        <p:sp>
          <p:nvSpPr>
            <p:cNvPr id="420" name="Google Shape;420;p11"/>
            <p:cNvSpPr/>
            <p:nvPr/>
          </p:nvSpPr>
          <p:spPr>
            <a:xfrm>
              <a:off x="0" y="5119561"/>
              <a:ext cx="5521921" cy="3127788"/>
            </a:xfrm>
            <a:custGeom>
              <a:avLst/>
              <a:gdLst/>
              <a:ahLst/>
              <a:cxnLst/>
              <a:rect l="l" t="t" r="r" b="b"/>
              <a:pathLst>
                <a:path w="1400932" h="793531" extrusionOk="0">
                  <a:moveTo>
                    <a:pt x="0" y="0"/>
                  </a:moveTo>
                  <a:lnTo>
                    <a:pt x="1400932" y="0"/>
                  </a:lnTo>
                  <a:lnTo>
                    <a:pt x="1400932" y="793531"/>
                  </a:lnTo>
                  <a:lnTo>
                    <a:pt x="0" y="793531"/>
                  </a:lnTo>
                  <a:close/>
                </a:path>
              </a:pathLst>
            </a:custGeom>
            <a:solidFill>
              <a:srgbClr val="FED531"/>
            </a:solidFill>
            <a:ln>
              <a:noFill/>
            </a:ln>
          </p:spPr>
          <p:txBody>
            <a:bodyPr/>
            <a:lstStyle/>
            <a:p>
              <a:endParaRPr lang="en-US"/>
            </a:p>
          </p:txBody>
        </p:sp>
        <p:sp>
          <p:nvSpPr>
            <p:cNvPr id="421" name="Google Shape;421;p11"/>
            <p:cNvSpPr/>
            <p:nvPr/>
          </p:nvSpPr>
          <p:spPr>
            <a:xfrm>
              <a:off x="0" y="4019523"/>
              <a:ext cx="1340671" cy="4227827"/>
            </a:xfrm>
            <a:custGeom>
              <a:avLst/>
              <a:gdLst/>
              <a:ahLst/>
              <a:cxnLst/>
              <a:rect l="l" t="t" r="r" b="b"/>
              <a:pathLst>
                <a:path w="340133" h="1072615" extrusionOk="0">
                  <a:moveTo>
                    <a:pt x="0" y="0"/>
                  </a:moveTo>
                  <a:lnTo>
                    <a:pt x="340133" y="0"/>
                  </a:lnTo>
                  <a:lnTo>
                    <a:pt x="340133" y="1072615"/>
                  </a:lnTo>
                  <a:lnTo>
                    <a:pt x="0" y="1072615"/>
                  </a:lnTo>
                  <a:close/>
                </a:path>
              </a:pathLst>
            </a:custGeom>
            <a:solidFill>
              <a:srgbClr val="FED531"/>
            </a:solidFill>
            <a:ln>
              <a:noFill/>
            </a:ln>
          </p:spPr>
          <p:txBody>
            <a:bodyPr/>
            <a:lstStyle/>
            <a:p>
              <a:endParaRPr lang="en-US"/>
            </a:p>
          </p:txBody>
        </p:sp>
      </p:grpSp>
      <p:sp>
        <p:nvSpPr>
          <p:cNvPr id="422" name="Google Shape;422;p11"/>
          <p:cNvSpPr txBox="1"/>
          <p:nvPr/>
        </p:nvSpPr>
        <p:spPr>
          <a:xfrm>
            <a:off x="14794031" y="5509901"/>
            <a:ext cx="731733" cy="1551194"/>
          </a:xfrm>
          <a:prstGeom prst="rect">
            <a:avLst/>
          </a:prstGeom>
          <a:noFill/>
          <a:ln>
            <a:noFill/>
          </a:ln>
        </p:spPr>
        <p:txBody>
          <a:bodyPr spcFirstLastPara="1" wrap="square" lIns="0" tIns="0" rIns="0" bIns="0" anchor="t" anchorCtr="0">
            <a:spAutoFit/>
          </a:bodyPr>
          <a:lstStyle/>
          <a:p>
            <a:pPr marL="0" marR="0" lvl="0" indent="0" algn="l" rtl="0">
              <a:lnSpc>
                <a:spcPct val="120000"/>
              </a:lnSpc>
              <a:spcBef>
                <a:spcPts val="0"/>
              </a:spcBef>
              <a:spcAft>
                <a:spcPts val="0"/>
              </a:spcAft>
              <a:buClr>
                <a:srgbClr val="000000"/>
              </a:buClr>
              <a:buSzPts val="4200"/>
              <a:buFont typeface="Arial"/>
              <a:buNone/>
            </a:pPr>
            <a:r>
              <a:rPr lang="en-US" sz="4200" b="0" i="0" u="none" strike="noStrike" cap="none">
                <a:solidFill>
                  <a:srgbClr val="F4592F"/>
                </a:solidFill>
                <a:latin typeface="Arial"/>
                <a:ea typeface="Arial"/>
                <a:cs typeface="Arial"/>
                <a:sym typeface="Arial"/>
              </a:rPr>
              <a:t> 05</a:t>
            </a:r>
            <a:endParaRPr sz="1400" b="0" i="0" u="none" strike="noStrike" cap="none">
              <a:solidFill>
                <a:srgbClr val="000000"/>
              </a:solidFill>
              <a:latin typeface="Arial"/>
              <a:ea typeface="Arial"/>
              <a:cs typeface="Arial"/>
              <a:sym typeface="Arial"/>
            </a:endParaRPr>
          </a:p>
        </p:txBody>
      </p:sp>
      <p:sp>
        <p:nvSpPr>
          <p:cNvPr id="423" name="Google Shape;423;p11"/>
          <p:cNvSpPr txBox="1"/>
          <p:nvPr/>
        </p:nvSpPr>
        <p:spPr>
          <a:xfrm>
            <a:off x="14794031" y="7482480"/>
            <a:ext cx="3258600" cy="1661993"/>
          </a:xfrm>
          <a:prstGeom prst="rect">
            <a:avLst/>
          </a:prstGeom>
          <a:noFill/>
          <a:ln>
            <a:noFill/>
          </a:ln>
        </p:spPr>
        <p:txBody>
          <a:bodyPr spcFirstLastPara="1" wrap="square" lIns="0" tIns="0" rIns="0" bIns="0" anchor="t" anchorCtr="0">
            <a:spAutoFit/>
          </a:bodyPr>
          <a:lstStyle/>
          <a:p>
            <a:pPr marL="0" marR="0" lvl="1" indent="0" algn="l" rtl="0">
              <a:lnSpc>
                <a:spcPct val="100000"/>
              </a:lnSpc>
              <a:spcBef>
                <a:spcPts val="0"/>
              </a:spcBef>
              <a:spcAft>
                <a:spcPts val="0"/>
              </a:spcAft>
              <a:buClr>
                <a:srgbClr val="000000"/>
              </a:buClr>
              <a:buSzPts val="3600"/>
              <a:buFont typeface="Arial"/>
              <a:buNone/>
            </a:pPr>
            <a:r>
              <a:rPr lang="en-US" sz="3600" b="0" i="0" u="none" strike="noStrike" cap="none" dirty="0">
                <a:solidFill>
                  <a:srgbClr val="0A1F41"/>
                </a:solidFill>
                <a:latin typeface="Arial"/>
                <a:ea typeface="Arial"/>
                <a:cs typeface="Arial"/>
                <a:sym typeface="Arial"/>
              </a:rPr>
              <a:t>Mayor </a:t>
            </a:r>
            <a:r>
              <a:rPr lang="en-US" sz="3600" b="0" i="0" u="none" strike="noStrike" cap="none" dirty="0" err="1">
                <a:solidFill>
                  <a:srgbClr val="0A1F41"/>
                </a:solidFill>
                <a:latin typeface="Arial"/>
                <a:ea typeface="Arial"/>
                <a:cs typeface="Arial"/>
                <a:sym typeface="Arial"/>
              </a:rPr>
              <a:t>satisfacción</a:t>
            </a:r>
            <a:r>
              <a:rPr lang="en-US" sz="3600" b="0" i="0" u="none" strike="noStrike" cap="none" dirty="0">
                <a:solidFill>
                  <a:srgbClr val="0A1F41"/>
                </a:solidFill>
                <a:latin typeface="Arial"/>
                <a:ea typeface="Arial"/>
                <a:cs typeface="Arial"/>
                <a:sym typeface="Arial"/>
              </a:rPr>
              <a:t> </a:t>
            </a:r>
            <a:r>
              <a:rPr lang="en-US" sz="3600" b="0" i="0" u="none" strike="noStrike" cap="none" dirty="0" err="1">
                <a:solidFill>
                  <a:srgbClr val="0A1F41"/>
                </a:solidFill>
                <a:latin typeface="Arial"/>
                <a:ea typeface="Arial"/>
                <a:cs typeface="Arial"/>
                <a:sym typeface="Arial"/>
              </a:rPr>
              <a:t>vocacional</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420FBE1BEDBA5438867CF06452A80D2" ma:contentTypeVersion="15" ma:contentTypeDescription="Create a new document." ma:contentTypeScope="" ma:versionID="72e4816da8de4858bd03c6559816e77f">
  <xsd:schema xmlns:xsd="http://www.w3.org/2001/XMLSchema" xmlns:xs="http://www.w3.org/2001/XMLSchema" xmlns:p="http://schemas.microsoft.com/office/2006/metadata/properties" xmlns:ns2="ca95d546-c3d1-4014-b078-669849779e27" xmlns:ns3="e6c4dc83-5275-4bb2-a4be-ceceea1230f8" targetNamespace="http://schemas.microsoft.com/office/2006/metadata/properties" ma:root="true" ma:fieldsID="e3362b23538bc3999fbd6d03290dfa63" ns2:_="" ns3:_="">
    <xsd:import namespace="ca95d546-c3d1-4014-b078-669849779e27"/>
    <xsd:import namespace="e6c4dc83-5275-4bb2-a4be-ceceea1230f8"/>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DateTaken"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3:SharedWithUsers" minOccurs="0"/>
                <xsd:element ref="ns3:SharedWithDetail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a95d546-c3d1-4014-b078-669849779e2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true">
      <xsd:simpleType>
        <xsd:restriction base="dms:Note">
          <xsd:maxLength value="255"/>
        </xsd:restrictio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ed0fa60-005e-41ca-9509-24d8c331ce7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e6c4dc83-5275-4bb2-a4be-ceceea1230f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211eeff1-b305-4170-a09c-fa529318d099}" ma:internalName="TaxCatchAll" ma:showField="CatchAllData" ma:web="e6c4dc83-5275-4bb2-a4be-ceceea1230f8">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ca95d546-c3d1-4014-b078-669849779e27">
      <Terms xmlns="http://schemas.microsoft.com/office/infopath/2007/PartnerControls"/>
    </lcf76f155ced4ddcb4097134ff3c332f>
    <TaxCatchAll xmlns="e6c4dc83-5275-4bb2-a4be-ceceea1230f8" xsi:nil="true"/>
  </documentManagement>
</p:properties>
</file>

<file path=customXml/itemProps1.xml><?xml version="1.0" encoding="utf-8"?>
<ds:datastoreItem xmlns:ds="http://schemas.openxmlformats.org/officeDocument/2006/customXml" ds:itemID="{223BCE17-D3D5-4C16-9734-EBB5BD53BDB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ca95d546-c3d1-4014-b078-669849779e27"/>
    <ds:schemaRef ds:uri="e6c4dc83-5275-4bb2-a4be-ceceea1230f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BD208734-3BDF-4F85-8724-EC42F98ED529}">
  <ds:schemaRefs>
    <ds:schemaRef ds:uri="http://schemas.microsoft.com/sharepoint/v3/contenttype/forms"/>
  </ds:schemaRefs>
</ds:datastoreItem>
</file>

<file path=customXml/itemProps3.xml><?xml version="1.0" encoding="utf-8"?>
<ds:datastoreItem xmlns:ds="http://schemas.openxmlformats.org/officeDocument/2006/customXml" ds:itemID="{C4CAF6A6-8A29-48CC-8CEF-72DDD693041A}">
  <ds:schemaRefs>
    <ds:schemaRef ds:uri="http://schemas.microsoft.com/office/2006/metadata/properties"/>
    <ds:schemaRef ds:uri="http://schemas.microsoft.com/office/infopath/2007/PartnerControls"/>
    <ds:schemaRef ds:uri="ca95d546-c3d1-4014-b078-669849779e27"/>
    <ds:schemaRef ds:uri="e6c4dc83-5275-4bb2-a4be-ceceea1230f8"/>
  </ds:schemaRefs>
</ds:datastoreItem>
</file>

<file path=docProps/app.xml><?xml version="1.0" encoding="utf-8"?>
<Properties xmlns="http://schemas.openxmlformats.org/officeDocument/2006/extended-properties" xmlns:vt="http://schemas.openxmlformats.org/officeDocument/2006/docPropsVTypes">
  <TotalTime>3619</TotalTime>
  <Words>27446</Words>
  <Application>Microsoft Office PowerPoint</Application>
  <PresentationFormat>Custom</PresentationFormat>
  <Paragraphs>1401</Paragraphs>
  <Slides>84</Slides>
  <Notes>84</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84</vt:i4>
      </vt:variant>
    </vt:vector>
  </HeadingPairs>
  <TitlesOfParts>
    <vt:vector size="101" baseType="lpstr">
      <vt:lpstr>Poppins</vt:lpstr>
      <vt:lpstr>Noto Sans Symbols</vt:lpstr>
      <vt:lpstr>Quattrocento Sans</vt:lpstr>
      <vt:lpstr>Courier New</vt:lpstr>
      <vt:lpstr>Poppins Light</vt:lpstr>
      <vt:lpstr>Arial</vt:lpstr>
      <vt:lpstr>Wingdings</vt:lpstr>
      <vt:lpstr>Symbol</vt:lpstr>
      <vt:lpstr>Times New Roman</vt:lpstr>
      <vt:lpstr>Poppins Medium</vt:lpstr>
      <vt:lpstr>Poppins SemiBold</vt:lpstr>
      <vt:lpstr>Segoe UI Web (West European)</vt:lpstr>
      <vt:lpstr>Poppins ExtraBold</vt:lpstr>
      <vt:lpstr>Calibri</vt:lpstr>
      <vt:lpstr>Source Sans Pro</vt:lpstr>
      <vt:lpstr>Noto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 pesar de la barreras, los jóvenes en crianza temporal  están asistiendo a la universidad y superando todas los pronósticos! </vt:lpstr>
      <vt:lpstr>PowerPoint Presentation</vt:lpstr>
      <vt:lpstr>PowerPoint Presentation</vt:lpstr>
      <vt:lpstr>PowerPoint Presentation</vt:lpstr>
      <vt:lpstr>PowerPoint Presentation</vt:lpstr>
      <vt:lpstr>Opciones  Educativos </vt:lpstr>
      <vt:lpstr>Diferencia Entre Colegios y Universidades</vt:lpstr>
      <vt:lpstr>Diferencia Entre Colegios y Universidades</vt:lpstr>
      <vt:lpstr>Diferencia Entre Colegios y Universidades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Linda Ramos</dc:creator>
  <cp:lastModifiedBy>Maegan Mattock</cp:lastModifiedBy>
  <cp:revision>143</cp:revision>
  <dcterms:modified xsi:type="dcterms:W3CDTF">2024-06-03T20:25:42Z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0x010100F420FBE1BEDBA5438867CF06452A80D2</vt:lpwstr>
  </property>
  <property fmtid="{D5CDD505-2E9C-101B-9397-08002B2CF9AE}" pid="3" name="MediaServiceImageTags">
    <vt:lpwstr/>
  </property>
</Properties>
</file>