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89"/>
  </p:notesMasterIdLst>
  <p:sldIdLst>
    <p:sldId id="256" r:id="rId5"/>
    <p:sldId id="258" r:id="rId6"/>
    <p:sldId id="257" r:id="rId7"/>
    <p:sldId id="259" r:id="rId8"/>
    <p:sldId id="283" r:id="rId9"/>
    <p:sldId id="260" r:id="rId10"/>
    <p:sldId id="261" r:id="rId11"/>
    <p:sldId id="262" r:id="rId12"/>
    <p:sldId id="263" r:id="rId13"/>
    <p:sldId id="264" r:id="rId14"/>
    <p:sldId id="372" r:id="rId15"/>
    <p:sldId id="265" r:id="rId16"/>
    <p:sldId id="266" r:id="rId17"/>
    <p:sldId id="375" r:id="rId18"/>
    <p:sldId id="267" r:id="rId19"/>
    <p:sldId id="268" r:id="rId20"/>
    <p:sldId id="340" r:id="rId21"/>
    <p:sldId id="345" r:id="rId22"/>
    <p:sldId id="346" r:id="rId23"/>
    <p:sldId id="347" r:id="rId24"/>
    <p:sldId id="274" r:id="rId25"/>
    <p:sldId id="270" r:id="rId26"/>
    <p:sldId id="370" r:id="rId27"/>
    <p:sldId id="335" r:id="rId28"/>
    <p:sldId id="271" r:id="rId29"/>
    <p:sldId id="378" r:id="rId30"/>
    <p:sldId id="272" r:id="rId31"/>
    <p:sldId id="373" r:id="rId32"/>
    <p:sldId id="275" r:id="rId33"/>
    <p:sldId id="276" r:id="rId34"/>
    <p:sldId id="364" r:id="rId35"/>
    <p:sldId id="365" r:id="rId36"/>
    <p:sldId id="280" r:id="rId37"/>
    <p:sldId id="281" r:id="rId38"/>
    <p:sldId id="282" r:id="rId39"/>
    <p:sldId id="284" r:id="rId40"/>
    <p:sldId id="348" r:id="rId41"/>
    <p:sldId id="381" r:id="rId42"/>
    <p:sldId id="382" r:id="rId43"/>
    <p:sldId id="383" r:id="rId44"/>
    <p:sldId id="379" r:id="rId45"/>
    <p:sldId id="350" r:id="rId46"/>
    <p:sldId id="288" r:id="rId47"/>
    <p:sldId id="289" r:id="rId48"/>
    <p:sldId id="290" r:id="rId49"/>
    <p:sldId id="291" r:id="rId50"/>
    <p:sldId id="351" r:id="rId51"/>
    <p:sldId id="293" r:id="rId52"/>
    <p:sldId id="352" r:id="rId53"/>
    <p:sldId id="353" r:id="rId54"/>
    <p:sldId id="296" r:id="rId55"/>
    <p:sldId id="297" r:id="rId56"/>
    <p:sldId id="354" r:id="rId57"/>
    <p:sldId id="355" r:id="rId58"/>
    <p:sldId id="300" r:id="rId59"/>
    <p:sldId id="376" r:id="rId60"/>
    <p:sldId id="356" r:id="rId61"/>
    <p:sldId id="357" r:id="rId62"/>
    <p:sldId id="358" r:id="rId63"/>
    <p:sldId id="359" r:id="rId64"/>
    <p:sldId id="371" r:id="rId65"/>
    <p:sldId id="368" r:id="rId66"/>
    <p:sldId id="361" r:id="rId67"/>
    <p:sldId id="310" r:id="rId68"/>
    <p:sldId id="311" r:id="rId69"/>
    <p:sldId id="313" r:id="rId70"/>
    <p:sldId id="336" r:id="rId71"/>
    <p:sldId id="314" r:id="rId72"/>
    <p:sldId id="316" r:id="rId73"/>
    <p:sldId id="317" r:id="rId74"/>
    <p:sldId id="318" r:id="rId75"/>
    <p:sldId id="362" r:id="rId76"/>
    <p:sldId id="321" r:id="rId77"/>
    <p:sldId id="320" r:id="rId78"/>
    <p:sldId id="377" r:id="rId79"/>
    <p:sldId id="322" r:id="rId80"/>
    <p:sldId id="367" r:id="rId81"/>
    <p:sldId id="363" r:id="rId82"/>
    <p:sldId id="325" r:id="rId83"/>
    <p:sldId id="326" r:id="rId84"/>
    <p:sldId id="366" r:id="rId85"/>
    <p:sldId id="328" r:id="rId86"/>
    <p:sldId id="329" r:id="rId87"/>
    <p:sldId id="330" r:id="rId88"/>
  </p:sldIdLst>
  <p:sldSz cx="18288000" cy="10287000"/>
  <p:notesSz cx="7099300" cy="9385300"/>
  <p:embeddedFontLst>
    <p:embeddedFont>
      <p:font typeface="DM Sans" pitchFamily="2" charset="0"/>
      <p:regular r:id="rId90"/>
      <p:bold r:id="rId91"/>
      <p:italic r:id="rId92"/>
      <p:boldItalic r:id="rId93"/>
    </p:embeddedFont>
    <p:embeddedFont>
      <p:font typeface="Noto Sans" panose="020B0502040504020204" pitchFamily="34" charset="0"/>
      <p:regular r:id="rId94"/>
      <p:bold r:id="rId95"/>
      <p:italic r:id="rId96"/>
      <p:boldItalic r:id="rId97"/>
    </p:embeddedFont>
    <p:embeddedFont>
      <p:font typeface="Poppins" panose="00000500000000000000" pitchFamily="2" charset="0"/>
      <p:regular r:id="rId98"/>
      <p:bold r:id="rId99"/>
      <p:italic r:id="rId100"/>
      <p:boldItalic r:id="rId101"/>
    </p:embeddedFont>
    <p:embeddedFont>
      <p:font typeface="Segoe UI" panose="020B0502040204020203" pitchFamily="34" charset="0"/>
      <p:regular r:id="rId102"/>
      <p:bold r:id="rId103"/>
      <p:italic r:id="rId104"/>
      <p:boldItalic r:id="rId105"/>
    </p:embeddedFont>
    <p:embeddedFont>
      <p:font typeface="Source Sans Pro" panose="020B0503030403020204" pitchFamily="3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1" roundtripDataSignature="AMtx7mg0jm3IZQSFfrRx1G65yIDgLuhvS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14C110-46CD-2371-E176-16D17D845B2A}" name="Maegan Mattock" initials="MM" userId="S::maegan@jbay.org::e274ee83-e6b9-43b9-b652-7cffe7762356" providerId="AD"/>
  <p188:author id="{12A68A1F-B28F-DC8C-604F-6F68557E7BA3}" name="Jessica Petrass" initials="JP" userId="S::jessica@jbay.org::a35c017e-dae3-4f1f-b0e4-dd4e013726f4" providerId="AD"/>
  <p188:author id="{7B686052-4075-6FB8-16FE-6ECFFA69EC9B}" name="Linda Ramos" initials="LR" userId="S::linda@jbay.org::5b1dd330-873a-44c8-9f6c-851b36992ece" providerId="AD"/>
  <p188:author id="{23EF48F8-01B7-4B2A-4AAC-26B14845C0D8}" name="Guest User" initials="GU" userId="S::urn:spo:anon#e597cc62ad8e3f8eed7a291a25d343ed7f650d00c2bb582f4bb72b65272e4d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48D1"/>
    <a:srgbClr val="FED527"/>
    <a:srgbClr val="F4592F"/>
    <a:srgbClr val="0A1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43E210-B1A3-4B66-BB73-21DE999AC700}" v="86" dt="2024-05-20T19:06:29.252"/>
  </p1510:revLst>
</p1510:revInfo>
</file>

<file path=ppt/tableStyles.xml><?xml version="1.0" encoding="utf-8"?>
<a:tblStyleLst xmlns:a="http://schemas.openxmlformats.org/drawingml/2006/main" def="{D0B43448-CC2D-4542-B4C5-D41D91F4D556}">
  <a:tblStyle styleId="{D0B43448-CC2D-4542-B4C5-D41D91F4D556}" styleName="Table_0">
    <a:wholeTbl>
      <a:tcTxStyle b="off" i="off">
        <a:font>
          <a:latin typeface="Calibri"/>
          <a:ea typeface="Calibri"/>
          <a:cs typeface="Calibri"/>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chemeClr val="accent5"/>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40000"/>
            </a:schemeClr>
          </a:solidFill>
        </a:fill>
      </a:tcStyle>
    </a:band1H>
    <a:band2H>
      <a:tcTxStyle b="off" i="off"/>
      <a:tcStyle>
        <a:tcBdr/>
      </a:tcStyle>
    </a:band2H>
    <a:band1V>
      <a:tcTxStyle b="off" i="off"/>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fill>
          <a:solidFill>
            <a:schemeClr val="accent5">
              <a:alpha val="40000"/>
            </a:schemeClr>
          </a:solidFill>
        </a:fill>
      </a:tcStyle>
    </a:band1V>
    <a:band2V>
      <a:tcTxStyle b="off" i="off"/>
      <a:tcStyle>
        <a:tcBdr/>
      </a:tcStyle>
    </a:band2V>
    <a:la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884" autoAdjust="0"/>
  </p:normalViewPr>
  <p:slideViewPr>
    <p:cSldViewPr snapToGrid="0">
      <p:cViewPr varScale="1">
        <p:scale>
          <a:sx n="22" d="100"/>
          <a:sy n="22" d="100"/>
        </p:scale>
        <p:origin x="1940" y="44"/>
      </p:cViewPr>
      <p:guideLst>
        <p:guide orient="horz" pos="2160"/>
        <p:guide pos="2880"/>
      </p:guideLst>
    </p:cSldViewPr>
  </p:slideViewPr>
  <p:notesTextViewPr>
    <p:cViewPr>
      <p:scale>
        <a:sx n="100" d="100"/>
        <a:sy n="100" d="100"/>
      </p:scale>
      <p:origin x="0" y="-1052"/>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font" Target="fonts/font18.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3.fntdata"/><Relationship Id="rId5" Type="http://schemas.openxmlformats.org/officeDocument/2006/relationships/slide" Target="slides/slide1.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118"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4.fntdata"/><Relationship Id="rId108" Type="http://schemas.openxmlformats.org/officeDocument/2006/relationships/font" Target="fonts/font19.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20.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customschemas.google.com/relationships/presentationmetadata" Target="meta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1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egan Mattock" userId="e274ee83-e6b9-43b9-b652-7cffe7762356" providerId="ADAL" clId="{2B43E210-B1A3-4B66-BB73-21DE999AC700}"/>
    <pc:docChg chg="undo custSel addSld delSld modSld sldOrd">
      <pc:chgData name="Maegan Mattock" userId="e274ee83-e6b9-43b9-b652-7cffe7762356" providerId="ADAL" clId="{2B43E210-B1A3-4B66-BB73-21DE999AC700}" dt="2024-06-03T20:23:32.912" v="337" actId="6549"/>
      <pc:docMkLst>
        <pc:docMk/>
      </pc:docMkLst>
      <pc:sldChg chg="modSp mod">
        <pc:chgData name="Maegan Mattock" userId="e274ee83-e6b9-43b9-b652-7cffe7762356" providerId="ADAL" clId="{2B43E210-B1A3-4B66-BB73-21DE999AC700}" dt="2024-05-01T21:44:45.489" v="155" actId="1076"/>
        <pc:sldMkLst>
          <pc:docMk/>
          <pc:sldMk cId="0" sldId="256"/>
        </pc:sldMkLst>
        <pc:spChg chg="mod">
          <ac:chgData name="Maegan Mattock" userId="e274ee83-e6b9-43b9-b652-7cffe7762356" providerId="ADAL" clId="{2B43E210-B1A3-4B66-BB73-21DE999AC700}" dt="2024-05-01T21:44:45.489" v="155" actId="1076"/>
          <ac:spMkLst>
            <pc:docMk/>
            <pc:sldMk cId="0" sldId="256"/>
            <ac:spMk id="249" creationId="{00000000-0000-0000-0000-000000000000}"/>
          </ac:spMkLst>
        </pc:spChg>
      </pc:sldChg>
      <pc:sldChg chg="modSp modNotesTx">
        <pc:chgData name="Maegan Mattock" userId="e274ee83-e6b9-43b9-b652-7cffe7762356" providerId="ADAL" clId="{2B43E210-B1A3-4B66-BB73-21DE999AC700}" dt="2024-05-16T19:38:00.377" v="174"/>
        <pc:sldMkLst>
          <pc:docMk/>
          <pc:sldMk cId="0" sldId="264"/>
        </pc:sldMkLst>
        <pc:spChg chg="mod">
          <ac:chgData name="Maegan Mattock" userId="e274ee83-e6b9-43b9-b652-7cffe7762356" providerId="ADAL" clId="{2B43E210-B1A3-4B66-BB73-21DE999AC700}" dt="2024-05-16T19:37:46.918" v="173" actId="20577"/>
          <ac:spMkLst>
            <pc:docMk/>
            <pc:sldMk cId="0" sldId="264"/>
            <ac:spMk id="396" creationId="{00000000-0000-0000-0000-000000000000}"/>
          </ac:spMkLst>
        </pc:spChg>
      </pc:sldChg>
      <pc:sldChg chg="del modNotesTx">
        <pc:chgData name="Maegan Mattock" userId="e274ee83-e6b9-43b9-b652-7cffe7762356" providerId="ADAL" clId="{2B43E210-B1A3-4B66-BB73-21DE999AC700}" dt="2024-05-20T18:58:43.049" v="259" actId="2696"/>
        <pc:sldMkLst>
          <pc:docMk/>
          <pc:sldMk cId="0" sldId="286"/>
        </pc:sldMkLst>
      </pc:sldChg>
      <pc:sldChg chg="modSp mod modNotesTx">
        <pc:chgData name="Maegan Mattock" userId="e274ee83-e6b9-43b9-b652-7cffe7762356" providerId="ADAL" clId="{2B43E210-B1A3-4B66-BB73-21DE999AC700}" dt="2024-05-20T19:00:47.591" v="264" actId="20577"/>
        <pc:sldMkLst>
          <pc:docMk/>
          <pc:sldMk cId="0" sldId="300"/>
        </pc:sldMkLst>
        <pc:spChg chg="mod">
          <ac:chgData name="Maegan Mattock" userId="e274ee83-e6b9-43b9-b652-7cffe7762356" providerId="ADAL" clId="{2B43E210-B1A3-4B66-BB73-21DE999AC700}" dt="2024-05-01T23:43:44.547" v="160" actId="1076"/>
          <ac:spMkLst>
            <pc:docMk/>
            <pc:sldMk cId="0" sldId="300"/>
            <ac:spMk id="908" creationId="{00000000-0000-0000-0000-000000000000}"/>
          </ac:spMkLst>
        </pc:spChg>
      </pc:sldChg>
      <pc:sldChg chg="modNotesTx">
        <pc:chgData name="Maegan Mattock" userId="e274ee83-e6b9-43b9-b652-7cffe7762356" providerId="ADAL" clId="{2B43E210-B1A3-4B66-BB73-21DE999AC700}" dt="2024-04-24T20:51:34.283" v="123" actId="20577"/>
        <pc:sldMkLst>
          <pc:docMk/>
          <pc:sldMk cId="0" sldId="313"/>
        </pc:sldMkLst>
      </pc:sldChg>
      <pc:sldChg chg="modNotesTx">
        <pc:chgData name="Maegan Mattock" userId="e274ee83-e6b9-43b9-b652-7cffe7762356" providerId="ADAL" clId="{2B43E210-B1A3-4B66-BB73-21DE999AC700}" dt="2024-05-16T19:38:44.966" v="178" actId="6549"/>
        <pc:sldMkLst>
          <pc:docMk/>
          <pc:sldMk cId="0" sldId="320"/>
        </pc:sldMkLst>
      </pc:sldChg>
      <pc:sldChg chg="delSp modSp mod">
        <pc:chgData name="Maegan Mattock" userId="e274ee83-e6b9-43b9-b652-7cffe7762356" providerId="ADAL" clId="{2B43E210-B1A3-4B66-BB73-21DE999AC700}" dt="2024-04-24T20:43:09.145" v="15" actId="1076"/>
        <pc:sldMkLst>
          <pc:docMk/>
          <pc:sldMk cId="3136883029" sldId="345"/>
        </pc:sldMkLst>
        <pc:spChg chg="mod">
          <ac:chgData name="Maegan Mattock" userId="e274ee83-e6b9-43b9-b652-7cffe7762356" providerId="ADAL" clId="{2B43E210-B1A3-4B66-BB73-21DE999AC700}" dt="2024-04-24T20:42:19.815" v="3" actId="1076"/>
          <ac:spMkLst>
            <pc:docMk/>
            <pc:sldMk cId="3136883029" sldId="345"/>
            <ac:spMk id="3" creationId="{E17A154B-8A23-1EA7-4C26-E47366333F3E}"/>
          </ac:spMkLst>
        </pc:spChg>
        <pc:spChg chg="mod">
          <ac:chgData name="Maegan Mattock" userId="e274ee83-e6b9-43b9-b652-7cffe7762356" providerId="ADAL" clId="{2B43E210-B1A3-4B66-BB73-21DE999AC700}" dt="2024-04-24T20:42:59.893" v="12" actId="1076"/>
          <ac:spMkLst>
            <pc:docMk/>
            <pc:sldMk cId="3136883029" sldId="345"/>
            <ac:spMk id="6" creationId="{CCE4EB70-D11D-300A-6BF3-F81BDF9588E7}"/>
          </ac:spMkLst>
        </pc:spChg>
        <pc:spChg chg="mod">
          <ac:chgData name="Maegan Mattock" userId="e274ee83-e6b9-43b9-b652-7cffe7762356" providerId="ADAL" clId="{2B43E210-B1A3-4B66-BB73-21DE999AC700}" dt="2024-04-24T20:43:03.472" v="13" actId="1076"/>
          <ac:spMkLst>
            <pc:docMk/>
            <pc:sldMk cId="3136883029" sldId="345"/>
            <ac:spMk id="7" creationId="{5F56D67C-D8FE-D802-CAB9-EA657C55021D}"/>
          </ac:spMkLst>
        </pc:spChg>
        <pc:spChg chg="mod">
          <ac:chgData name="Maegan Mattock" userId="e274ee83-e6b9-43b9-b652-7cffe7762356" providerId="ADAL" clId="{2B43E210-B1A3-4B66-BB73-21DE999AC700}" dt="2024-04-24T20:43:05.945" v="14" actId="1076"/>
          <ac:spMkLst>
            <pc:docMk/>
            <pc:sldMk cId="3136883029" sldId="345"/>
            <ac:spMk id="8" creationId="{D6151EAC-D839-0FC7-6368-34ECC8CBCF47}"/>
          </ac:spMkLst>
        </pc:spChg>
        <pc:spChg chg="mod">
          <ac:chgData name="Maegan Mattock" userId="e274ee83-e6b9-43b9-b652-7cffe7762356" providerId="ADAL" clId="{2B43E210-B1A3-4B66-BB73-21DE999AC700}" dt="2024-04-24T20:43:09.145" v="15" actId="1076"/>
          <ac:spMkLst>
            <pc:docMk/>
            <pc:sldMk cId="3136883029" sldId="345"/>
            <ac:spMk id="9" creationId="{80AAA85A-F06E-5219-7F9C-48A00DAA9AD7}"/>
          </ac:spMkLst>
        </pc:spChg>
        <pc:graphicFrameChg chg="mod">
          <ac:chgData name="Maegan Mattock" userId="e274ee83-e6b9-43b9-b652-7cffe7762356" providerId="ADAL" clId="{2B43E210-B1A3-4B66-BB73-21DE999AC700}" dt="2024-04-24T20:42:53.462" v="11" actId="1076"/>
          <ac:graphicFrameMkLst>
            <pc:docMk/>
            <pc:sldMk cId="3136883029" sldId="345"/>
            <ac:graphicFrameMk id="2" creationId="{E1F7D2C2-7CDC-7B0B-ABAD-953FF4959CD9}"/>
          </ac:graphicFrameMkLst>
        </pc:graphicFrameChg>
        <pc:graphicFrameChg chg="del mod">
          <ac:chgData name="Maegan Mattock" userId="e274ee83-e6b9-43b9-b652-7cffe7762356" providerId="ADAL" clId="{2B43E210-B1A3-4B66-BB73-21DE999AC700}" dt="2024-04-24T20:42:34.686" v="8" actId="478"/>
          <ac:graphicFrameMkLst>
            <pc:docMk/>
            <pc:sldMk cId="3136883029" sldId="345"/>
            <ac:graphicFrameMk id="5" creationId="{938BFA6E-FB2A-3803-18C3-F5DB46A90E17}"/>
          </ac:graphicFrameMkLst>
        </pc:graphicFrameChg>
      </pc:sldChg>
      <pc:sldChg chg="delSp modSp mod">
        <pc:chgData name="Maegan Mattock" userId="e274ee83-e6b9-43b9-b652-7cffe7762356" providerId="ADAL" clId="{2B43E210-B1A3-4B66-BB73-21DE999AC700}" dt="2024-04-24T20:44:02.475" v="24" actId="1076"/>
        <pc:sldMkLst>
          <pc:docMk/>
          <pc:sldMk cId="3500918860" sldId="346"/>
        </pc:sldMkLst>
        <pc:spChg chg="mod">
          <ac:chgData name="Maegan Mattock" userId="e274ee83-e6b9-43b9-b652-7cffe7762356" providerId="ADAL" clId="{2B43E210-B1A3-4B66-BB73-21DE999AC700}" dt="2024-04-24T20:43:58.923" v="23" actId="1076"/>
          <ac:spMkLst>
            <pc:docMk/>
            <pc:sldMk cId="3500918860" sldId="346"/>
            <ac:spMk id="6" creationId="{431C13EB-1605-CA36-0796-2085AD5A9162}"/>
          </ac:spMkLst>
        </pc:spChg>
        <pc:spChg chg="mod">
          <ac:chgData name="Maegan Mattock" userId="e274ee83-e6b9-43b9-b652-7cffe7762356" providerId="ADAL" clId="{2B43E210-B1A3-4B66-BB73-21DE999AC700}" dt="2024-04-24T20:44:02.475" v="24" actId="1076"/>
          <ac:spMkLst>
            <pc:docMk/>
            <pc:sldMk cId="3500918860" sldId="346"/>
            <ac:spMk id="8" creationId="{EDDD17B1-8E2A-D8B5-FB06-7E97E8BFCCB3}"/>
          </ac:spMkLst>
        </pc:spChg>
        <pc:spChg chg="mod">
          <ac:chgData name="Maegan Mattock" userId="e274ee83-e6b9-43b9-b652-7cffe7762356" providerId="ADAL" clId="{2B43E210-B1A3-4B66-BB73-21DE999AC700}" dt="2024-04-24T20:43:32.118" v="19" actId="1076"/>
          <ac:spMkLst>
            <pc:docMk/>
            <pc:sldMk cId="3500918860" sldId="346"/>
            <ac:spMk id="896" creationId="{00000000-0000-0000-0000-000000000000}"/>
          </ac:spMkLst>
        </pc:spChg>
        <pc:graphicFrameChg chg="mod">
          <ac:chgData name="Maegan Mattock" userId="e274ee83-e6b9-43b9-b652-7cffe7762356" providerId="ADAL" clId="{2B43E210-B1A3-4B66-BB73-21DE999AC700}" dt="2024-04-24T20:43:52.138" v="22" actId="1076"/>
          <ac:graphicFrameMkLst>
            <pc:docMk/>
            <pc:sldMk cId="3500918860" sldId="346"/>
            <ac:graphicFrameMk id="2" creationId="{E1F7D2C2-7CDC-7B0B-ABAD-953FF4959CD9}"/>
          </ac:graphicFrameMkLst>
        </pc:graphicFrameChg>
        <pc:graphicFrameChg chg="del">
          <ac:chgData name="Maegan Mattock" userId="e274ee83-e6b9-43b9-b652-7cffe7762356" providerId="ADAL" clId="{2B43E210-B1A3-4B66-BB73-21DE999AC700}" dt="2024-04-24T20:43:21.287" v="17" actId="478"/>
          <ac:graphicFrameMkLst>
            <pc:docMk/>
            <pc:sldMk cId="3500918860" sldId="346"/>
            <ac:graphicFrameMk id="5" creationId="{938BFA6E-FB2A-3803-18C3-F5DB46A90E17}"/>
          </ac:graphicFrameMkLst>
        </pc:graphicFrameChg>
      </pc:sldChg>
      <pc:sldChg chg="modSp mod">
        <pc:chgData name="Maegan Mattock" userId="e274ee83-e6b9-43b9-b652-7cffe7762356" providerId="ADAL" clId="{2B43E210-B1A3-4B66-BB73-21DE999AC700}" dt="2024-04-24T20:44:32.207" v="31" actId="1076"/>
        <pc:sldMkLst>
          <pc:docMk/>
          <pc:sldMk cId="3493962341" sldId="347"/>
        </pc:sldMkLst>
        <pc:spChg chg="mod">
          <ac:chgData name="Maegan Mattock" userId="e274ee83-e6b9-43b9-b652-7cffe7762356" providerId="ADAL" clId="{2B43E210-B1A3-4B66-BB73-21DE999AC700}" dt="2024-04-24T20:44:23.466" v="27" actId="1076"/>
          <ac:spMkLst>
            <pc:docMk/>
            <pc:sldMk cId="3493962341" sldId="347"/>
            <ac:spMk id="5" creationId="{5F64A3F1-649E-FE9D-F70D-C33D0702EE27}"/>
          </ac:spMkLst>
        </pc:spChg>
        <pc:spChg chg="mod">
          <ac:chgData name="Maegan Mattock" userId="e274ee83-e6b9-43b9-b652-7cffe7762356" providerId="ADAL" clId="{2B43E210-B1A3-4B66-BB73-21DE999AC700}" dt="2024-04-24T20:44:29.898" v="30" actId="1076"/>
          <ac:spMkLst>
            <pc:docMk/>
            <pc:sldMk cId="3493962341" sldId="347"/>
            <ac:spMk id="7" creationId="{0C4DE45E-4816-256C-A689-A8DF477C91A8}"/>
          </ac:spMkLst>
        </pc:spChg>
        <pc:spChg chg="mod">
          <ac:chgData name="Maegan Mattock" userId="e274ee83-e6b9-43b9-b652-7cffe7762356" providerId="ADAL" clId="{2B43E210-B1A3-4B66-BB73-21DE999AC700}" dt="2024-04-24T20:44:32.207" v="31" actId="1076"/>
          <ac:spMkLst>
            <pc:docMk/>
            <pc:sldMk cId="3493962341" sldId="347"/>
            <ac:spMk id="8" creationId="{C0EBC79D-9BF8-5596-88DE-A013852ED0BF}"/>
          </ac:spMkLst>
        </pc:spChg>
        <pc:graphicFrameChg chg="mod modGraphic">
          <ac:chgData name="Maegan Mattock" userId="e274ee83-e6b9-43b9-b652-7cffe7762356" providerId="ADAL" clId="{2B43E210-B1A3-4B66-BB73-21DE999AC700}" dt="2024-04-24T20:44:27.195" v="29" actId="1076"/>
          <ac:graphicFrameMkLst>
            <pc:docMk/>
            <pc:sldMk cId="3493962341" sldId="347"/>
            <ac:graphicFrameMk id="2" creationId="{E1F7D2C2-7CDC-7B0B-ABAD-953FF4959CD9}"/>
          </ac:graphicFrameMkLst>
        </pc:graphicFrameChg>
      </pc:sldChg>
      <pc:sldChg chg="modSp modNotesTx">
        <pc:chgData name="Maegan Mattock" userId="e274ee83-e6b9-43b9-b652-7cffe7762356" providerId="ADAL" clId="{2B43E210-B1A3-4B66-BB73-21DE999AC700}" dt="2024-05-20T18:51:21.151" v="238" actId="20577"/>
        <pc:sldMkLst>
          <pc:docMk/>
          <pc:sldMk cId="839459771" sldId="348"/>
        </pc:sldMkLst>
        <pc:spChg chg="mod">
          <ac:chgData name="Maegan Mattock" userId="e274ee83-e6b9-43b9-b652-7cffe7762356" providerId="ADAL" clId="{2B43E210-B1A3-4B66-BB73-21DE999AC700}" dt="2024-05-20T18:51:21.151" v="238" actId="20577"/>
          <ac:spMkLst>
            <pc:docMk/>
            <pc:sldMk cId="839459771" sldId="348"/>
            <ac:spMk id="687" creationId="{00000000-0000-0000-0000-000000000000}"/>
          </ac:spMkLst>
        </pc:spChg>
      </pc:sldChg>
      <pc:sldChg chg="del">
        <pc:chgData name="Maegan Mattock" userId="e274ee83-e6b9-43b9-b652-7cffe7762356" providerId="ADAL" clId="{2B43E210-B1A3-4B66-BB73-21DE999AC700}" dt="2024-05-14T19:15:58.002" v="169" actId="2696"/>
        <pc:sldMkLst>
          <pc:docMk/>
          <pc:sldMk cId="2567962878" sldId="349"/>
        </pc:sldMkLst>
      </pc:sldChg>
      <pc:sldChg chg="modNotesTx">
        <pc:chgData name="Maegan Mattock" userId="e274ee83-e6b9-43b9-b652-7cffe7762356" providerId="ADAL" clId="{2B43E210-B1A3-4B66-BB73-21DE999AC700}" dt="2024-04-24T20:49:22.410" v="100" actId="20577"/>
        <pc:sldMkLst>
          <pc:docMk/>
          <pc:sldMk cId="2043795445" sldId="350"/>
        </pc:sldMkLst>
      </pc:sldChg>
      <pc:sldChg chg="modSp mod">
        <pc:chgData name="Maegan Mattock" userId="e274ee83-e6b9-43b9-b652-7cffe7762356" providerId="ADAL" clId="{2B43E210-B1A3-4B66-BB73-21DE999AC700}" dt="2024-05-01T21:50:52.496" v="157" actId="1076"/>
        <pc:sldMkLst>
          <pc:docMk/>
          <pc:sldMk cId="2894320571" sldId="353"/>
        </pc:sldMkLst>
        <pc:grpChg chg="mod">
          <ac:chgData name="Maegan Mattock" userId="e274ee83-e6b9-43b9-b652-7cffe7762356" providerId="ADAL" clId="{2B43E210-B1A3-4B66-BB73-21DE999AC700}" dt="2024-05-01T21:50:52.496" v="157" actId="1076"/>
          <ac:grpSpMkLst>
            <pc:docMk/>
            <pc:sldMk cId="2894320571" sldId="353"/>
            <ac:grpSpMk id="827" creationId="{00000000-0000-0000-0000-000000000000}"/>
          </ac:grpSpMkLst>
        </pc:grpChg>
      </pc:sldChg>
      <pc:sldChg chg="modSp mod">
        <pc:chgData name="Maegan Mattock" userId="e274ee83-e6b9-43b9-b652-7cffe7762356" providerId="ADAL" clId="{2B43E210-B1A3-4B66-BB73-21DE999AC700}" dt="2024-05-01T23:40:11.587" v="159" actId="1076"/>
        <pc:sldMkLst>
          <pc:docMk/>
          <pc:sldMk cId="1976353048" sldId="354"/>
        </pc:sldMkLst>
        <pc:spChg chg="mod">
          <ac:chgData name="Maegan Mattock" userId="e274ee83-e6b9-43b9-b652-7cffe7762356" providerId="ADAL" clId="{2B43E210-B1A3-4B66-BB73-21DE999AC700}" dt="2024-05-01T23:40:11.587" v="159" actId="1076"/>
          <ac:spMkLst>
            <pc:docMk/>
            <pc:sldMk cId="1976353048" sldId="354"/>
            <ac:spMk id="868" creationId="{00000000-0000-0000-0000-000000000000}"/>
          </ac:spMkLst>
        </pc:spChg>
      </pc:sldChg>
      <pc:sldChg chg="modSp">
        <pc:chgData name="Maegan Mattock" userId="e274ee83-e6b9-43b9-b652-7cffe7762356" providerId="ADAL" clId="{2B43E210-B1A3-4B66-BB73-21DE999AC700}" dt="2024-05-20T19:01:15.960" v="266" actId="20577"/>
        <pc:sldMkLst>
          <pc:docMk/>
          <pc:sldMk cId="1427316375" sldId="357"/>
        </pc:sldMkLst>
        <pc:spChg chg="mod">
          <ac:chgData name="Maegan Mattock" userId="e274ee83-e6b9-43b9-b652-7cffe7762356" providerId="ADAL" clId="{2B43E210-B1A3-4B66-BB73-21DE999AC700}" dt="2024-05-20T19:01:12.476" v="265" actId="20577"/>
          <ac:spMkLst>
            <pc:docMk/>
            <pc:sldMk cId="1427316375" sldId="357"/>
            <ac:spMk id="960" creationId="{00000000-0000-0000-0000-000000000000}"/>
          </ac:spMkLst>
        </pc:spChg>
        <pc:spChg chg="mod">
          <ac:chgData name="Maegan Mattock" userId="e274ee83-e6b9-43b9-b652-7cffe7762356" providerId="ADAL" clId="{2B43E210-B1A3-4B66-BB73-21DE999AC700}" dt="2024-05-20T19:01:15.960" v="266" actId="20577"/>
          <ac:spMkLst>
            <pc:docMk/>
            <pc:sldMk cId="1427316375" sldId="357"/>
            <ac:spMk id="961" creationId="{00000000-0000-0000-0000-000000000000}"/>
          </ac:spMkLst>
        </pc:spChg>
      </pc:sldChg>
      <pc:sldChg chg="modSp mod modNotesTx">
        <pc:chgData name="Maegan Mattock" userId="e274ee83-e6b9-43b9-b652-7cffe7762356" providerId="ADAL" clId="{2B43E210-B1A3-4B66-BB73-21DE999AC700}" dt="2024-05-20T19:02:14.484" v="272" actId="6549"/>
        <pc:sldMkLst>
          <pc:docMk/>
          <pc:sldMk cId="1987767575" sldId="358"/>
        </pc:sldMkLst>
        <pc:spChg chg="mod">
          <ac:chgData name="Maegan Mattock" userId="e274ee83-e6b9-43b9-b652-7cffe7762356" providerId="ADAL" clId="{2B43E210-B1A3-4B66-BB73-21DE999AC700}" dt="2024-05-01T23:48:15.283" v="161" actId="1076"/>
          <ac:spMkLst>
            <pc:docMk/>
            <pc:sldMk cId="1987767575" sldId="358"/>
            <ac:spMk id="984" creationId="{00000000-0000-0000-0000-000000000000}"/>
          </ac:spMkLst>
        </pc:spChg>
      </pc:sldChg>
      <pc:sldChg chg="modSp modAnim">
        <pc:chgData name="Maegan Mattock" userId="e274ee83-e6b9-43b9-b652-7cffe7762356" providerId="ADAL" clId="{2B43E210-B1A3-4B66-BB73-21DE999AC700}" dt="2024-05-01T23:49:33.173" v="163" actId="20578"/>
        <pc:sldMkLst>
          <pc:docMk/>
          <pc:sldMk cId="2609615224" sldId="359"/>
        </pc:sldMkLst>
        <pc:spChg chg="mod">
          <ac:chgData name="Maegan Mattock" userId="e274ee83-e6b9-43b9-b652-7cffe7762356" providerId="ADAL" clId="{2B43E210-B1A3-4B66-BB73-21DE999AC700}" dt="2024-05-01T23:49:31.745" v="162" actId="20578"/>
          <ac:spMkLst>
            <pc:docMk/>
            <pc:sldMk cId="2609615224" sldId="359"/>
            <ac:spMk id="1002" creationId="{00000000-0000-0000-0000-000000000000}"/>
          </ac:spMkLst>
        </pc:spChg>
      </pc:sldChg>
      <pc:sldChg chg="modSp mod modNotesTx">
        <pc:chgData name="Maegan Mattock" userId="e274ee83-e6b9-43b9-b652-7cffe7762356" providerId="ADAL" clId="{2B43E210-B1A3-4B66-BB73-21DE999AC700}" dt="2024-05-20T19:04:05.275" v="283"/>
        <pc:sldMkLst>
          <pc:docMk/>
          <pc:sldMk cId="4275289435" sldId="361"/>
        </pc:sldMkLst>
        <pc:spChg chg="mod">
          <ac:chgData name="Maegan Mattock" userId="e274ee83-e6b9-43b9-b652-7cffe7762356" providerId="ADAL" clId="{2B43E210-B1A3-4B66-BB73-21DE999AC700}" dt="2024-05-20T19:03:45.573" v="282" actId="1076"/>
          <ac:spMkLst>
            <pc:docMk/>
            <pc:sldMk cId="4275289435" sldId="361"/>
            <ac:spMk id="1030" creationId="{00000000-0000-0000-0000-000000000000}"/>
          </ac:spMkLst>
        </pc:spChg>
      </pc:sldChg>
      <pc:sldChg chg="modNotesTx">
        <pc:chgData name="Maegan Mattock" userId="e274ee83-e6b9-43b9-b652-7cffe7762356" providerId="ADAL" clId="{2B43E210-B1A3-4B66-BB73-21DE999AC700}" dt="2024-05-20T19:04:52.179" v="284"/>
        <pc:sldMkLst>
          <pc:docMk/>
          <pc:sldMk cId="3744715323" sldId="362"/>
        </pc:sldMkLst>
      </pc:sldChg>
      <pc:sldChg chg="modSp mod">
        <pc:chgData name="Maegan Mattock" userId="e274ee83-e6b9-43b9-b652-7cffe7762356" providerId="ADAL" clId="{2B43E210-B1A3-4B66-BB73-21DE999AC700}" dt="2024-05-20T19:06:29.251" v="331" actId="20578"/>
        <pc:sldMkLst>
          <pc:docMk/>
          <pc:sldMk cId="3677727670" sldId="363"/>
        </pc:sldMkLst>
        <pc:spChg chg="mod">
          <ac:chgData name="Maegan Mattock" userId="e274ee83-e6b9-43b9-b652-7cffe7762356" providerId="ADAL" clId="{2B43E210-B1A3-4B66-BB73-21DE999AC700}" dt="2024-05-20T19:06:29.251" v="331" actId="20578"/>
          <ac:spMkLst>
            <pc:docMk/>
            <pc:sldMk cId="3677727670" sldId="363"/>
            <ac:spMk id="1192" creationId="{00000000-0000-0000-0000-000000000000}"/>
          </ac:spMkLst>
        </pc:spChg>
        <pc:spChg chg="mod">
          <ac:chgData name="Maegan Mattock" userId="e274ee83-e6b9-43b9-b652-7cffe7762356" providerId="ADAL" clId="{2B43E210-B1A3-4B66-BB73-21DE999AC700}" dt="2024-05-20T19:06:25.051" v="330" actId="20577"/>
          <ac:spMkLst>
            <pc:docMk/>
            <pc:sldMk cId="3677727670" sldId="363"/>
            <ac:spMk id="1195" creationId="{00000000-0000-0000-0000-000000000000}"/>
          </ac:spMkLst>
        </pc:spChg>
      </pc:sldChg>
      <pc:sldChg chg="addSp modSp mod modAnim">
        <pc:chgData name="Maegan Mattock" userId="e274ee83-e6b9-43b9-b652-7cffe7762356" providerId="ADAL" clId="{2B43E210-B1A3-4B66-BB73-21DE999AC700}" dt="2024-05-20T18:50:06.428" v="201"/>
        <pc:sldMkLst>
          <pc:docMk/>
          <pc:sldMk cId="3186694320" sldId="364"/>
        </pc:sldMkLst>
        <pc:spChg chg="mod">
          <ac:chgData name="Maegan Mattock" userId="e274ee83-e6b9-43b9-b652-7cffe7762356" providerId="ADAL" clId="{2B43E210-B1A3-4B66-BB73-21DE999AC700}" dt="2024-05-20T18:49:08.828" v="194" actId="1076"/>
          <ac:spMkLst>
            <pc:docMk/>
            <pc:sldMk cId="3186694320" sldId="364"/>
            <ac:spMk id="2" creationId="{45261BF8-7D71-58DD-CA7C-69BFE722B7B2}"/>
          </ac:spMkLst>
        </pc:spChg>
        <pc:spChg chg="mod">
          <ac:chgData name="Maegan Mattock" userId="e274ee83-e6b9-43b9-b652-7cffe7762356" providerId="ADAL" clId="{2B43E210-B1A3-4B66-BB73-21DE999AC700}" dt="2024-05-20T18:49:18.777" v="195" actId="164"/>
          <ac:spMkLst>
            <pc:docMk/>
            <pc:sldMk cId="3186694320" sldId="364"/>
            <ac:spMk id="3" creationId="{1482FFFC-72DE-C01E-3217-9E3EA079548E}"/>
          </ac:spMkLst>
        </pc:spChg>
        <pc:spChg chg="add mod">
          <ac:chgData name="Maegan Mattock" userId="e274ee83-e6b9-43b9-b652-7cffe7762356" providerId="ADAL" clId="{2B43E210-B1A3-4B66-BB73-21DE999AC700}" dt="2024-05-20T18:49:18.777" v="195" actId="164"/>
          <ac:spMkLst>
            <pc:docMk/>
            <pc:sldMk cId="3186694320" sldId="364"/>
            <ac:spMk id="4" creationId="{72CC292B-3176-15C4-1258-6E0874F2466E}"/>
          </ac:spMkLst>
        </pc:spChg>
        <pc:spChg chg="mod">
          <ac:chgData name="Maegan Mattock" userId="e274ee83-e6b9-43b9-b652-7cffe7762356" providerId="ADAL" clId="{2B43E210-B1A3-4B66-BB73-21DE999AC700}" dt="2024-05-20T18:50:00.787" v="200" actId="164"/>
          <ac:spMkLst>
            <pc:docMk/>
            <pc:sldMk cId="3186694320" sldId="364"/>
            <ac:spMk id="967" creationId="{00000000-0000-0000-0000-000000000000}"/>
          </ac:spMkLst>
        </pc:spChg>
        <pc:spChg chg="mod">
          <ac:chgData name="Maegan Mattock" userId="e274ee83-e6b9-43b9-b652-7cffe7762356" providerId="ADAL" clId="{2B43E210-B1A3-4B66-BB73-21DE999AC700}" dt="2024-05-20T18:49:18.777" v="195" actId="164"/>
          <ac:spMkLst>
            <pc:docMk/>
            <pc:sldMk cId="3186694320" sldId="364"/>
            <ac:spMk id="973" creationId="{00000000-0000-0000-0000-000000000000}"/>
          </ac:spMkLst>
        </pc:spChg>
        <pc:spChg chg="mod">
          <ac:chgData name="Maegan Mattock" userId="e274ee83-e6b9-43b9-b652-7cffe7762356" providerId="ADAL" clId="{2B43E210-B1A3-4B66-BB73-21DE999AC700}" dt="2024-05-20T18:48:57.382" v="193" actId="1076"/>
          <ac:spMkLst>
            <pc:docMk/>
            <pc:sldMk cId="3186694320" sldId="364"/>
            <ac:spMk id="974" creationId="{00000000-0000-0000-0000-000000000000}"/>
          </ac:spMkLst>
        </pc:spChg>
        <pc:spChg chg="mod">
          <ac:chgData name="Maegan Mattock" userId="e274ee83-e6b9-43b9-b652-7cffe7762356" providerId="ADAL" clId="{2B43E210-B1A3-4B66-BB73-21DE999AC700}" dt="2024-05-20T18:49:18.777" v="195" actId="164"/>
          <ac:spMkLst>
            <pc:docMk/>
            <pc:sldMk cId="3186694320" sldId="364"/>
            <ac:spMk id="976" creationId="{00000000-0000-0000-0000-000000000000}"/>
          </ac:spMkLst>
        </pc:spChg>
        <pc:spChg chg="mod">
          <ac:chgData name="Maegan Mattock" userId="e274ee83-e6b9-43b9-b652-7cffe7762356" providerId="ADAL" clId="{2B43E210-B1A3-4B66-BB73-21DE999AC700}" dt="2024-05-20T18:49:18.777" v="195" actId="164"/>
          <ac:spMkLst>
            <pc:docMk/>
            <pc:sldMk cId="3186694320" sldId="364"/>
            <ac:spMk id="979" creationId="{00000000-0000-0000-0000-000000000000}"/>
          </ac:spMkLst>
        </pc:spChg>
        <pc:spChg chg="mod">
          <ac:chgData name="Maegan Mattock" userId="e274ee83-e6b9-43b9-b652-7cffe7762356" providerId="ADAL" clId="{2B43E210-B1A3-4B66-BB73-21DE999AC700}" dt="2024-05-20T18:49:18.777" v="195" actId="164"/>
          <ac:spMkLst>
            <pc:docMk/>
            <pc:sldMk cId="3186694320" sldId="364"/>
            <ac:spMk id="981" creationId="{00000000-0000-0000-0000-000000000000}"/>
          </ac:spMkLst>
        </pc:spChg>
        <pc:spChg chg="mod">
          <ac:chgData name="Maegan Mattock" userId="e274ee83-e6b9-43b9-b652-7cffe7762356" providerId="ADAL" clId="{2B43E210-B1A3-4B66-BB73-21DE999AC700}" dt="2024-05-20T18:50:00.787" v="200" actId="164"/>
          <ac:spMkLst>
            <pc:docMk/>
            <pc:sldMk cId="3186694320" sldId="364"/>
            <ac:spMk id="982" creationId="{00000000-0000-0000-0000-000000000000}"/>
          </ac:spMkLst>
        </pc:spChg>
        <pc:grpChg chg="add mod">
          <ac:chgData name="Maegan Mattock" userId="e274ee83-e6b9-43b9-b652-7cffe7762356" providerId="ADAL" clId="{2B43E210-B1A3-4B66-BB73-21DE999AC700}" dt="2024-05-20T18:49:18.777" v="195" actId="164"/>
          <ac:grpSpMkLst>
            <pc:docMk/>
            <pc:sldMk cId="3186694320" sldId="364"/>
            <ac:grpSpMk id="5" creationId="{13C5A4D7-7AE2-182C-9682-4A52635BFC08}"/>
          </ac:grpSpMkLst>
        </pc:grpChg>
        <pc:grpChg chg="add mod">
          <ac:chgData name="Maegan Mattock" userId="e274ee83-e6b9-43b9-b652-7cffe7762356" providerId="ADAL" clId="{2B43E210-B1A3-4B66-BB73-21DE999AC700}" dt="2024-05-20T18:50:00.787" v="200" actId="164"/>
          <ac:grpSpMkLst>
            <pc:docMk/>
            <pc:sldMk cId="3186694320" sldId="364"/>
            <ac:grpSpMk id="6" creationId="{64101B19-08DE-687A-DBE4-5AC67AB6B2D2}"/>
          </ac:grpSpMkLst>
        </pc:grpChg>
      </pc:sldChg>
      <pc:sldChg chg="modSp mod modNotesTx">
        <pc:chgData name="Maegan Mattock" userId="e274ee83-e6b9-43b9-b652-7cffe7762356" providerId="ADAL" clId="{2B43E210-B1A3-4B66-BB73-21DE999AC700}" dt="2024-05-20T19:07:02.611" v="333"/>
        <pc:sldMkLst>
          <pc:docMk/>
          <pc:sldMk cId="2331287428" sldId="366"/>
        </pc:sldMkLst>
        <pc:spChg chg="mod">
          <ac:chgData name="Maegan Mattock" userId="e274ee83-e6b9-43b9-b652-7cffe7762356" providerId="ADAL" clId="{2B43E210-B1A3-4B66-BB73-21DE999AC700}" dt="2024-04-24T20:52:37.188" v="134" actId="20577"/>
          <ac:spMkLst>
            <pc:docMk/>
            <pc:sldMk cId="2331287428" sldId="366"/>
            <ac:spMk id="1276" creationId="{00000000-0000-0000-0000-000000000000}"/>
          </ac:spMkLst>
        </pc:spChg>
      </pc:sldChg>
      <pc:sldChg chg="modSp mod modNotesTx">
        <pc:chgData name="Maegan Mattock" userId="e274ee83-e6b9-43b9-b652-7cffe7762356" providerId="ADAL" clId="{2B43E210-B1A3-4B66-BB73-21DE999AC700}" dt="2024-06-03T20:23:32.912" v="337" actId="6549"/>
        <pc:sldMkLst>
          <pc:docMk/>
          <pc:sldMk cId="3138327957" sldId="367"/>
        </pc:sldMkLst>
        <pc:spChg chg="mod">
          <ac:chgData name="Maegan Mattock" userId="e274ee83-e6b9-43b9-b652-7cffe7762356" providerId="ADAL" clId="{2B43E210-B1A3-4B66-BB73-21DE999AC700}" dt="2024-06-03T20:23:32.912" v="337" actId="6549"/>
          <ac:spMkLst>
            <pc:docMk/>
            <pc:sldMk cId="3138327957" sldId="367"/>
            <ac:spMk id="1177" creationId="{00000000-0000-0000-0000-000000000000}"/>
          </ac:spMkLst>
        </pc:spChg>
      </pc:sldChg>
      <pc:sldChg chg="modSp mod addAnim delAnim modNotesTx">
        <pc:chgData name="Maegan Mattock" userId="e274ee83-e6b9-43b9-b652-7cffe7762356" providerId="ADAL" clId="{2B43E210-B1A3-4B66-BB73-21DE999AC700}" dt="2024-05-01T23:53:13.970" v="166" actId="21"/>
        <pc:sldMkLst>
          <pc:docMk/>
          <pc:sldMk cId="3043652336" sldId="368"/>
        </pc:sldMkLst>
        <pc:spChg chg="mod">
          <ac:chgData name="Maegan Mattock" userId="e274ee83-e6b9-43b9-b652-7cffe7762356" providerId="ADAL" clId="{2B43E210-B1A3-4B66-BB73-21DE999AC700}" dt="2024-05-01T23:53:13.970" v="166" actId="21"/>
          <ac:spMkLst>
            <pc:docMk/>
            <pc:sldMk cId="3043652336" sldId="368"/>
            <ac:spMk id="1016" creationId="{B19CC7DC-BB19-5254-6724-2EED10155919}"/>
          </ac:spMkLst>
        </pc:spChg>
      </pc:sldChg>
      <pc:sldChg chg="addSp modSp modAnim modNotesTx">
        <pc:chgData name="Maegan Mattock" userId="e274ee83-e6b9-43b9-b652-7cffe7762356" providerId="ADAL" clId="{2B43E210-B1A3-4B66-BB73-21DE999AC700}" dt="2024-05-20T19:03:02.666" v="274" actId="6549"/>
        <pc:sldMkLst>
          <pc:docMk/>
          <pc:sldMk cId="927427186" sldId="371"/>
        </pc:sldMkLst>
        <pc:spChg chg="mod">
          <ac:chgData name="Maegan Mattock" userId="e274ee83-e6b9-43b9-b652-7cffe7762356" providerId="ADAL" clId="{2B43E210-B1A3-4B66-BB73-21DE999AC700}" dt="2024-04-24T20:53:44.916" v="137" actId="164"/>
          <ac:spMkLst>
            <pc:docMk/>
            <pc:sldMk cId="927427186" sldId="371"/>
            <ac:spMk id="3" creationId="{1B88A4BA-21FC-DEAE-4A06-84FC0516C1C1}"/>
          </ac:spMkLst>
        </pc:spChg>
        <pc:spChg chg="mod">
          <ac:chgData name="Maegan Mattock" userId="e274ee83-e6b9-43b9-b652-7cffe7762356" providerId="ADAL" clId="{2B43E210-B1A3-4B66-BB73-21DE999AC700}" dt="2024-04-24T20:53:44.916" v="137" actId="164"/>
          <ac:spMkLst>
            <pc:docMk/>
            <pc:sldMk cId="927427186" sldId="371"/>
            <ac:spMk id="1015" creationId="{B8D24836-2601-0416-1AB3-8F39907C74A4}"/>
          </ac:spMkLst>
        </pc:spChg>
        <pc:grpChg chg="add mod">
          <ac:chgData name="Maegan Mattock" userId="e274ee83-e6b9-43b9-b652-7cffe7762356" providerId="ADAL" clId="{2B43E210-B1A3-4B66-BB73-21DE999AC700}" dt="2024-04-24T20:53:44.916" v="137" actId="164"/>
          <ac:grpSpMkLst>
            <pc:docMk/>
            <pc:sldMk cId="927427186" sldId="371"/>
            <ac:grpSpMk id="4" creationId="{044C1A06-356F-86E7-2D36-443D8BCE0EF8}"/>
          </ac:grpSpMkLst>
        </pc:grpChg>
        <pc:grpChg chg="mod">
          <ac:chgData name="Maegan Mattock" userId="e274ee83-e6b9-43b9-b652-7cffe7762356" providerId="ADAL" clId="{2B43E210-B1A3-4B66-BB73-21DE999AC700}" dt="2024-04-24T20:53:44.916" v="137" actId="164"/>
          <ac:grpSpMkLst>
            <pc:docMk/>
            <pc:sldMk cId="927427186" sldId="371"/>
            <ac:grpSpMk id="1011" creationId="{DDA48E07-4809-DD0D-76B9-8AEA53288D34}"/>
          </ac:grpSpMkLst>
        </pc:grpChg>
      </pc:sldChg>
      <pc:sldChg chg="add del">
        <pc:chgData name="Maegan Mattock" userId="e274ee83-e6b9-43b9-b652-7cffe7762356" providerId="ADAL" clId="{2B43E210-B1A3-4B66-BB73-21DE999AC700}" dt="2024-05-14T19:16:00.426" v="170" actId="2696"/>
        <pc:sldMkLst>
          <pc:docMk/>
          <pc:sldMk cId="762286513" sldId="380"/>
        </pc:sldMkLst>
      </pc:sldChg>
      <pc:sldChg chg="modSp add ord modNotesTx">
        <pc:chgData name="Maegan Mattock" userId="e274ee83-e6b9-43b9-b652-7cffe7762356" providerId="ADAL" clId="{2B43E210-B1A3-4B66-BB73-21DE999AC700}" dt="2024-05-20T18:55:54.826" v="254"/>
        <pc:sldMkLst>
          <pc:docMk/>
          <pc:sldMk cId="2999495837" sldId="381"/>
        </pc:sldMkLst>
        <pc:spChg chg="mod">
          <ac:chgData name="Maegan Mattock" userId="e274ee83-e6b9-43b9-b652-7cffe7762356" providerId="ADAL" clId="{2B43E210-B1A3-4B66-BB73-21DE999AC700}" dt="2024-05-20T18:54:50.327" v="250" actId="20577"/>
          <ac:spMkLst>
            <pc:docMk/>
            <pc:sldMk cId="2999495837" sldId="381"/>
            <ac:spMk id="8" creationId="{8B9A9003-1E61-45FE-7E72-BEADCBE40F93}"/>
          </ac:spMkLst>
        </pc:spChg>
        <pc:spChg chg="mod">
          <ac:chgData name="Maegan Mattock" userId="e274ee83-e6b9-43b9-b652-7cffe7762356" providerId="ADAL" clId="{2B43E210-B1A3-4B66-BB73-21DE999AC700}" dt="2024-05-20T18:55:07.676" v="251"/>
          <ac:spMkLst>
            <pc:docMk/>
            <pc:sldMk cId="2999495837" sldId="381"/>
            <ac:spMk id="13" creationId="{F945DDDB-A6E6-3C83-BA41-029762032967}"/>
          </ac:spMkLst>
        </pc:spChg>
      </pc:sldChg>
      <pc:sldChg chg="add setBg delCm">
        <pc:chgData name="Maegan Mattock" userId="e274ee83-e6b9-43b9-b652-7cffe7762356" providerId="ADAL" clId="{2B43E210-B1A3-4B66-BB73-21DE999AC700}" dt="2024-05-20T18:58:29.556" v="258"/>
        <pc:sldMkLst>
          <pc:docMk/>
          <pc:sldMk cId="0" sldId="382"/>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2B43E210-B1A3-4B66-BB73-21DE999AC700}" dt="2024-05-20T18:56:19.061" v="256"/>
              <pc2:cmMkLst xmlns:pc2="http://schemas.microsoft.com/office/powerpoint/2019/9/main/command">
                <pc:docMk/>
                <pc:sldMk cId="0" sldId="382"/>
                <pc2:cmMk id="{A1DA790B-EDD6-4510-9E98-9053E25EA600}"/>
              </pc2:cmMkLst>
            </pc226:cmChg>
            <pc226:cmChg xmlns:pc226="http://schemas.microsoft.com/office/powerpoint/2022/06/main/command" chg="del">
              <pc226:chgData name="Maegan Mattock" userId="e274ee83-e6b9-43b9-b652-7cffe7762356" providerId="ADAL" clId="{2B43E210-B1A3-4B66-BB73-21DE999AC700}" dt="2024-05-20T18:56:19.927" v="257"/>
              <pc2:cmMkLst xmlns:pc2="http://schemas.microsoft.com/office/powerpoint/2019/9/main/command">
                <pc:docMk/>
                <pc:sldMk cId="0" sldId="382"/>
                <pc2:cmMk id="{436231DC-6EE6-4FB7-BE16-812BB9B70ACB}"/>
              </pc2:cmMkLst>
            </pc226:cmChg>
          </p:ext>
        </pc:extLst>
      </pc:sldChg>
      <pc:sldChg chg="add setBg delCm">
        <pc:chgData name="Maegan Mattock" userId="e274ee83-e6b9-43b9-b652-7cffe7762356" providerId="ADAL" clId="{2B43E210-B1A3-4B66-BB73-21DE999AC700}" dt="2024-05-20T18:59:12.990" v="262"/>
        <pc:sldMkLst>
          <pc:docMk/>
          <pc:sldMk cId="2808368495" sldId="383"/>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2B43E210-B1A3-4B66-BB73-21DE999AC700}" dt="2024-05-20T18:59:06.943" v="261"/>
              <pc2:cmMkLst xmlns:pc2="http://schemas.microsoft.com/office/powerpoint/2019/9/main/command">
                <pc:docMk/>
                <pc:sldMk cId="2808368495" sldId="383"/>
                <pc2:cmMk id="{5A615EE0-CFB8-45D9-91DA-B6F3FDFA0BA7}"/>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470895"/>
          </a:xfrm>
          <a:prstGeom prst="rect">
            <a:avLst/>
          </a:prstGeom>
          <a:noFill/>
          <a:ln>
            <a:noFill/>
          </a:ln>
        </p:spPr>
        <p:txBody>
          <a:bodyPr spcFirstLastPara="1" wrap="square" lIns="94175" tIns="47075" rIns="94175" bIns="470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4" y="0"/>
            <a:ext cx="3076363" cy="470895"/>
          </a:xfrm>
          <a:prstGeom prst="rect">
            <a:avLst/>
          </a:prstGeom>
          <a:noFill/>
          <a:ln>
            <a:noFill/>
          </a:ln>
        </p:spPr>
        <p:txBody>
          <a:bodyPr spcFirstLastPara="1" wrap="square" lIns="94175" tIns="47075" rIns="94175" bIns="470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4407"/>
            <a:ext cx="3076363" cy="470894"/>
          </a:xfrm>
          <a:prstGeom prst="rect">
            <a:avLst/>
          </a:prstGeom>
          <a:noFill/>
          <a:ln>
            <a:noFill/>
          </a:ln>
        </p:spPr>
        <p:txBody>
          <a:bodyPr spcFirstLastPara="1" wrap="square" lIns="94175" tIns="47075" rIns="94175" bIns="470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hapinhall.org/sites/default/files/CY_YT_RE0516_1.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ypresscollege.edu/academics/divisions-special-programs/health-science/mortuary-science/" TargetMode="External"/><Relationship Id="rId7" Type="http://schemas.openxmlformats.org/officeDocument/2006/relationships/hyperlink" Target="http://www.wlac.edu/Dental/index.aspx"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skylinecollege.edu/respiratorycarebachelors/" TargetMode="External"/><Relationship Id="rId5" Type="http://schemas.openxmlformats.org/officeDocument/2006/relationships/hyperlink" Target="https://www.smc.edu/academics/academic-departments/interaction-design/index.php#:~:text=Santa%20Monica%20College%20is%20currently%20offering%20a%20Bachelor,are%20appealing%2C%20effective%20and%20intuitive%20for%20their%20users." TargetMode="External"/><Relationship Id="rId4" Type="http://schemas.openxmlformats.org/officeDocument/2006/relationships/hyperlink" Target="http://www.sdmesa.edu/academics/bachelors-degree/program.shtm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iche.edu/tuition-savings/wu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2.calstate.edu/apply/freshman/Pages/first-time-freshman-guidance.aspx"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jbay.org/resources/ed-planning-guid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Welcome to today’s webinar- Turning Dreams into Degrees. This is Education Course 2- for </a:t>
            </a:r>
            <a:r>
              <a:rPr lang="en-US" b="1">
                <a:latin typeface="Calibri"/>
                <a:ea typeface="Calibri"/>
                <a:cs typeface="Calibri"/>
                <a:sym typeface="Calibri"/>
              </a:rPr>
              <a:t>caregivers</a:t>
            </a:r>
            <a:r>
              <a:rPr lang="en-US">
                <a:latin typeface="Calibri"/>
                <a:ea typeface="Calibri"/>
                <a:cs typeface="Calibri"/>
                <a:sym typeface="Calibri"/>
              </a:rPr>
              <a:t>* with youth in 11</a:t>
            </a:r>
            <a:r>
              <a:rPr lang="en-US" baseline="30000">
                <a:latin typeface="Calibri"/>
                <a:ea typeface="Calibri"/>
                <a:cs typeface="Calibri"/>
                <a:sym typeface="Calibri"/>
              </a:rPr>
              <a:t>th</a:t>
            </a:r>
            <a:r>
              <a:rPr lang="en-US">
                <a:latin typeface="Calibri"/>
                <a:ea typeface="Calibri"/>
                <a:cs typeface="Calibri"/>
                <a:sym typeface="Calibri"/>
              </a:rPr>
              <a:t> and 12</a:t>
            </a:r>
            <a:r>
              <a:rPr lang="en-US" baseline="30000">
                <a:latin typeface="Calibri"/>
                <a:ea typeface="Calibri"/>
                <a:cs typeface="Calibri"/>
                <a:sym typeface="Calibri"/>
              </a:rPr>
              <a:t>th</a:t>
            </a:r>
            <a:r>
              <a:rPr lang="en-US">
                <a:latin typeface="Calibri"/>
                <a:ea typeface="Calibri"/>
                <a:cs typeface="Calibri"/>
                <a:sym typeface="Calibri"/>
              </a:rPr>
              <a:t> grade- focused on supporting successful transitions from high school to college.</a:t>
            </a:r>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a:p>
            <a:pPr marL="0" lvl="0" indent="0" algn="l" rtl="0">
              <a:lnSpc>
                <a:spcPct val="107000"/>
              </a:lnSpc>
              <a:spcBef>
                <a:spcPts val="0"/>
              </a:spcBef>
              <a:spcAft>
                <a:spcPts val="0"/>
              </a:spcAft>
              <a:buSzPts val="1400"/>
              <a:buNone/>
            </a:pPr>
            <a:r>
              <a:rPr lang="en-US" b="1">
                <a:latin typeface="Calibri"/>
                <a:ea typeface="Calibri"/>
                <a:cs typeface="Calibri"/>
                <a:sym typeface="Calibri"/>
              </a:rPr>
              <a:t>Trainer’s Note: </a:t>
            </a:r>
            <a:r>
              <a:rPr lang="en-US">
                <a:latin typeface="Calibri"/>
                <a:ea typeface="Calibri"/>
                <a:cs typeface="Calibri"/>
                <a:sym typeface="Calibri"/>
              </a:rPr>
              <a:t>Use this opportunity to provide welcome and introductions, depending on the size of your group. </a:t>
            </a:r>
            <a:endParaRPr/>
          </a:p>
          <a:p>
            <a:pPr marL="0" lvl="0" indent="0" algn="l" rtl="0">
              <a:lnSpc>
                <a:spcPct val="107000"/>
              </a:lnSpc>
              <a:spcBef>
                <a:spcPts val="824"/>
              </a:spcBef>
              <a:spcAft>
                <a:spcPts val="0"/>
              </a:spcAft>
              <a:buSzPts val="1400"/>
              <a:buNone/>
            </a:pPr>
            <a:endParaRPr>
              <a:latin typeface="Calibri"/>
              <a:ea typeface="Calibri"/>
              <a:cs typeface="Calibri"/>
              <a:sym typeface="Calibri"/>
            </a:endParaRPr>
          </a:p>
          <a:p>
            <a:pPr marL="0" lvl="0" indent="0" algn="l" rtl="0">
              <a:lnSpc>
                <a:spcPct val="100000"/>
              </a:lnSpc>
              <a:spcBef>
                <a:spcPts val="824"/>
              </a:spcBef>
              <a:spcAft>
                <a:spcPts val="0"/>
              </a:spcAft>
              <a:buSzPts val="1400"/>
              <a:buNone/>
            </a:pPr>
            <a:r>
              <a:rPr lang="en-US" b="1">
                <a:latin typeface="Calibri"/>
                <a:ea typeface="Calibri"/>
                <a:cs typeface="Calibri"/>
                <a:sym typeface="Calibri"/>
              </a:rPr>
              <a:t>*</a:t>
            </a:r>
            <a:r>
              <a:rPr lang="en-US">
                <a:latin typeface="Calibri"/>
                <a:ea typeface="Calibri"/>
                <a:cs typeface="Calibri"/>
                <a:sym typeface="Calibri"/>
              </a:rPr>
              <a:t>This training is intended for caregivers, including both Resource Parents and STRTP providers. In these notes, you will see the term caregivers, but please feel free to customize your remarks to specifically indicate the appropriate audience, as needed.</a:t>
            </a:r>
            <a:r>
              <a:rPr lang="en-US" b="1">
                <a:latin typeface="Calibri"/>
                <a:ea typeface="Calibri"/>
                <a:cs typeface="Calibri"/>
                <a:sym typeface="Calibri"/>
              </a:rPr>
              <a:t> </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245" name="Google Shape;245;p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9:notes"/>
          <p:cNvSpPr>
            <a:spLocks noGrp="1" noRot="1" noChangeAspect="1"/>
          </p:cNvSpPr>
          <p:nvPr>
            <p:ph type="sldImg" idx="2"/>
          </p:nvPr>
        </p:nvSpPr>
        <p:spPr>
          <a:xfrm>
            <a:off x="733425" y="64611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p:cNvSpPr txBox="1">
            <a:spLocks noGrp="1"/>
          </p:cNvSpPr>
          <p:nvPr>
            <p:ph type="body" idx="1"/>
          </p:nvPr>
        </p:nvSpPr>
        <p:spPr>
          <a:xfrm>
            <a:off x="197203" y="3988753"/>
            <a:ext cx="6704894" cy="10714884"/>
          </a:xfrm>
          <a:prstGeom prst="rect">
            <a:avLst/>
          </a:prstGeom>
          <a:noFill/>
          <a:ln>
            <a:noFill/>
          </a:ln>
        </p:spPr>
        <p:txBody>
          <a:bodyPr spcFirstLastPara="1" wrap="square" lIns="94175" tIns="47075" rIns="94175" bIns="47075" anchor="t" anchorCtr="0">
            <a:noAutofit/>
          </a:bodyPr>
          <a:lstStyle/>
          <a:p>
            <a:pPr marL="0" lvl="0" indent="0" algn="l" rtl="0">
              <a:lnSpc>
                <a:spcPct val="107000"/>
              </a:lnSpc>
              <a:spcBef>
                <a:spcPts val="0"/>
              </a:spcBef>
              <a:spcAft>
                <a:spcPts val="0"/>
              </a:spcAft>
              <a:buSzPts val="1400"/>
              <a:buNone/>
            </a:pPr>
            <a:r>
              <a:rPr lang="en-US" dirty="0">
                <a:latin typeface="Calibri"/>
                <a:ea typeface="Calibri"/>
                <a:cs typeface="Calibri"/>
                <a:sym typeface="Calibri"/>
              </a:rPr>
              <a:t>While we know the benefits of postsecondary education, how do our youth feel about it?</a:t>
            </a:r>
            <a:endParaRPr dirty="0"/>
          </a:p>
          <a:p>
            <a:pPr marL="0" lvl="0" indent="0" algn="l" rtl="0">
              <a:lnSpc>
                <a:spcPct val="107000"/>
              </a:lnSpc>
              <a:spcBef>
                <a:spcPts val="824"/>
              </a:spcBef>
              <a:spcAft>
                <a:spcPts val="0"/>
              </a:spcAft>
              <a:buSzPts val="1400"/>
              <a:buNone/>
            </a:pP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b="1" dirty="0">
                <a:latin typeface="Calibri"/>
                <a:ea typeface="Calibri"/>
                <a:cs typeface="Calibri"/>
                <a:sym typeface="Calibri"/>
              </a:rPr>
              <a:t>What percentage of youth do you think want to go to college?</a:t>
            </a: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dirty="0">
                <a:latin typeface="Calibri"/>
                <a:ea typeface="Calibri"/>
                <a:cs typeface="Calibri"/>
                <a:sym typeface="Calibri"/>
              </a:rPr>
              <a:t>Most youth in care - 93% in California - report that they want to go to college and understand that college is desirable. </a:t>
            </a:r>
            <a:endParaRPr dirty="0"/>
          </a:p>
          <a:p>
            <a:pPr marL="0" lvl="0" indent="0" algn="l" rtl="0">
              <a:lnSpc>
                <a:spcPct val="107000"/>
              </a:lnSpc>
              <a:spcBef>
                <a:spcPts val="824"/>
              </a:spcBef>
              <a:spcAft>
                <a:spcPts val="0"/>
              </a:spcAft>
              <a:buSzPts val="1400"/>
              <a:buNone/>
            </a:pPr>
            <a:r>
              <a:rPr lang="en-US" dirty="0">
                <a:latin typeface="Calibri"/>
                <a:ea typeface="Calibri"/>
                <a:cs typeface="Calibri"/>
                <a:sym typeface="Calibri"/>
              </a:rPr>
              <a:t>While this is positive, aspiring to go to college and completing college are two different things. </a:t>
            </a:r>
            <a:endParaRPr dirty="0"/>
          </a:p>
          <a:p>
            <a:pPr marL="0" lvl="0" indent="0" algn="l" rtl="0">
              <a:lnSpc>
                <a:spcPct val="107000"/>
              </a:lnSpc>
              <a:spcBef>
                <a:spcPts val="824"/>
              </a:spcBef>
              <a:spcAft>
                <a:spcPts val="0"/>
              </a:spcAft>
              <a:buSzPts val="1400"/>
              <a:buNone/>
            </a:pP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b="1" dirty="0">
                <a:latin typeface="Calibri"/>
                <a:ea typeface="Calibri"/>
                <a:cs typeface="Calibri"/>
                <a:sym typeface="Calibri"/>
              </a:rPr>
              <a:t>What percentage of youth who experienced foster care enroll in college?</a:t>
            </a:r>
            <a:endParaRPr dirty="0">
              <a:latin typeface="Calibri"/>
              <a:ea typeface="Calibri"/>
              <a:cs typeface="Calibri"/>
              <a:sym typeface="Calibri"/>
            </a:endParaRPr>
          </a:p>
          <a:p>
            <a:pPr marL="0" indent="0">
              <a:lnSpc>
                <a:spcPct val="107000"/>
              </a:lnSpc>
              <a:spcBef>
                <a:spcPts val="824"/>
              </a:spcBef>
            </a:pPr>
            <a:r>
              <a:rPr lang="en-US" dirty="0"/>
              <a:t>52</a:t>
            </a:r>
            <a:r>
              <a:rPr lang="en-US" dirty="0">
                <a:latin typeface="Calibri"/>
                <a:ea typeface="Calibri"/>
                <a:cs typeface="Calibri"/>
                <a:sym typeface="Calibri"/>
              </a:rPr>
              <a:t>% of youth in California who graduate from high school enroll in postsecondary education within one year after graduation.</a:t>
            </a:r>
            <a:r>
              <a:rPr lang="en-US" dirty="0"/>
              <a:t> </a:t>
            </a:r>
            <a:endParaRPr dirty="0"/>
          </a:p>
          <a:p>
            <a:pPr marL="0" lvl="0" indent="0" algn="l" rtl="0">
              <a:lnSpc>
                <a:spcPct val="107000"/>
              </a:lnSpc>
              <a:spcBef>
                <a:spcPts val="824"/>
              </a:spcBef>
              <a:spcAft>
                <a:spcPts val="0"/>
              </a:spcAft>
              <a:buSzPts val="1400"/>
              <a:buNone/>
            </a:pPr>
            <a:r>
              <a:rPr lang="en-US" dirty="0">
                <a:latin typeface="Calibri"/>
                <a:ea typeface="Calibri"/>
                <a:cs typeface="Calibri"/>
                <a:sym typeface="Calibri"/>
              </a:rPr>
              <a:t>While most youth who experienced foster care want to go to college, the reality is that they face many obstacles that need to be overcome prior to actually enrolling in college. Today’s training will provide key information to help support youth with applying and enrolling in college. </a:t>
            </a:r>
            <a:endParaRPr dirty="0"/>
          </a:p>
          <a:p>
            <a:pPr marL="0" lvl="0" indent="0" algn="l" rtl="0">
              <a:lnSpc>
                <a:spcPct val="107000"/>
              </a:lnSpc>
              <a:spcBef>
                <a:spcPts val="824"/>
              </a:spcBef>
              <a:spcAft>
                <a:spcPts val="0"/>
              </a:spcAft>
              <a:buSzPts val="1400"/>
              <a:buNone/>
            </a:pP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b="1" dirty="0">
                <a:latin typeface="Calibri"/>
                <a:ea typeface="Calibri"/>
                <a:cs typeface="Calibri"/>
                <a:sym typeface="Calibri"/>
              </a:rPr>
              <a:t>Lastly, what percentage of youth who experienced foster care do you think achieve a college degree by the age of 23?</a:t>
            </a: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dirty="0">
                <a:latin typeface="Calibri"/>
                <a:ea typeface="Calibri"/>
                <a:cs typeface="Calibri"/>
                <a:sym typeface="Calibri"/>
              </a:rPr>
              <a:t>Unfortunately, many youth who experienced foster care face challenges that result in just 10% completing a 2 or 4 year college degree by the age of 23. While this number is low, it is important to note that it has been increasing in recent years!</a:t>
            </a:r>
            <a:endParaRPr dirty="0"/>
          </a:p>
          <a:p>
            <a:pPr marL="0" lvl="0" indent="0" algn="l" rtl="0">
              <a:lnSpc>
                <a:spcPct val="107000"/>
              </a:lnSpc>
              <a:spcBef>
                <a:spcPts val="824"/>
              </a:spcBef>
              <a:spcAft>
                <a:spcPts val="0"/>
              </a:spcAft>
              <a:buSzPts val="1400"/>
              <a:buNone/>
            </a:pP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dirty="0">
                <a:latin typeface="Calibri"/>
                <a:ea typeface="Calibri"/>
                <a:cs typeface="Calibri"/>
                <a:sym typeface="Calibri"/>
              </a:rPr>
              <a:t>Once at a college campus, foster youth experience a range of unique barriers and challenges due to no fault of their own, including lack of support from a stable and consistent adult; housing insecurity and homelessness; food insecurity; a lack of knowledge about college, study skills, or time management; and mental health challenges resulting from the long-term effects of trauma they experienced as children.</a:t>
            </a:r>
            <a:endParaRPr dirty="0"/>
          </a:p>
          <a:p>
            <a:pPr marL="0" lvl="0" indent="0" algn="l" rtl="0">
              <a:lnSpc>
                <a:spcPct val="107000"/>
              </a:lnSpc>
              <a:spcBef>
                <a:spcPts val="824"/>
              </a:spcBef>
              <a:spcAft>
                <a:spcPts val="0"/>
              </a:spcAft>
              <a:buSzPts val="1400"/>
              <a:buNone/>
            </a:pPr>
            <a:r>
              <a:rPr lang="en-US" dirty="0">
                <a:latin typeface="Calibri"/>
                <a:ea typeface="Calibri"/>
                <a:cs typeface="Calibri"/>
                <a:sym typeface="Calibri"/>
              </a:rPr>
              <a:t> </a:t>
            </a:r>
            <a:endParaRPr dirty="0"/>
          </a:p>
          <a:p>
            <a:pPr marL="0" lvl="0" indent="0" algn="l" rtl="0">
              <a:lnSpc>
                <a:spcPct val="107000"/>
              </a:lnSpc>
              <a:spcBef>
                <a:spcPts val="824"/>
              </a:spcBef>
              <a:spcAft>
                <a:spcPts val="0"/>
              </a:spcAft>
              <a:buSzPts val="1400"/>
              <a:buNone/>
            </a:pPr>
            <a:r>
              <a:rPr lang="en-US" b="1" dirty="0">
                <a:latin typeface="Calibri"/>
                <a:ea typeface="Calibri"/>
                <a:cs typeface="Calibri"/>
                <a:sym typeface="Calibri"/>
              </a:rPr>
              <a:t>**Trainer’s Note- Interaction Opportunity (3 minutes): </a:t>
            </a: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b="1" u="sng" dirty="0">
                <a:latin typeface="Calibri"/>
                <a:ea typeface="Calibri"/>
                <a:cs typeface="Calibri"/>
                <a:sym typeface="Calibri"/>
              </a:rPr>
              <a:t>In-person:</a:t>
            </a:r>
            <a:r>
              <a:rPr lang="en-US" b="1" dirty="0">
                <a:latin typeface="Calibri"/>
                <a:ea typeface="Calibri"/>
                <a:cs typeface="Calibri"/>
                <a:sym typeface="Calibri"/>
              </a:rPr>
              <a:t> </a:t>
            </a:r>
            <a:r>
              <a:rPr lang="en-US" dirty="0">
                <a:latin typeface="Calibri"/>
                <a:ea typeface="Calibri"/>
                <a:cs typeface="Calibri"/>
                <a:sym typeface="Calibri"/>
              </a:rPr>
              <a:t>The facilitator can ask some attendees to share their guess before revealing each correct answer. Alternatively, the facilitator can give various options and ask attendees to raise their hands. </a:t>
            </a:r>
            <a:endParaRPr dirty="0"/>
          </a:p>
          <a:p>
            <a:pPr marL="0" lvl="0" indent="0" algn="l" rtl="0">
              <a:lnSpc>
                <a:spcPct val="107000"/>
              </a:lnSpc>
              <a:spcBef>
                <a:spcPts val="824"/>
              </a:spcBef>
              <a:spcAft>
                <a:spcPts val="0"/>
              </a:spcAft>
              <a:buSzPts val="1400"/>
              <a:buNone/>
            </a:pPr>
            <a:r>
              <a:rPr lang="en-US" dirty="0">
                <a:latin typeface="Calibri"/>
                <a:ea typeface="Calibri"/>
                <a:cs typeface="Calibri"/>
                <a:sym typeface="Calibri"/>
              </a:rPr>
              <a:t>For example, for question 1- “How many people think the correct answer is between 20-30%? 30-50% 50-80%? Or 80-95%?”</a:t>
            </a:r>
            <a:endParaRPr dirty="0"/>
          </a:p>
          <a:p>
            <a:pPr marL="0" lvl="0" indent="0" algn="l" rtl="0">
              <a:lnSpc>
                <a:spcPct val="107000"/>
              </a:lnSpc>
              <a:spcBef>
                <a:spcPts val="824"/>
              </a:spcBef>
              <a:spcAft>
                <a:spcPts val="0"/>
              </a:spcAft>
              <a:buSzPts val="1400"/>
              <a:buNone/>
            </a:pPr>
            <a:r>
              <a:rPr lang="en-US" b="1" u="sng" dirty="0">
                <a:latin typeface="Calibri"/>
                <a:ea typeface="Calibri"/>
                <a:cs typeface="Calibri"/>
                <a:sym typeface="Calibri"/>
              </a:rPr>
              <a:t>Via Zoom: </a:t>
            </a:r>
            <a:r>
              <a:rPr lang="en-US" dirty="0">
                <a:latin typeface="Calibri"/>
                <a:ea typeface="Calibri"/>
                <a:cs typeface="Calibri"/>
                <a:sym typeface="Calibri"/>
              </a:rPr>
              <a:t>If facilitating a small group, attendees can unmute themselves to share a guess. Alternatively, attendees can be asked to share their guess in the chat function or a poll can be created via Zoom to allow attendees to guess the correct answer for each question. </a:t>
            </a:r>
            <a:endParaRPr dirty="0"/>
          </a:p>
          <a:p>
            <a:pPr marL="0" lvl="0" indent="0" algn="l" rtl="0">
              <a:lnSpc>
                <a:spcPct val="100000"/>
              </a:lnSpc>
              <a:spcBef>
                <a:spcPts val="824"/>
              </a:spcBef>
              <a:spcAft>
                <a:spcPts val="0"/>
              </a:spcAft>
              <a:buSzPts val="1400"/>
              <a:buNone/>
            </a:pPr>
            <a:endParaRPr dirty="0"/>
          </a:p>
          <a:p>
            <a:pPr marL="0" lvl="0" indent="0" algn="l" rtl="0">
              <a:lnSpc>
                <a:spcPct val="107000"/>
              </a:lnSpc>
              <a:spcBef>
                <a:spcPts val="0"/>
              </a:spcBef>
              <a:spcAft>
                <a:spcPts val="0"/>
              </a:spcAft>
              <a:buSzPts val="1400"/>
              <a:buNone/>
            </a:pPr>
            <a:r>
              <a:rPr lang="en-US" b="1" dirty="0">
                <a:latin typeface="Calibri"/>
                <a:ea typeface="Calibri"/>
                <a:cs typeface="Calibri"/>
                <a:sym typeface="Calibri"/>
              </a:rPr>
              <a:t>Sources: </a:t>
            </a: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dirty="0">
                <a:latin typeface="Calibri"/>
                <a:ea typeface="Calibri"/>
                <a:cs typeface="Calibri"/>
                <a:sym typeface="Calibri"/>
              </a:rPr>
              <a:t>Question 1: </a:t>
            </a:r>
            <a:r>
              <a:rPr lang="en-US" dirty="0" err="1">
                <a:latin typeface="Calibri"/>
                <a:ea typeface="Calibri"/>
                <a:cs typeface="Calibri"/>
                <a:sym typeface="Calibri"/>
              </a:rPr>
              <a:t>CalYouth</a:t>
            </a:r>
            <a:r>
              <a:rPr lang="en-US" dirty="0">
                <a:latin typeface="Calibri"/>
                <a:ea typeface="Calibri"/>
                <a:cs typeface="Calibri"/>
                <a:sym typeface="Calibri"/>
              </a:rPr>
              <a:t> Study (</a:t>
            </a:r>
            <a:r>
              <a:rPr lang="en-US"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http://www.chapinhall.org/sites/default/files/CY_YT_RE0516_1.pdf)</a:t>
            </a:r>
            <a:r>
              <a:rPr lang="en-US" dirty="0">
                <a:latin typeface="Calibri"/>
                <a:ea typeface="Calibri"/>
                <a:cs typeface="Calibri"/>
                <a:sym typeface="Calibri"/>
              </a:rPr>
              <a:t> page 64.</a:t>
            </a:r>
            <a:endParaRPr lang="en-US" dirty="0"/>
          </a:p>
          <a:p>
            <a:pPr marL="0" lvl="0" indent="0" algn="l" rtl="0">
              <a:lnSpc>
                <a:spcPct val="107000"/>
              </a:lnSpc>
              <a:spcBef>
                <a:spcPts val="824"/>
              </a:spcBef>
              <a:spcAft>
                <a:spcPts val="0"/>
              </a:spcAft>
              <a:buSzPts val="1400"/>
              <a:buNone/>
            </a:pPr>
            <a:r>
              <a:rPr lang="en-US" dirty="0">
                <a:latin typeface="Calibri"/>
                <a:ea typeface="Calibri"/>
                <a:cs typeface="Calibri"/>
                <a:sym typeface="Calibri"/>
              </a:rPr>
              <a:t>- Question 2: California Department of Education, </a:t>
            </a:r>
            <a:r>
              <a:rPr lang="en-US" dirty="0" err="1">
                <a:latin typeface="Calibri"/>
                <a:ea typeface="Calibri"/>
                <a:cs typeface="Calibri"/>
                <a:sym typeface="Calibri"/>
              </a:rPr>
              <a:t>DataQuest</a:t>
            </a:r>
            <a:r>
              <a:rPr lang="en-US" dirty="0">
                <a:latin typeface="Calibri"/>
                <a:ea typeface="Calibri"/>
                <a:cs typeface="Calibri"/>
                <a:sym typeface="Calibri"/>
              </a:rPr>
              <a:t>, 2018-2019 College-Going Rate for California High School Students</a:t>
            </a:r>
            <a:endParaRPr lang="en-US" dirty="0"/>
          </a:p>
          <a:p>
            <a:pPr marL="0" lvl="0" indent="0" algn="l" rtl="0">
              <a:lnSpc>
                <a:spcPct val="107000"/>
              </a:lnSpc>
              <a:spcBef>
                <a:spcPts val="824"/>
              </a:spcBef>
              <a:spcAft>
                <a:spcPts val="0"/>
              </a:spcAft>
              <a:buSzPts val="1400"/>
              <a:buNone/>
            </a:pPr>
            <a:r>
              <a:rPr lang="en-US" dirty="0">
                <a:latin typeface="Calibri"/>
                <a:ea typeface="Calibri"/>
                <a:cs typeface="Calibri"/>
                <a:sym typeface="Calibri"/>
              </a:rPr>
              <a:t>- Question 3: https://www.chapinhall.org/research/calyouth-wave4-report/  </a:t>
            </a:r>
            <a:endParaRPr lang="en-US" dirty="0"/>
          </a:p>
          <a:p>
            <a:pPr marL="0" lvl="0" indent="0" algn="l" rtl="0">
              <a:lnSpc>
                <a:spcPct val="100000"/>
              </a:lnSpc>
              <a:spcBef>
                <a:spcPts val="824"/>
              </a:spcBef>
              <a:spcAft>
                <a:spcPts val="0"/>
              </a:spcAft>
              <a:buSzPts val="1400"/>
              <a:buNone/>
            </a:pPr>
            <a:endParaRPr dirty="0"/>
          </a:p>
        </p:txBody>
      </p:sp>
      <p:sp>
        <p:nvSpPr>
          <p:cNvPr id="378" name="Google Shape;378;p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F7856027-6F94-6D49-63E1-28253F52B784}"/>
            </a:ext>
          </a:extLst>
        </p:cNvPr>
        <p:cNvGrpSpPr/>
        <p:nvPr/>
      </p:nvGrpSpPr>
      <p:grpSpPr>
        <a:xfrm>
          <a:off x="0" y="0"/>
          <a:ext cx="0" cy="0"/>
          <a:chOff x="0" y="0"/>
          <a:chExt cx="0" cy="0"/>
        </a:xfrm>
      </p:grpSpPr>
      <p:sp>
        <p:nvSpPr>
          <p:cNvPr id="376" name="Google Shape;376;p9:notes">
            <a:extLst>
              <a:ext uri="{FF2B5EF4-FFF2-40B4-BE49-F238E27FC236}">
                <a16:creationId xmlns:a16="http://schemas.microsoft.com/office/drawing/2014/main" id="{B536E7BC-FC7E-7DEA-9591-D377C708DAE7}"/>
              </a:ext>
            </a:extLst>
          </p:cNvPr>
          <p:cNvSpPr>
            <a:spLocks noGrp="1" noRot="1" noChangeAspect="1"/>
          </p:cNvSpPr>
          <p:nvPr>
            <p:ph type="sldImg" idx="2"/>
          </p:nvPr>
        </p:nvSpPr>
        <p:spPr>
          <a:xfrm>
            <a:off x="733425" y="64611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a:extLst>
              <a:ext uri="{FF2B5EF4-FFF2-40B4-BE49-F238E27FC236}">
                <a16:creationId xmlns:a16="http://schemas.microsoft.com/office/drawing/2014/main" id="{ACBDADC0-3944-3383-3128-124F714A7483}"/>
              </a:ext>
            </a:extLst>
          </p:cNvPr>
          <p:cNvSpPr txBox="1">
            <a:spLocks noGrp="1"/>
          </p:cNvSpPr>
          <p:nvPr>
            <p:ph type="body" idx="1"/>
          </p:nvPr>
        </p:nvSpPr>
        <p:spPr>
          <a:xfrm>
            <a:off x="197203" y="3988753"/>
            <a:ext cx="6704894" cy="10714884"/>
          </a:xfrm>
          <a:prstGeom prst="rect">
            <a:avLst/>
          </a:prstGeom>
          <a:noFill/>
          <a:ln>
            <a:noFill/>
          </a:ln>
        </p:spPr>
        <p:txBody>
          <a:bodyPr spcFirstLastPara="1" wrap="square" lIns="94175" tIns="47075" rIns="94175" bIns="47075" anchor="t" anchorCtr="0">
            <a:noAutofit/>
          </a:bodyPr>
          <a:lstStyle/>
          <a:p>
            <a:pPr marL="285750" indent="-285750">
              <a:buClr>
                <a:schemeClr val="dk1"/>
              </a:buClr>
              <a:buSzPts val="1200"/>
              <a:buFont typeface="Arial"/>
              <a:buChar char="•"/>
            </a:pPr>
            <a:r>
              <a:rPr lang="en-US" sz="1200">
                <a:latin typeface="Calibri"/>
                <a:ea typeface="Calibri"/>
                <a:cs typeface="Calibri"/>
                <a:sym typeface="Calibri"/>
              </a:rPr>
              <a:t>Postsecondary education has a positive impact on the lives of former foster youth. Let’s hear from several former youth who have experienced postsecondary education.</a:t>
            </a:r>
            <a:r>
              <a:rPr lang="en-US"/>
              <a:t> </a:t>
            </a:r>
          </a:p>
          <a:p>
            <a:pPr marL="171450" marR="0" lvl="0" indent="-95250" algn="l" rtl="0">
              <a:lnSpc>
                <a:spcPct val="100000"/>
              </a:lnSpc>
              <a:spcBef>
                <a:spcPts val="0"/>
              </a:spcBef>
              <a:spcAft>
                <a:spcPts val="0"/>
              </a:spcAft>
              <a:buClr>
                <a:schemeClr val="dk1"/>
              </a:buClr>
              <a:buSzPts val="1200"/>
              <a:buFont typeface="Arial"/>
              <a:buNone/>
            </a:pPr>
            <a:endParaRPr lang="en-US" sz="120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lang="en-US" sz="12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a:latin typeface="Calibri"/>
                <a:ea typeface="Calibri"/>
                <a:cs typeface="Calibri"/>
                <a:sym typeface="Calibri"/>
              </a:rPr>
              <a:t>Trainer’s Note:</a:t>
            </a: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a:p>
        </p:txBody>
      </p:sp>
      <p:sp>
        <p:nvSpPr>
          <p:cNvPr id="378" name="Google Shape;378;p9:notes">
            <a:extLst>
              <a:ext uri="{FF2B5EF4-FFF2-40B4-BE49-F238E27FC236}">
                <a16:creationId xmlns:a16="http://schemas.microsoft.com/office/drawing/2014/main" id="{7D752B67-2508-9ECC-03FB-087E02DE06B7}"/>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817258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7000"/>
              </a:lnSpc>
              <a:spcBef>
                <a:spcPts val="0"/>
              </a:spcBef>
              <a:spcAft>
                <a:spcPts val="0"/>
              </a:spcAft>
              <a:buClr>
                <a:schemeClr val="dk1"/>
              </a:buClr>
              <a:buSzPts val="1200"/>
              <a:buFont typeface="Arial"/>
              <a:buChar char="•"/>
            </a:pPr>
            <a:r>
              <a:rPr lang="en-US">
                <a:latin typeface="Calibri"/>
                <a:ea typeface="Calibri"/>
                <a:cs typeface="Calibri"/>
                <a:sym typeface="Calibri"/>
              </a:rPr>
              <a:t>Despite the challenges that foster youth may face, attending college and building a successful future is possible! </a:t>
            </a:r>
            <a:endParaRPr/>
          </a:p>
          <a:p>
            <a:pPr marL="353221" lvl="0" indent="-353221" algn="l" rtl="0">
              <a:lnSpc>
                <a:spcPct val="107000"/>
              </a:lnSpc>
              <a:spcBef>
                <a:spcPts val="824"/>
              </a:spcBef>
              <a:spcAft>
                <a:spcPts val="0"/>
              </a:spcAft>
              <a:buClr>
                <a:schemeClr val="dk1"/>
              </a:buClr>
              <a:buSzPts val="1200"/>
              <a:buFont typeface="Arial"/>
              <a:buChar char="•"/>
            </a:pPr>
            <a:r>
              <a:rPr lang="en-US">
                <a:latin typeface="Calibri"/>
                <a:ea typeface="Calibri"/>
                <a:cs typeface="Calibri"/>
                <a:sym typeface="Calibri"/>
              </a:rPr>
              <a:t>Today’s training will help equip you with the skills and resources to support your youth to overcome these challenges, change these outcomes and help them turn their dreams into degrees.</a:t>
            </a:r>
            <a:endParaRPr/>
          </a:p>
          <a:p>
            <a:pPr marL="0" lvl="0" indent="0" algn="l" rtl="0">
              <a:lnSpc>
                <a:spcPct val="107000"/>
              </a:lnSpc>
              <a:spcBef>
                <a:spcPts val="824"/>
              </a:spcBef>
              <a:spcAft>
                <a:spcPts val="0"/>
              </a:spcAft>
              <a:buSzPts val="1400"/>
              <a:buNone/>
            </a:pPr>
            <a:r>
              <a:rPr lang="en-US">
                <a:latin typeface="Calibri"/>
                <a:ea typeface="Calibri"/>
                <a:cs typeface="Calibri"/>
                <a:sym typeface="Calibri"/>
              </a:rPr>
              <a:t> </a:t>
            </a:r>
            <a:endParaRPr/>
          </a:p>
          <a:p>
            <a:pPr marL="0" lvl="0" indent="0" algn="l" rtl="0">
              <a:lnSpc>
                <a:spcPct val="100000"/>
              </a:lnSpc>
              <a:spcBef>
                <a:spcPts val="824"/>
              </a:spcBef>
              <a:spcAft>
                <a:spcPts val="0"/>
              </a:spcAft>
              <a:buSzPts val="1400"/>
              <a:buNone/>
            </a:pPr>
            <a:r>
              <a:rPr lang="en-US" b="1">
                <a:latin typeface="Calibri"/>
                <a:ea typeface="Calibri"/>
                <a:cs typeface="Calibri"/>
                <a:sym typeface="Calibri"/>
              </a:rPr>
              <a:t>Trainer’s Note: </a:t>
            </a:r>
            <a:r>
              <a:rPr lang="en-US">
                <a:latin typeface="Calibri"/>
                <a:ea typeface="Calibri"/>
                <a:cs typeface="Calibri"/>
                <a:sym typeface="Calibri"/>
              </a:rPr>
              <a:t>This is a photo of foster youth students and their support staff from UCLA. Use this slide as an opportunity to share photos of foster youth students and graduates from your agency or local college to continue to promote the message that college is possible. Partner with your local Guardian Scholars or </a:t>
            </a:r>
            <a:r>
              <a:rPr lang="en-US" err="1">
                <a:latin typeface="Calibri"/>
                <a:ea typeface="Calibri"/>
                <a:cs typeface="Calibri"/>
                <a:sym typeface="Calibri"/>
              </a:rPr>
              <a:t>NextUp</a:t>
            </a:r>
            <a:r>
              <a:rPr lang="en-US">
                <a:latin typeface="Calibri"/>
                <a:ea typeface="Calibri"/>
                <a:cs typeface="Calibri"/>
                <a:sym typeface="Calibri"/>
              </a:rPr>
              <a:t> program to gather photos. </a:t>
            </a:r>
            <a:endParaRPr/>
          </a:p>
        </p:txBody>
      </p:sp>
      <p:sp>
        <p:nvSpPr>
          <p:cNvPr id="401" name="Google Shape;401;p1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7000"/>
              </a:lnSpc>
              <a:spcBef>
                <a:spcPts val="0"/>
              </a:spcBef>
              <a:spcAft>
                <a:spcPts val="0"/>
              </a:spcAft>
              <a:buClr>
                <a:schemeClr val="dk1"/>
              </a:buClr>
              <a:buSzPts val="1200"/>
              <a:buFont typeface="Arial"/>
              <a:buChar char="•"/>
            </a:pPr>
            <a:r>
              <a:rPr lang="en-US">
                <a:latin typeface="Calibri"/>
                <a:ea typeface="Calibri"/>
                <a:cs typeface="Calibri"/>
                <a:sym typeface="Calibri"/>
              </a:rPr>
              <a:t>The single most important factor influencing a positive outcome for children and youth is a lasting relationship with a caring, engaged adult. There is a host of research that supports this.</a:t>
            </a:r>
            <a:endParaRPr/>
          </a:p>
          <a:p>
            <a:pPr marL="353221" lvl="0" indent="-353221" algn="l" rtl="0">
              <a:lnSpc>
                <a:spcPct val="107000"/>
              </a:lnSpc>
              <a:spcBef>
                <a:spcPts val="824"/>
              </a:spcBef>
              <a:spcAft>
                <a:spcPts val="0"/>
              </a:spcAft>
              <a:buClr>
                <a:schemeClr val="dk1"/>
              </a:buClr>
              <a:buSzPts val="1200"/>
              <a:buFont typeface="Arial"/>
              <a:buChar char="•"/>
            </a:pPr>
            <a:r>
              <a:rPr lang="en-US">
                <a:latin typeface="Calibri"/>
                <a:ea typeface="Calibri"/>
                <a:cs typeface="Calibri"/>
                <a:sym typeface="Calibri"/>
              </a:rPr>
              <a:t>For foster youth – they often have never had this and it’s likely they don’t have such a person in their life.  You can be that person who inspires them to see themselves in college and who can support them in the postsecondary education planning and enrollment process. </a:t>
            </a:r>
            <a:endParaRPr/>
          </a:p>
          <a:p>
            <a:pPr marL="353221" lvl="0" indent="-353221" algn="l" rtl="0">
              <a:lnSpc>
                <a:spcPct val="107000"/>
              </a:lnSpc>
              <a:spcBef>
                <a:spcPts val="824"/>
              </a:spcBef>
              <a:spcAft>
                <a:spcPts val="0"/>
              </a:spcAft>
              <a:buClr>
                <a:schemeClr val="dk1"/>
              </a:buClr>
              <a:buSzPts val="1200"/>
              <a:buFont typeface="Arial"/>
              <a:buChar char="•"/>
            </a:pPr>
            <a:r>
              <a:rPr lang="en-US">
                <a:latin typeface="Calibri"/>
                <a:ea typeface="Calibri"/>
                <a:cs typeface="Calibri"/>
                <a:sym typeface="Calibri"/>
              </a:rPr>
              <a:t>Or you can ensure that they are connected to someone who can be their educational champion and mentor through this process. </a:t>
            </a:r>
            <a:endParaRPr/>
          </a:p>
          <a:p>
            <a:pPr marL="353221" lvl="0" indent="-353221" algn="l" rtl="0">
              <a:lnSpc>
                <a:spcPct val="107000"/>
              </a:lnSpc>
              <a:spcBef>
                <a:spcPts val="824"/>
              </a:spcBef>
              <a:spcAft>
                <a:spcPts val="0"/>
              </a:spcAft>
              <a:buClr>
                <a:schemeClr val="dk1"/>
              </a:buClr>
              <a:buSzPts val="1200"/>
              <a:buFont typeface="Arial"/>
              <a:buChar char="•"/>
            </a:pPr>
            <a:r>
              <a:rPr lang="en-US">
                <a:latin typeface="Calibri"/>
                <a:ea typeface="Calibri"/>
                <a:cs typeface="Calibri"/>
                <a:sym typeface="Calibri"/>
              </a:rPr>
              <a:t>In your day-to-day interactions with youth, you have the ability to send positive messages about them, motivate them as they undertake this education journey, and help connect them to resources </a:t>
            </a:r>
            <a:endParaRPr>
              <a:solidFill>
                <a:schemeClr val="dk1"/>
              </a:solidFill>
              <a:latin typeface="Calibri"/>
              <a:ea typeface="Calibri"/>
              <a:cs typeface="Calibri"/>
              <a:sym typeface="Calibri"/>
            </a:endParaRPr>
          </a:p>
        </p:txBody>
      </p:sp>
      <p:sp>
        <p:nvSpPr>
          <p:cNvPr id="408" name="Google Shape;408;p1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95250">
              <a:buClr>
                <a:schemeClr val="dk1"/>
              </a:buClr>
              <a:buSzPts val="1200"/>
              <a:defRPr/>
            </a:pPr>
            <a:r>
              <a:rPr lang="en-US" sz="1200" dirty="0">
                <a:latin typeface="Calibri"/>
                <a:ea typeface="Calibri"/>
                <a:cs typeface="Calibri"/>
                <a:sym typeface="Calibri"/>
              </a:rPr>
              <a:t>One way caregivers can be supportive and send positive messages is to reinforce a growth mindset, which means supporting and rewarding efforts and actions.</a:t>
            </a:r>
            <a:r>
              <a:rPr lang="en-US" dirty="0"/>
              <a:t> An important aspect of growth mindset is that failure does not mean it is time to give up, but rather it’s an opportunity to reflect on lessons learned and opportunities for future growth. </a:t>
            </a:r>
            <a:endParaRPr lang="en-US" sz="1200" dirty="0">
              <a:latin typeface="Calibri"/>
              <a:ea typeface="Calibri"/>
              <a:cs typeface="Calibri"/>
              <a:sym typeface="Calibri"/>
            </a:endParaRPr>
          </a:p>
          <a:p>
            <a:pPr marL="0" indent="0">
              <a:buClr>
                <a:schemeClr val="dk1"/>
              </a:buClr>
              <a:defRPr/>
            </a:pPr>
            <a:endParaRPr lang="en-US" sz="1200" dirty="0">
              <a:latin typeface="Calibri"/>
              <a:ea typeface="Calibri"/>
              <a:cs typeface="Calibri"/>
            </a:endParaRPr>
          </a:p>
          <a:p>
            <a:pPr marL="0" lvl="0" indent="0" algn="l">
              <a:spcBef>
                <a:spcPts val="0"/>
              </a:spcBef>
              <a:spcAft>
                <a:spcPts val="0"/>
              </a:spcAft>
              <a:buNone/>
            </a:pPr>
            <a:r>
              <a:rPr lang="en-US" sz="1200" b="0" i="0" dirty="0">
                <a:solidFill>
                  <a:schemeClr val="dk1"/>
                </a:solidFill>
                <a:latin typeface="Calibri"/>
                <a:ea typeface="Calibri"/>
                <a:cs typeface="Calibri"/>
                <a:sym typeface="Calibri"/>
              </a:rPr>
              <a:t>Some ways we can </a:t>
            </a:r>
            <a:r>
              <a:rPr lang="en-US" dirty="0"/>
              <a:t>encourage</a:t>
            </a:r>
            <a:r>
              <a:rPr lang="en-US" sz="1200" b="0" i="0" dirty="0">
                <a:solidFill>
                  <a:schemeClr val="dk1"/>
                </a:solidFill>
                <a:latin typeface="Calibri"/>
                <a:ea typeface="Calibri"/>
                <a:cs typeface="Calibri"/>
                <a:sym typeface="Calibri"/>
              </a:rPr>
              <a:t> this include the following:</a:t>
            </a:r>
            <a:endParaRPr lang="en-US" dirty="0"/>
          </a:p>
          <a:p>
            <a:pPr marL="171450" indent="-171450">
              <a:buFont typeface="Arial" panose="020B0604020202020204" pitchFamily="34" charset="0"/>
              <a:buChar char="•"/>
            </a:pPr>
            <a:r>
              <a:rPr lang="en-US" sz="1200" b="0" i="0" dirty="0">
                <a:solidFill>
                  <a:schemeClr val="dk1"/>
                </a:solidFill>
                <a:latin typeface="Calibri"/>
                <a:ea typeface="Calibri"/>
                <a:cs typeface="Calibri"/>
                <a:sym typeface="Calibri"/>
              </a:rPr>
              <a:t>Help youth reframe perceptions of their academic abilities.</a:t>
            </a:r>
            <a:r>
              <a:rPr lang="en-US" dirty="0"/>
              <a:t>  In many cases, the education journey of our student has been interrupted by events outside of their control, but they are expected </a:t>
            </a:r>
            <a:r>
              <a:rPr lang="en-US" b="0" i="0" dirty="0">
                <a:sym typeface="Calibri"/>
              </a:rPr>
              <a:t>to </a:t>
            </a:r>
            <a:r>
              <a:rPr lang="en-US" dirty="0"/>
              <a:t>catch up quickly</a:t>
            </a:r>
            <a:r>
              <a:rPr lang="en-US" b="0" i="0" dirty="0">
                <a:sym typeface="Calibri"/>
              </a:rPr>
              <a:t>.</a:t>
            </a:r>
            <a:r>
              <a:rPr lang="en-US" sz="1200" b="0" i="0" dirty="0">
                <a:solidFill>
                  <a:schemeClr val="dk1"/>
                </a:solidFill>
                <a:latin typeface="Calibri"/>
                <a:ea typeface="Calibri"/>
                <a:cs typeface="Calibri"/>
                <a:sym typeface="Calibri"/>
              </a:rPr>
              <a:t> In most cases, it takes time and practice to learn a new skill or concept.</a:t>
            </a:r>
            <a:endParaRPr lang="en-US" dirty="0"/>
          </a:p>
          <a:p>
            <a:pPr marL="171450" lvl="0" indent="-171450" algn="l" rtl="0">
              <a:spcBef>
                <a:spcPts val="0"/>
              </a:spcBef>
              <a:spcAft>
                <a:spcPts val="0"/>
              </a:spcAft>
              <a:buFont typeface="Arial" panose="020B0604020202020204" pitchFamily="34" charset="0"/>
              <a:buChar char="•"/>
            </a:pPr>
            <a:r>
              <a:rPr lang="en-US" sz="1200" b="0" i="0" dirty="0">
                <a:solidFill>
                  <a:schemeClr val="dk1"/>
                </a:solidFill>
                <a:latin typeface="Calibri"/>
                <a:ea typeface="Calibri"/>
                <a:cs typeface="Calibri"/>
                <a:sym typeface="Calibri"/>
              </a:rPr>
              <a:t>Encourage patience with learning. Academics may not come naturally to all youth.  However, much like any new concept or skill we learn, it is important to have patience with themselves as the learn.  In some cases, it may also mean seeking out resources to assist with the learning.  Help youth understand the importance and strength that lies in asking for help.  </a:t>
            </a:r>
          </a:p>
          <a:p>
            <a:pPr marL="171450" lvl="0" indent="-171450" algn="l" rtl="0">
              <a:spcBef>
                <a:spcPts val="0"/>
              </a:spcBef>
              <a:spcAft>
                <a:spcPts val="0"/>
              </a:spcAft>
              <a:buFont typeface="Arial" panose="020B0604020202020204" pitchFamily="34" charset="0"/>
              <a:buChar char="•"/>
            </a:pPr>
            <a:r>
              <a:rPr lang="en-US" sz="1200" b="0" i="0" dirty="0">
                <a:solidFill>
                  <a:schemeClr val="dk1"/>
                </a:solidFill>
                <a:latin typeface="Calibri"/>
                <a:ea typeface="Calibri"/>
                <a:cs typeface="Calibri"/>
                <a:sym typeface="Calibri"/>
              </a:rPr>
              <a:t>Reflect back to the youth their strengths and positive traits you have observed.  Some youth may be more inclined to see their flaws and dismiss their strengths. </a:t>
            </a:r>
          </a:p>
          <a:p>
            <a:pPr marL="0" lvl="0" indent="0" algn="l" rtl="0">
              <a:spcBef>
                <a:spcPts val="0"/>
              </a:spcBef>
              <a:spcAft>
                <a:spcPts val="0"/>
              </a:spcAft>
            </a:pPr>
            <a:endParaRPr lang="en-US" sz="1200" b="0" i="0" dirty="0">
              <a:solidFill>
                <a:schemeClr val="dk1"/>
              </a:solidFill>
              <a:latin typeface="Calibri"/>
              <a:ea typeface="Calibri"/>
              <a:cs typeface="Calibri"/>
            </a:endParaRPr>
          </a:p>
          <a:p>
            <a:pPr marL="171450" indent="-171450">
              <a:buFont typeface="Arial" panose="020B0604020202020204" pitchFamily="34" charset="0"/>
              <a:buChar char="•"/>
            </a:pPr>
            <a:r>
              <a:rPr lang="en-US" dirty="0"/>
              <a:t>It is important to be aware of what it sounds like when a student may be holding a fixed mindset.  Equally important is knowing how to respond to help the student begin shifting towards a growth mindset.  </a:t>
            </a:r>
          </a:p>
          <a:p>
            <a:pPr marL="171450" indent="-171450">
              <a:buFont typeface="Arial" panose="020B0604020202020204" pitchFamily="34" charset="0"/>
              <a:buChar char="•"/>
            </a:pPr>
            <a:r>
              <a:rPr lang="en-US" dirty="0"/>
              <a:t>Some of these examples are on the slide and more are available in the Foster Youth Postsecondary Educational Planning Guide.  When a caregiver hears a youth saying something like, "I am not smart enough to do this" the student reflects a belief that their abilities may be limited and unable to learn the concepts being taught.  Being able to reframe the situation with a growth mindset perspective will be important.  An example of how a caregiver can respond is by saying, "Being smart does not mean learning comes easy or you can do thing by yourself all of the time.  Being smart means you use the tools and resources available to you for learning.  That may mean asking for help sometimes."  </a:t>
            </a:r>
          </a:p>
          <a:p>
            <a:pPr marL="171450" indent="-171450">
              <a:buFont typeface="Arial" panose="020B0604020202020204" pitchFamily="34" charset="0"/>
              <a:buChar char="•"/>
            </a:pPr>
            <a:r>
              <a:rPr lang="en-US" dirty="0"/>
              <a:t>A statement like this helps students look at an alternative perspective of what it means to be "smart" and reframes asking for help as a strength rather than a weakness.  </a:t>
            </a:r>
          </a:p>
          <a:p>
            <a:pPr marL="0" indent="0"/>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Source</a:t>
            </a:r>
            <a:r>
              <a:rPr lang="en-US" sz="1200" b="0" i="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https://www.developgoodhabits.com/fixed-mindset-vs-growth-mindset/ </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744" name="Google Shape;74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462007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2:notes"/>
          <p:cNvSpPr>
            <a:spLocks noGrp="1" noRot="1" noChangeAspect="1"/>
          </p:cNvSpPr>
          <p:nvPr>
            <p:ph type="sldImg" idx="2"/>
          </p:nvPr>
        </p:nvSpPr>
        <p:spPr>
          <a:xfrm>
            <a:off x="735013" y="625475"/>
            <a:ext cx="562927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2:notes"/>
          <p:cNvSpPr txBox="1">
            <a:spLocks noGrp="1"/>
          </p:cNvSpPr>
          <p:nvPr>
            <p:ph type="body" idx="1"/>
          </p:nvPr>
        </p:nvSpPr>
        <p:spPr>
          <a:xfrm>
            <a:off x="276084" y="4152433"/>
            <a:ext cx="6547132" cy="4790414"/>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Let’s take some time to reflect on your current interactions with youth about college. </a:t>
            </a:r>
            <a:endParaRPr dirty="0"/>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How often are you talking to the youth in your care about college?</a:t>
            </a:r>
            <a:endParaRPr dirty="0"/>
          </a:p>
          <a:p>
            <a:pPr marL="353221" lvl="0" indent="-353221" algn="l" rtl="0">
              <a:lnSpc>
                <a:spcPct val="107000"/>
              </a:lnSpc>
              <a:spcBef>
                <a:spcPts val="0"/>
              </a:spcBef>
              <a:spcAft>
                <a:spcPts val="0"/>
              </a:spcAft>
              <a:buClr>
                <a:schemeClr val="dk1"/>
              </a:buClr>
              <a:buSzPts val="1200"/>
              <a:buFont typeface="Calibri"/>
              <a:buAutoNum type="alphaLcParenR"/>
            </a:pPr>
            <a:r>
              <a:rPr lang="en-US" dirty="0">
                <a:latin typeface="Calibri"/>
                <a:ea typeface="Calibri"/>
                <a:cs typeface="Calibri"/>
                <a:sym typeface="Calibri"/>
              </a:rPr>
              <a:t>Daily </a:t>
            </a:r>
            <a:endParaRPr dirty="0"/>
          </a:p>
          <a:p>
            <a:pPr marL="353221" lvl="0" indent="-353221" algn="l" rtl="0">
              <a:lnSpc>
                <a:spcPct val="107000"/>
              </a:lnSpc>
              <a:spcBef>
                <a:spcPts val="824"/>
              </a:spcBef>
              <a:spcAft>
                <a:spcPts val="0"/>
              </a:spcAft>
              <a:buClr>
                <a:schemeClr val="dk1"/>
              </a:buClr>
              <a:buSzPts val="1200"/>
              <a:buFont typeface="Calibri"/>
              <a:buAutoNum type="alphaLcParenR"/>
            </a:pPr>
            <a:r>
              <a:rPr lang="en-US" dirty="0">
                <a:latin typeface="Calibri"/>
                <a:ea typeface="Calibri"/>
                <a:cs typeface="Calibri"/>
                <a:sym typeface="Calibri"/>
              </a:rPr>
              <a:t>Every week </a:t>
            </a:r>
            <a:endParaRPr dirty="0"/>
          </a:p>
          <a:p>
            <a:pPr marL="353221" lvl="0" indent="-353221" algn="l" rtl="0">
              <a:lnSpc>
                <a:spcPct val="107000"/>
              </a:lnSpc>
              <a:spcBef>
                <a:spcPts val="824"/>
              </a:spcBef>
              <a:spcAft>
                <a:spcPts val="0"/>
              </a:spcAft>
              <a:buClr>
                <a:schemeClr val="dk1"/>
              </a:buClr>
              <a:buSzPts val="1200"/>
              <a:buFont typeface="Calibri"/>
              <a:buAutoNum type="alphaLcParenR"/>
            </a:pPr>
            <a:r>
              <a:rPr lang="en-US" dirty="0">
                <a:latin typeface="Calibri"/>
                <a:ea typeface="Calibri"/>
                <a:cs typeface="Calibri"/>
                <a:sym typeface="Calibri"/>
              </a:rPr>
              <a:t>Monthly </a:t>
            </a:r>
            <a:endParaRPr dirty="0"/>
          </a:p>
          <a:p>
            <a:pPr marL="353221" lvl="0" indent="-353221" algn="l" rtl="0">
              <a:lnSpc>
                <a:spcPct val="107000"/>
              </a:lnSpc>
              <a:spcBef>
                <a:spcPts val="824"/>
              </a:spcBef>
              <a:spcAft>
                <a:spcPts val="0"/>
              </a:spcAft>
              <a:buClr>
                <a:schemeClr val="dk1"/>
              </a:buClr>
              <a:buSzPts val="1200"/>
              <a:buFont typeface="Calibri"/>
              <a:buAutoNum type="alphaLcParenR"/>
            </a:pPr>
            <a:r>
              <a:rPr lang="en-US" dirty="0">
                <a:latin typeface="Calibri"/>
                <a:ea typeface="Calibri"/>
                <a:cs typeface="Calibri"/>
                <a:sym typeface="Calibri"/>
              </a:rPr>
              <a:t>Once a year </a:t>
            </a:r>
            <a:endParaRPr dirty="0"/>
          </a:p>
          <a:p>
            <a:pPr marL="353221" lvl="0" indent="-353221" algn="l" rtl="0">
              <a:lnSpc>
                <a:spcPct val="107000"/>
              </a:lnSpc>
              <a:spcBef>
                <a:spcPts val="824"/>
              </a:spcBef>
              <a:spcAft>
                <a:spcPts val="0"/>
              </a:spcAft>
              <a:buClr>
                <a:schemeClr val="dk1"/>
              </a:buClr>
              <a:buSzPts val="1200"/>
              <a:buFont typeface="Calibri"/>
              <a:buAutoNum type="alphaLcParenR"/>
            </a:pPr>
            <a:r>
              <a:rPr lang="en-US" dirty="0">
                <a:latin typeface="Calibri"/>
                <a:ea typeface="Calibri"/>
                <a:cs typeface="Calibri"/>
                <a:sym typeface="Calibri"/>
              </a:rPr>
              <a:t>Never </a:t>
            </a:r>
            <a:endParaRPr dirty="0"/>
          </a:p>
          <a:p>
            <a:pPr marL="0" lvl="0" indent="0" algn="l" rtl="0">
              <a:lnSpc>
                <a:spcPct val="100000"/>
              </a:lnSpc>
              <a:spcBef>
                <a:spcPts val="824"/>
              </a:spcBef>
              <a:spcAft>
                <a:spcPts val="0"/>
              </a:spcAft>
              <a:buSzPts val="1400"/>
              <a:buNone/>
            </a:pPr>
            <a:r>
              <a:rPr lang="en-US" dirty="0">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r>
              <a:rPr lang="en-US" dirty="0">
                <a:latin typeface="Calibri"/>
                <a:ea typeface="Calibri"/>
                <a:cs typeface="Calibri"/>
                <a:sym typeface="Calibri"/>
              </a:rPr>
              <a:t>It’s important to engage with youth in conversations about college and careers early and often! Ideally, these conversations begin when youth are in middle school and continue throughout their high school journey. However, it’s never too late to start and 11</a:t>
            </a:r>
            <a:r>
              <a:rPr lang="en-US" baseline="30000" dirty="0">
                <a:latin typeface="Calibri"/>
                <a:ea typeface="Calibri"/>
                <a:cs typeface="Calibri"/>
                <a:sym typeface="Calibri"/>
              </a:rPr>
              <a:t>th</a:t>
            </a:r>
            <a:r>
              <a:rPr lang="en-US" dirty="0">
                <a:latin typeface="Calibri"/>
                <a:ea typeface="Calibri"/>
                <a:cs typeface="Calibri"/>
                <a:sym typeface="Calibri"/>
              </a:rPr>
              <a:t> and 12</a:t>
            </a:r>
            <a:r>
              <a:rPr lang="en-US" baseline="30000" dirty="0">
                <a:latin typeface="Calibri"/>
                <a:ea typeface="Calibri"/>
                <a:cs typeface="Calibri"/>
                <a:sym typeface="Calibri"/>
              </a:rPr>
              <a:t>th</a:t>
            </a:r>
            <a:r>
              <a:rPr lang="en-US" dirty="0">
                <a:latin typeface="Calibri"/>
                <a:ea typeface="Calibri"/>
                <a:cs typeface="Calibri"/>
                <a:sym typeface="Calibri"/>
              </a:rPr>
              <a:t> grade are critical grades in the college planning process to ensure that students complete all the necessary steps along the way. </a:t>
            </a:r>
            <a:endParaRPr dirty="0"/>
          </a:p>
          <a:p>
            <a:pPr marL="0" lvl="0" indent="0" algn="l" rtl="0">
              <a:lnSpc>
                <a:spcPct val="100000"/>
              </a:lnSpc>
              <a:spcBef>
                <a:spcPts val="0"/>
              </a:spcBef>
              <a:spcAft>
                <a:spcPts val="0"/>
              </a:spcAft>
              <a:buSzPts val="1400"/>
              <a:buNone/>
            </a:pPr>
            <a:r>
              <a:rPr lang="en-US" dirty="0">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r>
              <a:rPr lang="en-US" b="1" dirty="0">
                <a:latin typeface="Calibri"/>
                <a:ea typeface="Calibri"/>
                <a:cs typeface="Calibri"/>
                <a:sym typeface="Calibri"/>
              </a:rPr>
              <a:t>Trainer’s Note:</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b="1" u="sng" dirty="0">
                <a:latin typeface="Calibri"/>
                <a:ea typeface="Calibri"/>
                <a:cs typeface="Calibri"/>
                <a:sym typeface="Calibri"/>
              </a:rPr>
              <a:t>Via Zoom- </a:t>
            </a:r>
            <a:r>
              <a:rPr lang="en-US" dirty="0">
                <a:latin typeface="Calibri"/>
                <a:ea typeface="Calibri"/>
                <a:cs typeface="Calibri"/>
                <a:sym typeface="Calibri"/>
              </a:rPr>
              <a:t>Trainer’s can launch a Zoom poll or use polling platforms such as </a:t>
            </a:r>
            <a:r>
              <a:rPr lang="en-US" dirty="0" err="1">
                <a:latin typeface="Calibri"/>
                <a:ea typeface="Calibri"/>
                <a:cs typeface="Calibri"/>
                <a:sym typeface="Calibri"/>
              </a:rPr>
              <a:t>Menti</a:t>
            </a:r>
            <a:r>
              <a:rPr lang="en-US" dirty="0">
                <a:latin typeface="Calibri"/>
                <a:ea typeface="Calibri"/>
                <a:cs typeface="Calibri"/>
                <a:sym typeface="Calibri"/>
              </a:rPr>
              <a:t> to gather feedback from the audience. Depending on the size of your group, attendees can enter their response in the chat function by indicating the letter associated with the correct response.</a:t>
            </a:r>
            <a:endParaRPr dirty="0"/>
          </a:p>
          <a:p>
            <a:pPr marL="0" lvl="0" indent="0" algn="l" rtl="0">
              <a:lnSpc>
                <a:spcPct val="100000"/>
              </a:lnSpc>
              <a:spcBef>
                <a:spcPts val="0"/>
              </a:spcBef>
              <a:spcAft>
                <a:spcPts val="0"/>
              </a:spcAft>
              <a:buSzPts val="1400"/>
              <a:buNone/>
            </a:pPr>
            <a:r>
              <a:rPr lang="en-US" b="1" u="sng" dirty="0">
                <a:latin typeface="Calibri"/>
                <a:ea typeface="Calibri"/>
                <a:cs typeface="Calibri"/>
                <a:sym typeface="Calibri"/>
              </a:rPr>
              <a:t>In-person-</a:t>
            </a:r>
            <a:r>
              <a:rPr lang="en-US" b="1" dirty="0">
                <a:latin typeface="Calibri"/>
                <a:ea typeface="Calibri"/>
                <a:cs typeface="Calibri"/>
                <a:sym typeface="Calibri"/>
              </a:rPr>
              <a:t> </a:t>
            </a:r>
            <a:r>
              <a:rPr lang="en-US" dirty="0">
                <a:latin typeface="Calibri"/>
                <a:ea typeface="Calibri"/>
                <a:cs typeface="Calibri"/>
                <a:sym typeface="Calibri"/>
              </a:rPr>
              <a:t>Attendees can simply be asked to raise their hand with the response that corresponds best to them. Given that this process is not anonymous, it could be helpful to remind caregivers that this is a judgement-free space. </a:t>
            </a:r>
            <a:endParaRPr dirty="0"/>
          </a:p>
          <a:p>
            <a:pPr marL="0" lvl="0" indent="0" algn="l" rtl="0">
              <a:lnSpc>
                <a:spcPct val="100000"/>
              </a:lnSpc>
              <a:spcBef>
                <a:spcPts val="0"/>
              </a:spcBef>
              <a:spcAft>
                <a:spcPts val="0"/>
              </a:spcAft>
              <a:buSzPts val="1400"/>
              <a:buNone/>
            </a:pPr>
            <a:endParaRPr i="0" u="none" dirty="0"/>
          </a:p>
        </p:txBody>
      </p:sp>
      <p:sp>
        <p:nvSpPr>
          <p:cNvPr id="418" name="Google Shape;418;p1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a:t>The term “college” can mean a lot of things.  While the common college experience portrayed in the media is that of a first-time college freshmen enrolling directly at a four-year university, there are in fact many more paths available.  </a:t>
            </a:r>
            <a:endParaRPr/>
          </a:p>
          <a:p>
            <a:pPr marL="176611" lvl="0" indent="-176611" algn="l" rtl="0">
              <a:lnSpc>
                <a:spcPct val="100000"/>
              </a:lnSpc>
              <a:spcBef>
                <a:spcPts val="0"/>
              </a:spcBef>
              <a:spcAft>
                <a:spcPts val="0"/>
              </a:spcAft>
              <a:buClr>
                <a:schemeClr val="dk1"/>
              </a:buClr>
              <a:buSzPts val="1200"/>
              <a:buFont typeface="Arial"/>
              <a:buChar char="•"/>
            </a:pPr>
            <a:r>
              <a:rPr lang="en-US"/>
              <a:t>Foster youth should be empowered with information about these various paths so that they can make the choice that is best for them. </a:t>
            </a:r>
            <a:endParaRPr/>
          </a:p>
          <a:p>
            <a:pPr marL="0" lvl="0" indent="0" algn="l" rtl="0">
              <a:lnSpc>
                <a:spcPct val="100000"/>
              </a:lnSpc>
              <a:spcBef>
                <a:spcPts val="0"/>
              </a:spcBef>
              <a:spcAft>
                <a:spcPts val="0"/>
              </a:spcAft>
              <a:buSzPts val="1400"/>
              <a:buNone/>
            </a:pPr>
            <a:endParaRPr/>
          </a:p>
        </p:txBody>
      </p:sp>
      <p:sp>
        <p:nvSpPr>
          <p:cNvPr id="429" name="Google Shape;429;p1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7000"/>
              </a:lnSpc>
              <a:spcBef>
                <a:spcPts val="0"/>
              </a:spcBef>
              <a:spcAft>
                <a:spcPts val="0"/>
              </a:spcAft>
              <a:buClr>
                <a:schemeClr val="dk1"/>
              </a:buClr>
              <a:buSzPts val="1100"/>
              <a:buFont typeface="Arial" panose="020B0604020202020204" pitchFamily="34" charset="0"/>
              <a:buChar char="•"/>
            </a:pPr>
            <a:r>
              <a:rPr lang="en-US" sz="1100" dirty="0">
                <a:latin typeface="Calibri"/>
                <a:ea typeface="Calibri"/>
                <a:cs typeface="Calibri"/>
                <a:sym typeface="Calibri"/>
              </a:rPr>
              <a:t>Here is an overview of the various postsecondary education pathways. </a:t>
            </a:r>
            <a:endParaRPr lang="en-US" dirty="0"/>
          </a:p>
          <a:p>
            <a:pPr marL="171450" lvl="0" indent="-171450" algn="l" rtl="0">
              <a:lnSpc>
                <a:spcPct val="107000"/>
              </a:lnSpc>
              <a:spcBef>
                <a:spcPts val="824"/>
              </a:spcBef>
              <a:spcAft>
                <a:spcPts val="0"/>
              </a:spcAft>
              <a:buClr>
                <a:schemeClr val="dk1"/>
              </a:buClr>
              <a:buSzPts val="1100"/>
              <a:buFont typeface="Arial" panose="020B0604020202020204" pitchFamily="34" charset="0"/>
              <a:buChar char="•"/>
            </a:pPr>
            <a:r>
              <a:rPr lang="en-US" sz="1100" dirty="0">
                <a:latin typeface="Calibri"/>
                <a:ea typeface="Calibri"/>
                <a:cs typeface="Calibri"/>
                <a:sym typeface="Calibri"/>
              </a:rPr>
              <a:t>One pathway is that of a student with a high school diploma going directly into a 4-year college or university. This can either be a public 4-year university or college, such as the University of California (UC) System or Cal State University (CSU) system, or an accredited in state or out of state private college or university such as University of California or Howard University. </a:t>
            </a:r>
          </a:p>
          <a:p>
            <a:pPr marL="171450" lvl="0" indent="-171450" algn="l" rtl="0">
              <a:lnSpc>
                <a:spcPct val="107000"/>
              </a:lnSpc>
              <a:spcBef>
                <a:spcPts val="824"/>
              </a:spcBef>
              <a:spcAft>
                <a:spcPts val="0"/>
              </a:spcAft>
              <a:buClr>
                <a:schemeClr val="dk1"/>
              </a:buClr>
              <a:buSzPts val="1100"/>
              <a:buFont typeface="Arial" panose="020B0604020202020204" pitchFamily="34" charset="0"/>
              <a:buChar char="•"/>
            </a:pPr>
            <a:endParaRPr lang="en-US" sz="1100" dirty="0">
              <a:latin typeface="Calibri"/>
              <a:cs typeface="Calibri"/>
              <a:sym typeface="Calibri"/>
            </a:endParaRPr>
          </a:p>
          <a:p>
            <a:pPr marL="0" lvl="0" indent="0" algn="l" rtl="0">
              <a:lnSpc>
                <a:spcPct val="107000"/>
              </a:lnSpc>
              <a:spcBef>
                <a:spcPts val="824"/>
              </a:spcBef>
              <a:spcAft>
                <a:spcPts val="0"/>
              </a:spcAft>
              <a:buClr>
                <a:schemeClr val="dk1"/>
              </a:buClr>
              <a:buSzPts val="1100"/>
              <a:buFont typeface="Arial" panose="020B0604020202020204" pitchFamily="34" charset="0"/>
              <a:buNone/>
            </a:pPr>
            <a:r>
              <a:rPr lang="en-US" sz="1100" b="1" dirty="0">
                <a:latin typeface="Calibri"/>
                <a:cs typeface="Calibri"/>
                <a:sym typeface="Calibri"/>
              </a:rPr>
              <a:t>Community College Pathway</a:t>
            </a:r>
            <a:endParaRPr lang="en-US" b="1"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100" dirty="0">
                <a:solidFill>
                  <a:srgbClr val="C00000"/>
                </a:solidFill>
                <a:latin typeface="Calibri"/>
                <a:ea typeface="Calibri"/>
                <a:cs typeface="Calibri"/>
                <a:sym typeface="Calibri"/>
              </a:rPr>
              <a:t>Another pathway may include a student with either a high school diploma equivalent attending a community college or junior college. </a:t>
            </a:r>
            <a:endParaRPr lang="en-US" sz="1100" dirty="0">
              <a:solidFill>
                <a:srgbClr val="C00000"/>
              </a:solidFill>
            </a:endParaRPr>
          </a:p>
          <a:p>
            <a:pPr marL="171450" lvl="0" indent="-171450" algn="l" rtl="0">
              <a:spcBef>
                <a:spcPts val="0"/>
              </a:spcBef>
              <a:spcAft>
                <a:spcPts val="0"/>
              </a:spcAft>
              <a:buClr>
                <a:schemeClr val="dk1"/>
              </a:buClr>
              <a:buSzPts val="1200"/>
              <a:buFont typeface="Arial"/>
              <a:buChar char="•"/>
            </a:pPr>
            <a:r>
              <a:rPr lang="en-US" sz="1100" dirty="0">
                <a:latin typeface="Calibri"/>
                <a:ea typeface="Calibri"/>
                <a:cs typeface="Calibri"/>
                <a:sym typeface="Calibri"/>
              </a:rPr>
              <a:t>Community colleges offer a wide variety of postsecondary programs in career education (e.g., dental hygiene, culinary arts, business administration, veterinary technician) as well as majors for transfer to a 4-year university.</a:t>
            </a:r>
          </a:p>
          <a:p>
            <a:pPr marL="171450" lvl="0" indent="-171450" algn="l" rtl="0">
              <a:spcBef>
                <a:spcPts val="0"/>
              </a:spcBef>
              <a:spcAft>
                <a:spcPts val="0"/>
              </a:spcAft>
              <a:buClr>
                <a:schemeClr val="dk1"/>
              </a:buClr>
              <a:buSzPts val="1200"/>
              <a:buFont typeface="Arial"/>
              <a:buChar char="•"/>
            </a:pPr>
            <a:r>
              <a:rPr lang="en-US" sz="1100" dirty="0">
                <a:latin typeface="Calibri"/>
                <a:ea typeface="Calibri"/>
                <a:cs typeface="Calibri"/>
                <a:sym typeface="Calibri"/>
              </a:rPr>
              <a:t>California community colleges also offer priority admission to the CSU’s, UC’s and 39 Historically Black Colleges and Universities, also known as HBCU’s. </a:t>
            </a:r>
            <a:endParaRPr lang="en-US" sz="1100" dirty="0"/>
          </a:p>
          <a:p>
            <a:pPr marL="0" lvl="0" indent="0" algn="l" rtl="0">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dirty="0">
                <a:latin typeface="Calibri"/>
                <a:ea typeface="Calibri"/>
                <a:cs typeface="Calibri"/>
                <a:sym typeface="Calibri"/>
              </a:rPr>
              <a:t>Career Technical Programs </a:t>
            </a:r>
            <a:r>
              <a:rPr lang="en-US" sz="1200" dirty="0">
                <a:latin typeface="Calibri"/>
                <a:ea typeface="Calibri"/>
                <a:cs typeface="Calibri"/>
                <a:sym typeface="Calibri"/>
              </a:rPr>
              <a:t>(Adult Education, Apprenticeships and Residential Career Program)</a:t>
            </a: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A student can also opt to complete their postsecondary program through an accredited Adult Education Career Technical Program or through a California Apprenticeship Program. </a:t>
            </a: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Residential Career Programs like Job Corp offer students access to housing while completing a program of study.  Students can work towards their high school diploma or equivalent if needed or enter a career technical program such as culinary arts, information technology, construction, solar installation, medical assisting, collision repair, among others. </a:t>
            </a:r>
          </a:p>
          <a:p>
            <a:pPr marL="0" lvl="0" indent="0" algn="l" rtl="0">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171450" marR="0" lvl="0" indent="-9525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dirty="0">
                <a:latin typeface="Calibri"/>
                <a:ea typeface="Calibri"/>
                <a:cs typeface="Calibri"/>
                <a:sym typeface="Calibri"/>
              </a:rPr>
              <a:t>Whichever path a student chooses, it’s important to remember that college is different than high school in many ways though students may not be aware of these differences. For example, a student may not realize that in college they can choose the classes that are of interest to them based on their degree goal and that some classes are offered morning, afternoon or even evening. More information on the differences between high school and college can be fond in the Foster Youth Postsecondary Education Planning Guide.</a:t>
            </a:r>
          </a:p>
          <a:p>
            <a:pPr marL="171450" lvl="0" indent="-95250" algn="l" rtl="0">
              <a:spcBef>
                <a:spcPts val="0"/>
              </a:spcBef>
              <a:spcAft>
                <a:spcPts val="0"/>
              </a:spcAft>
              <a:buClr>
                <a:schemeClr val="dk1"/>
              </a:buClr>
              <a:buSzPts val="1200"/>
              <a:buFont typeface="Arial"/>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Trainers Note</a:t>
            </a:r>
            <a:r>
              <a:rPr lang="en-US" dirty="0"/>
              <a:t>: </a:t>
            </a:r>
            <a:r>
              <a:rPr lang="en-US" sz="1200" dirty="0">
                <a:latin typeface="Calibri"/>
                <a:ea typeface="Calibri"/>
                <a:cs typeface="Calibri"/>
                <a:sym typeface="Calibri"/>
              </a:rPr>
              <a:t>The information in the </a:t>
            </a:r>
            <a:r>
              <a:rPr lang="en-US" dirty="0">
                <a:latin typeface="Calibri"/>
                <a:ea typeface="Calibri"/>
                <a:cs typeface="Calibri"/>
                <a:sym typeface="Calibri"/>
              </a:rPr>
              <a:t>Postsecondary Educational Planning Guide for Foster Youth </a:t>
            </a:r>
            <a:r>
              <a:rPr lang="en-US" sz="1200" dirty="0">
                <a:latin typeface="Calibri"/>
                <a:ea typeface="Calibri"/>
                <a:cs typeface="Calibri"/>
                <a:sym typeface="Calibri"/>
              </a:rPr>
              <a:t>provides more information on the various pathways available to foster youth.</a:t>
            </a:r>
            <a:endParaRPr lang="en-US" dirty="0"/>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None/>
            </a:pPr>
            <a:r>
              <a:rPr lang="en-US" sz="1200" dirty="0">
                <a:latin typeface="Calibri"/>
                <a:ea typeface="Calibri"/>
                <a:cs typeface="Calibri"/>
                <a:sym typeface="Calibri"/>
              </a:rPr>
              <a:t>Note: The complete chart is broken down into three slides</a:t>
            </a:r>
          </a:p>
          <a:p>
            <a:pPr marL="0" marR="0" lvl="0" indent="0" algn="l" rtl="0">
              <a:lnSpc>
                <a:spcPct val="107000"/>
              </a:lnSpc>
              <a:spcBef>
                <a:spcPts val="800"/>
              </a:spcBef>
              <a:spcAft>
                <a:spcPts val="0"/>
              </a:spcAft>
              <a:buNone/>
            </a:pPr>
            <a:endParaRPr lang="en-US" sz="1200" dirty="0">
              <a:latin typeface="Calibri"/>
              <a:ea typeface="Calibri"/>
              <a:cs typeface="Calibri"/>
              <a:sym typeface="Calibri"/>
            </a:endParaRPr>
          </a:p>
          <a:p>
            <a:pPr marL="0" marR="0" lvl="0" indent="0" algn="l" rtl="0">
              <a:lnSpc>
                <a:spcPct val="107000"/>
              </a:lnSpc>
              <a:spcBef>
                <a:spcPts val="800"/>
              </a:spcBef>
              <a:spcAft>
                <a:spcPts val="0"/>
              </a:spcAft>
              <a:buNone/>
            </a:pPr>
            <a:r>
              <a:rPr lang="en-US" sz="1200" dirty="0">
                <a:latin typeface="Calibri"/>
                <a:ea typeface="Calibri"/>
                <a:cs typeface="Calibri"/>
                <a:sym typeface="Calibri"/>
              </a:rPr>
              <a:t>Each Postsecondary system is a little different in their admission requirements, room and board options and degrees offered.  It’s important to connect with your student’s academic counselor to help ensure your student is enrolled in the right courses for their intended postsecondary journey. </a:t>
            </a:r>
          </a:p>
          <a:p>
            <a:pPr marL="0" marR="0" lvl="0" indent="0" algn="l" rtl="0">
              <a:lnSpc>
                <a:spcPct val="107000"/>
              </a:lnSpc>
              <a:spcBef>
                <a:spcPts val="800"/>
              </a:spcBef>
              <a:spcAft>
                <a:spcPts val="0"/>
              </a:spcAft>
              <a:buNone/>
            </a:pPr>
            <a:endParaRPr lang="en-US" sz="1200" dirty="0">
              <a:latin typeface="Calibri"/>
              <a:ea typeface="Calibri"/>
              <a:cs typeface="Calibri"/>
              <a:sym typeface="Calibri"/>
            </a:endParaRPr>
          </a:p>
          <a:p>
            <a:pPr marL="0" marR="0" lvl="0" indent="0" algn="l" rtl="0">
              <a:lnSpc>
                <a:spcPct val="107000"/>
              </a:lnSpc>
              <a:spcBef>
                <a:spcPts val="800"/>
              </a:spcBef>
              <a:spcAft>
                <a:spcPts val="0"/>
              </a:spcAft>
              <a:buNone/>
            </a:pPr>
            <a:r>
              <a:rPr lang="en-US" sz="1200" dirty="0">
                <a:latin typeface="Calibri"/>
                <a:ea typeface="Calibri"/>
                <a:cs typeface="Calibri"/>
                <a:sym typeface="Calibri"/>
              </a:rPr>
              <a:t>Let’s start by reviewing the differences in admission requirements: </a:t>
            </a:r>
          </a:p>
          <a:p>
            <a:pPr marL="285750" marR="0" lvl="0" indent="-285750" algn="l" rtl="0">
              <a:lnSpc>
                <a:spcPct val="107000"/>
              </a:lnSpc>
              <a:spcBef>
                <a:spcPts val="800"/>
              </a:spcBef>
              <a:spcAft>
                <a:spcPts val="0"/>
              </a:spcAft>
              <a:buClr>
                <a:schemeClr val="dk1"/>
              </a:buClr>
              <a:buSzPts val="1200"/>
              <a:buFont typeface="Arial"/>
              <a:buChar char="•"/>
            </a:pPr>
            <a:r>
              <a:rPr lang="en-US" sz="1200" b="1" dirty="0">
                <a:latin typeface="Calibri"/>
                <a:ea typeface="Calibri"/>
                <a:cs typeface="Calibri"/>
                <a:sym typeface="Calibri"/>
              </a:rPr>
              <a:t>Public 4-year universities </a:t>
            </a:r>
            <a:r>
              <a:rPr lang="en-US" sz="1200" dirty="0">
                <a:latin typeface="Calibri"/>
                <a:ea typeface="Calibri"/>
                <a:cs typeface="Calibri"/>
                <a:sym typeface="Calibri"/>
              </a:rPr>
              <a:t>and most private colleges have a selective admissions process. UCs and CSUs, Out of State and Private College and Universities will typically require completion A-G courses in high school.  It is best to check with the student’s academic counselor to ensure that the student is enrolled in the appropriate A-G courses and passes with a grade of C or better. </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While the SAT and ACT are no longer required for the UC </a:t>
            </a:r>
            <a:r>
              <a:rPr lang="en-US" sz="1200" b="1" i="1" dirty="0">
                <a:latin typeface="Calibri"/>
                <a:ea typeface="Calibri"/>
                <a:cs typeface="Calibri"/>
                <a:sym typeface="Calibri"/>
              </a:rPr>
              <a:t>or</a:t>
            </a:r>
            <a:r>
              <a:rPr lang="en-US" sz="1200" dirty="0">
                <a:latin typeface="Calibri"/>
                <a:ea typeface="Calibri"/>
                <a:cs typeface="Calibri"/>
                <a:sym typeface="Calibri"/>
              </a:rPr>
              <a:t> CSU systems, some private and out of state universities may still require students to complete the exam.  Opportunities to take the PSAT begin as early as 10</a:t>
            </a:r>
            <a:r>
              <a:rPr lang="en-US" sz="1200" baseline="30000" dirty="0">
                <a:latin typeface="Calibri"/>
                <a:ea typeface="Calibri"/>
                <a:cs typeface="Calibri"/>
                <a:sym typeface="Calibri"/>
              </a:rPr>
              <a:t>th</a:t>
            </a:r>
            <a:r>
              <a:rPr lang="en-US" sz="1200" dirty="0">
                <a:latin typeface="Calibri"/>
                <a:ea typeface="Calibri"/>
                <a:cs typeface="Calibri"/>
                <a:sym typeface="Calibri"/>
              </a:rPr>
              <a:t> grade. </a:t>
            </a:r>
          </a:p>
          <a:p>
            <a:pPr marL="285750" marR="0" lvl="0" indent="-285750" algn="l" rtl="0">
              <a:lnSpc>
                <a:spcPct val="107000"/>
              </a:lnSpc>
              <a:spcBef>
                <a:spcPts val="800"/>
              </a:spcBef>
              <a:spcAft>
                <a:spcPts val="0"/>
              </a:spcAft>
              <a:buClr>
                <a:schemeClr val="dk1"/>
              </a:buClr>
              <a:buSzPts val="1200"/>
              <a:buFont typeface="Arial"/>
              <a:buChar char="•"/>
            </a:pPr>
            <a:r>
              <a:rPr lang="en-US" sz="1200" b="1" dirty="0">
                <a:latin typeface="Calibri"/>
                <a:ea typeface="Calibri"/>
                <a:cs typeface="Calibri"/>
                <a:sym typeface="Calibri"/>
              </a:rPr>
              <a:t>Out of state and private institutions and some student support programs like </a:t>
            </a:r>
            <a:r>
              <a:rPr lang="en-US" sz="1200" b="1" dirty="0" err="1">
                <a:latin typeface="Calibri"/>
                <a:ea typeface="Calibri"/>
                <a:cs typeface="Calibri"/>
                <a:sym typeface="Calibri"/>
              </a:rPr>
              <a:t>EOP</a:t>
            </a:r>
            <a:r>
              <a:rPr lang="en-US" sz="1200" b="1" dirty="0">
                <a:latin typeface="Calibri"/>
                <a:ea typeface="Calibri"/>
                <a:cs typeface="Calibri"/>
                <a:sym typeface="Calibri"/>
              </a:rPr>
              <a:t> </a:t>
            </a:r>
            <a:r>
              <a:rPr lang="en-US" sz="1200" dirty="0">
                <a:latin typeface="Calibri"/>
                <a:ea typeface="Calibri"/>
                <a:cs typeface="Calibri"/>
                <a:sym typeface="Calibri"/>
              </a:rPr>
              <a:t>may also request two or more letters of recommendation. Students should consider asking teachers, counselors, or other adult supporters if they are willing to be a recommender at the beginning of senior year.  </a:t>
            </a:r>
          </a:p>
          <a:p>
            <a:pPr marL="0" marR="0" lvl="0" indent="0" algn="l" rtl="0">
              <a:lnSpc>
                <a:spcPct val="107000"/>
              </a:lnSpc>
              <a:spcBef>
                <a:spcPts val="800"/>
              </a:spcBef>
              <a:spcAft>
                <a:spcPts val="0"/>
              </a:spcAft>
              <a:buClr>
                <a:schemeClr val="dk1"/>
              </a:buClr>
              <a:buSzPts val="1200"/>
              <a:buFont typeface="Arial"/>
              <a:buNone/>
            </a:pPr>
            <a:endParaRPr lang="en-US" sz="1200"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200"/>
              <a:buFont typeface="Arial"/>
              <a:buNone/>
            </a:pPr>
            <a:r>
              <a:rPr lang="en-US" sz="1200" dirty="0">
                <a:latin typeface="Calibri"/>
                <a:ea typeface="Calibri"/>
                <a:cs typeface="Calibri"/>
                <a:sym typeface="Calibri"/>
              </a:rPr>
              <a:t>On the other hand, </a:t>
            </a:r>
            <a:r>
              <a:rPr lang="en-US" sz="1200" b="1" dirty="0">
                <a:latin typeface="Calibri"/>
                <a:ea typeface="Calibri"/>
                <a:cs typeface="Calibri"/>
                <a:sym typeface="Calibri"/>
              </a:rPr>
              <a:t>community colleges </a:t>
            </a:r>
            <a:r>
              <a:rPr lang="en-US" sz="1200" dirty="0">
                <a:latin typeface="Calibri"/>
                <a:ea typeface="Calibri"/>
                <a:cs typeface="Calibri"/>
                <a:sym typeface="Calibri"/>
              </a:rPr>
              <a:t>typically have no minimum GPA requirements, qualifying admissions tests, or essays. This is why they are referred to as open access institutions.</a:t>
            </a:r>
          </a:p>
          <a:p>
            <a:pPr marL="285750" marR="0" lvl="0" indent="-285750" algn="l" rtl="0">
              <a:lnSpc>
                <a:spcPct val="107000"/>
              </a:lnSpc>
              <a:spcBef>
                <a:spcPts val="800"/>
              </a:spcBef>
              <a:spcAft>
                <a:spcPts val="0"/>
              </a:spcAft>
              <a:buClr>
                <a:schemeClr val="dk1"/>
              </a:buClr>
              <a:buSzPts val="1200"/>
              <a:buFont typeface="Arial"/>
              <a:buChar char="•"/>
            </a:pPr>
            <a:r>
              <a:rPr lang="en-US" sz="1200" dirty="0">
                <a:latin typeface="Calibri"/>
                <a:ea typeface="Calibri"/>
                <a:cs typeface="Calibri"/>
                <a:sym typeface="Calibri"/>
              </a:rPr>
              <a:t>Though community colleges do not require a diploma or equivalency to register, a high school diploma or equivalency is strongly recommended as it is required for federal and state financial aid eligibility.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Trainer’s Note:</a:t>
            </a:r>
          </a:p>
          <a:p>
            <a:pPr marL="0" lvl="0" indent="0" algn="l" rtl="0">
              <a:spcBef>
                <a:spcPts val="0"/>
              </a:spcBef>
              <a:spcAft>
                <a:spcPts val="0"/>
              </a:spcAft>
              <a:buNone/>
            </a:pPr>
            <a:r>
              <a:rPr lang="en-US" b="0" dirty="0"/>
              <a:t>Animation is built into each section. To make this slide more engaging, facilitators can prompt the audience to share what they know about the admissions requirements for each type of college and university to test their knowledge. After they respond the trainer can display the correct information and note if there is any content that they missed. The audience can be engaged in-person by simply raising their hands or calling out responses. Virtually, attendees can also raise their hand, come off mute or write responses in the chat. Please note that engaging the audience does add time to the slide. </a:t>
            </a:r>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959452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None/>
            </a:pPr>
            <a:r>
              <a:rPr lang="en-US" sz="1200" b="1">
                <a:latin typeface="Calibri"/>
                <a:ea typeface="Calibri"/>
                <a:cs typeface="Calibri"/>
                <a:sym typeface="Calibri"/>
              </a:rPr>
              <a:t>Room and Board</a:t>
            </a:r>
            <a:endParaRPr lang="en-US" sz="120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200"/>
              <a:buFont typeface="Arial"/>
              <a:buChar char="•"/>
            </a:pPr>
            <a:r>
              <a:rPr lang="en-US" sz="1200">
                <a:latin typeface="Calibri"/>
                <a:ea typeface="Calibri"/>
                <a:cs typeface="Calibri"/>
                <a:sym typeface="Calibri"/>
              </a:rPr>
              <a:t>Public 4-year universities and, in most cases, private colleges offer on-campus housing. In contrast, community colleges do not </a:t>
            </a:r>
            <a:r>
              <a:rPr lang="en-US" sz="1200" i="1">
                <a:latin typeface="Calibri"/>
                <a:ea typeface="Calibri"/>
                <a:cs typeface="Calibri"/>
                <a:sym typeface="Calibri"/>
              </a:rPr>
              <a:t>generally </a:t>
            </a:r>
            <a:r>
              <a:rPr lang="en-US" sz="1200">
                <a:latin typeface="Calibri"/>
                <a:ea typeface="Calibri"/>
                <a:cs typeface="Calibri"/>
                <a:sym typeface="Calibri"/>
              </a:rPr>
              <a:t>have housing available, except for a small number of campuses that do offer housing. </a:t>
            </a:r>
          </a:p>
          <a:p>
            <a:pPr marL="285750" marR="0" lvl="0" indent="-285750" algn="l" rtl="0">
              <a:lnSpc>
                <a:spcPct val="107000"/>
              </a:lnSpc>
              <a:spcBef>
                <a:spcPts val="800"/>
              </a:spcBef>
              <a:spcAft>
                <a:spcPts val="0"/>
              </a:spcAft>
              <a:buClr>
                <a:schemeClr val="dk1"/>
              </a:buClr>
              <a:buSzPts val="1200"/>
              <a:buFont typeface="Arial"/>
              <a:buChar char="•"/>
            </a:pPr>
            <a:r>
              <a:rPr lang="en-US" sz="1200">
                <a:latin typeface="Calibri"/>
                <a:ea typeface="Calibri"/>
                <a:cs typeface="Calibri"/>
                <a:sym typeface="Calibri"/>
              </a:rPr>
              <a:t>Current and former foster youth who were in care at age 13 have access to priority housing within the UC and CSU systems.  Students are encouraged to complete the housing application as soon as possible to ensure access to campus housing.</a:t>
            </a:r>
          </a:p>
          <a:p>
            <a:pPr marL="285750" marR="0" lvl="0" indent="-285750" algn="l" rtl="0">
              <a:lnSpc>
                <a:spcPct val="107000"/>
              </a:lnSpc>
              <a:spcBef>
                <a:spcPts val="800"/>
              </a:spcBef>
              <a:spcAft>
                <a:spcPts val="0"/>
              </a:spcAft>
              <a:buClr>
                <a:schemeClr val="dk1"/>
              </a:buClr>
              <a:buSzPts val="1200"/>
              <a:buFont typeface="Arial"/>
              <a:buChar char="•"/>
            </a:pPr>
            <a:r>
              <a:rPr lang="en-US" sz="1200">
                <a:latin typeface="Calibri"/>
                <a:ea typeface="Calibri"/>
                <a:cs typeface="Calibri"/>
                <a:sym typeface="Calibri"/>
              </a:rPr>
              <a:t>Students who receive campus housing will also be asked to select a meal plan.  Each meal plan varies by number of meals students can access per week and price.  Students can choose the meal plan that best fits their budget and dietary needs.</a:t>
            </a:r>
          </a:p>
          <a:p>
            <a:pPr marL="285750" marR="0" lvl="0" indent="-285750" algn="l" rtl="0">
              <a:lnSpc>
                <a:spcPct val="107000"/>
              </a:lnSpc>
              <a:spcBef>
                <a:spcPts val="800"/>
              </a:spcBef>
              <a:spcAft>
                <a:spcPts val="0"/>
              </a:spcAft>
              <a:buClr>
                <a:schemeClr val="dk1"/>
              </a:buClr>
              <a:buSzPts val="1200"/>
              <a:buFont typeface="Arial"/>
              <a:buChar char="•"/>
            </a:pPr>
            <a:r>
              <a:rPr lang="en-US" sz="1200">
                <a:latin typeface="Calibri"/>
                <a:ea typeface="Calibri"/>
                <a:cs typeface="Calibri"/>
                <a:sym typeface="Calibri"/>
              </a:rPr>
              <a:t>Community Colleges host a number of restaurants and campus food vendors but do not provide a meal plan for students.  </a:t>
            </a:r>
          </a:p>
          <a:p>
            <a:pPr marL="0" marR="0" lvl="0" indent="0" algn="l" rtl="0">
              <a:spcAft>
                <a:spcPts val="0"/>
              </a:spcAft>
              <a:buClr>
                <a:schemeClr val="dk1"/>
              </a:buClr>
            </a:pPr>
            <a:endParaRPr lang="en-US"/>
          </a:p>
          <a:p>
            <a:pPr marL="0" lvl="0" indent="0" algn="l" rtl="0">
              <a:spcBef>
                <a:spcPts val="0"/>
              </a:spcBef>
              <a:spcAft>
                <a:spcPts val="0"/>
              </a:spcAft>
              <a:buNone/>
            </a:pPr>
            <a:r>
              <a:rPr lang="en-US" b="1"/>
              <a:t>Trainer’s Note:</a:t>
            </a:r>
          </a:p>
          <a:p>
            <a:pPr marL="0" lvl="0" indent="0" algn="l" rtl="0">
              <a:spcBef>
                <a:spcPts val="0"/>
              </a:spcBef>
              <a:spcAft>
                <a:spcPts val="0"/>
              </a:spcAft>
              <a:buNone/>
            </a:pPr>
            <a:r>
              <a:rPr lang="en-US" b="0"/>
              <a:t>Animation is built into each section. To make this slide more engaging, facilitators can prompt the audience to share what they know about the “Room &amp; Board” for each type of college and university to test their knowledge. After they respond the trainer can display the correct information and note if there is any content that they missed. The audience can be engaged in-person by simply raising their hands or calling out responses. Virtually, attendees can also raise their hand, come off mute or write responses in the chat. Please note that engaging the audience does add time to the slide. </a:t>
            </a:r>
          </a:p>
          <a:p>
            <a:pPr marL="0" lvl="0" indent="0" algn="l" rtl="0">
              <a:spcBef>
                <a:spcPts val="0"/>
              </a:spcBef>
              <a:spcAft>
                <a:spcPts val="0"/>
              </a:spcAft>
              <a:buNone/>
            </a:pPr>
            <a:endParaRPr/>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576201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7000"/>
              </a:lnSpc>
              <a:spcBef>
                <a:spcPts val="0"/>
              </a:spcBef>
              <a:spcAft>
                <a:spcPts val="0"/>
              </a:spcAft>
              <a:buSzPts val="1400"/>
              <a:buNone/>
            </a:pPr>
            <a:r>
              <a:rPr lang="en-US" sz="1100">
                <a:latin typeface="Calibri"/>
                <a:ea typeface="Calibri"/>
                <a:cs typeface="Calibri"/>
                <a:sym typeface="Calibri"/>
              </a:rPr>
              <a:t>Life after high school is a big transition and many foster youth do not start preparing early enough. This training will help you understand how to support your youth to make a smooth transition from high school to college. For many students, and even caregivers, navigating the pathway to a higher education can feel intimidating, confusing or overwhelming. We believe that caregivers have the opportunity to play a critical role in assisting youth through this process.   </a:t>
            </a:r>
            <a:endParaRPr/>
          </a:p>
          <a:p>
            <a:pPr marL="0" lvl="0" indent="0" algn="l" rtl="0">
              <a:lnSpc>
                <a:spcPct val="107000"/>
              </a:lnSpc>
              <a:spcBef>
                <a:spcPts val="824"/>
              </a:spcBef>
              <a:spcAft>
                <a:spcPts val="0"/>
              </a:spcAft>
              <a:buSzPts val="1400"/>
              <a:buNone/>
            </a:pPr>
            <a:endParaRPr sz="1100">
              <a:latin typeface="Calibri"/>
              <a:ea typeface="Calibri"/>
              <a:cs typeface="Calibri"/>
              <a:sym typeface="Calibri"/>
            </a:endParaRPr>
          </a:p>
          <a:p>
            <a:pPr marL="0" lvl="0" indent="0" algn="l" rtl="0">
              <a:lnSpc>
                <a:spcPct val="107000"/>
              </a:lnSpc>
              <a:spcBef>
                <a:spcPts val="824"/>
              </a:spcBef>
              <a:spcAft>
                <a:spcPts val="0"/>
              </a:spcAft>
              <a:buSzPts val="1400"/>
              <a:buNone/>
            </a:pPr>
            <a:r>
              <a:rPr lang="en-US" sz="1100">
                <a:latin typeface="Calibri"/>
                <a:ea typeface="Calibri"/>
                <a:cs typeface="Calibri"/>
                <a:sym typeface="Calibri"/>
              </a:rPr>
              <a:t>After today’s course you will be able to: </a:t>
            </a:r>
            <a:endParaRPr/>
          </a:p>
          <a:p>
            <a:pPr marL="765313" lvl="1" indent="-294349" algn="l" rtl="0">
              <a:lnSpc>
                <a:spcPct val="107000"/>
              </a:lnSpc>
              <a:spcBef>
                <a:spcPts val="824"/>
              </a:spcBef>
              <a:spcAft>
                <a:spcPts val="0"/>
              </a:spcAft>
              <a:buClr>
                <a:schemeClr val="dk1"/>
              </a:buClr>
              <a:buSzPts val="1100"/>
              <a:buFont typeface="Arial"/>
              <a:buChar char="•"/>
            </a:pPr>
            <a:r>
              <a:rPr lang="en-US" sz="1100">
                <a:latin typeface="Calibri"/>
                <a:ea typeface="Calibri"/>
                <a:cs typeface="Calibri"/>
                <a:sym typeface="Calibri"/>
              </a:rPr>
              <a:t>Explain the benefits of postsecondary education</a:t>
            </a:r>
            <a:endParaRPr/>
          </a:p>
          <a:p>
            <a:pPr marL="765313" lvl="1" indent="-294349" algn="l" rtl="0">
              <a:lnSpc>
                <a:spcPct val="107000"/>
              </a:lnSpc>
              <a:spcBef>
                <a:spcPts val="824"/>
              </a:spcBef>
              <a:spcAft>
                <a:spcPts val="0"/>
              </a:spcAft>
              <a:buClr>
                <a:schemeClr val="dk1"/>
              </a:buClr>
              <a:buSzPts val="1100"/>
              <a:buFont typeface="Arial"/>
              <a:buChar char="•"/>
            </a:pPr>
            <a:r>
              <a:rPr lang="en-US" sz="1100">
                <a:latin typeface="Calibri"/>
                <a:ea typeface="Calibri"/>
                <a:cs typeface="Calibri"/>
                <a:sym typeface="Calibri"/>
              </a:rPr>
              <a:t>Identify resources to help students explore their career interests and higher education options</a:t>
            </a:r>
            <a:endParaRPr/>
          </a:p>
          <a:p>
            <a:pPr marL="765313" lvl="1" indent="-294349" algn="l" rtl="0">
              <a:lnSpc>
                <a:spcPct val="107000"/>
              </a:lnSpc>
              <a:spcBef>
                <a:spcPts val="824"/>
              </a:spcBef>
              <a:spcAft>
                <a:spcPts val="0"/>
              </a:spcAft>
              <a:buClr>
                <a:schemeClr val="dk1"/>
              </a:buClr>
              <a:buSzPts val="1100"/>
              <a:buFont typeface="Arial"/>
              <a:buChar char="•"/>
            </a:pPr>
            <a:r>
              <a:rPr lang="en-US" sz="1100">
                <a:latin typeface="Calibri"/>
                <a:ea typeface="Calibri"/>
                <a:cs typeface="Calibri"/>
                <a:sym typeface="Calibri"/>
              </a:rPr>
              <a:t>Describe key educational planning milestones between 11</a:t>
            </a:r>
            <a:r>
              <a:rPr lang="en-US" sz="1100" baseline="30000">
                <a:latin typeface="Calibri"/>
                <a:ea typeface="Calibri"/>
                <a:cs typeface="Calibri"/>
                <a:sym typeface="Calibri"/>
              </a:rPr>
              <a:t>th</a:t>
            </a:r>
            <a:r>
              <a:rPr lang="en-US" sz="1100">
                <a:latin typeface="Calibri"/>
                <a:ea typeface="Calibri"/>
                <a:cs typeface="Calibri"/>
                <a:sym typeface="Calibri"/>
              </a:rPr>
              <a:t> -12</a:t>
            </a:r>
            <a:r>
              <a:rPr lang="en-US" sz="1100" baseline="30000">
                <a:latin typeface="Calibri"/>
                <a:ea typeface="Calibri"/>
                <a:cs typeface="Calibri"/>
                <a:sym typeface="Calibri"/>
              </a:rPr>
              <a:t>th</a:t>
            </a:r>
            <a:r>
              <a:rPr lang="en-US" sz="1100">
                <a:latin typeface="Calibri"/>
                <a:ea typeface="Calibri"/>
                <a:cs typeface="Calibri"/>
                <a:sym typeface="Calibri"/>
              </a:rPr>
              <a:t> grade</a:t>
            </a:r>
            <a:endParaRPr/>
          </a:p>
          <a:p>
            <a:pPr marL="765313" lvl="1" indent="-294349" algn="l" rtl="0">
              <a:lnSpc>
                <a:spcPct val="107000"/>
              </a:lnSpc>
              <a:spcBef>
                <a:spcPts val="824"/>
              </a:spcBef>
              <a:spcAft>
                <a:spcPts val="0"/>
              </a:spcAft>
              <a:buClr>
                <a:schemeClr val="dk1"/>
              </a:buClr>
              <a:buSzPts val="1100"/>
              <a:buFont typeface="Arial"/>
              <a:buChar char="•"/>
            </a:pPr>
            <a:r>
              <a:rPr lang="en-US" sz="1100">
                <a:latin typeface="Calibri"/>
                <a:ea typeface="Calibri"/>
                <a:cs typeface="Calibri"/>
                <a:sym typeface="Calibri"/>
              </a:rPr>
              <a:t>Explain key steps and resources for applying for college and financial aid</a:t>
            </a:r>
            <a:endParaRPr/>
          </a:p>
          <a:p>
            <a:pPr marL="765313" lvl="1" indent="-294349" algn="l" rtl="0">
              <a:lnSpc>
                <a:spcPct val="107000"/>
              </a:lnSpc>
              <a:spcBef>
                <a:spcPts val="824"/>
              </a:spcBef>
              <a:spcAft>
                <a:spcPts val="0"/>
              </a:spcAft>
              <a:buClr>
                <a:schemeClr val="dk1"/>
              </a:buClr>
              <a:buSzPts val="1100"/>
              <a:buFont typeface="Arial"/>
              <a:buChar char="•"/>
            </a:pPr>
            <a:r>
              <a:rPr lang="en-US" sz="1100">
                <a:latin typeface="Calibri"/>
                <a:ea typeface="Calibri"/>
                <a:cs typeface="Calibri"/>
                <a:sym typeface="Calibri"/>
              </a:rPr>
              <a:t>Describe specific resources, benefits and supports available to help foster youth achieve their postsecondary educational goals</a:t>
            </a:r>
            <a:endParaRPr/>
          </a:p>
          <a:p>
            <a:pPr marL="765313" lvl="1" indent="-224499" algn="l" rtl="0">
              <a:lnSpc>
                <a:spcPct val="107000"/>
              </a:lnSpc>
              <a:spcBef>
                <a:spcPts val="824"/>
              </a:spcBef>
              <a:spcAft>
                <a:spcPts val="0"/>
              </a:spcAft>
              <a:buClr>
                <a:schemeClr val="dk1"/>
              </a:buClr>
              <a:buSzPts val="1100"/>
              <a:buFont typeface="Arial"/>
              <a:buNone/>
            </a:pPr>
            <a:endParaRPr sz="1100">
              <a:latin typeface="Calibri"/>
              <a:ea typeface="Calibri"/>
              <a:cs typeface="Calibri"/>
              <a:sym typeface="Calibri"/>
            </a:endParaRPr>
          </a:p>
          <a:p>
            <a:pPr marL="0" lvl="0" indent="0" algn="l" rtl="0">
              <a:lnSpc>
                <a:spcPct val="107000"/>
              </a:lnSpc>
              <a:spcBef>
                <a:spcPts val="824"/>
              </a:spcBef>
              <a:spcAft>
                <a:spcPts val="0"/>
              </a:spcAft>
              <a:buSzPts val="1400"/>
              <a:buNone/>
            </a:pPr>
            <a:r>
              <a:rPr lang="en-US" sz="1100">
                <a:latin typeface="Calibri"/>
                <a:ea typeface="Calibri"/>
                <a:cs typeface="Calibri"/>
                <a:sym typeface="Calibri"/>
              </a:rPr>
              <a:t>This course is designed for ALL caregivers, regardless of your own level of education and experience with college. </a:t>
            </a:r>
            <a:endParaRPr/>
          </a:p>
          <a:p>
            <a:pPr marL="0" lvl="0" indent="0" algn="l" rtl="0">
              <a:lnSpc>
                <a:spcPct val="100000"/>
              </a:lnSpc>
              <a:spcBef>
                <a:spcPts val="824"/>
              </a:spcBef>
              <a:spcAft>
                <a:spcPts val="0"/>
              </a:spcAft>
              <a:buSzPts val="1400"/>
              <a:buNone/>
            </a:pPr>
            <a:endParaRPr/>
          </a:p>
        </p:txBody>
      </p:sp>
      <p:sp>
        <p:nvSpPr>
          <p:cNvPr id="274" name="Google Shape;274;p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t>Degrees Offered</a:t>
            </a:r>
            <a:br>
              <a:rPr lang="en-US" u="sng" dirty="0"/>
            </a:br>
            <a:endParaRPr lang="en-US" u="sng" dirty="0"/>
          </a:p>
          <a:p>
            <a:pPr marL="171450" lvl="0" indent="-171450" algn="l" rtl="0">
              <a:spcBef>
                <a:spcPts val="0"/>
              </a:spcBef>
              <a:spcAft>
                <a:spcPts val="0"/>
              </a:spcAft>
              <a:buFont typeface="Arial" panose="020B0604020202020204" pitchFamily="34" charset="0"/>
              <a:buChar char="•"/>
            </a:pPr>
            <a:r>
              <a:rPr lang="en-US" dirty="0"/>
              <a:t>Four-year institutions like UCs, CSUs and private universities offer bachelor degrees across a number of areas from the liberal arts (English, Art History, Languages) to the social sciences (psychology, anthropology, sociology), sciences and technology (computer science, chemistry, math, engineering) among many others. </a:t>
            </a:r>
          </a:p>
          <a:p>
            <a:pPr marL="171450" lvl="0" indent="-171450" algn="l" rtl="0">
              <a:spcBef>
                <a:spcPts val="0"/>
              </a:spcBef>
              <a:spcAft>
                <a:spcPts val="0"/>
              </a:spcAft>
              <a:buFont typeface="Arial" panose="020B0604020202020204" pitchFamily="34" charset="0"/>
              <a:buChar char="•"/>
            </a:pPr>
            <a:r>
              <a:rPr lang="en-US" dirty="0"/>
              <a:t>The UCs, CSUs and private universities will also host a number of advanced degrees such as masters in business administration, masters in social work, masters in educational counseling as well as doctoral programs.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Community colleges provide students access to career education certificates and associate degrees that students can use to complete transfer and continue towards their bachelor’s degree. </a:t>
            </a:r>
            <a:r>
              <a:rPr lang="en-US" sz="1200" dirty="0">
                <a:latin typeface="Calibri"/>
                <a:ea typeface="Calibri"/>
                <a:cs typeface="Calibri"/>
                <a:sym typeface="Calibri"/>
              </a:rPr>
              <a:t>Community colleges also have transfer agreements with CSUs and UCs as well as Historically Black Colleges and Universities.  Students can begin their postsecondary journey at their local community college and transfer anywhere!</a:t>
            </a:r>
            <a:r>
              <a:rPr lang="en-US" dirty="0"/>
              <a:t> </a:t>
            </a:r>
          </a:p>
          <a:p>
            <a:pPr marL="171450" lvl="0" indent="-171450" algn="l" rtl="0">
              <a:spcBef>
                <a:spcPts val="0"/>
              </a:spcBef>
              <a:spcAft>
                <a:spcPts val="0"/>
              </a:spcAft>
              <a:buFont typeface="Arial" panose="020B0604020202020204" pitchFamily="34" charset="0"/>
              <a:buChar char="•"/>
            </a:pPr>
            <a:r>
              <a:rPr lang="en-US" dirty="0"/>
              <a:t>There are more than 20 community colleges who have been approved by the state to offer a bachelor’s degree in an area of study that is not available within the CSU or UC system.  For a full list of campuses that host a bachelors degree program, visit: https://icangotocollege.com/bachelors-degree-program#allprograms </a:t>
            </a:r>
          </a:p>
          <a:p>
            <a:pPr marL="171450" lvl="0" indent="-171450" algn="l" rtl="0">
              <a:spcBef>
                <a:spcPts val="0"/>
              </a:spcBef>
              <a:spcAft>
                <a:spcPts val="0"/>
              </a:spcAft>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dirty="0">
                <a:effectLst/>
              </a:rPr>
              <a:t>Some examples include</a:t>
            </a:r>
            <a:r>
              <a:rPr lang="en-US" dirty="0"/>
              <a:t> (</a:t>
            </a:r>
            <a:r>
              <a:rPr lang="en-US" b="1" dirty="0"/>
              <a:t>NOTE: </a:t>
            </a:r>
            <a:r>
              <a:rPr lang="en-US" dirty="0"/>
              <a:t>Read off only two that seem in closest proximity to your audience): </a:t>
            </a:r>
            <a:endParaRPr lang="en-US" dirty="0">
              <a:effectLst/>
            </a:endParaRPr>
          </a:p>
          <a:p>
            <a:pPr marL="628650" lvl="1" indent="-171450" algn="l" rtl="0">
              <a:spcBef>
                <a:spcPts val="0"/>
              </a:spcBef>
              <a:spcAft>
                <a:spcPts val="0"/>
              </a:spcAft>
              <a:buFont typeface="Arial" panose="020B0604020202020204" pitchFamily="34" charset="0"/>
              <a:buChar char="•"/>
            </a:pPr>
            <a:r>
              <a:rPr lang="en-US" dirty="0">
                <a:effectLst/>
              </a:rPr>
              <a:t>Cypress College - </a:t>
            </a:r>
            <a:r>
              <a:rPr lang="en-US" u="sng" dirty="0">
                <a:solidFill>
                  <a:srgbClr val="0066BA"/>
                </a:solidFill>
                <a:effectLst/>
                <a:hlinkClick r:id="rId3"/>
              </a:rPr>
              <a:t>Mortuary Science</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San Diego Mesa - </a:t>
            </a:r>
            <a:r>
              <a:rPr lang="en-US" u="sng" dirty="0">
                <a:solidFill>
                  <a:srgbClr val="0066BA"/>
                </a:solidFill>
                <a:effectLst/>
                <a:hlinkClick r:id="rId4"/>
              </a:rPr>
              <a:t>Health Information Management</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Santa Monica - </a:t>
            </a:r>
            <a:r>
              <a:rPr lang="en-US" u="sng" dirty="0">
                <a:solidFill>
                  <a:srgbClr val="0066BA"/>
                </a:solidFill>
                <a:effectLst/>
                <a:hlinkClick r:id="rId5"/>
              </a:rPr>
              <a:t>Interaction Design</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Skyline - </a:t>
            </a:r>
            <a:r>
              <a:rPr lang="en-US" u="sng" dirty="0">
                <a:solidFill>
                  <a:srgbClr val="0066BA"/>
                </a:solidFill>
                <a:effectLst/>
                <a:hlinkClick r:id="rId6"/>
              </a:rPr>
              <a:t>Respiratory Care</a:t>
            </a:r>
            <a:endParaRPr lang="en-US" u="sng" dirty="0">
              <a:solidFill>
                <a:srgbClr val="0066BA"/>
              </a:solidFill>
              <a:effectLst/>
            </a:endParaRPr>
          </a:p>
          <a:p>
            <a:pPr marL="628650" lvl="1" indent="-171450" algn="l" rtl="0">
              <a:spcBef>
                <a:spcPts val="0"/>
              </a:spcBef>
              <a:spcAft>
                <a:spcPts val="0"/>
              </a:spcAft>
              <a:buFont typeface="Arial" panose="020B0604020202020204" pitchFamily="34" charset="0"/>
              <a:buChar char="•"/>
            </a:pPr>
            <a:r>
              <a:rPr lang="en-US" dirty="0">
                <a:effectLst/>
              </a:rPr>
              <a:t>West Los Angeles - </a:t>
            </a:r>
            <a:r>
              <a:rPr lang="en-US" u="sng" dirty="0">
                <a:solidFill>
                  <a:srgbClr val="0066BA"/>
                </a:solidFill>
                <a:effectLst/>
                <a:hlinkClick r:id="rId7"/>
              </a:rPr>
              <a:t>Dental Hygiene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Trainer’s Note:</a:t>
            </a:r>
          </a:p>
          <a:p>
            <a:pPr marL="0" lvl="0" indent="0" algn="l" rtl="0">
              <a:spcBef>
                <a:spcPts val="0"/>
              </a:spcBef>
              <a:spcAft>
                <a:spcPts val="0"/>
              </a:spcAft>
              <a:buNone/>
            </a:pPr>
            <a:r>
              <a:rPr lang="en-US" b="0" dirty="0"/>
              <a:t>Animation is built into each section. To make this slide more engaging, facilitators can prompt the audience to share what they know about the “Degrees Offered“ for each type of college and university to test their knowledge. After they respond the trainer can display the correct information and note if there is any content that they missed. The audience can be engaged in-person by simply raising their hands or calling out responses. Virtually, attendees can also raise their hand, come off mute or write responses in the chat. Please note that engaging the audience does add time to the slide. </a:t>
            </a:r>
          </a:p>
          <a:p>
            <a:pPr marL="0" lvl="0" indent="0" algn="l" rtl="0">
              <a:spcBef>
                <a:spcPts val="0"/>
              </a:spcBef>
              <a:spcAft>
                <a:spcPts val="0"/>
              </a:spcAft>
              <a:buNone/>
            </a:pPr>
            <a:endParaRPr dirty="0"/>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999499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1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Noto Sans Symbols"/>
              <a:buChar char="∙"/>
            </a:pPr>
            <a:r>
              <a:rPr lang="en-US" sz="1100"/>
              <a:t>While we mentioned out-of-state colleges in the last exercise, they vary widely and there is much to know.</a:t>
            </a:r>
          </a:p>
          <a:p>
            <a:pPr marL="353221" lvl="0" indent="-353221" algn="l" rtl="0">
              <a:lnSpc>
                <a:spcPct val="100000"/>
              </a:lnSpc>
              <a:spcBef>
                <a:spcPts val="0"/>
              </a:spcBef>
              <a:spcAft>
                <a:spcPts val="0"/>
              </a:spcAft>
              <a:buClr>
                <a:schemeClr val="dk1"/>
              </a:buClr>
              <a:buSzPts val="1100"/>
              <a:buFont typeface="Noto Sans Symbols"/>
              <a:buChar char="∙"/>
            </a:pPr>
            <a:endParaRPr lang="en-US" sz="1100"/>
          </a:p>
          <a:p>
            <a:pPr marL="353221" lvl="0" indent="-353221" algn="l" rtl="0">
              <a:lnSpc>
                <a:spcPct val="100000"/>
              </a:lnSpc>
              <a:spcBef>
                <a:spcPts val="0"/>
              </a:spcBef>
              <a:spcAft>
                <a:spcPts val="0"/>
              </a:spcAft>
              <a:buClr>
                <a:schemeClr val="dk1"/>
              </a:buClr>
              <a:buSzPts val="1100"/>
              <a:buFont typeface="Noto Sans Symbols"/>
              <a:buChar char="∙"/>
            </a:pPr>
            <a:r>
              <a:rPr lang="en-US" sz="1100"/>
              <a:t>Tuition is the cost of courses or instruction to attend the college or university. Tuition is typically more expensive at an out-of-state college or university than at an in-state public college, such as a UC or CSU, since students will have to pay out-of-state tuition prices.</a:t>
            </a:r>
            <a:endParaRPr/>
          </a:p>
          <a:p>
            <a:pPr marL="353221" lvl="0" indent="-353221" algn="l" rtl="0">
              <a:lnSpc>
                <a:spcPct val="100000"/>
              </a:lnSpc>
              <a:spcBef>
                <a:spcPts val="0"/>
              </a:spcBef>
              <a:spcAft>
                <a:spcPts val="0"/>
              </a:spcAft>
              <a:buClr>
                <a:schemeClr val="dk1"/>
              </a:buClr>
              <a:buSzPts val="1100"/>
              <a:buFont typeface="Noto Sans Symbols"/>
              <a:buChar char="∙"/>
            </a:pPr>
            <a:r>
              <a:rPr lang="en-US" sz="1100"/>
              <a:t>For example, the cost of tuition and fees for full time students who are California residents at a UC is $16,236 or $5,742 at the CSU’s compared to an average of $46,730 per year for out-of-state students at public state schools. </a:t>
            </a:r>
          </a:p>
          <a:p>
            <a:pPr marL="353221" lvl="0" indent="-353221" algn="l" rtl="0">
              <a:lnSpc>
                <a:spcPct val="100000"/>
              </a:lnSpc>
              <a:spcBef>
                <a:spcPts val="0"/>
              </a:spcBef>
              <a:spcAft>
                <a:spcPts val="0"/>
              </a:spcAft>
              <a:buClr>
                <a:schemeClr val="dk1"/>
              </a:buClr>
              <a:buSzPts val="1100"/>
              <a:buFont typeface="Noto Sans Symbols"/>
              <a:buChar char="∙"/>
            </a:pPr>
            <a:r>
              <a:rPr lang="en-US" sz="1100"/>
              <a:t>Despite the higher costs, financial aid may be available, so interested students should still apply to explore their options. </a:t>
            </a:r>
            <a:br>
              <a:rPr lang="en-US" sz="1100"/>
            </a:br>
            <a:endParaRPr/>
          </a:p>
          <a:p>
            <a:pPr marL="353221" lvl="0" indent="-353221" algn="l" rtl="0">
              <a:lnSpc>
                <a:spcPct val="100000"/>
              </a:lnSpc>
              <a:spcBef>
                <a:spcPts val="0"/>
              </a:spcBef>
              <a:spcAft>
                <a:spcPts val="0"/>
              </a:spcAft>
              <a:buClr>
                <a:schemeClr val="dk1"/>
              </a:buClr>
              <a:buSzPts val="1100"/>
              <a:buFont typeface="Noto Sans Symbols"/>
              <a:buChar char="∙"/>
            </a:pPr>
            <a:r>
              <a:rPr lang="en-US" sz="1100"/>
              <a:t>In addition, there are some interstate regional agreements that provide in-state tuition or nonresident tuition savings programs such as the Western Undergraduate Exchange Program (WUE). </a:t>
            </a:r>
            <a:endParaRPr/>
          </a:p>
          <a:p>
            <a:pPr marL="353221" lvl="0" indent="-353221" algn="l" rtl="0">
              <a:lnSpc>
                <a:spcPct val="100000"/>
              </a:lnSpc>
              <a:spcBef>
                <a:spcPts val="0"/>
              </a:spcBef>
              <a:spcAft>
                <a:spcPts val="0"/>
              </a:spcAft>
              <a:buClr>
                <a:schemeClr val="dk1"/>
              </a:buClr>
              <a:buSzPts val="1100"/>
              <a:buFont typeface="Noto Sans Symbols"/>
              <a:buChar char="∙"/>
            </a:pPr>
            <a:r>
              <a:rPr lang="en-US" sz="1100"/>
              <a:t>WUE provides significant nonresident tuition savings for Western students across over 160 participating public colleges and universities. A student from California could attend one of the participating colleges and pay no more than 150% of that school’s resident tuition rate. </a:t>
            </a:r>
          </a:p>
          <a:p>
            <a:pPr marL="353221" lvl="0" indent="-353221" algn="l" rtl="0">
              <a:lnSpc>
                <a:spcPct val="100000"/>
              </a:lnSpc>
              <a:spcBef>
                <a:spcPts val="0"/>
              </a:spcBef>
              <a:spcAft>
                <a:spcPts val="0"/>
              </a:spcAft>
              <a:buClr>
                <a:schemeClr val="dk1"/>
              </a:buClr>
              <a:buSzPts val="1100"/>
              <a:buFont typeface="Noto Sans Symbols"/>
              <a:buChar char="∙"/>
            </a:pPr>
            <a:endParaRPr lang="en-US" sz="1100"/>
          </a:p>
          <a:p>
            <a:pPr marL="353221" lvl="0" indent="-353221" algn="l" rtl="0">
              <a:lnSpc>
                <a:spcPct val="100000"/>
              </a:lnSpc>
              <a:spcBef>
                <a:spcPts val="0"/>
              </a:spcBef>
              <a:spcAft>
                <a:spcPts val="0"/>
              </a:spcAft>
              <a:buClr>
                <a:schemeClr val="dk1"/>
              </a:buClr>
              <a:buSzPts val="1100"/>
              <a:buFont typeface="Noto Sans Symbols"/>
              <a:buChar char="∙"/>
            </a:pPr>
            <a:endParaRPr/>
          </a:p>
          <a:p>
            <a:pPr marL="353221" lvl="0" indent="-353221" algn="l" rtl="0">
              <a:lnSpc>
                <a:spcPct val="100000"/>
              </a:lnSpc>
              <a:spcBef>
                <a:spcPts val="0"/>
              </a:spcBef>
              <a:spcAft>
                <a:spcPts val="0"/>
              </a:spcAft>
              <a:buClr>
                <a:schemeClr val="dk1"/>
              </a:buClr>
              <a:buSzPts val="1100"/>
              <a:buFont typeface="Noto Sans Symbols"/>
              <a:buChar char="∙"/>
            </a:pPr>
            <a:r>
              <a:rPr lang="en-US" sz="1100"/>
              <a:t>Attending a college out of state can provide a new environment and exciting new experience for some students. We find that many foster youth who go to school out of state are attending HBCUs. However, for others it can be culture shock and they may struggle without a safety net in place. It’s important to consider what is best for the youth in your care. It’s not a one-size-fits-all approach. </a:t>
            </a:r>
            <a:endParaRPr/>
          </a:p>
          <a:p>
            <a:pPr marL="353221" lvl="0" indent="-353221" algn="l" rtl="0">
              <a:lnSpc>
                <a:spcPct val="100000"/>
              </a:lnSpc>
              <a:spcBef>
                <a:spcPts val="0"/>
              </a:spcBef>
              <a:spcAft>
                <a:spcPts val="0"/>
              </a:spcAft>
              <a:buClr>
                <a:schemeClr val="dk1"/>
              </a:buClr>
              <a:buSzPts val="1100"/>
              <a:buFont typeface="Noto Sans Symbols"/>
              <a:buChar char="∙"/>
            </a:pPr>
            <a:r>
              <a:rPr lang="en-US" sz="1100"/>
              <a:t>Admissions processes, deadlines, housing options, class sizes and resources for foster youth vary by school and state so it’s important that caregivers, with their youth, do their research when exploring options.  </a:t>
            </a:r>
          </a:p>
          <a:p>
            <a:pPr marL="0" lvl="0" indent="0" algn="l" rtl="0">
              <a:lnSpc>
                <a:spcPct val="100000"/>
              </a:lnSpc>
              <a:spcBef>
                <a:spcPts val="0"/>
              </a:spcBef>
              <a:spcAft>
                <a:spcPts val="0"/>
              </a:spcAft>
              <a:buClr>
                <a:schemeClr val="dk1"/>
              </a:buClr>
              <a:buSzPts val="1100"/>
              <a:buFont typeface="Noto Sans Symbols"/>
              <a:buNone/>
            </a:pPr>
            <a:endParaRPr lang="en-US" sz="1100"/>
          </a:p>
          <a:p>
            <a:pPr marL="470962"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100" b="1">
                <a:solidFill>
                  <a:srgbClr val="111111"/>
                </a:solidFill>
              </a:rPr>
              <a:t>Trainer’s Note: </a:t>
            </a:r>
            <a:endParaRPr sz="1100"/>
          </a:p>
          <a:p>
            <a:pPr marL="0" lvl="0" indent="0" algn="l" rtl="0">
              <a:lnSpc>
                <a:spcPct val="100000"/>
              </a:lnSpc>
              <a:spcBef>
                <a:spcPts val="0"/>
              </a:spcBef>
              <a:spcAft>
                <a:spcPts val="0"/>
              </a:spcAft>
              <a:buSzPts val="1400"/>
              <a:buNone/>
            </a:pPr>
            <a:r>
              <a:rPr lang="en-US" sz="1100">
                <a:solidFill>
                  <a:srgbClr val="111111"/>
                </a:solidFill>
              </a:rPr>
              <a:t>More information about the Western Undergraduate Exchange can be found here: </a:t>
            </a:r>
            <a:r>
              <a:rPr lang="en-US" sz="1100" u="sng">
                <a:solidFill>
                  <a:srgbClr val="0563C1"/>
                </a:solidFill>
                <a:hlinkClick r:id="rId3">
                  <a:extLst>
                    <a:ext uri="{A12FA001-AC4F-418D-AE19-62706E023703}">
                      <ahyp:hlinkClr xmlns:ahyp="http://schemas.microsoft.com/office/drawing/2018/hyperlinkcolor" val="tx"/>
                    </a:ext>
                  </a:extLst>
                </a:hlinkClick>
              </a:rPr>
              <a:t>https://www.wiche.edu/tuition-savings/wue/</a:t>
            </a:r>
            <a:endParaRPr lang="en-US" sz="1100" u="sng">
              <a:solidFill>
                <a:srgbClr val="0563C1"/>
              </a:solidFill>
            </a:endParaRPr>
          </a:p>
          <a:p>
            <a:pPr marL="0" lvl="0" indent="0" algn="l" rtl="0">
              <a:lnSpc>
                <a:spcPct val="100000"/>
              </a:lnSpc>
              <a:spcBef>
                <a:spcPts val="0"/>
              </a:spcBef>
              <a:spcAft>
                <a:spcPts val="0"/>
              </a:spcAft>
              <a:buSzPts val="1400"/>
              <a:buNone/>
            </a:pPr>
            <a:r>
              <a:rPr lang="en-US" sz="1800">
                <a:effectLst/>
                <a:latin typeface="Segoe UI" panose="020B0502040204020203" pitchFamily="34" charset="0"/>
              </a:rPr>
              <a:t>To learn more about foster youth programs available nationwide, visit Fostering Academic Achievement Network at https://faannetwork.com/national-map/</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endParaRPr sz="1100"/>
          </a:p>
        </p:txBody>
      </p:sp>
      <p:sp>
        <p:nvSpPr>
          <p:cNvPr id="514" name="Google Shape;514;p1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21</a:t>
            </a:fld>
            <a:endParaRPr>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5:notes"/>
          <p:cNvSpPr txBox="1">
            <a:spLocks noGrp="1"/>
          </p:cNvSpPr>
          <p:nvPr>
            <p:ph type="body" idx="1"/>
          </p:nvPr>
        </p:nvSpPr>
        <p:spPr>
          <a:xfrm>
            <a:off x="236643" y="4516676"/>
            <a:ext cx="6468251" cy="3695462"/>
          </a:xfrm>
          <a:prstGeom prst="rect">
            <a:avLst/>
          </a:prstGeom>
          <a:noFill/>
          <a:ln>
            <a:noFill/>
          </a:ln>
        </p:spPr>
        <p:txBody>
          <a:bodyPr spcFirstLastPara="1" wrap="square" lIns="94175" tIns="47075" rIns="94175" bIns="47075" anchor="t" anchorCtr="0">
            <a:noAutofit/>
          </a:bodyPr>
          <a:lstStyle/>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100">
                <a:latin typeface="Calibri"/>
                <a:ea typeface="Calibri"/>
                <a:cs typeface="Calibri"/>
                <a:sym typeface="Calibri"/>
              </a:rPr>
              <a:t>Students who are interested in career education have a number of options available to them.  It is important to take the time to explore each one to see which best meets the student’s needs and supports their long-term career goals.</a:t>
            </a:r>
          </a:p>
          <a:p>
            <a:pPr marL="176611" lvl="0" indent="-176611" algn="l" rtl="0">
              <a:lnSpc>
                <a:spcPct val="100000"/>
              </a:lnSpc>
              <a:spcBef>
                <a:spcPts val="0"/>
              </a:spcBef>
              <a:spcAft>
                <a:spcPts val="0"/>
              </a:spcAft>
              <a:buClr>
                <a:schemeClr val="dk1"/>
              </a:buClr>
              <a:buSzPts val="275"/>
              <a:buFont typeface="Arial"/>
              <a:buChar char="•"/>
            </a:pPr>
            <a:endParaRPr lang="en-US" sz="1100">
              <a:solidFill>
                <a:schemeClr val="dk1"/>
              </a:solidFill>
            </a:endParaRPr>
          </a:p>
          <a:p>
            <a:pPr marL="176530" indent="-176530">
              <a:buClr>
                <a:schemeClr val="dk1"/>
              </a:buClr>
              <a:buSzPts val="275"/>
              <a:buFont typeface="Arial"/>
              <a:buChar char="•"/>
              <a:defRPr/>
            </a:pPr>
            <a:r>
              <a:rPr lang="en-US" sz="1100">
                <a:solidFill>
                  <a:schemeClr val="dk1"/>
                </a:solidFill>
              </a:rPr>
              <a:t>Career &amp; Technical Education (also known as CTE),</a:t>
            </a:r>
            <a:r>
              <a:rPr lang="en-US" sz="1100"/>
              <a:t> includes</a:t>
            </a:r>
            <a:r>
              <a:rPr lang="en-US" sz="1100">
                <a:solidFill>
                  <a:schemeClr val="dk1"/>
                </a:solidFill>
              </a:rPr>
              <a:t> a range of fields. Examples of some of these jobs include becoming a website developer, dental hygienist, cosmetologist,</a:t>
            </a:r>
            <a:r>
              <a:rPr lang="en-US" sz="1100"/>
              <a:t> </a:t>
            </a:r>
            <a:r>
              <a:rPr lang="en-US" sz="1100">
                <a:solidFill>
                  <a:schemeClr val="dk1"/>
                </a:solidFill>
              </a:rPr>
              <a:t> or construction site inspector. </a:t>
            </a:r>
            <a:r>
              <a:rPr lang="en-US" sz="1100">
                <a:solidFill>
                  <a:schemeClr val="dk1"/>
                </a:solidFill>
                <a:latin typeface="Calibri"/>
                <a:ea typeface="Calibri"/>
                <a:cs typeface="Calibri"/>
                <a:sym typeface="Calibri"/>
              </a:rPr>
              <a:t>Program offerings may vary by campus.</a:t>
            </a:r>
            <a:r>
              <a:rPr lang="en-US" sz="1100"/>
              <a:t> </a:t>
            </a:r>
            <a:endParaRPr lang="en-US" sz="1100">
              <a:solidFill>
                <a:schemeClr val="dk1"/>
              </a:solidFill>
              <a:latin typeface="Calibri"/>
              <a:ea typeface="Calibri"/>
              <a:cs typeface="Calibri"/>
            </a:endParaRP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100">
                <a:solidFill>
                  <a:schemeClr val="dk1"/>
                </a:solidFill>
              </a:rPr>
              <a:t>CTE are often shorter-term programs, sometimes only 12-18 months, leading to a certificate. </a:t>
            </a: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100">
                <a:solidFill>
                  <a:schemeClr val="dk1"/>
                </a:solidFill>
              </a:rPr>
              <a:t>Many of these jobs offer good salaries in high-demand fields, with growth opportunities. For example, a student can get a certificate in Plumbing at LA Trade Tech College and make $60,000. </a:t>
            </a:r>
            <a:endParaRPr lang="en-US" sz="1100"/>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100">
                <a:solidFill>
                  <a:schemeClr val="dk1"/>
                </a:solidFill>
              </a:rPr>
              <a:t>They provide high-quality, targeted, career-focused training that can lead to direct entry into the workplace. </a:t>
            </a:r>
            <a:endParaRPr lang="en-US" sz="1100">
              <a:solidFill>
                <a:schemeClr val="dk1"/>
              </a:solidFill>
              <a:latin typeface="Calibri"/>
              <a:ea typeface="Calibri"/>
              <a:cs typeface="Calibri"/>
              <a:sym typeface="Calibri"/>
            </a:endParaRP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100">
                <a:solidFill>
                  <a:schemeClr val="dk1"/>
                </a:solidFill>
              </a:rPr>
              <a:t>Financial aid is available for many CTE programs as well.</a:t>
            </a:r>
          </a:p>
          <a:p>
            <a:pPr marL="176611" marR="0" lvl="0" indent="-176611" algn="l" defTabSz="914400" rtl="0" eaLnBrk="1" fontAlgn="auto" latinLnBrk="0" hangingPunct="1">
              <a:lnSpc>
                <a:spcPct val="100000"/>
              </a:lnSpc>
              <a:spcBef>
                <a:spcPts val="0"/>
              </a:spcBef>
              <a:spcAft>
                <a:spcPts val="0"/>
              </a:spcAft>
              <a:buClr>
                <a:schemeClr val="dk1"/>
              </a:buClr>
              <a:buSzPts val="275"/>
              <a:buFont typeface="Arial"/>
              <a:buChar char="•"/>
              <a:tabLst/>
              <a:defRPr/>
            </a:pPr>
            <a:r>
              <a:rPr lang="en-US" sz="1100">
                <a:solidFill>
                  <a:schemeClr val="dk1"/>
                </a:solidFill>
                <a:latin typeface="Calibri"/>
                <a:ea typeface="Calibri"/>
                <a:cs typeface="Calibri"/>
                <a:sym typeface="Calibri"/>
              </a:rPr>
              <a:t>It is important to remember that many current and former foster youth can qualify for free tuition at most California community colleges and they can receive around $30,000 in free state and federal grants. This is free money that does not need to be paid back and can be used for </a:t>
            </a:r>
            <a:r>
              <a:rPr lang="en-US" sz="1200" b="0" i="0" u="none" strike="noStrike" cap="none">
                <a:solidFill>
                  <a:schemeClr val="dk1"/>
                </a:solidFill>
                <a:latin typeface="Calibri"/>
                <a:ea typeface="Calibri"/>
                <a:cs typeface="Calibri"/>
                <a:sym typeface="Calibri"/>
              </a:rPr>
              <a:t>tuition, books, rent, transportation and other expenses while students work on completing their program.  </a:t>
            </a:r>
            <a:endParaRPr lang="en-US" sz="1100"/>
          </a:p>
          <a:p>
            <a:pPr marL="176611" lvl="0" indent="-159148" algn="l" rtl="0">
              <a:lnSpc>
                <a:spcPct val="100000"/>
              </a:lnSpc>
              <a:spcBef>
                <a:spcPts val="1751"/>
              </a:spcBef>
              <a:spcAft>
                <a:spcPts val="0"/>
              </a:spcAft>
              <a:buClr>
                <a:schemeClr val="dk1"/>
              </a:buClr>
              <a:buSzPts val="275"/>
              <a:buFont typeface="Arial"/>
              <a:buNone/>
            </a:pPr>
            <a:endParaRPr lang="en-US" sz="1100">
              <a:solidFill>
                <a:schemeClr val="dk1"/>
              </a:solidFill>
              <a:latin typeface="Calibri"/>
              <a:ea typeface="Calibri"/>
              <a:cs typeface="Calibri"/>
              <a:sym typeface="Calibri"/>
            </a:endParaRPr>
          </a:p>
          <a:p>
            <a:pPr marL="171450" marR="0" lvl="0" indent="-158750" algn="l" rtl="0">
              <a:spcBef>
                <a:spcPts val="1700"/>
              </a:spcBef>
              <a:spcAft>
                <a:spcPts val="0"/>
              </a:spcAft>
              <a:buClr>
                <a:schemeClr val="dk1"/>
              </a:buClr>
              <a:buSzPts val="200"/>
              <a:buFont typeface="Arial"/>
              <a:buNone/>
            </a:pPr>
            <a:r>
              <a:rPr lang="en-US" sz="1100">
                <a:solidFill>
                  <a:schemeClr val="dk1"/>
                </a:solidFill>
                <a:latin typeface="Calibri"/>
                <a:ea typeface="Calibri"/>
                <a:cs typeface="Calibri"/>
                <a:sym typeface="Calibri"/>
              </a:rPr>
              <a:t>NOTE:  Information about the various career education pathways and links to where to find more details for each are available in the Foster Youth Postsecondary Education Planning Guide.  Additional information can also be found at the sites listed below.</a:t>
            </a:r>
          </a:p>
          <a:p>
            <a:pPr marL="171450" marR="0" lvl="0" indent="-158750" algn="l" rtl="0">
              <a:spcBef>
                <a:spcPts val="900"/>
              </a:spcBef>
              <a:spcAft>
                <a:spcPts val="0"/>
              </a:spcAft>
              <a:buClr>
                <a:schemeClr val="dk1"/>
              </a:buClr>
              <a:buSzPts val="200"/>
              <a:buFont typeface="Arial"/>
              <a:buNone/>
            </a:pPr>
            <a:endParaRPr lang="en-US" sz="1100">
              <a:solidFill>
                <a:schemeClr val="dk1"/>
              </a:solidFill>
              <a:latin typeface="Calibri"/>
              <a:ea typeface="Calibri"/>
              <a:cs typeface="Calibri"/>
              <a:sym typeface="Calibri"/>
            </a:endParaRPr>
          </a:p>
          <a:p>
            <a:pPr marL="171450" marR="0" lvl="0" indent="-158750" algn="l" rtl="0">
              <a:spcBef>
                <a:spcPts val="900"/>
              </a:spcBef>
              <a:spcAft>
                <a:spcPts val="0"/>
              </a:spcAft>
              <a:buClr>
                <a:schemeClr val="dk1"/>
              </a:buClr>
              <a:buSzPts val="200"/>
              <a:buFont typeface="Arial"/>
              <a:buNone/>
            </a:pPr>
            <a:r>
              <a:rPr lang="en-US" sz="1100" b="1">
                <a:solidFill>
                  <a:schemeClr val="dk1"/>
                </a:solidFill>
                <a:latin typeface="Calibri"/>
                <a:ea typeface="Calibri"/>
                <a:cs typeface="Calibri"/>
                <a:sym typeface="Calibri"/>
              </a:rPr>
              <a:t>California Community College: </a:t>
            </a:r>
            <a:r>
              <a:rPr lang="en-US" sz="1100" b="0">
                <a:solidFill>
                  <a:schemeClr val="dk1"/>
                </a:solidFill>
                <a:latin typeface="Calibri"/>
                <a:ea typeface="Calibri"/>
                <a:cs typeface="Calibri"/>
                <a:sym typeface="Calibri"/>
              </a:rPr>
              <a:t>To learn which community college hosts programs of interest, visit: https://www.cccco.edu/Students/Find-a-College </a:t>
            </a:r>
          </a:p>
          <a:p>
            <a:pPr marL="176611" lvl="0" indent="-159148" algn="l" rtl="0">
              <a:lnSpc>
                <a:spcPct val="100000"/>
              </a:lnSpc>
              <a:spcBef>
                <a:spcPts val="927"/>
              </a:spcBef>
              <a:spcAft>
                <a:spcPts val="0"/>
              </a:spcAft>
              <a:buClr>
                <a:schemeClr val="dk1"/>
              </a:buClr>
              <a:buSzPts val="275"/>
              <a:buFont typeface="Arial"/>
              <a:buNone/>
            </a:pPr>
            <a:endParaRPr lang="en-US" sz="11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100">
              <a:solidFill>
                <a:schemeClr val="dk1"/>
              </a:solidFill>
              <a:latin typeface="Calibri"/>
              <a:ea typeface="Calibri"/>
              <a:cs typeface="Calibri"/>
              <a:sym typeface="Calibri"/>
            </a:endParaRPr>
          </a:p>
          <a:p>
            <a:pPr marL="0" lvl="0" indent="0" algn="l" rtl="0">
              <a:lnSpc>
                <a:spcPct val="100000"/>
              </a:lnSpc>
              <a:spcBef>
                <a:spcPts val="927"/>
              </a:spcBef>
              <a:spcAft>
                <a:spcPts val="0"/>
              </a:spcAft>
              <a:buSzPts val="1400"/>
              <a:buNone/>
            </a:pPr>
            <a:endParaRPr lang="en-US" sz="1100"/>
          </a:p>
          <a:p>
            <a:pPr marL="0" lvl="0" indent="0" algn="l" rtl="0">
              <a:lnSpc>
                <a:spcPct val="100000"/>
              </a:lnSpc>
              <a:spcBef>
                <a:spcPts val="0"/>
              </a:spcBef>
              <a:spcAft>
                <a:spcPts val="0"/>
              </a:spcAft>
              <a:buSzPts val="1400"/>
              <a:buNone/>
            </a:pPr>
            <a:endParaRPr lang="en-US" sz="1100">
              <a:solidFill>
                <a:schemeClr val="dk1"/>
              </a:solidFill>
              <a:latin typeface="Calibri"/>
              <a:ea typeface="Calibri"/>
              <a:cs typeface="Calibri"/>
              <a:sym typeface="Calibri"/>
            </a:endParaRPr>
          </a:p>
          <a:p>
            <a:pPr marL="176611" lvl="0" indent="-159148" algn="l" rtl="0">
              <a:lnSpc>
                <a:spcPct val="100000"/>
              </a:lnSpc>
              <a:spcBef>
                <a:spcPts val="927"/>
              </a:spcBef>
              <a:spcAft>
                <a:spcPts val="0"/>
              </a:spcAft>
              <a:buClr>
                <a:schemeClr val="dk1"/>
              </a:buClr>
              <a:buSzPts val="275"/>
              <a:buFont typeface="Arial"/>
              <a:buNone/>
            </a:pPr>
            <a:endParaRPr lang="en-US" sz="11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1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a:p>
            <a:pPr marL="0" lvl="0" indent="0" algn="l" rtl="0">
              <a:lnSpc>
                <a:spcPct val="100000"/>
              </a:lnSpc>
              <a:spcBef>
                <a:spcPts val="927"/>
              </a:spcBef>
              <a:spcAft>
                <a:spcPts val="0"/>
              </a:spcAft>
              <a:buSzPts val="1400"/>
              <a:buNone/>
            </a:pPr>
            <a:endParaRPr sz="1100"/>
          </a:p>
          <a:p>
            <a:pPr marL="0" lvl="0" indent="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p:txBody>
      </p:sp>
      <p:sp>
        <p:nvSpPr>
          <p:cNvPr id="452" name="Google Shape;452;p1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78961690-5FE9-EDFF-FF92-68D4EFA4AB72}"/>
            </a:ext>
          </a:extLst>
        </p:cNvPr>
        <p:cNvGrpSpPr/>
        <p:nvPr/>
      </p:nvGrpSpPr>
      <p:grpSpPr>
        <a:xfrm>
          <a:off x="0" y="0"/>
          <a:ext cx="0" cy="0"/>
          <a:chOff x="0" y="0"/>
          <a:chExt cx="0" cy="0"/>
        </a:xfrm>
      </p:grpSpPr>
      <p:sp>
        <p:nvSpPr>
          <p:cNvPr id="450" name="Google Shape;450;p15:notes">
            <a:extLst>
              <a:ext uri="{FF2B5EF4-FFF2-40B4-BE49-F238E27FC236}">
                <a16:creationId xmlns:a16="http://schemas.microsoft.com/office/drawing/2014/main" id="{732AABAD-9D9B-5F6B-1F09-366BB149F5FC}"/>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5:notes">
            <a:extLst>
              <a:ext uri="{FF2B5EF4-FFF2-40B4-BE49-F238E27FC236}">
                <a16:creationId xmlns:a16="http://schemas.microsoft.com/office/drawing/2014/main" id="{890C573C-72C1-A8DB-87A5-F7F1D484EC6B}"/>
              </a:ext>
            </a:extLst>
          </p:cNvPr>
          <p:cNvSpPr txBox="1">
            <a:spLocks noGrp="1"/>
          </p:cNvSpPr>
          <p:nvPr>
            <p:ph type="body" idx="1"/>
          </p:nvPr>
        </p:nvSpPr>
        <p:spPr>
          <a:xfrm>
            <a:off x="236643" y="4516676"/>
            <a:ext cx="6468251" cy="3695462"/>
          </a:xfrm>
          <a:prstGeom prst="rect">
            <a:avLst/>
          </a:prstGeom>
          <a:noFill/>
          <a:ln>
            <a:noFill/>
          </a:ln>
        </p:spPr>
        <p:txBody>
          <a:bodyPr spcFirstLastPara="1" wrap="square" lIns="94175" tIns="47075" rIns="94175" bIns="47075" anchor="t" anchorCtr="0">
            <a:noAutofit/>
          </a:bodyPr>
          <a:lstStyle/>
          <a:p>
            <a:pPr marL="171450" marR="0" lvl="0" indent="-171450" algn="l" rtl="0">
              <a:spcBef>
                <a:spcPts val="900"/>
              </a:spcBef>
              <a:spcAft>
                <a:spcPts val="0"/>
              </a:spcAft>
              <a:buClr>
                <a:schemeClr val="dk1"/>
              </a:buClr>
              <a:buSzPts val="300"/>
              <a:buFont typeface="Arial"/>
              <a:buChar char="•"/>
            </a:pPr>
            <a:endParaRPr lang="en-US" sz="1200">
              <a:solidFill>
                <a:schemeClr val="dk1"/>
              </a:solidFill>
              <a:latin typeface="Calibri"/>
              <a:ea typeface="Calibri"/>
              <a:cs typeface="Calibri"/>
              <a:sym typeface="Calibri"/>
            </a:endParaRPr>
          </a:p>
          <a:p>
            <a:pPr marL="0" marR="0" lvl="0" indent="0" algn="l" rtl="0">
              <a:spcBef>
                <a:spcPts val="900"/>
              </a:spcBef>
              <a:spcAft>
                <a:spcPts val="0"/>
              </a:spcAft>
              <a:buClr>
                <a:schemeClr val="dk1"/>
              </a:buClr>
              <a:buSzPts val="300"/>
              <a:buFont typeface="Arial"/>
              <a:buNone/>
            </a:pPr>
            <a:r>
              <a:rPr lang="en-US" sz="1200" b="1">
                <a:solidFill>
                  <a:schemeClr val="dk1"/>
                </a:solidFill>
                <a:latin typeface="Calibri"/>
                <a:ea typeface="Calibri"/>
                <a:cs typeface="Calibri"/>
                <a:sym typeface="Calibri"/>
              </a:rPr>
              <a:t>Adult Education </a:t>
            </a:r>
          </a:p>
          <a:p>
            <a:pPr marL="171450" marR="0" lvl="0" indent="-171450" algn="l" rtl="0">
              <a:spcBef>
                <a:spcPts val="900"/>
              </a:spcBef>
              <a:spcAft>
                <a:spcPts val="0"/>
              </a:spcAft>
              <a:buClr>
                <a:schemeClr val="dk1"/>
              </a:buClr>
              <a:buSzPts val="300"/>
              <a:buFont typeface="Arial"/>
              <a:buChar char="•"/>
            </a:pPr>
            <a:r>
              <a:rPr lang="en-US" sz="1200">
                <a:solidFill>
                  <a:schemeClr val="dk1"/>
                </a:solidFill>
                <a:latin typeface="Calibri"/>
                <a:ea typeface="Calibri"/>
                <a:cs typeface="Calibri"/>
                <a:sym typeface="Calibri"/>
              </a:rPr>
              <a:t>There are robust CTE programs at our community colleges and there are also programs available through Adult Education Programs and Job Corps. </a:t>
            </a:r>
            <a:endParaRPr lang="en-US"/>
          </a:p>
          <a:p>
            <a:pPr marL="171450" marR="0" lvl="0" indent="-171450" algn="l" rtl="0">
              <a:spcBef>
                <a:spcPts val="900"/>
              </a:spcBef>
              <a:spcAft>
                <a:spcPts val="0"/>
              </a:spcAft>
              <a:buClr>
                <a:schemeClr val="dk1"/>
              </a:buClr>
              <a:buSzPts val="300"/>
              <a:buFont typeface="Arial"/>
              <a:buChar char="•"/>
            </a:pPr>
            <a:r>
              <a:rPr lang="en-US" sz="1200">
                <a:latin typeface="Calibri"/>
                <a:ea typeface="Calibri"/>
                <a:cs typeface="Calibri"/>
                <a:sym typeface="Calibri"/>
              </a:rPr>
              <a:t>Adult Education Programs provide a number of career technical programs that vary from district to district.  Financial aid can help cover expenses of these tuition-based programs.  The programs are similar to those offered through the community colleges, but units complete through these programs will not transfer towards a college degree.  Potential career pathways include fields like medical assisting, culinary arts, construction, phlebotomy and others.</a:t>
            </a:r>
          </a:p>
          <a:p>
            <a:pPr marL="171450" marR="0" lvl="0" indent="-171450" algn="l" rtl="0">
              <a:spcBef>
                <a:spcPts val="900"/>
              </a:spcBef>
              <a:spcAft>
                <a:spcPts val="0"/>
              </a:spcAft>
              <a:buClr>
                <a:schemeClr val="dk1"/>
              </a:buClr>
              <a:buSzPts val="300"/>
              <a:buFont typeface="Arial"/>
              <a:buChar char="•"/>
            </a:pPr>
            <a:endParaRPr lang="en-US" sz="1200">
              <a:latin typeface="Calibri"/>
              <a:ea typeface="Calibri"/>
              <a:cs typeface="Calibri"/>
              <a:sym typeface="Calibri"/>
            </a:endParaRPr>
          </a:p>
          <a:p>
            <a:pPr marL="0" marR="0" lvl="0" indent="0" algn="l" defTabSz="914400" rtl="0" eaLnBrk="1" fontAlgn="auto" latinLnBrk="0" hangingPunct="1">
              <a:lnSpc>
                <a:spcPct val="100000"/>
              </a:lnSpc>
              <a:spcBef>
                <a:spcPts val="900"/>
              </a:spcBef>
              <a:spcAft>
                <a:spcPts val="0"/>
              </a:spcAft>
              <a:buClr>
                <a:schemeClr val="dk1"/>
              </a:buClr>
              <a:buSzPts val="300"/>
              <a:buFont typeface="Arial"/>
              <a:buNone/>
              <a:tabLst/>
              <a:defRPr/>
            </a:pPr>
            <a:r>
              <a:rPr lang="en-US" sz="1200" b="1">
                <a:solidFill>
                  <a:schemeClr val="dk1"/>
                </a:solidFill>
                <a:latin typeface="Calibri"/>
                <a:ea typeface="Calibri"/>
                <a:cs typeface="Calibri"/>
                <a:sym typeface="Calibri"/>
              </a:rPr>
              <a:t>Job Corp </a:t>
            </a:r>
          </a:p>
          <a:p>
            <a:pPr marL="176611" lvl="0" indent="-176611" algn="l" rtl="0">
              <a:lnSpc>
                <a:spcPct val="100000"/>
              </a:lnSpc>
              <a:spcBef>
                <a:spcPts val="927"/>
              </a:spcBef>
              <a:spcAft>
                <a:spcPts val="0"/>
              </a:spcAft>
              <a:buClr>
                <a:schemeClr val="dk1"/>
              </a:buClr>
              <a:buSzPts val="275"/>
              <a:buFont typeface="Arial"/>
              <a:buChar char="•"/>
            </a:pPr>
            <a:r>
              <a:rPr lang="en-US" sz="1100"/>
              <a:t>Job Corps is a free residential education and job training program administered by the US Department of Labor in which students receive a basic living allowance alongside their career education. </a:t>
            </a:r>
          </a:p>
          <a:p>
            <a:pPr marL="176611" lvl="0" indent="-176611" algn="l" rtl="0">
              <a:lnSpc>
                <a:spcPct val="100000"/>
              </a:lnSpc>
              <a:spcBef>
                <a:spcPts val="927"/>
              </a:spcBef>
              <a:spcAft>
                <a:spcPts val="0"/>
              </a:spcAft>
              <a:buClr>
                <a:schemeClr val="dk1"/>
              </a:buClr>
              <a:buSzPts val="275"/>
              <a:buFont typeface="Arial"/>
              <a:buChar char="•"/>
            </a:pPr>
            <a:r>
              <a:rPr lang="en-US" sz="1100"/>
              <a:t>Job Corps programs offer a great opportunity to learn career skills, ranging from construction to water management to office administration while providing life skills in a supportive environment.</a:t>
            </a:r>
          </a:p>
          <a:p>
            <a:pPr marL="176611" lvl="0" indent="-176611" algn="l" rtl="0">
              <a:lnSpc>
                <a:spcPct val="100000"/>
              </a:lnSpc>
              <a:spcBef>
                <a:spcPts val="927"/>
              </a:spcBef>
              <a:spcAft>
                <a:spcPts val="0"/>
              </a:spcAft>
              <a:buClr>
                <a:schemeClr val="dk1"/>
              </a:buClr>
              <a:buSzPts val="275"/>
              <a:buFont typeface="Arial"/>
              <a:buChar char="•"/>
            </a:pPr>
            <a:r>
              <a:rPr lang="en-US" sz="1100"/>
              <a:t>Job Corp does not require a minimum GPA or a high school diploma. Because this is a federally administered program, there are eligibility requirements around age, income, and citizenship. </a:t>
            </a:r>
          </a:p>
          <a:p>
            <a:pPr marL="176611" lvl="0" indent="-176611" algn="l" rtl="0">
              <a:lnSpc>
                <a:spcPct val="100000"/>
              </a:lnSpc>
              <a:spcBef>
                <a:spcPts val="927"/>
              </a:spcBef>
              <a:spcAft>
                <a:spcPts val="0"/>
              </a:spcAft>
              <a:buClr>
                <a:schemeClr val="dk1"/>
              </a:buClr>
              <a:buSzPts val="275"/>
              <a:buFont typeface="Arial"/>
              <a:buChar char="•"/>
            </a:pPr>
            <a:endParaRPr lang="en-US" sz="1100"/>
          </a:p>
          <a:p>
            <a:pPr marL="0" marR="0" lvl="0" indent="0" algn="l" defTabSz="914400" rtl="0" eaLnBrk="1" fontAlgn="auto" latinLnBrk="0" hangingPunct="1">
              <a:lnSpc>
                <a:spcPct val="100000"/>
              </a:lnSpc>
              <a:spcBef>
                <a:spcPts val="927"/>
              </a:spcBef>
              <a:spcAft>
                <a:spcPts val="0"/>
              </a:spcAft>
              <a:buClr>
                <a:schemeClr val="dk1"/>
              </a:buClr>
              <a:buSzPts val="275"/>
              <a:buFont typeface="Arial"/>
              <a:buNone/>
              <a:tabLst/>
              <a:defRPr/>
            </a:pPr>
            <a:r>
              <a:rPr lang="en-US" sz="1100" b="1">
                <a:solidFill>
                  <a:schemeClr val="dk1"/>
                </a:solidFill>
                <a:latin typeface="Calibri"/>
                <a:ea typeface="Calibri"/>
                <a:cs typeface="Calibri"/>
                <a:sym typeface="Calibri"/>
              </a:rPr>
              <a:t>Military Service</a:t>
            </a:r>
          </a:p>
          <a:p>
            <a:pPr marL="176611" lvl="0" indent="-176611" algn="l" rtl="0">
              <a:lnSpc>
                <a:spcPct val="100000"/>
              </a:lnSpc>
              <a:spcBef>
                <a:spcPts val="927"/>
              </a:spcBef>
              <a:spcAft>
                <a:spcPts val="0"/>
              </a:spcAft>
              <a:buClr>
                <a:schemeClr val="dk1"/>
              </a:buClr>
              <a:buSzPts val="275"/>
              <a:buFont typeface="Arial"/>
              <a:buChar char="•"/>
            </a:pPr>
            <a:r>
              <a:rPr lang="en-US" sz="1100">
                <a:latin typeface="Calibri"/>
                <a:ea typeface="Calibri"/>
                <a:cs typeface="Calibri"/>
                <a:sym typeface="Calibri"/>
              </a:rPr>
              <a:t>Some students may be interested in enlisting in a branch of the military to access housing resources and a basic living allowance along with educational benefits.  It is important to remind student that the military is a full-time job that includes an educational component and a multiyear commitment. </a:t>
            </a:r>
          </a:p>
          <a:p>
            <a:pPr marL="0" lvl="0" indent="0" algn="l" rtl="0">
              <a:lnSpc>
                <a:spcPct val="107000"/>
              </a:lnSpc>
              <a:spcBef>
                <a:spcPts val="0"/>
              </a:spcBef>
              <a:spcAft>
                <a:spcPts val="0"/>
              </a:spcAft>
              <a:buSzPts val="1400"/>
              <a:buNone/>
            </a:pPr>
            <a:endParaRPr lang="en-US" sz="1100">
              <a:latin typeface="Calibri"/>
              <a:ea typeface="Calibri"/>
              <a:cs typeface="Calibri"/>
              <a:sym typeface="Calibri"/>
            </a:endParaRPr>
          </a:p>
          <a:p>
            <a:pPr marL="171450" marR="0" lvl="0" indent="-158750" algn="l" rtl="0">
              <a:spcBef>
                <a:spcPts val="1700"/>
              </a:spcBef>
              <a:spcAft>
                <a:spcPts val="0"/>
              </a:spcAft>
              <a:buClr>
                <a:schemeClr val="dk1"/>
              </a:buClr>
              <a:buSzPts val="200"/>
              <a:buFont typeface="Arial"/>
              <a:buNone/>
            </a:pPr>
            <a:r>
              <a:rPr lang="en-US" sz="1100">
                <a:solidFill>
                  <a:schemeClr val="dk1"/>
                </a:solidFill>
                <a:latin typeface="Calibri"/>
                <a:ea typeface="Calibri"/>
                <a:cs typeface="Calibri"/>
                <a:sym typeface="Calibri"/>
              </a:rPr>
              <a:t>NOTE:  Information about the various career education pathways and links to where to find more details for each are available in the Foster Youth Postsecondary Education Planning Guide.  Additional information can also be found at the sites listed below.</a:t>
            </a:r>
          </a:p>
          <a:p>
            <a:pPr marL="171450" marR="0" lvl="0" indent="-158750" algn="l" rtl="0">
              <a:spcBef>
                <a:spcPts val="900"/>
              </a:spcBef>
              <a:spcAft>
                <a:spcPts val="0"/>
              </a:spcAft>
              <a:buClr>
                <a:schemeClr val="dk1"/>
              </a:buClr>
              <a:buSzPts val="200"/>
              <a:buFont typeface="Arial"/>
              <a:buNone/>
            </a:pPr>
            <a:endParaRPr lang="en-US" sz="1100" b="1">
              <a:solidFill>
                <a:schemeClr val="dk1"/>
              </a:solidFill>
              <a:latin typeface="Calibri"/>
              <a:ea typeface="Calibri"/>
              <a:cs typeface="Calibri"/>
              <a:sym typeface="Calibri"/>
            </a:endParaRPr>
          </a:p>
          <a:p>
            <a:pPr marL="171450" marR="0" lvl="0" indent="-158750" algn="l" rtl="0">
              <a:spcBef>
                <a:spcPts val="900"/>
              </a:spcBef>
              <a:spcAft>
                <a:spcPts val="0"/>
              </a:spcAft>
              <a:buClr>
                <a:schemeClr val="dk1"/>
              </a:buClr>
              <a:buSzPts val="200"/>
              <a:buFont typeface="Arial"/>
              <a:buNone/>
            </a:pPr>
            <a:r>
              <a:rPr lang="en-US" sz="1100" b="1">
                <a:solidFill>
                  <a:schemeClr val="dk1"/>
                </a:solidFill>
                <a:latin typeface="Calibri"/>
                <a:ea typeface="Calibri"/>
                <a:cs typeface="Calibri"/>
                <a:sym typeface="Calibri"/>
              </a:rPr>
              <a:t>California Adult Education Programs</a:t>
            </a:r>
            <a:r>
              <a:rPr lang="en-US" sz="1100">
                <a:solidFill>
                  <a:schemeClr val="dk1"/>
                </a:solidFill>
                <a:latin typeface="Calibri"/>
                <a:ea typeface="Calibri"/>
                <a:cs typeface="Calibri"/>
                <a:sym typeface="Calibri"/>
              </a:rPr>
              <a:t>: Go to https://caladulted.org/Students to learn more.  To find a nearby program, visit https://caladulted.org/FindASchool  </a:t>
            </a:r>
          </a:p>
          <a:p>
            <a:pPr marL="171450" marR="0" lvl="0" indent="-158750" algn="l" rtl="0">
              <a:spcBef>
                <a:spcPts val="900"/>
              </a:spcBef>
              <a:spcAft>
                <a:spcPts val="0"/>
              </a:spcAft>
              <a:buClr>
                <a:schemeClr val="dk1"/>
              </a:buClr>
              <a:buSzPts val="200"/>
              <a:buFont typeface="Arial"/>
              <a:buNone/>
            </a:pPr>
            <a:r>
              <a:rPr lang="en-US" sz="1100" b="1">
                <a:solidFill>
                  <a:schemeClr val="dk1"/>
                </a:solidFill>
                <a:latin typeface="Calibri"/>
                <a:ea typeface="Calibri"/>
                <a:cs typeface="Calibri"/>
                <a:sym typeface="Calibri"/>
              </a:rPr>
              <a:t>Job Corps</a:t>
            </a:r>
            <a:r>
              <a:rPr lang="en-US" sz="1100">
                <a:solidFill>
                  <a:schemeClr val="dk1"/>
                </a:solidFill>
                <a:latin typeface="Calibri"/>
                <a:ea typeface="Calibri"/>
                <a:cs typeface="Calibri"/>
                <a:sym typeface="Calibri"/>
              </a:rPr>
              <a:t>: To learn more, visit https://www.jobcorps.gov/ </a:t>
            </a:r>
          </a:p>
          <a:p>
            <a:pPr marL="176611" lvl="0" indent="-159148" algn="l" rtl="0">
              <a:lnSpc>
                <a:spcPct val="100000"/>
              </a:lnSpc>
              <a:spcBef>
                <a:spcPts val="927"/>
              </a:spcBef>
              <a:spcAft>
                <a:spcPts val="0"/>
              </a:spcAft>
              <a:buClr>
                <a:schemeClr val="dk1"/>
              </a:buClr>
              <a:buSzPts val="275"/>
              <a:buFont typeface="Arial"/>
              <a:buNone/>
            </a:pPr>
            <a:endParaRPr sz="11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a:p>
            <a:pPr marL="0" lvl="0" indent="0" algn="l" rtl="0">
              <a:lnSpc>
                <a:spcPct val="100000"/>
              </a:lnSpc>
              <a:spcBef>
                <a:spcPts val="927"/>
              </a:spcBef>
              <a:spcAft>
                <a:spcPts val="0"/>
              </a:spcAft>
              <a:buSzPts val="1400"/>
              <a:buNone/>
            </a:pPr>
            <a:endParaRPr sz="1100"/>
          </a:p>
          <a:p>
            <a:pPr marL="0" lvl="0" indent="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p:txBody>
      </p:sp>
      <p:sp>
        <p:nvSpPr>
          <p:cNvPr id="452" name="Google Shape;452;p15:notes">
            <a:extLst>
              <a:ext uri="{FF2B5EF4-FFF2-40B4-BE49-F238E27FC236}">
                <a16:creationId xmlns:a16="http://schemas.microsoft.com/office/drawing/2014/main" id="{96C8EF53-5229-33DF-7789-A437408F3218}"/>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2762310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900"/>
              </a:spcBef>
              <a:spcAft>
                <a:spcPts val="0"/>
              </a:spcAft>
              <a:buClr>
                <a:schemeClr val="dk1"/>
              </a:buClr>
              <a:buSzPts val="800"/>
              <a:buFont typeface="Calibri"/>
              <a:buNone/>
            </a:pPr>
            <a:endParaRPr sz="800" dirty="0"/>
          </a:p>
          <a:p>
            <a:pPr marL="0" marR="0" lvl="0" indent="0" algn="l" rtl="0">
              <a:spcBef>
                <a:spcPts val="0"/>
              </a:spcBef>
              <a:spcAft>
                <a:spcPts val="0"/>
              </a:spcAft>
              <a:buClr>
                <a:schemeClr val="dk1"/>
              </a:buClr>
              <a:buSzPts val="800"/>
              <a:buFont typeface="Arial" panose="020B0604020202020204" pitchFamily="34" charset="0"/>
              <a:buNone/>
            </a:pPr>
            <a:r>
              <a:rPr lang="en-US" sz="1050" b="0" i="0" dirty="0">
                <a:solidFill>
                  <a:srgbClr val="111111"/>
                </a:solidFill>
                <a:effectLst/>
                <a:latin typeface="Source Sans Pro" panose="020B0503030403020204" pitchFamily="34" charset="0"/>
              </a:rPr>
              <a:t>Apprenticeship programs present another pathway for students to access postsecondary opportunities.</a:t>
            </a:r>
          </a:p>
          <a:p>
            <a:pPr marL="0" marR="0" lvl="0" indent="0" algn="l" rtl="0">
              <a:spcBef>
                <a:spcPts val="0"/>
              </a:spcBef>
              <a:spcAft>
                <a:spcPts val="0"/>
              </a:spcAft>
              <a:buClr>
                <a:schemeClr val="dk1"/>
              </a:buClr>
              <a:buSzPts val="800"/>
              <a:buFont typeface="Arial" panose="020B0604020202020204" pitchFamily="34" charset="0"/>
              <a:buNone/>
            </a:pPr>
            <a:endParaRPr lang="en-US" sz="1050" b="0" i="0" dirty="0">
              <a:solidFill>
                <a:srgbClr val="111111"/>
              </a:solidFill>
              <a:effectLst/>
              <a:latin typeface="Source Sans Pro" panose="020B0503030403020204" pitchFamily="34" charset="0"/>
            </a:endParaRPr>
          </a:p>
          <a:p>
            <a:pPr marL="171450" marR="0" lvl="0" indent="-171450" algn="l" rtl="0">
              <a:spcBef>
                <a:spcPts val="0"/>
              </a:spcBef>
              <a:spcAft>
                <a:spcPts val="0"/>
              </a:spcAft>
              <a:buClr>
                <a:schemeClr val="dk1"/>
              </a:buClr>
              <a:buSzPts val="800"/>
              <a:buFont typeface="Arial" panose="020B0604020202020204" pitchFamily="34" charset="0"/>
              <a:buChar char="•"/>
            </a:pPr>
            <a:r>
              <a:rPr lang="en-US" sz="1050" b="0" i="0" dirty="0">
                <a:solidFill>
                  <a:srgbClr val="111111"/>
                </a:solidFill>
                <a:effectLst/>
                <a:latin typeface="Source Sans Pro" panose="020B0503030403020204" pitchFamily="34" charset="0"/>
              </a:rPr>
              <a:t>California provides apprenticeship programs that prepare students to enter skilled positions across various sectors including masonry, carpentry, solar installation, construction, cosmetology and others. Most individuals who complete an apprenticeship program retain employment after their apprenticeship end. </a:t>
            </a:r>
          </a:p>
          <a:p>
            <a:pPr marL="171450" marR="0" lvl="0" indent="-171450" algn="l" rtl="0">
              <a:spcBef>
                <a:spcPts val="0"/>
              </a:spcBef>
              <a:spcAft>
                <a:spcPts val="0"/>
              </a:spcAft>
              <a:buClr>
                <a:schemeClr val="dk1"/>
              </a:buClr>
              <a:buSzPts val="800"/>
              <a:buFont typeface="Arial" panose="020B0604020202020204" pitchFamily="34" charset="0"/>
              <a:buChar char="•"/>
            </a:pPr>
            <a:r>
              <a:rPr lang="en-US" sz="1050" b="0" i="0" dirty="0">
                <a:solidFill>
                  <a:srgbClr val="111111"/>
                </a:solidFill>
                <a:effectLst/>
                <a:latin typeface="Source Sans Pro" panose="020B0503030403020204" pitchFamily="34" charset="0"/>
              </a:rPr>
              <a:t>The average income for an individual who completes an apprenticeship is $50,000 – and students can begin earning while working to develop their skills.</a:t>
            </a:r>
          </a:p>
          <a:p>
            <a:pPr marL="171450" marR="0" lvl="0" indent="-171450" algn="l" rtl="0">
              <a:spcBef>
                <a:spcPts val="0"/>
              </a:spcBef>
              <a:spcAft>
                <a:spcPts val="0"/>
              </a:spcAft>
              <a:buClr>
                <a:schemeClr val="dk1"/>
              </a:buClr>
              <a:buSzPts val="800"/>
              <a:buFont typeface="Arial" panose="020B0604020202020204" pitchFamily="34" charset="0"/>
              <a:buChar char="•"/>
            </a:pPr>
            <a:r>
              <a:rPr lang="en-US" sz="1050" b="0" i="0" dirty="0">
                <a:solidFill>
                  <a:srgbClr val="111111"/>
                </a:solidFill>
                <a:effectLst/>
                <a:latin typeface="Source Sans Pro" panose="020B0503030403020204" pitchFamily="34" charset="0"/>
              </a:rPr>
              <a:t>Educational and other eligibility requirements may vary. Some programs prefer applicants with a high school diploma or equivalent, some may require aptitude or other testing and others may have more rigorous standards.</a:t>
            </a:r>
          </a:p>
          <a:p>
            <a:pPr marL="171450" marR="0" lvl="0" indent="-171450" algn="l" defTabSz="914400" rtl="0" eaLnBrk="1" fontAlgn="auto" latinLnBrk="0" hangingPunct="1">
              <a:lnSpc>
                <a:spcPct val="100000"/>
              </a:lnSpc>
              <a:spcBef>
                <a:spcPts val="0"/>
              </a:spcBef>
              <a:spcAft>
                <a:spcPts val="0"/>
              </a:spcAft>
              <a:buClr>
                <a:schemeClr val="dk1"/>
              </a:buClr>
              <a:buSzPts val="800"/>
              <a:buFont typeface="Arial" panose="020B0604020202020204" pitchFamily="34" charset="0"/>
              <a:buChar char="•"/>
              <a:tabLst/>
              <a:defRPr/>
            </a:pPr>
            <a:r>
              <a:rPr lang="en-US" sz="800" b="0" i="0" u="none" strike="noStrike" cap="none" dirty="0">
                <a:solidFill>
                  <a:schemeClr val="dk1"/>
                </a:solidFill>
                <a:effectLst/>
                <a:latin typeface="Calibri"/>
                <a:ea typeface="Calibri"/>
                <a:cs typeface="Calibri"/>
                <a:sym typeface="Calibri"/>
              </a:rPr>
              <a:t>More information on the apprenticeship programs available in your area can be found by visiting the link on the slide: </a:t>
            </a:r>
            <a:r>
              <a:rPr lang="en-US" sz="1050" b="1" u="sng" dirty="0">
                <a:solidFill>
                  <a:schemeClr val="bg1"/>
                </a:solidFill>
                <a:latin typeface="Arial"/>
                <a:ea typeface="Arial"/>
                <a:cs typeface="Arial"/>
                <a:sym typeface="Arial"/>
              </a:rPr>
              <a:t> https://www.dir.ca.gov/das/das.html</a:t>
            </a:r>
            <a:endParaRPr lang="en-US" sz="800" dirty="0">
              <a:solidFill>
                <a:schemeClr val="bg1"/>
              </a:solidFill>
            </a:endParaRPr>
          </a:p>
          <a:p>
            <a:pPr marL="171450" marR="0" lvl="0" indent="-171450" algn="l" rtl="0">
              <a:spcBef>
                <a:spcPts val="0"/>
              </a:spcBef>
              <a:spcAft>
                <a:spcPts val="0"/>
              </a:spcAft>
              <a:buClr>
                <a:schemeClr val="dk1"/>
              </a:buClr>
              <a:buSzPts val="800"/>
              <a:buFontTx/>
              <a:buChar char="-"/>
            </a:pPr>
            <a:endParaRPr lang="en-US" sz="1050" b="0" i="0" u="none" strike="noStrike" cap="none" dirty="0">
              <a:solidFill>
                <a:srgbClr val="111111"/>
              </a:solidFill>
              <a:effectLst/>
              <a:latin typeface="Source Sans Pro" panose="020B0503030403020204" pitchFamily="34" charset="0"/>
              <a:ea typeface="Calibri"/>
              <a:cs typeface="Calibri"/>
              <a:sym typeface="Calibri"/>
            </a:endParaRPr>
          </a:p>
        </p:txBody>
      </p:sp>
      <p:sp>
        <p:nvSpPr>
          <p:cNvPr id="908" name="Google Shape;90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505106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a:spLocks noGrp="1" noRot="1" noChangeAspect="1"/>
          </p:cNvSpPr>
          <p:nvPr>
            <p:ph type="sldImg" idx="2"/>
          </p:nvPr>
        </p:nvSpPr>
        <p:spPr>
          <a:xfrm>
            <a:off x="735013" y="469900"/>
            <a:ext cx="562927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16:notes"/>
          <p:cNvSpPr txBox="1">
            <a:spLocks noGrp="1"/>
          </p:cNvSpPr>
          <p:nvPr>
            <p:ph type="body" idx="1"/>
          </p:nvPr>
        </p:nvSpPr>
        <p:spPr>
          <a:xfrm>
            <a:off x="236644" y="4145174"/>
            <a:ext cx="6626013" cy="3695462"/>
          </a:xfrm>
          <a:prstGeom prst="rect">
            <a:avLst/>
          </a:prstGeom>
          <a:noFill/>
          <a:ln>
            <a:noFill/>
          </a:ln>
        </p:spPr>
        <p:txBody>
          <a:bodyPr spcFirstLastPara="1" wrap="square" lIns="94175" tIns="47075" rIns="94175" bIns="47075" anchor="t" anchorCtr="0">
            <a:noAutofit/>
          </a:bodyPr>
          <a:lstStyle/>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r>
              <a:rPr lang="en-US" sz="1100" dirty="0">
                <a:solidFill>
                  <a:schemeClr val="dk1"/>
                </a:solidFill>
              </a:rPr>
              <a:t>All schools promote themselves on the internet, so it can be hard to determine which are legitimate and which are not. It’s important to make sure that any educational institution your student is interested in is accredited; that </a:t>
            </a:r>
            <a:r>
              <a:rPr lang="en-US" sz="1100" dirty="0"/>
              <a:t>there is solid proof that graduates receive certification in their trade; and the school offers support for job placement, with a good success rate. Degrees from nonaccredited colleges are a waste of time and tuition. </a:t>
            </a:r>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endParaRPr lang="en-US" sz="1100" dirty="0"/>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r>
              <a:rPr lang="en-US" sz="1100" dirty="0"/>
              <a:t>For-profit schools </a:t>
            </a:r>
            <a:r>
              <a:rPr lang="en-US" sz="1100" dirty="0">
                <a:solidFill>
                  <a:schemeClr val="dk1"/>
                </a:solidFill>
              </a:rPr>
              <a:t>tend to cost significantly more than public schools, which leads to higher debt that students struggle to repay and do not necessarily lead to favorable employment outcomes, or wage gains. Oftentimes, units at these schools rarely transfer. One example was ITT Technical Institute, which shut down after multiple lawsuits alleging fraud.</a:t>
            </a:r>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endParaRPr lang="en-US" sz="1100" dirty="0">
              <a:solidFill>
                <a:schemeClr val="dk1"/>
              </a:solidFill>
            </a:endParaRPr>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r>
              <a:rPr lang="en-US" sz="1100" dirty="0"/>
              <a:t> These proprietary schools may employ aggressive recruitment and marketing strategies to attract students. As caregivers, it’s important that you support your youth in researching the programs they are interested in and are aware of all their options before enrolling, especially to prevent unnecessary debt. </a:t>
            </a:r>
          </a:p>
          <a:p>
            <a:pPr marL="176611" marR="0" lvl="0" indent="-176611" algn="l" defTabSz="914400" rtl="0" eaLnBrk="1" fontAlgn="auto" latinLnBrk="0" hangingPunct="1">
              <a:lnSpc>
                <a:spcPct val="100000"/>
              </a:lnSpc>
              <a:spcBef>
                <a:spcPts val="0"/>
              </a:spcBef>
              <a:spcAft>
                <a:spcPts val="0"/>
              </a:spcAft>
              <a:buClr>
                <a:schemeClr val="dk1"/>
              </a:buClr>
              <a:buSzPts val="600"/>
              <a:buFont typeface="Arial"/>
              <a:buChar char="•"/>
              <a:tabLst/>
              <a:defRPr/>
            </a:pPr>
            <a:endParaRPr lang="en-US" sz="1100" dirty="0"/>
          </a:p>
          <a:p>
            <a:pPr marL="176611" marR="0" lvl="0" indent="-176611" algn="l" defTabSz="914400" rtl="0" eaLnBrk="1" fontAlgn="auto" latinLnBrk="0" hangingPunct="1">
              <a:lnSpc>
                <a:spcPct val="100000"/>
              </a:lnSpc>
              <a:spcBef>
                <a:spcPts val="927"/>
              </a:spcBef>
              <a:spcAft>
                <a:spcPts val="0"/>
              </a:spcAft>
              <a:buClr>
                <a:srgbClr val="000000"/>
              </a:buClr>
              <a:buSzPts val="600"/>
              <a:buFont typeface="Arial"/>
              <a:buChar char="•"/>
              <a:tabLst/>
              <a:defRPr/>
            </a:pPr>
            <a:r>
              <a:rPr lang="en-US" sz="1100" dirty="0">
                <a:solidFill>
                  <a:schemeClr val="dk1"/>
                </a:solidFill>
              </a:rPr>
              <a:t>Remember, the community colleges offer a wide range of vocational, or CTE, programs that are free or low-cost to youth in foster care. </a:t>
            </a:r>
            <a:endParaRPr lang="en-US" sz="2000" dirty="0"/>
          </a:p>
          <a:p>
            <a:pPr marL="176611" lvl="0" indent="-176611" algn="l" rtl="0">
              <a:lnSpc>
                <a:spcPct val="100000"/>
              </a:lnSpc>
              <a:spcBef>
                <a:spcPts val="927"/>
              </a:spcBef>
              <a:spcAft>
                <a:spcPts val="0"/>
              </a:spcAft>
              <a:buSzPts val="600"/>
              <a:buFont typeface="Arial"/>
              <a:buChar char="•"/>
            </a:pPr>
            <a:endParaRPr lang="en-US" sz="1100" dirty="0">
              <a:solidFill>
                <a:schemeClr val="dk1"/>
              </a:solidFill>
            </a:endParaRPr>
          </a:p>
          <a:p>
            <a:pPr marL="176611" lvl="0" indent="-176611" algn="l" rtl="0">
              <a:lnSpc>
                <a:spcPct val="100000"/>
              </a:lnSpc>
              <a:spcBef>
                <a:spcPts val="0"/>
              </a:spcBef>
              <a:spcAft>
                <a:spcPts val="0"/>
              </a:spcAft>
              <a:buClr>
                <a:schemeClr val="dk1"/>
              </a:buClr>
              <a:buSzPts val="275"/>
              <a:buFont typeface="Arial"/>
              <a:buChar char="•"/>
            </a:pPr>
            <a:endParaRPr lang="en-US" sz="1100" dirty="0">
              <a:solidFill>
                <a:schemeClr val="dk1"/>
              </a:solidFill>
            </a:endParaRPr>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r>
              <a:rPr lang="en-US" sz="1100" b="1" dirty="0"/>
              <a:t>Trainer’s Note: </a:t>
            </a:r>
            <a:r>
              <a:rPr lang="en-US" sz="1100" dirty="0">
                <a:solidFill>
                  <a:schemeClr val="dk1"/>
                </a:solidFill>
              </a:rPr>
              <a:t>One tip for foster youth who are interested in vocational education and considering a program outside of a community college is to consult the California Student Aid Commission website for a list of schools that are approved for use of Cal Grant dollars as these institutions have demonstrated more favorable employment outcomes. The link offers an annual list of eligible and ineligible schools: </a:t>
            </a:r>
            <a:r>
              <a:rPr lang="en-US" sz="1100" i="1" dirty="0">
                <a:solidFill>
                  <a:schemeClr val="dk1"/>
                </a:solidFill>
              </a:rPr>
              <a:t>https://www.csac.ca.gov/post/cal-grant-eligible-school-list-0. </a:t>
            </a:r>
            <a:r>
              <a:rPr lang="en-US" sz="1100" dirty="0">
                <a:solidFill>
                  <a:schemeClr val="dk1"/>
                </a:solidFill>
              </a:rPr>
              <a:t>There is also the Database of Accredited Postsecondary Institutions and Programs: </a:t>
            </a:r>
            <a:r>
              <a:rPr lang="en-US" sz="1100" dirty="0">
                <a:solidFill>
                  <a:srgbClr val="000000"/>
                </a:solidFill>
              </a:rPr>
              <a:t>https://ope.ed.gov/dapip/#/home which lists information on accredited institutions. Both resources are available in the Foster Youth </a:t>
            </a:r>
            <a:r>
              <a:rPr lang="en-US" sz="1100" dirty="0">
                <a:solidFill>
                  <a:schemeClr val="dk1"/>
                </a:solidFill>
              </a:rPr>
              <a:t>Postsecondary Education Planning Guide resources section.</a:t>
            </a:r>
            <a:endParaRPr sz="1100" dirty="0">
              <a:solidFill>
                <a:schemeClr val="dk1"/>
              </a:solidFill>
            </a:endParaRPr>
          </a:p>
          <a:p>
            <a:pPr marL="0" lvl="0" indent="0" algn="l" rtl="0">
              <a:lnSpc>
                <a:spcPct val="100000"/>
              </a:lnSpc>
              <a:spcBef>
                <a:spcPts val="0"/>
              </a:spcBef>
              <a:spcAft>
                <a:spcPts val="0"/>
              </a:spcAft>
              <a:buSzPts val="1400"/>
              <a:buNone/>
            </a:pPr>
            <a:endParaRPr sz="1100" b="1" dirty="0"/>
          </a:p>
        </p:txBody>
      </p:sp>
      <p:sp>
        <p:nvSpPr>
          <p:cNvPr id="464" name="Google Shape;464;p1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F7856027-6F94-6D49-63E1-28253F52B784}"/>
            </a:ext>
          </a:extLst>
        </p:cNvPr>
        <p:cNvGrpSpPr/>
        <p:nvPr/>
      </p:nvGrpSpPr>
      <p:grpSpPr>
        <a:xfrm>
          <a:off x="0" y="0"/>
          <a:ext cx="0" cy="0"/>
          <a:chOff x="0" y="0"/>
          <a:chExt cx="0" cy="0"/>
        </a:xfrm>
      </p:grpSpPr>
      <p:sp>
        <p:nvSpPr>
          <p:cNvPr id="376" name="Google Shape;376;p9:notes">
            <a:extLst>
              <a:ext uri="{FF2B5EF4-FFF2-40B4-BE49-F238E27FC236}">
                <a16:creationId xmlns:a16="http://schemas.microsoft.com/office/drawing/2014/main" id="{B536E7BC-FC7E-7DEA-9591-D377C708DAE7}"/>
              </a:ext>
            </a:extLst>
          </p:cNvPr>
          <p:cNvSpPr>
            <a:spLocks noGrp="1" noRot="1" noChangeAspect="1"/>
          </p:cNvSpPr>
          <p:nvPr>
            <p:ph type="sldImg" idx="2"/>
          </p:nvPr>
        </p:nvSpPr>
        <p:spPr>
          <a:xfrm>
            <a:off x="733425" y="64611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a:extLst>
              <a:ext uri="{FF2B5EF4-FFF2-40B4-BE49-F238E27FC236}">
                <a16:creationId xmlns:a16="http://schemas.microsoft.com/office/drawing/2014/main" id="{ACBDADC0-3944-3383-3128-124F714A7483}"/>
              </a:ext>
            </a:extLst>
          </p:cNvPr>
          <p:cNvSpPr txBox="1">
            <a:spLocks noGrp="1"/>
          </p:cNvSpPr>
          <p:nvPr>
            <p:ph type="body" idx="1"/>
          </p:nvPr>
        </p:nvSpPr>
        <p:spPr>
          <a:xfrm>
            <a:off x="197203" y="3988753"/>
            <a:ext cx="6704894" cy="10714884"/>
          </a:xfrm>
          <a:prstGeom prst="rect">
            <a:avLst/>
          </a:prstGeom>
          <a:noFill/>
          <a:ln>
            <a:noFill/>
          </a:ln>
        </p:spPr>
        <p:txBody>
          <a:bodyPr spcFirstLastPara="1" wrap="square" lIns="94175" tIns="47075" rIns="94175" bIns="47075" anchor="t" anchorCtr="0">
            <a:noAutofit/>
          </a:bodyPr>
          <a:lstStyle/>
          <a:p>
            <a:pPr marL="171450" marR="0" lvl="0" indent="-95250" algn="l" rtl="0">
              <a:lnSpc>
                <a:spcPct val="100000"/>
              </a:lnSpc>
              <a:spcBef>
                <a:spcPts val="0"/>
              </a:spcBef>
              <a:spcAft>
                <a:spcPts val="0"/>
              </a:spcAft>
              <a:buClr>
                <a:schemeClr val="dk1"/>
              </a:buClr>
              <a:buSzPts val="1200"/>
              <a:buFont typeface="Arial"/>
              <a:buNone/>
            </a:pPr>
            <a:r>
              <a:rPr lang="en-US" sz="1200">
                <a:latin typeface="Calibri"/>
                <a:ea typeface="Calibri"/>
                <a:cs typeface="Calibri"/>
                <a:sym typeface="Calibri"/>
              </a:rPr>
              <a:t>Let’s hear about how some youth found their postsecondary institution!  You’ll hear a lot about youth visiting college campuses, which is a great activity for youth even in their last year of high school..  </a:t>
            </a:r>
            <a:br>
              <a:rPr lang="en-US" sz="1200">
                <a:latin typeface="Calibri"/>
                <a:ea typeface="Calibri"/>
                <a:cs typeface="Calibri"/>
                <a:sym typeface="Calibri"/>
              </a:rPr>
            </a:br>
            <a:endParaRPr lang="en-US" sz="120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lang="en-US" sz="12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a:latin typeface="Calibri"/>
                <a:ea typeface="Calibri"/>
                <a:cs typeface="Calibri"/>
                <a:sym typeface="Calibri"/>
              </a:rPr>
              <a:t>Trainer’s Note:</a:t>
            </a: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a:p>
        </p:txBody>
      </p:sp>
      <p:sp>
        <p:nvSpPr>
          <p:cNvPr id="378" name="Google Shape;378;p9:notes">
            <a:extLst>
              <a:ext uri="{FF2B5EF4-FFF2-40B4-BE49-F238E27FC236}">
                <a16:creationId xmlns:a16="http://schemas.microsoft.com/office/drawing/2014/main" id="{7D752B67-2508-9ECC-03FB-087E02DE06B7}"/>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4147543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Regardless of which of these paths a student choses, those who enroll in college directly after high school are 40% more likely to persist in college than those who take a year or more off.  This is based off of a study on California community college students. Students should be encouraged and supported to transition directly from high school into postsecondary education, which means to start planning now.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Source: </a:t>
            </a:r>
            <a:r>
              <a:rPr lang="en-US" sz="1900" err="1">
                <a:solidFill>
                  <a:srgbClr val="44546A"/>
                </a:solidFill>
                <a:latin typeface="Calibri"/>
                <a:ea typeface="Calibri"/>
                <a:cs typeface="Calibri"/>
                <a:sym typeface="Calibri"/>
              </a:rPr>
              <a:t>Frerer</a:t>
            </a:r>
            <a:r>
              <a:rPr lang="en-US" sz="1900">
                <a:solidFill>
                  <a:srgbClr val="44546A"/>
                </a:solidFill>
                <a:latin typeface="Calibri"/>
                <a:ea typeface="Calibri"/>
                <a:cs typeface="Calibri"/>
                <a:sym typeface="Calibri"/>
              </a:rPr>
              <a:t>, K., et al (2013), as cited in California College Pathways (2015)</a:t>
            </a:r>
            <a:endParaRPr b="1"/>
          </a:p>
        </p:txBody>
      </p:sp>
      <p:sp>
        <p:nvSpPr>
          <p:cNvPr id="474" name="Google Shape;474;p1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4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a:latin typeface="Calibri"/>
                <a:ea typeface="Calibri"/>
                <a:cs typeface="Calibri"/>
                <a:sym typeface="Calibri"/>
              </a:rPr>
              <a:t>**Trainer’s Note- Interaction Activity (5 minutes):</a:t>
            </a:r>
            <a:endParaRPr>
              <a:latin typeface="Calibri"/>
              <a:ea typeface="Calibri"/>
              <a:cs typeface="Calibri"/>
              <a:sym typeface="Calibri"/>
            </a:endParaRPr>
          </a:p>
          <a:p>
            <a:pPr marL="294351" lvl="0" indent="-294351" algn="l" rtl="0">
              <a:lnSpc>
                <a:spcPct val="100000"/>
              </a:lnSpc>
              <a:spcBef>
                <a:spcPts val="0"/>
              </a:spcBef>
              <a:spcAft>
                <a:spcPts val="0"/>
              </a:spcAft>
              <a:buClr>
                <a:schemeClr val="dk1"/>
              </a:buClr>
              <a:buSzPts val="1200"/>
              <a:buFont typeface="Arial"/>
              <a:buChar char="•"/>
            </a:pPr>
            <a:r>
              <a:rPr lang="en-US"/>
              <a:t>Use this slide as an opportunity to create competitive quizzes to test your attendee’s knowledge and help reinforce key concepts from the “A College Path for Everyone” Section. Platforms such as </a:t>
            </a:r>
            <a:r>
              <a:rPr lang="en-US" err="1"/>
              <a:t>Kahoots</a:t>
            </a:r>
            <a:r>
              <a:rPr lang="en-US"/>
              <a:t> or </a:t>
            </a:r>
            <a:r>
              <a:rPr lang="en-US" err="1"/>
              <a:t>Mentimeter</a:t>
            </a:r>
            <a:r>
              <a:rPr lang="en-US"/>
              <a:t> are encouraged for this activity and can be utilized on people’s smart phones or browsers for both in-person and Zoom trainings. If possible, try to provide a prize for the winner for each quiz. This can include free college swag donated by your local college or e-gift cards that can be sent via email. Get creative!</a:t>
            </a:r>
            <a:endParaRPr/>
          </a:p>
          <a:p>
            <a:pPr marL="294351" lvl="0" indent="-294351" algn="l" rtl="0">
              <a:lnSpc>
                <a:spcPct val="100000"/>
              </a:lnSpc>
              <a:spcBef>
                <a:spcPts val="0"/>
              </a:spcBef>
              <a:spcAft>
                <a:spcPts val="0"/>
              </a:spcAft>
              <a:buClr>
                <a:schemeClr val="dk1"/>
              </a:buClr>
              <a:buSzPts val="1200"/>
              <a:buFont typeface="Arial"/>
              <a:buChar char="•"/>
            </a:pPr>
            <a:r>
              <a:rPr lang="en-US"/>
              <a:t>Pre-created questions to utilize for a quiz can be found within the Trainer’s Guide. </a:t>
            </a:r>
            <a:endParaRPr/>
          </a:p>
        </p:txBody>
      </p:sp>
      <p:sp>
        <p:nvSpPr>
          <p:cNvPr id="845" name="Google Shape;845;p4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28</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98663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2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a:t>Now that you are familiar with the different college pathways, how can caregivers help youth determine which pathway is best for them?</a:t>
            </a:r>
            <a:endParaRPr/>
          </a:p>
          <a:p>
            <a:pPr marL="176611" lvl="0" indent="-100411" algn="l" rtl="0">
              <a:lnSpc>
                <a:spcPct val="100000"/>
              </a:lnSpc>
              <a:spcBef>
                <a:spcPts val="0"/>
              </a:spcBef>
              <a:spcAft>
                <a:spcPts val="0"/>
              </a:spcAft>
              <a:buClr>
                <a:schemeClr val="dk1"/>
              </a:buClr>
              <a:buSzPts val="1200"/>
              <a:buFont typeface="Arial"/>
              <a:buNone/>
            </a:pPr>
            <a:endParaRPr/>
          </a:p>
          <a:p>
            <a:pPr marL="176611" lvl="0" indent="-176611" algn="l" rtl="0">
              <a:lnSpc>
                <a:spcPct val="100000"/>
              </a:lnSpc>
              <a:spcBef>
                <a:spcPts val="0"/>
              </a:spcBef>
              <a:spcAft>
                <a:spcPts val="0"/>
              </a:spcAft>
              <a:buClr>
                <a:schemeClr val="dk1"/>
              </a:buClr>
              <a:buSzPts val="1200"/>
              <a:buFont typeface="Arial"/>
              <a:buChar char="•"/>
            </a:pPr>
            <a:r>
              <a:rPr lang="en-US"/>
              <a:t>It depends on the youth’s educational goals, career interests, learning styles, and other preferences. No one pathway is inherently better than the others. While not always possible, it’s ideal to first help youth identify a career interest, then find the appropriate major or certificate to match that interest, and then help them determine which institutions offer those programs. </a:t>
            </a:r>
            <a:endParaRPr/>
          </a:p>
          <a:p>
            <a:pPr marL="176611" lvl="0" indent="-100411" algn="l" rtl="0">
              <a:lnSpc>
                <a:spcPct val="100000"/>
              </a:lnSpc>
              <a:spcBef>
                <a:spcPts val="0"/>
              </a:spcBef>
              <a:spcAft>
                <a:spcPts val="0"/>
              </a:spcAft>
              <a:buClr>
                <a:schemeClr val="dk1"/>
              </a:buClr>
              <a:buSzPts val="1200"/>
              <a:buFont typeface="Arial"/>
              <a:buNone/>
            </a:pPr>
            <a:endParaRPr/>
          </a:p>
          <a:p>
            <a:pPr marL="176611" lvl="0" indent="-176611" algn="l" rtl="0">
              <a:lnSpc>
                <a:spcPct val="100000"/>
              </a:lnSpc>
              <a:spcBef>
                <a:spcPts val="0"/>
              </a:spcBef>
              <a:spcAft>
                <a:spcPts val="0"/>
              </a:spcAft>
              <a:buClr>
                <a:schemeClr val="dk1"/>
              </a:buClr>
              <a:buSzPts val="1200"/>
              <a:buFont typeface="Arial"/>
              <a:buChar char="•"/>
            </a:pPr>
            <a:r>
              <a:rPr lang="en-US"/>
              <a:t>Keep in mind though, that it is not always a linear path, and this is a conversation that caregivers will want to start early and regularly revisit with youth as their interests and goals will likely change over time. </a:t>
            </a:r>
            <a:endParaRPr/>
          </a:p>
          <a:p>
            <a:pPr marL="0" lvl="0" indent="0" algn="l" rtl="0">
              <a:lnSpc>
                <a:spcPct val="100000"/>
              </a:lnSpc>
              <a:spcBef>
                <a:spcPts val="0"/>
              </a:spcBef>
              <a:spcAft>
                <a:spcPts val="0"/>
              </a:spcAft>
              <a:buSzPts val="1400"/>
              <a:buNone/>
            </a:pPr>
            <a:endParaRPr/>
          </a:p>
        </p:txBody>
      </p:sp>
      <p:sp>
        <p:nvSpPr>
          <p:cNvPr id="525" name="Google Shape;525;p2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indent="0"/>
            <a:r>
              <a:rPr lang="en-US">
                <a:latin typeface="Calibri"/>
                <a:ea typeface="Calibri"/>
                <a:cs typeface="Calibri"/>
                <a:sym typeface="Calibri"/>
              </a:rPr>
              <a:t>This presentation was created by John Burton Advocates </a:t>
            </a:r>
            <a:r>
              <a:rPr lang="en-US"/>
              <a:t>Youth with support from</a:t>
            </a:r>
            <a:r>
              <a:rPr lang="en-US">
                <a:latin typeface="Calibri"/>
                <a:ea typeface="Calibri"/>
                <a:cs typeface="Calibri"/>
                <a:sym typeface="Calibri"/>
              </a:rPr>
              <a:t> UNITE-LA, the Foster and Kinship Care Education Programs of LA County, the LA County Department of Children and Family Services, Foster Parent College, and the LA Opportunity Youth Collaborative.</a:t>
            </a:r>
            <a:endParaRPr/>
          </a:p>
        </p:txBody>
      </p:sp>
      <p:sp>
        <p:nvSpPr>
          <p:cNvPr id="258" name="Google Shape;258;p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21:notes"/>
          <p:cNvSpPr txBox="1">
            <a:spLocks noGrp="1"/>
          </p:cNvSpPr>
          <p:nvPr>
            <p:ph type="body" idx="1"/>
          </p:nvPr>
        </p:nvSpPr>
        <p:spPr>
          <a:xfrm>
            <a:off x="236643" y="4516676"/>
            <a:ext cx="638937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7000"/>
              </a:lnSpc>
              <a:spcBef>
                <a:spcPts val="0"/>
              </a:spcBef>
              <a:spcAft>
                <a:spcPts val="0"/>
              </a:spcAft>
              <a:buClr>
                <a:schemeClr val="dk1"/>
              </a:buClr>
              <a:buSzPts val="1200"/>
              <a:buFont typeface="Arial"/>
              <a:buChar char="•"/>
            </a:pPr>
            <a:r>
              <a:rPr lang="en-US">
                <a:latin typeface="Calibri"/>
                <a:ea typeface="Calibri"/>
                <a:cs typeface="Calibri"/>
                <a:sym typeface="Calibri"/>
              </a:rPr>
              <a:t>As caregivers, building a positive relationship with youth is often the most effective tool in your toolbox. It’s important to think about how we engage with foster youth in order to build rapport. </a:t>
            </a:r>
            <a:endParaRPr>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a:latin typeface="Calibri"/>
                <a:ea typeface="Calibri"/>
                <a:cs typeface="Calibri"/>
                <a:sym typeface="Calibri"/>
              </a:rPr>
              <a:t>PACE is a type of communicating and behaving that aims to make the child feel safe. </a:t>
            </a:r>
            <a:endParaRPr>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b="1">
                <a:latin typeface="Calibri"/>
                <a:ea typeface="Calibri"/>
                <a:cs typeface="Calibri"/>
                <a:sym typeface="Calibri"/>
              </a:rPr>
              <a:t>Playfulness</a:t>
            </a:r>
            <a:r>
              <a:rPr lang="en-US">
                <a:latin typeface="Calibri"/>
                <a:ea typeface="Calibri"/>
                <a:cs typeface="Calibri"/>
                <a:sym typeface="Calibri"/>
              </a:rPr>
              <a:t> is a willingness to laugh, joke and play even in difficult situations. It isn’t about being funny all the time or making jokes when a child is sad, but it’s about helping children be more open to and experience what is positive in their life, one step at a time. </a:t>
            </a:r>
            <a:endParaRPr>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a:latin typeface="Calibri"/>
                <a:ea typeface="Calibri"/>
                <a:cs typeface="Calibri"/>
                <a:sym typeface="Calibri"/>
              </a:rPr>
              <a:t>Unconditional </a:t>
            </a:r>
            <a:r>
              <a:rPr lang="en-US" b="1">
                <a:latin typeface="Calibri"/>
                <a:ea typeface="Calibri"/>
                <a:cs typeface="Calibri"/>
                <a:sym typeface="Calibri"/>
              </a:rPr>
              <a:t>Acceptance</a:t>
            </a:r>
            <a:r>
              <a:rPr lang="en-US">
                <a:latin typeface="Calibri"/>
                <a:ea typeface="Calibri"/>
                <a:cs typeface="Calibri"/>
                <a:sym typeface="Calibri"/>
              </a:rPr>
              <a:t> builds a context of safety and connection. Accepting is not agreeing or supporting the youth's beliefs or behaviors, but it is just recognizing reality when it is present, and actively communicating that you accept the wishes, feelings, thought and perceptions that are underneath the outward behavior. </a:t>
            </a:r>
            <a:endParaRPr>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b="1">
                <a:latin typeface="Calibri"/>
                <a:ea typeface="Calibri"/>
                <a:cs typeface="Calibri"/>
                <a:sym typeface="Calibri"/>
              </a:rPr>
              <a:t>Curiosity, </a:t>
            </a:r>
            <a:r>
              <a:rPr lang="en-US">
                <a:latin typeface="Calibri"/>
                <a:ea typeface="Calibri"/>
                <a:cs typeface="Calibri"/>
                <a:sym typeface="Calibri"/>
              </a:rPr>
              <a:t>without judgement, is the hallmark of social engagement. It’s about wondering about the meaning behind the behavior for the child. With curiosity, adults are conveying their intention to simply understand </a:t>
            </a:r>
            <a:r>
              <a:rPr lang="en-US" i="1">
                <a:latin typeface="Calibri"/>
                <a:ea typeface="Calibri"/>
                <a:cs typeface="Calibri"/>
                <a:sym typeface="Calibri"/>
              </a:rPr>
              <a:t>why</a:t>
            </a:r>
            <a:r>
              <a:rPr lang="en-US">
                <a:latin typeface="Calibri"/>
                <a:ea typeface="Calibri"/>
                <a:cs typeface="Calibri"/>
                <a:sym typeface="Calibri"/>
              </a:rPr>
              <a:t> and to help the child with understanding. “What do you think was going on? What do you think that was about? Or “I wonder what…?” You say this without anticipating an answer or response.</a:t>
            </a:r>
            <a:endParaRPr>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b="1">
                <a:latin typeface="Calibri"/>
                <a:ea typeface="Calibri"/>
                <a:cs typeface="Calibri"/>
                <a:sym typeface="Calibri"/>
              </a:rPr>
              <a:t>Empathy </a:t>
            </a:r>
            <a:r>
              <a:rPr lang="en-US">
                <a:latin typeface="Calibri"/>
                <a:ea typeface="Calibri"/>
                <a:cs typeface="Calibri"/>
                <a:sym typeface="Calibri"/>
              </a:rPr>
              <a:t>is the experience of being understood. It fuels connection and creates a context of safety and understanding. It lets the child feel the adult’s compassion for them. With empathy, when the child is sad or in distress, it’s the adult showing that they feel that with them and they are not alone. </a:t>
            </a:r>
            <a:endParaRPr>
              <a:latin typeface="Calibri"/>
              <a:ea typeface="Calibri"/>
              <a:cs typeface="Calibri"/>
              <a:sym typeface="Calibri"/>
            </a:endParaRPr>
          </a:p>
          <a:p>
            <a:pPr marL="0" lvl="0" indent="0" algn="l" rtl="0">
              <a:lnSpc>
                <a:spcPct val="100000"/>
              </a:lnSpc>
              <a:spcBef>
                <a:spcPts val="824"/>
              </a:spcBef>
              <a:spcAft>
                <a:spcPts val="0"/>
              </a:spcAft>
              <a:buSzPts val="1400"/>
              <a:buNone/>
            </a:pPr>
            <a:endParaRPr/>
          </a:p>
        </p:txBody>
      </p:sp>
      <p:sp>
        <p:nvSpPr>
          <p:cNvPr id="534" name="Google Shape;534;p2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When caregivers begin with first exploring a youth's interests, it will increase the youth’s motivation and provide meaning to stay engaged in school.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It also decreases the likelihood of choosing the wrong degree path, which can result in students spending unnecessary time and money.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Taking an interest in your youth and listening to their interests also makes youth feel like they matter and that they are valued.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Most youth at this age are still learning more about themselves.  By helping a youth better understand their strengths and interests, you can help build connections to careers that match their strengths.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While it may be difficult for a youth to know what career they may be interested in exploring, there are other ways to engage youth in career exploration.  Conversation starters like the ones on the screen can also be found in the Foster Youth Postsecondary Planning Guide.</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Additionally, there are many great tools and resources available to caregivers to engage with youth. Various online tools hosts activities to help youth find a meaningful career.  </a:t>
            </a:r>
          </a:p>
          <a:p>
            <a:pPr marL="17145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There is also a Youth Career Guides, and companion Caregiver Guide created by the LA Opportunity Youth Collaborative to provide caregivers with concrete activities to do with youth. The guide is available for download in English and Spanish at </a:t>
            </a:r>
            <a:r>
              <a:rPr lang="en-US" b="1" dirty="0"/>
              <a:t>laoyc.org/guides/</a:t>
            </a:r>
          </a:p>
          <a:p>
            <a:pPr marL="0" lvl="0" indent="0" algn="l" rtl="0">
              <a:lnSpc>
                <a:spcPct val="100000"/>
              </a:lnSpc>
              <a:spcBef>
                <a:spcPts val="0"/>
              </a:spcBef>
              <a:spcAft>
                <a:spcPts val="0"/>
              </a:spcAft>
              <a:buClr>
                <a:schemeClr val="dk1"/>
              </a:buClr>
              <a:buSzPts val="1200"/>
              <a:buFont typeface="Noto Sans Symbols"/>
              <a:buNone/>
            </a:pPr>
            <a:endParaRPr lang="en-US" b="1" dirty="0"/>
          </a:p>
          <a:p>
            <a:pPr marL="0" lvl="0" indent="0" algn="l" rtl="0">
              <a:lnSpc>
                <a:spcPct val="100000"/>
              </a:lnSpc>
              <a:spcBef>
                <a:spcPts val="0"/>
              </a:spcBef>
              <a:spcAft>
                <a:spcPts val="0"/>
              </a:spcAft>
              <a:buClr>
                <a:schemeClr val="dk1"/>
              </a:buClr>
              <a:buSzPts val="1200"/>
              <a:buFont typeface="Noto Sans Symbols"/>
              <a:buNone/>
            </a:pPr>
            <a:r>
              <a:rPr lang="en-US" b="1" dirty="0"/>
              <a:t>Trainer’s Note: </a:t>
            </a:r>
            <a:r>
              <a:rPr lang="en-US" dirty="0"/>
              <a:t>The online career tools can also be located in the Foster Youth Postsecondary Planning Guide located on the </a:t>
            </a:r>
            <a:r>
              <a:rPr lang="en-US" dirty="0" err="1"/>
              <a:t>JBAY</a:t>
            </a:r>
            <a:r>
              <a:rPr lang="en-US" dirty="0"/>
              <a:t> website: https://jbay.org/resources/ed-planning-guide/ </a:t>
            </a:r>
          </a:p>
          <a:p>
            <a:pPr marL="0" marR="0" lvl="0" indent="0" algn="l" rtl="0">
              <a:lnSpc>
                <a:spcPct val="100000"/>
              </a:lnSpc>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dirty="0">
              <a:latin typeface="Arial"/>
              <a:ea typeface="Arial"/>
              <a:cs typeface="Arial"/>
              <a:sym typeface="Arial"/>
            </a:endParaRPr>
          </a:p>
          <a:p>
            <a:pPr marL="0" lvl="0" indent="0" algn="l" rtl="0">
              <a:spcBef>
                <a:spcPts val="0"/>
              </a:spcBef>
              <a:spcAft>
                <a:spcPts val="0"/>
              </a:spcAft>
              <a:buNone/>
            </a:pPr>
            <a:endParaRPr dirty="0"/>
          </a:p>
        </p:txBody>
      </p:sp>
      <p:sp>
        <p:nvSpPr>
          <p:cNvPr id="965" name="Google Shape;965;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2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24:notes"/>
          <p:cNvSpPr txBox="1">
            <a:spLocks noGrp="1"/>
          </p:cNvSpPr>
          <p:nvPr>
            <p:ph type="body" idx="1"/>
          </p:nvPr>
        </p:nvSpPr>
        <p:spPr>
          <a:xfrm>
            <a:off x="236644" y="4516676"/>
            <a:ext cx="6626013"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2000"/>
              <a:buFont typeface="Arial"/>
              <a:buChar char="•"/>
            </a:pPr>
            <a:r>
              <a:rPr lang="en-US" sz="1100" b="1" dirty="0"/>
              <a:t>When engaging in Career Exploration, youth must consider the following:</a:t>
            </a:r>
            <a:endParaRPr dirty="0"/>
          </a:p>
          <a:p>
            <a:pPr marL="470962" lvl="1" indent="0" algn="l" rtl="0">
              <a:lnSpc>
                <a:spcPct val="100000"/>
              </a:lnSpc>
              <a:spcBef>
                <a:spcPts val="0"/>
              </a:spcBef>
              <a:spcAft>
                <a:spcPts val="0"/>
              </a:spcAft>
              <a:buSzPts val="1400"/>
              <a:buNone/>
            </a:pPr>
            <a:r>
              <a:rPr lang="en-US" sz="1100" b="1" dirty="0"/>
              <a:t>-</a:t>
            </a:r>
            <a:r>
              <a:rPr lang="en-US" sz="1100" dirty="0"/>
              <a:t>Earnings vs. cost of living and lifestyle needs</a:t>
            </a:r>
            <a:endParaRPr sz="1100" dirty="0"/>
          </a:p>
          <a:p>
            <a:pPr marL="470962" lvl="1" indent="0" algn="l" rtl="0">
              <a:lnSpc>
                <a:spcPct val="100000"/>
              </a:lnSpc>
              <a:spcBef>
                <a:spcPts val="0"/>
              </a:spcBef>
              <a:spcAft>
                <a:spcPts val="0"/>
              </a:spcAft>
              <a:buSzPts val="1400"/>
              <a:buNone/>
            </a:pPr>
            <a:r>
              <a:rPr lang="en-US" sz="1100" dirty="0"/>
              <a:t>-Education requirements and costs, and </a:t>
            </a:r>
            <a:endParaRPr sz="1100" dirty="0"/>
          </a:p>
          <a:p>
            <a:pPr marL="470962" lvl="1" indent="0" algn="l" rtl="0">
              <a:lnSpc>
                <a:spcPct val="100000"/>
              </a:lnSpc>
              <a:spcBef>
                <a:spcPts val="0"/>
              </a:spcBef>
              <a:spcAft>
                <a:spcPts val="0"/>
              </a:spcAft>
              <a:buSzPts val="1400"/>
              <a:buNone/>
            </a:pPr>
            <a:r>
              <a:rPr lang="en-US" sz="1100" dirty="0"/>
              <a:t>-Projected industry growth</a:t>
            </a:r>
            <a:endParaRPr sz="1100" dirty="0"/>
          </a:p>
          <a:p>
            <a:pPr marL="0" lvl="0" indent="0" algn="l" rtl="0">
              <a:lnSpc>
                <a:spcPct val="100000"/>
              </a:lnSpc>
              <a:spcBef>
                <a:spcPts val="0"/>
              </a:spcBef>
              <a:spcAft>
                <a:spcPts val="0"/>
              </a:spcAft>
              <a:buSzPts val="1400"/>
              <a:buNone/>
            </a:pPr>
            <a:endParaRPr sz="1100" dirty="0"/>
          </a:p>
          <a:p>
            <a:pPr marL="176611" marR="0" lvl="0" indent="-176611"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sz="1100" dirty="0"/>
              <a:t>These tools can help youth understand the cost of living in their community and how much money they will need to make to be able to afford the type of lifestyle that they want. For example, is getting your nails done a need or a want? </a:t>
            </a:r>
          </a:p>
          <a:p>
            <a:pPr marL="176611" marR="0" lvl="0" indent="-176611"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sz="1100" dirty="0"/>
              <a:t>They can also help expose youth to new possibilities. For many foster youth, the only careers they may have been exposed to are social workers, teachers and police officers. </a:t>
            </a:r>
          </a:p>
          <a:p>
            <a:pPr marL="176611" lvl="0" indent="-176611" algn="l" rtl="0">
              <a:lnSpc>
                <a:spcPct val="100000"/>
              </a:lnSpc>
              <a:spcBef>
                <a:spcPts val="0"/>
              </a:spcBef>
              <a:spcAft>
                <a:spcPts val="0"/>
              </a:spcAft>
              <a:buClr>
                <a:schemeClr val="dk1"/>
              </a:buClr>
              <a:buSzPts val="1100"/>
              <a:buFont typeface="Arial"/>
              <a:buChar char="•"/>
            </a:pPr>
            <a:endParaRPr lang="en-US" sz="1100" dirty="0"/>
          </a:p>
          <a:p>
            <a:pPr marL="176611" lvl="0" indent="-176611" algn="l" rtl="0">
              <a:lnSpc>
                <a:spcPct val="100000"/>
              </a:lnSpc>
              <a:spcBef>
                <a:spcPts val="0"/>
              </a:spcBef>
              <a:spcAft>
                <a:spcPts val="0"/>
              </a:spcAft>
              <a:buClr>
                <a:schemeClr val="dk1"/>
              </a:buClr>
              <a:buSzPts val="1100"/>
              <a:buFont typeface="Arial"/>
              <a:buChar char="•"/>
            </a:pPr>
            <a:r>
              <a:rPr lang="en-US" sz="1100" dirty="0"/>
              <a:t>Here’s what these tools can do: </a:t>
            </a:r>
          </a:p>
          <a:p>
            <a:pPr marL="176611" marR="0" lvl="0" indent="-176611"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sz="1100" dirty="0"/>
              <a:t>The Living Wage Calculator identifies the cost of living in your particular city. </a:t>
            </a:r>
          </a:p>
          <a:p>
            <a:pPr marL="176611" lvl="0" indent="-176611" algn="l" rtl="0">
              <a:lnSpc>
                <a:spcPct val="100000"/>
              </a:lnSpc>
              <a:spcBef>
                <a:spcPts val="0"/>
              </a:spcBef>
              <a:spcAft>
                <a:spcPts val="0"/>
              </a:spcAft>
              <a:buClr>
                <a:schemeClr val="dk1"/>
              </a:buClr>
              <a:buSzPts val="1100"/>
              <a:buFont typeface="Arial"/>
              <a:buChar char="•"/>
            </a:pPr>
            <a:r>
              <a:rPr lang="en-US" sz="1100" dirty="0"/>
              <a:t>Doing the budget on CA Career Zone can help you to engage in a meaningful conversation with youth about their basic needs and determine the type of jobs or careers that they would need to afford the lifestyle that they want, and then backwards plan to determine the type of education necessary to reach that goal. </a:t>
            </a:r>
            <a:endParaRPr dirty="0"/>
          </a:p>
          <a:p>
            <a:pPr marL="176611" lvl="0" indent="-176611" algn="l" rtl="0">
              <a:lnSpc>
                <a:spcPct val="100000"/>
              </a:lnSpc>
              <a:spcBef>
                <a:spcPts val="0"/>
              </a:spcBef>
              <a:spcAft>
                <a:spcPts val="0"/>
              </a:spcAft>
              <a:buClr>
                <a:schemeClr val="dk1"/>
              </a:buClr>
              <a:buSzPts val="1100"/>
              <a:buFont typeface="Arial"/>
              <a:buChar char="•"/>
            </a:pPr>
            <a:r>
              <a:rPr lang="en-US" sz="1100" dirty="0"/>
              <a:t>Salary surfer can show the real earnings of California Community College graduates and also help youth learn about the wide range of pathways available to them. </a:t>
            </a:r>
          </a:p>
          <a:p>
            <a:pPr marL="0" lvl="0" indent="0" algn="l" rtl="0">
              <a:lnSpc>
                <a:spcPct val="100000"/>
              </a:lnSpc>
              <a:spcBef>
                <a:spcPts val="0"/>
              </a:spcBef>
              <a:spcAft>
                <a:spcPts val="0"/>
              </a:spcAft>
              <a:buClr>
                <a:schemeClr val="dk1"/>
              </a:buClr>
              <a:buSzPts val="1100"/>
              <a:buFont typeface="Arial"/>
              <a:buNone/>
            </a:pPr>
            <a:endParaRPr sz="1100" dirty="0"/>
          </a:p>
          <a:p>
            <a:pPr marL="0" lvl="0" indent="0" algn="l" rtl="0">
              <a:lnSpc>
                <a:spcPct val="100000"/>
              </a:lnSpc>
              <a:spcBef>
                <a:spcPts val="0"/>
              </a:spcBef>
              <a:spcAft>
                <a:spcPts val="0"/>
              </a:spcAft>
              <a:buSzPts val="1400"/>
              <a:buNone/>
            </a:pPr>
            <a:r>
              <a:rPr lang="en-US" sz="1100" b="1" dirty="0"/>
              <a:t>**Trainer’s Note- Interactive Opportunity (10 minutes): </a:t>
            </a:r>
            <a:endParaRPr dirty="0"/>
          </a:p>
          <a:p>
            <a:pPr marL="176611" lvl="0" indent="-176611" algn="l" rtl="0">
              <a:lnSpc>
                <a:spcPct val="100000"/>
              </a:lnSpc>
              <a:spcBef>
                <a:spcPts val="0"/>
              </a:spcBef>
              <a:spcAft>
                <a:spcPts val="0"/>
              </a:spcAft>
              <a:buClr>
                <a:schemeClr val="dk1"/>
              </a:buClr>
              <a:buSzPts val="1100"/>
              <a:buFont typeface="Arial"/>
              <a:buChar char="•"/>
            </a:pPr>
            <a:r>
              <a:rPr lang="en-US" sz="1100" dirty="0"/>
              <a:t>Allow attendees to explore some of these websites to get more comfortable with these tools. </a:t>
            </a:r>
            <a:endParaRPr dirty="0"/>
          </a:p>
          <a:p>
            <a:pPr marL="176611" lvl="0" indent="-176611" algn="l" rtl="0">
              <a:lnSpc>
                <a:spcPct val="100000"/>
              </a:lnSpc>
              <a:spcBef>
                <a:spcPts val="0"/>
              </a:spcBef>
              <a:spcAft>
                <a:spcPts val="0"/>
              </a:spcAft>
              <a:buClr>
                <a:schemeClr val="dk1"/>
              </a:buClr>
              <a:buSzPts val="1100"/>
              <a:buFont typeface="Arial"/>
              <a:buChar char="•"/>
            </a:pPr>
            <a:r>
              <a:rPr lang="en-US" sz="1100" u="sng" dirty="0"/>
              <a:t>In-person:</a:t>
            </a:r>
            <a:r>
              <a:rPr lang="en-US" sz="1100" dirty="0"/>
              <a:t> Have people get into pairs and pick a website to do on their smart phone. One person can pretend they are the caregiver and the other can respond to the questions as if they are the youth.</a:t>
            </a:r>
            <a:endParaRPr dirty="0"/>
          </a:p>
          <a:p>
            <a:pPr marL="176611" lvl="0" indent="-176611" algn="l" rtl="0">
              <a:lnSpc>
                <a:spcPct val="100000"/>
              </a:lnSpc>
              <a:spcBef>
                <a:spcPts val="0"/>
              </a:spcBef>
              <a:spcAft>
                <a:spcPts val="0"/>
              </a:spcAft>
              <a:buClr>
                <a:schemeClr val="dk1"/>
              </a:buClr>
              <a:buSzPts val="1100"/>
              <a:buFont typeface="Arial"/>
              <a:buChar char="•"/>
            </a:pPr>
            <a:r>
              <a:rPr lang="en-US" sz="1100" u="sng" dirty="0"/>
              <a:t>Via Zoom: </a:t>
            </a:r>
            <a:r>
              <a:rPr lang="en-US" sz="1100" dirty="0"/>
              <a:t>Randomly put people into breakout rooms of two people. Have one person pick a website and share their screen. They can pretend they are the caregiver and the other attendees can pretend that they are the youth responding to the questions or information. </a:t>
            </a:r>
            <a:endParaRPr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p:txBody>
      </p:sp>
      <p:sp>
        <p:nvSpPr>
          <p:cNvPr id="588" name="Google Shape;588;p2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25:notes"/>
          <p:cNvSpPr txBox="1">
            <a:spLocks noGrp="1"/>
          </p:cNvSpPr>
          <p:nvPr>
            <p:ph type="body" idx="1"/>
          </p:nvPr>
        </p:nvSpPr>
        <p:spPr>
          <a:xfrm>
            <a:off x="473287" y="4530896"/>
            <a:ext cx="6389370" cy="4383510"/>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a:t>Here are some tips of ways to navigate the conversation about reality testing with youth. </a:t>
            </a:r>
            <a:endParaRPr/>
          </a:p>
          <a:p>
            <a:pPr marL="176611" lvl="0" indent="-100411" algn="l" rtl="0">
              <a:lnSpc>
                <a:spcPct val="100000"/>
              </a:lnSpc>
              <a:spcBef>
                <a:spcPts val="0"/>
              </a:spcBef>
              <a:spcAft>
                <a:spcPts val="0"/>
              </a:spcAft>
              <a:buClr>
                <a:schemeClr val="dk1"/>
              </a:buClr>
              <a:buSzPts val="1200"/>
              <a:buFont typeface="Arial"/>
              <a:buNone/>
            </a:pPr>
            <a:endParaRPr/>
          </a:p>
          <a:p>
            <a:pPr marL="176611" lvl="0" indent="-176611" algn="l" rtl="0">
              <a:lnSpc>
                <a:spcPct val="100000"/>
              </a:lnSpc>
              <a:spcBef>
                <a:spcPts val="0"/>
              </a:spcBef>
              <a:spcAft>
                <a:spcPts val="0"/>
              </a:spcAft>
              <a:buClr>
                <a:schemeClr val="dk1"/>
              </a:buClr>
              <a:buSzPts val="1200"/>
              <a:buFont typeface="Arial"/>
              <a:buChar char="•"/>
            </a:pPr>
            <a:r>
              <a:rPr lang="en-US"/>
              <a:t>As a caregiver, you can use storytelling or personal anecdotes about your own job or career experience. I’m sure most of us adults started off in customer service as their first job (i.e. McDonalds, </a:t>
            </a:r>
            <a:r>
              <a:rPr lang="en-US" err="1"/>
              <a:t>JCPenny’s</a:t>
            </a:r>
            <a:r>
              <a:rPr lang="en-US"/>
              <a:t>, Baskin Robbins). Most of us don’t just land in the jobs we have now, we have worked through a career path to get where we are today. </a:t>
            </a:r>
            <a:endParaRPr/>
          </a:p>
          <a:p>
            <a:pPr marL="176611" lvl="0" indent="-100411" algn="l" rtl="0">
              <a:lnSpc>
                <a:spcPct val="100000"/>
              </a:lnSpc>
              <a:spcBef>
                <a:spcPts val="0"/>
              </a:spcBef>
              <a:spcAft>
                <a:spcPts val="0"/>
              </a:spcAft>
              <a:buClr>
                <a:schemeClr val="dk1"/>
              </a:buClr>
              <a:buSzPts val="1200"/>
              <a:buFont typeface="Arial"/>
              <a:buNone/>
            </a:pPr>
            <a:endParaRPr/>
          </a:p>
          <a:p>
            <a:pPr marL="176611" lvl="0" indent="-176611" algn="l" rtl="0">
              <a:lnSpc>
                <a:spcPct val="100000"/>
              </a:lnSpc>
              <a:spcBef>
                <a:spcPts val="0"/>
              </a:spcBef>
              <a:spcAft>
                <a:spcPts val="0"/>
              </a:spcAft>
              <a:buClr>
                <a:schemeClr val="dk1"/>
              </a:buClr>
              <a:buSzPts val="1200"/>
              <a:buFont typeface="Arial"/>
              <a:buChar char="•"/>
            </a:pPr>
            <a:r>
              <a:rPr lang="en-US"/>
              <a:t>It’s important to teach youth that these customer service jobs teach us skills that are translatable to help us be successful in our careers. For example, maybe you got fired from your first job because you didn’t realize that being late on the time clock for 3-minutes was a big deal and you were late multiple times. Many youth may be surprised to learn that. These conversations are key to help normalize these experiences. </a:t>
            </a:r>
            <a:endParaRPr/>
          </a:p>
          <a:p>
            <a:pPr marL="176611" lvl="0" indent="-100411" algn="l" rtl="0">
              <a:lnSpc>
                <a:spcPct val="100000"/>
              </a:lnSpc>
              <a:spcBef>
                <a:spcPts val="0"/>
              </a:spcBef>
              <a:spcAft>
                <a:spcPts val="0"/>
              </a:spcAft>
              <a:buClr>
                <a:schemeClr val="dk1"/>
              </a:buClr>
              <a:buSzPts val="1200"/>
              <a:buFont typeface="Arial"/>
              <a:buNone/>
            </a:pPr>
            <a:endParaRPr/>
          </a:p>
          <a:p>
            <a:pPr marL="176611" lvl="0" indent="-176611" algn="l" rtl="0">
              <a:lnSpc>
                <a:spcPct val="100000"/>
              </a:lnSpc>
              <a:spcBef>
                <a:spcPts val="0"/>
              </a:spcBef>
              <a:spcAft>
                <a:spcPts val="0"/>
              </a:spcAft>
              <a:buClr>
                <a:schemeClr val="dk1"/>
              </a:buClr>
              <a:buSzPts val="1200"/>
              <a:buFont typeface="Arial"/>
              <a:buChar char="•"/>
            </a:pPr>
            <a:r>
              <a:rPr lang="en-US"/>
              <a:t>When possible, stick to facts instead of perceptions. Use this as an opportunity to provide youth with information about the costs of living, higher education or projected industry growth to help inform but not dictate their decision-making process. “Just because I told you so” usually isn’t an effective strategy with a teenager. </a:t>
            </a:r>
            <a:endParaRPr/>
          </a:p>
          <a:p>
            <a:pPr marL="176611" lvl="0" indent="-100411" algn="l" rtl="0">
              <a:lnSpc>
                <a:spcPct val="100000"/>
              </a:lnSpc>
              <a:spcBef>
                <a:spcPts val="0"/>
              </a:spcBef>
              <a:spcAft>
                <a:spcPts val="0"/>
              </a:spcAft>
              <a:buClr>
                <a:schemeClr val="dk1"/>
              </a:buClr>
              <a:buSzPts val="1200"/>
              <a:buFont typeface="Arial"/>
              <a:buNone/>
            </a:pPr>
            <a:endParaRPr/>
          </a:p>
          <a:p>
            <a:pPr marL="176611" lvl="0" indent="-176611" algn="l" rtl="0">
              <a:lnSpc>
                <a:spcPct val="100000"/>
              </a:lnSpc>
              <a:spcBef>
                <a:spcPts val="0"/>
              </a:spcBef>
              <a:spcAft>
                <a:spcPts val="0"/>
              </a:spcAft>
              <a:buClr>
                <a:schemeClr val="dk1"/>
              </a:buClr>
              <a:buSzPts val="1200"/>
              <a:buFont typeface="Arial"/>
              <a:buChar char="•"/>
            </a:pPr>
            <a:r>
              <a:rPr lang="en-US"/>
              <a:t>Lastly, ask youth questions instead of giving them advice. What if you give them advice and it doesn’t work? Ask youth questions about what they want to do and help them decide the right decisions for them. Refer back to the PACE attitude to help them make those decisions, using empathy and curiosity, to support them through the process.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10" name="Google Shape;610;p2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2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26:notes"/>
          <p:cNvSpPr txBox="1">
            <a:spLocks noGrp="1"/>
          </p:cNvSpPr>
          <p:nvPr>
            <p:ph type="body" idx="1"/>
          </p:nvPr>
        </p:nvSpPr>
        <p:spPr>
          <a:xfrm>
            <a:off x="337037" y="4552225"/>
            <a:ext cx="6210095" cy="4676653"/>
          </a:xfrm>
          <a:prstGeom prst="rect">
            <a:avLst/>
          </a:prstGeom>
          <a:noFill/>
          <a:ln>
            <a:noFill/>
          </a:ln>
        </p:spPr>
        <p:txBody>
          <a:bodyPr spcFirstLastPara="1" wrap="square" lIns="94175" tIns="47075" rIns="94175" bIns="47075" anchor="t" anchorCtr="0">
            <a:noAutofit/>
          </a:bodyPr>
          <a:lstStyle/>
          <a:p>
            <a:pPr marL="353221" lvl="0" indent="-353221" algn="l" rtl="0">
              <a:lnSpc>
                <a:spcPct val="107000"/>
              </a:lnSpc>
              <a:spcBef>
                <a:spcPts val="0"/>
              </a:spcBef>
              <a:spcAft>
                <a:spcPts val="0"/>
              </a:spcAft>
              <a:buClr>
                <a:schemeClr val="dk1"/>
              </a:buClr>
              <a:buSzPts val="1200"/>
              <a:buFont typeface="Arial"/>
              <a:buChar char="•"/>
            </a:pPr>
            <a:r>
              <a:rPr lang="en-US">
                <a:latin typeface="Calibri"/>
                <a:ea typeface="Calibri"/>
                <a:cs typeface="Calibri"/>
                <a:sym typeface="Calibri"/>
              </a:rPr>
              <a:t>Caregivers should also assist youth in goal setting. These should include both short- and long-term goals. Long term doesn’t need to mean where they see themselves in 10 years. A long-term goal could be something that they hope to achieve throughout their school year, and a short-term goal can be focused on the day or week ahead. </a:t>
            </a:r>
            <a:endParaRPr>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a:latin typeface="Calibri"/>
                <a:ea typeface="Calibri"/>
                <a:cs typeface="Calibri"/>
                <a:sym typeface="Calibri"/>
              </a:rPr>
              <a:t>Their goals can also be related to other things beyond education that might impact their long-term career goals, such as participating in therapy or practicing soccer daily so that they can make the high school team. </a:t>
            </a:r>
            <a:endParaRPr>
              <a:latin typeface="Calibri"/>
              <a:ea typeface="Calibri"/>
              <a:cs typeface="Calibri"/>
              <a:sym typeface="Calibri"/>
            </a:endParaRPr>
          </a:p>
          <a:p>
            <a:pPr marL="353221" lvl="0" indent="-353221" algn="l" rtl="0">
              <a:lnSpc>
                <a:spcPct val="107000"/>
              </a:lnSpc>
              <a:spcBef>
                <a:spcPts val="824"/>
              </a:spcBef>
              <a:spcAft>
                <a:spcPts val="0"/>
              </a:spcAft>
              <a:buClr>
                <a:schemeClr val="dk1"/>
              </a:buClr>
              <a:buSzPts val="1200"/>
              <a:buFont typeface="Arial"/>
              <a:buChar char="•"/>
            </a:pPr>
            <a:r>
              <a:rPr lang="en-US">
                <a:latin typeface="Calibri"/>
                <a:ea typeface="Calibri"/>
                <a:cs typeface="Calibri"/>
                <a:sym typeface="Calibri"/>
              </a:rPr>
              <a:t>It’s natural and normal to expect bumps and challenges along the way. Explore with youth what will motivate them and help them keep going even when times may be tough. You might ask, “What are things that I can do to help you stay motivated if there are bumps along the way?”</a:t>
            </a:r>
            <a:endParaRPr>
              <a:latin typeface="Calibri"/>
              <a:ea typeface="Calibri"/>
              <a:cs typeface="Calibri"/>
              <a:sym typeface="Calibri"/>
            </a:endParaRPr>
          </a:p>
          <a:p>
            <a:pPr marL="353221" lvl="0" indent="-353221" algn="l" rtl="0">
              <a:lnSpc>
                <a:spcPct val="100000"/>
              </a:lnSpc>
              <a:spcBef>
                <a:spcPts val="824"/>
              </a:spcBef>
              <a:spcAft>
                <a:spcPts val="0"/>
              </a:spcAft>
              <a:buClr>
                <a:schemeClr val="dk1"/>
              </a:buClr>
              <a:buSzPts val="1200"/>
              <a:buFont typeface="Arial"/>
              <a:buChar char="•"/>
            </a:pPr>
            <a:r>
              <a:rPr lang="en-US">
                <a:latin typeface="Calibri"/>
                <a:ea typeface="Calibri"/>
                <a:cs typeface="Calibri"/>
                <a:sym typeface="Calibri"/>
              </a:rPr>
              <a:t>Lastly, help the youth identify supports at each stage in the process. When youth are in survival mode, they may have a hard time remembering who to ask for help. Youth who have been traumatized are often in “survival mode,” which means they are focused on safety, and their responses are automatic and defensive. When survival mode takes over due to changes in the brain, they will have difficulty talking about, thinking about, or planning for their education or their future.</a:t>
            </a:r>
            <a:endParaRPr>
              <a:latin typeface="Calibri"/>
              <a:ea typeface="Calibri"/>
              <a:cs typeface="Calibri"/>
              <a:sym typeface="Calibri"/>
            </a:endParaRPr>
          </a:p>
          <a:p>
            <a:pPr marL="470962" lvl="0" indent="0" algn="l" rtl="0">
              <a:lnSpc>
                <a:spcPct val="100000"/>
              </a:lnSpc>
              <a:spcBef>
                <a:spcPts val="0"/>
              </a:spcBef>
              <a:spcAft>
                <a:spcPts val="0"/>
              </a:spcAft>
              <a:buSzPts val="1400"/>
              <a:buNone/>
            </a:pPr>
            <a:r>
              <a:rPr lang="en-US">
                <a:latin typeface="Calibri"/>
                <a:ea typeface="Calibri"/>
                <a:cs typeface="Calibri"/>
                <a:sym typeface="Calibri"/>
              </a:rPr>
              <a:t> </a:t>
            </a:r>
            <a:endParaRPr>
              <a:latin typeface="Calibri"/>
              <a:ea typeface="Calibri"/>
              <a:cs typeface="Calibri"/>
              <a:sym typeface="Calibri"/>
            </a:endParaRPr>
          </a:p>
          <a:p>
            <a:pPr marL="353221" lvl="0" indent="-353221" algn="l" rtl="0">
              <a:lnSpc>
                <a:spcPct val="107000"/>
              </a:lnSpc>
              <a:spcBef>
                <a:spcPts val="0"/>
              </a:spcBef>
              <a:spcAft>
                <a:spcPts val="0"/>
              </a:spcAft>
              <a:buClr>
                <a:schemeClr val="dk1"/>
              </a:buClr>
              <a:buSzPts val="1200"/>
              <a:buFont typeface="Arial"/>
              <a:buChar char="•"/>
            </a:pPr>
            <a:r>
              <a:rPr lang="en-US">
                <a:latin typeface="Calibri"/>
                <a:ea typeface="Calibri"/>
                <a:cs typeface="Calibri"/>
                <a:sym typeface="Calibri"/>
              </a:rPr>
              <a:t>Here is another tip. Social workers and Probations Officers are required to complete a TILP (Transition to Independent Living Plan) every 6 months with all youth ages 16 or older. The TILP identifies their goals, plans to reach those goals and identified support people. This is a great time to support the youth as a team to reach those goals.</a:t>
            </a:r>
            <a:endParaRPr>
              <a:latin typeface="Calibri"/>
              <a:ea typeface="Calibri"/>
              <a:cs typeface="Calibri"/>
              <a:sym typeface="Calibri"/>
            </a:endParaRPr>
          </a:p>
        </p:txBody>
      </p:sp>
      <p:sp>
        <p:nvSpPr>
          <p:cNvPr id="630" name="Google Shape;630;p2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2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dirty="0"/>
              <a:t>As mentioned before, there are many pathways to higher education. </a:t>
            </a:r>
            <a:endParaRPr dirty="0"/>
          </a:p>
          <a:p>
            <a:pPr marL="176611" lvl="0" indent="-176611" algn="l" rtl="0">
              <a:lnSpc>
                <a:spcPct val="100000"/>
              </a:lnSpc>
              <a:spcBef>
                <a:spcPts val="0"/>
              </a:spcBef>
              <a:spcAft>
                <a:spcPts val="0"/>
              </a:spcAft>
              <a:buClr>
                <a:schemeClr val="dk1"/>
              </a:buClr>
              <a:buSzPts val="1200"/>
              <a:buFont typeface="Arial"/>
              <a:buChar char="•"/>
            </a:pPr>
            <a:r>
              <a:rPr lang="en-US" dirty="0"/>
              <a:t>This can include career and technical education, an associate’s degree or a bachelor’s degree. </a:t>
            </a:r>
            <a:endParaRPr dirty="0"/>
          </a:p>
          <a:p>
            <a:pPr marL="176611" lvl="0" indent="-176611" algn="l" rtl="0">
              <a:lnSpc>
                <a:spcPct val="100000"/>
              </a:lnSpc>
              <a:spcBef>
                <a:spcPts val="0"/>
              </a:spcBef>
              <a:spcAft>
                <a:spcPts val="0"/>
              </a:spcAft>
              <a:buClr>
                <a:schemeClr val="dk1"/>
              </a:buClr>
              <a:buSzPts val="1200"/>
              <a:buFont typeface="Arial"/>
              <a:buChar char="•"/>
            </a:pPr>
            <a:r>
              <a:rPr lang="en-US" dirty="0"/>
              <a:t>Which type of higher education is right for your youth will depend not only on their interests and goals, but also on their educational path in middle school and high school. </a:t>
            </a:r>
            <a:endParaRPr dirty="0"/>
          </a:p>
          <a:p>
            <a:pPr marL="176611" lvl="0" indent="-176611" algn="l" rtl="0">
              <a:lnSpc>
                <a:spcPct val="100000"/>
              </a:lnSpc>
              <a:spcBef>
                <a:spcPts val="0"/>
              </a:spcBef>
              <a:spcAft>
                <a:spcPts val="0"/>
              </a:spcAft>
              <a:buClr>
                <a:schemeClr val="dk1"/>
              </a:buClr>
              <a:buSzPts val="1200"/>
              <a:buFont typeface="Arial"/>
              <a:buChar char="•"/>
            </a:pPr>
            <a:r>
              <a:rPr lang="en-US" dirty="0"/>
              <a:t>Depending on the path that the youth chooses, there are various educational planning milestones for each grade that are necessary along the way to ensure that they reach their educational goal successfully.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a:t>
            </a:r>
            <a:endParaRPr dirty="0"/>
          </a:p>
        </p:txBody>
      </p:sp>
      <p:sp>
        <p:nvSpPr>
          <p:cNvPr id="642" name="Google Shape;642;p2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2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7000"/>
              </a:lnSpc>
              <a:spcBef>
                <a:spcPts val="0"/>
              </a:spcBef>
              <a:spcAft>
                <a:spcPts val="0"/>
              </a:spcAft>
              <a:buClr>
                <a:schemeClr val="dk1"/>
              </a:buClr>
              <a:buSzPts val="1200"/>
              <a:buFont typeface="Arial"/>
              <a:buChar char="•"/>
            </a:pPr>
            <a:r>
              <a:rPr lang="en-US">
                <a:latin typeface="Calibri"/>
                <a:ea typeface="Calibri"/>
                <a:cs typeface="Calibri"/>
                <a:sym typeface="Calibri"/>
              </a:rPr>
              <a:t>Before delving into the steps to prepare a youth for postsecondary education, we need to keep in mind that, for many children who have been in care, their developmental or emotional age isn’t necessarily the same as their chronological age and grade level, and some steps may need to be adjusted. </a:t>
            </a:r>
            <a:endParaRPr>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a:latin typeface="Calibri"/>
                <a:ea typeface="Calibri"/>
                <a:cs typeface="Calibri"/>
                <a:sym typeface="Calibri"/>
              </a:rPr>
              <a:t>Caregivers will need to meet their youth where they are. Some youth may need more guided support to meet their goals and/or more time to get there.</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b="1"/>
              <a:t>Trainers Note: </a:t>
            </a:r>
            <a:r>
              <a:rPr lang="en-US"/>
              <a:t>Remind caregivers that checklists and detailed information can be found in the Foster Youth Postsecondary Education Planning Guide. </a:t>
            </a:r>
          </a:p>
          <a:p>
            <a:pPr marL="0" lvl="0" indent="0" algn="l" rtl="0">
              <a:lnSpc>
                <a:spcPct val="100000"/>
              </a:lnSpc>
              <a:spcBef>
                <a:spcPts val="0"/>
              </a:spcBef>
              <a:spcAft>
                <a:spcPts val="0"/>
              </a:spcAft>
              <a:buSzPts val="1400"/>
              <a:buNone/>
            </a:pPr>
            <a:endParaRPr/>
          </a:p>
        </p:txBody>
      </p:sp>
      <p:sp>
        <p:nvSpPr>
          <p:cNvPr id="665" name="Google Shape;665;p2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30:notes"/>
          <p:cNvSpPr>
            <a:spLocks noGrp="1" noRot="1" noChangeAspect="1"/>
          </p:cNvSpPr>
          <p:nvPr>
            <p:ph type="sldImg" idx="2"/>
          </p:nvPr>
        </p:nvSpPr>
        <p:spPr>
          <a:xfrm>
            <a:off x="735013" y="31273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30:notes"/>
          <p:cNvSpPr txBox="1">
            <a:spLocks noGrp="1"/>
          </p:cNvSpPr>
          <p:nvPr>
            <p:ph type="body" idx="1"/>
          </p:nvPr>
        </p:nvSpPr>
        <p:spPr>
          <a:xfrm>
            <a:off x="157762" y="3597698"/>
            <a:ext cx="6547132" cy="170499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Arial"/>
              <a:buChar char="•"/>
            </a:pPr>
            <a:r>
              <a:rPr lang="en-US" sz="1100"/>
              <a:t>Many of the educational planning milestones in 11</a:t>
            </a:r>
            <a:r>
              <a:rPr lang="en-US" sz="1100" baseline="30000"/>
              <a:t>th</a:t>
            </a:r>
            <a:r>
              <a:rPr lang="en-US" sz="1100"/>
              <a:t> grade, build upon key steps in 9</a:t>
            </a:r>
            <a:r>
              <a:rPr lang="en-US" sz="1100" baseline="30000"/>
              <a:t>th</a:t>
            </a:r>
            <a:r>
              <a:rPr lang="en-US" sz="1100"/>
              <a:t> and 10</a:t>
            </a:r>
            <a:r>
              <a:rPr lang="en-US" sz="1100" baseline="30000"/>
              <a:t>th</a:t>
            </a:r>
            <a:r>
              <a:rPr lang="en-US" sz="1100"/>
              <a:t> grade. </a:t>
            </a:r>
          </a:p>
          <a:p>
            <a:pPr marL="353221" lvl="0" indent="-353221" algn="l" rtl="0">
              <a:lnSpc>
                <a:spcPct val="100000"/>
              </a:lnSpc>
              <a:spcBef>
                <a:spcPts val="0"/>
              </a:spcBef>
              <a:spcAft>
                <a:spcPts val="0"/>
              </a:spcAft>
              <a:buClr>
                <a:schemeClr val="dk1"/>
              </a:buClr>
              <a:buSzPts val="1100"/>
              <a:buFont typeface="Arial"/>
              <a:buChar char="•"/>
            </a:pPr>
            <a:r>
              <a:rPr lang="en-US" sz="1100"/>
              <a:t>There are three main areas to consider: academics, building college knowledge and college readiness, and career exploration and readiness. </a:t>
            </a:r>
            <a:endParaRPr sz="1100"/>
          </a:p>
          <a:p>
            <a:pPr marL="353221" lvl="0" indent="-353221" algn="l" rtl="0">
              <a:lnSpc>
                <a:spcPct val="107000"/>
              </a:lnSpc>
              <a:spcBef>
                <a:spcPts val="0"/>
              </a:spcBef>
              <a:spcAft>
                <a:spcPts val="0"/>
              </a:spcAft>
              <a:buClr>
                <a:schemeClr val="dk1"/>
              </a:buClr>
              <a:buSzPts val="1100"/>
              <a:buFont typeface="Arial"/>
              <a:buChar char="•"/>
            </a:pPr>
            <a:endParaRPr lang="en-US" sz="1100" b="1"/>
          </a:p>
          <a:p>
            <a:pPr marL="353221" lvl="0" indent="-353221" algn="l" rtl="0">
              <a:lnSpc>
                <a:spcPct val="107000"/>
              </a:lnSpc>
              <a:spcBef>
                <a:spcPts val="0"/>
              </a:spcBef>
              <a:spcAft>
                <a:spcPts val="0"/>
              </a:spcAft>
              <a:buClr>
                <a:schemeClr val="dk1"/>
              </a:buClr>
              <a:buSzPts val="1100"/>
              <a:buFont typeface="Arial"/>
              <a:buChar char="•"/>
            </a:pPr>
            <a:r>
              <a:rPr lang="en-US" sz="1100" b="1"/>
              <a:t>In the area of academics</a:t>
            </a:r>
            <a:r>
              <a:rPr lang="en-US" sz="1100"/>
              <a:t>, students should continue to meet with their academic counselor every semester to not only make sure that they are on track to graduate, but to also make sure that they are in the right courses depending on their college and career interests. </a:t>
            </a:r>
            <a:endParaRPr sz="1100"/>
          </a:p>
          <a:p>
            <a:pPr marL="353221" lvl="0" indent="-353221" algn="l" rtl="0">
              <a:lnSpc>
                <a:spcPct val="107000"/>
              </a:lnSpc>
              <a:spcBef>
                <a:spcPts val="824"/>
              </a:spcBef>
              <a:spcAft>
                <a:spcPts val="0"/>
              </a:spcAft>
              <a:buClr>
                <a:schemeClr val="dk1"/>
              </a:buClr>
              <a:buSzPts val="1100"/>
              <a:buFont typeface="Arial"/>
              <a:buChar char="•"/>
            </a:pPr>
            <a:r>
              <a:rPr lang="en-US" sz="1100"/>
              <a:t>Some counselors and teachers who are not aware of the impact of trauma on youth in care may not realize a youth’s full potential. Thus, caregivers need to be supportive and continue to advocate for their youth.</a:t>
            </a:r>
            <a:endParaRPr sz="1100"/>
          </a:p>
          <a:p>
            <a:pPr marL="353221" lvl="0" indent="-353221" algn="l" rtl="0">
              <a:lnSpc>
                <a:spcPct val="107000"/>
              </a:lnSpc>
              <a:spcBef>
                <a:spcPts val="824"/>
              </a:spcBef>
              <a:spcAft>
                <a:spcPts val="0"/>
              </a:spcAft>
              <a:buClr>
                <a:schemeClr val="dk1"/>
              </a:buClr>
              <a:buSzPts val="1100"/>
              <a:buFont typeface="Arial"/>
              <a:buChar char="•"/>
            </a:pPr>
            <a:r>
              <a:rPr lang="en-US" sz="1100"/>
              <a:t>An additional benefit of these meetings is that they demonstrate to both the youth and counselor that the caregiver cares, which encourages youth to stay on track to graduate. </a:t>
            </a:r>
            <a:endParaRPr sz="1100"/>
          </a:p>
          <a:p>
            <a:pPr marL="353221" lvl="0" indent="-353221" algn="l" rtl="0">
              <a:lnSpc>
                <a:spcPct val="107000"/>
              </a:lnSpc>
              <a:spcBef>
                <a:spcPts val="824"/>
              </a:spcBef>
              <a:spcAft>
                <a:spcPts val="0"/>
              </a:spcAft>
              <a:buClr>
                <a:schemeClr val="dk1"/>
              </a:buClr>
              <a:buSzPts val="1100"/>
              <a:buFont typeface="Arial"/>
              <a:buChar char="•"/>
            </a:pPr>
            <a:r>
              <a:rPr lang="en-US" sz="1100"/>
              <a:t>Additionally, students should be encouraged to enroll in </a:t>
            </a:r>
            <a:r>
              <a:rPr lang="en-US" sz="1100" b="1"/>
              <a:t>A-G courses</a:t>
            </a:r>
            <a:r>
              <a:rPr lang="en-US" sz="1100"/>
              <a:t>. The CSUs and UCs require the college preparatory pattern of classes referred to as the “a-g” courses for admission. It’s not just about making sure that a student is enrolled in high school, but that they are enrolled into the right courses to have a 4-year college pathway as an option. </a:t>
            </a:r>
          </a:p>
          <a:p>
            <a:pPr marL="353221" lvl="0" indent="-353221" algn="l" rtl="0">
              <a:lnSpc>
                <a:spcPct val="107000"/>
              </a:lnSpc>
              <a:spcBef>
                <a:spcPts val="824"/>
              </a:spcBef>
              <a:spcAft>
                <a:spcPts val="0"/>
              </a:spcAft>
              <a:buClr>
                <a:schemeClr val="dk1"/>
              </a:buClr>
              <a:buSzPts val="1100"/>
              <a:buFont typeface="Arial"/>
              <a:buChar char="•"/>
            </a:pPr>
            <a:r>
              <a:rPr lang="en-US" sz="1100"/>
              <a:t>Lastly, </a:t>
            </a:r>
            <a:r>
              <a:rPr lang="en-US" sz="1100" b="1"/>
              <a:t>maintaining regular attendance </a:t>
            </a:r>
            <a:r>
              <a:rPr lang="en-US" sz="1100"/>
              <a:t>and getting students connected to </a:t>
            </a:r>
            <a:r>
              <a:rPr lang="en-US" sz="1100" b="1"/>
              <a:t>tutoring</a:t>
            </a:r>
            <a:r>
              <a:rPr lang="en-US" sz="1100"/>
              <a:t> supports, as needed, should be a consideration throughout high school. </a:t>
            </a:r>
          </a:p>
          <a:p>
            <a:pPr marL="353221" lvl="0" indent="-353221" algn="l" rtl="0">
              <a:lnSpc>
                <a:spcPct val="107000"/>
              </a:lnSpc>
              <a:spcBef>
                <a:spcPts val="824"/>
              </a:spcBef>
              <a:spcAft>
                <a:spcPts val="0"/>
              </a:spcAft>
              <a:buClr>
                <a:schemeClr val="dk1"/>
              </a:buClr>
              <a:buSzPts val="1100"/>
              <a:buFont typeface="Arial"/>
              <a:buChar char="•"/>
            </a:pPr>
            <a:endParaRPr sz="1100"/>
          </a:p>
          <a:p>
            <a:pPr marL="353221" lvl="0" indent="-353221" algn="l" rtl="0">
              <a:lnSpc>
                <a:spcPct val="107000"/>
              </a:lnSpc>
              <a:spcBef>
                <a:spcPts val="824"/>
              </a:spcBef>
              <a:spcAft>
                <a:spcPts val="0"/>
              </a:spcAft>
              <a:buClr>
                <a:schemeClr val="dk1"/>
              </a:buClr>
              <a:buSzPts val="1100"/>
              <a:buFont typeface="Arial"/>
              <a:buChar char="•"/>
            </a:pPr>
            <a:r>
              <a:rPr lang="en-US" sz="1100" b="1"/>
              <a:t>There are also key steps to help build youth’s college knowledge and prepare them for postsecondary education.</a:t>
            </a:r>
            <a:r>
              <a:rPr lang="en-US" sz="1100"/>
              <a:t> Some youth should also consider concurrent or </a:t>
            </a:r>
            <a:r>
              <a:rPr lang="en-US" sz="1100" b="1"/>
              <a:t>“dual enrollment”</a:t>
            </a:r>
            <a:r>
              <a:rPr lang="en-US" sz="1100"/>
              <a:t> courses, which are courses that count for both high school and college credit. These are often offered at the local community college or directly on a high school campus. They are a great way for students to get early exposure to the college environment. </a:t>
            </a:r>
            <a:r>
              <a:rPr lang="en-US" sz="1100" i="1"/>
              <a:t>They are actually proven to help increase high school graduation and college enrollment and completion rates. The benefits extend to low-income students, students of color and those with lower GPA’s. </a:t>
            </a:r>
            <a:endParaRPr sz="1100"/>
          </a:p>
          <a:p>
            <a:pPr marL="353221" lvl="0" indent="-353221" algn="l" rtl="0">
              <a:lnSpc>
                <a:spcPct val="107000"/>
              </a:lnSpc>
              <a:spcBef>
                <a:spcPts val="824"/>
              </a:spcBef>
              <a:spcAft>
                <a:spcPts val="0"/>
              </a:spcAft>
              <a:buClr>
                <a:schemeClr val="dk1"/>
              </a:buClr>
              <a:buSzPts val="1100"/>
              <a:buFont typeface="Arial"/>
              <a:buChar char="•"/>
            </a:pPr>
            <a:r>
              <a:rPr lang="en-US" sz="1100"/>
              <a:t>Sometimes people think that taking college courses in high school is only for students with a high GPA or who are in honors classes. In fact, dual enrollment is available to anyone and sometimes students who struggle in high school classes are more engaged in a college level class that speaks to their interests.</a:t>
            </a:r>
            <a:endParaRPr sz="1100"/>
          </a:p>
          <a:p>
            <a:pPr marL="353221" lvl="0" indent="-353221" algn="l" rtl="0">
              <a:lnSpc>
                <a:spcPct val="100000"/>
              </a:lnSpc>
              <a:spcBef>
                <a:spcPts val="824"/>
              </a:spcBef>
              <a:spcAft>
                <a:spcPts val="0"/>
              </a:spcAft>
              <a:buClr>
                <a:schemeClr val="dk1"/>
              </a:buClr>
              <a:buSzPts val="1100"/>
              <a:buFont typeface="Arial"/>
              <a:buChar char="•"/>
            </a:pPr>
            <a:r>
              <a:rPr lang="en-US" sz="1100"/>
              <a:t>Taking these courses can give them a head start towards an Associate’s Degree and even a Bachelor’s degree.</a:t>
            </a:r>
            <a:endParaRPr sz="1100"/>
          </a:p>
          <a:p>
            <a:pPr marL="353221" lvl="0" indent="-353221" algn="l" rtl="0">
              <a:lnSpc>
                <a:spcPct val="107000"/>
              </a:lnSpc>
              <a:spcBef>
                <a:spcPts val="0"/>
              </a:spcBef>
              <a:spcAft>
                <a:spcPts val="0"/>
              </a:spcAft>
              <a:buClr>
                <a:schemeClr val="dk1"/>
              </a:buClr>
              <a:buSzPts val="1100"/>
              <a:buFont typeface="Arial"/>
              <a:buChar char="•"/>
            </a:pPr>
            <a:r>
              <a:rPr lang="en-US" sz="1100" b="1"/>
              <a:t>College tours </a:t>
            </a:r>
            <a:r>
              <a:rPr lang="en-US" sz="1100"/>
              <a:t>can occur in 9</a:t>
            </a:r>
            <a:r>
              <a:rPr lang="en-US" sz="1100" baseline="30000"/>
              <a:t>th</a:t>
            </a:r>
            <a:r>
              <a:rPr lang="en-US" sz="1100"/>
              <a:t> grade or even in middle school. It’s recommended that students have multiple opportunities to attend college tours or college fairs to expose them to college campuses. The summer after 11</a:t>
            </a:r>
            <a:r>
              <a:rPr lang="en-US" sz="1100" baseline="30000"/>
              <a:t>th</a:t>
            </a:r>
            <a:r>
              <a:rPr lang="en-US" sz="1100"/>
              <a:t> grade is a great time for students to start to think about which colleges would be a good fit for them to inform their college application process. These tours can be in-person or even virtual. </a:t>
            </a:r>
            <a:endParaRPr sz="1100"/>
          </a:p>
          <a:p>
            <a:pPr marL="353221" lvl="0" indent="-353221" algn="l" rtl="0">
              <a:lnSpc>
                <a:spcPct val="100000"/>
              </a:lnSpc>
              <a:spcBef>
                <a:spcPts val="824"/>
              </a:spcBef>
              <a:spcAft>
                <a:spcPts val="0"/>
              </a:spcAft>
              <a:buClr>
                <a:schemeClr val="dk1"/>
              </a:buClr>
              <a:buSzPts val="1100"/>
              <a:buFont typeface="Arial"/>
              <a:buChar char="•"/>
            </a:pPr>
            <a:r>
              <a:rPr lang="en-US" sz="1100"/>
              <a:t>In addition to college tours occurring at the student’s high school, there may be other foster-youth specific college tours occurring through your child welfare agency and local non-profits.</a:t>
            </a:r>
            <a:endParaRPr sz="1100"/>
          </a:p>
          <a:p>
            <a:pPr marL="470962" lvl="0" indent="0" algn="l" rtl="0">
              <a:lnSpc>
                <a:spcPct val="100000"/>
              </a:lnSpc>
              <a:spcBef>
                <a:spcPts val="0"/>
              </a:spcBef>
              <a:spcAft>
                <a:spcPts val="0"/>
              </a:spcAft>
              <a:buSzPts val="1400"/>
              <a:buNone/>
            </a:pPr>
            <a:r>
              <a:rPr lang="en-US" sz="1100"/>
              <a:t> </a:t>
            </a:r>
            <a:endParaRPr sz="1100"/>
          </a:p>
          <a:p>
            <a:pPr marL="353221" lvl="0" indent="-353221" algn="l" rtl="0">
              <a:lnSpc>
                <a:spcPct val="107000"/>
              </a:lnSpc>
              <a:spcBef>
                <a:spcPts val="0"/>
              </a:spcBef>
              <a:spcAft>
                <a:spcPts val="0"/>
              </a:spcAft>
              <a:buClr>
                <a:schemeClr val="dk1"/>
              </a:buClr>
              <a:buSzPts val="1100"/>
              <a:buFont typeface="Arial"/>
              <a:buChar char="•"/>
            </a:pPr>
            <a:r>
              <a:rPr lang="en-US" sz="1100"/>
              <a:t>Those 11</a:t>
            </a:r>
            <a:r>
              <a:rPr lang="en-US" sz="1100" baseline="30000"/>
              <a:t>th</a:t>
            </a:r>
            <a:r>
              <a:rPr lang="en-US" sz="1100"/>
              <a:t> graders who have expressed any interest in attending a private in-state or out-of-state 4-year university should also consider taking the SAT or ACT exams. The </a:t>
            </a:r>
            <a:r>
              <a:rPr lang="en-US" sz="1100" b="1" i="1"/>
              <a:t>Scholastic Assessment Test (SAT)</a:t>
            </a:r>
            <a:r>
              <a:rPr lang="en-US" sz="1100"/>
              <a:t> and the </a:t>
            </a:r>
            <a:r>
              <a:rPr lang="en-US" sz="1100" b="1" i="1"/>
              <a:t>American College Test (ACT) </a:t>
            </a:r>
            <a:r>
              <a:rPr lang="en-US" sz="1100"/>
              <a:t>are two exams used by some colleges and universities to make admissions decisions. While the SAT is no longer required for admission to CSUs and UCs, some private institutions may still require students to take the SAT or the ACT. Often, fee waivers are available for youth in care through their high school counselor to take this exam. It’s recommended that students take this exam in 11</a:t>
            </a:r>
            <a:r>
              <a:rPr lang="en-US" sz="1100" baseline="30000"/>
              <a:t>th</a:t>
            </a:r>
            <a:r>
              <a:rPr lang="en-US" sz="1100"/>
              <a:t> grade so that they can retake it again if they are not satisfied with their score. There are many SAT/ACT test prep materials and courses available, some of which are even free. Students should speak to their high school counselor for any local resources. In addition, youth eligible for the Independent Living Program (ILP), which we will talk more about later, may be able to get assistance with the cost of a course. </a:t>
            </a:r>
            <a:endParaRPr sz="1100"/>
          </a:p>
          <a:p>
            <a:pPr marL="353221" lvl="0" indent="-353221" algn="l" rtl="0">
              <a:lnSpc>
                <a:spcPct val="107000"/>
              </a:lnSpc>
              <a:spcBef>
                <a:spcPts val="824"/>
              </a:spcBef>
              <a:spcAft>
                <a:spcPts val="0"/>
              </a:spcAft>
              <a:buClr>
                <a:schemeClr val="dk1"/>
              </a:buClr>
              <a:buSzPts val="1100"/>
              <a:buFont typeface="Arial"/>
              <a:buChar char="•"/>
            </a:pPr>
            <a:r>
              <a:rPr lang="en-US" sz="1100"/>
              <a:t>Lastly, many high schools offer </a:t>
            </a:r>
            <a:r>
              <a:rPr lang="en-US" sz="1100" b="1"/>
              <a:t>academic enrichment programs </a:t>
            </a:r>
            <a:r>
              <a:rPr lang="en-US" sz="1100"/>
              <a:t>and students should be encouraged to participate. Enrichment programs are any productive experiences extending beyond the traditional school curriculum that encourage academic performance and college attendance. They can be offered during the school year or during the summer. It is a good idea for students to play an active role in finding programs that will fit their interests and goals. A guidance counselor can help students identify local programs. There are even some programs specific to foster youth. </a:t>
            </a:r>
            <a:r>
              <a:rPr lang="en-US" sz="1100" i="1"/>
              <a:t>A list of foster youth-specific academic enrichment programs can be found in </a:t>
            </a:r>
            <a:r>
              <a:rPr lang="en-US" sz="1100" i="1">
                <a:highlight>
                  <a:srgbClr val="FFFF00"/>
                </a:highlight>
              </a:rPr>
              <a:t>the Foster Youth  Postsecondary Education Planning Guide (https://jbay.org/resources/ed-planning-guide/)* </a:t>
            </a:r>
            <a:endParaRPr/>
          </a:p>
          <a:p>
            <a:pPr marL="353221" lvl="0" indent="-353221" algn="l" rtl="0">
              <a:lnSpc>
                <a:spcPct val="107000"/>
              </a:lnSpc>
              <a:spcBef>
                <a:spcPts val="824"/>
              </a:spcBef>
              <a:spcAft>
                <a:spcPts val="0"/>
              </a:spcAft>
              <a:buClr>
                <a:schemeClr val="dk1"/>
              </a:buClr>
              <a:buSzPts val="1100"/>
              <a:buFont typeface="Arial"/>
              <a:buChar char="•"/>
            </a:pPr>
            <a:r>
              <a:rPr lang="en-US" sz="1100"/>
              <a:t>There are also a range of activities that youth in care can do to develop workforce readiness skills and explore career interests and strengths. As we discussed early, taking </a:t>
            </a:r>
            <a:r>
              <a:rPr lang="en-US" sz="1100" b="1"/>
              <a:t>career assessments</a:t>
            </a:r>
            <a:r>
              <a:rPr lang="en-US" sz="1100"/>
              <a:t> throughout the educational journey is a great first step. </a:t>
            </a:r>
            <a:r>
              <a:rPr lang="en-US" sz="1100" b="1"/>
              <a:t>Electives, extracurriculars and volunteer experiences</a:t>
            </a:r>
            <a:r>
              <a:rPr lang="en-US" sz="1100"/>
              <a:t> can also help youth develop a wide range of skills, explore their interests and strengths and even explore various career paths. </a:t>
            </a:r>
            <a:endParaRPr sz="1100"/>
          </a:p>
          <a:p>
            <a:pPr marL="353221" lvl="0" indent="-353221" algn="l" rtl="0">
              <a:lnSpc>
                <a:spcPct val="100000"/>
              </a:lnSpc>
              <a:spcBef>
                <a:spcPts val="824"/>
              </a:spcBef>
              <a:spcAft>
                <a:spcPts val="0"/>
              </a:spcAft>
              <a:buClr>
                <a:schemeClr val="dk1"/>
              </a:buClr>
              <a:buSzPts val="1100"/>
              <a:buFont typeface="Arial"/>
              <a:buChar char="•"/>
            </a:pPr>
            <a:r>
              <a:rPr lang="en-US" sz="1100"/>
              <a:t>Summer is a great opportunity to find a </a:t>
            </a:r>
            <a:r>
              <a:rPr lang="en-US" sz="1100" b="1"/>
              <a:t>summer job or paid internship</a:t>
            </a:r>
            <a:r>
              <a:rPr lang="en-US" sz="1100"/>
              <a:t>. Caregivers should assist youth in this search process ahead of time and ensure that they have the necessary right to work documents such as an ID, social security card or “Green Card” (also known as a Permanent Resident Card) for non-US citizens. Students under the age of 18 will also need a work permit from their school and their caregiver will need to sign off to give approval. The accompanying “Youth Career Guide” is a youth-friendly guide to help students land their first job and provides further information about all these career readiness steps. The guide is available in English and Spanish</a:t>
            </a:r>
          </a:p>
          <a:p>
            <a:pPr marL="810421" lvl="1" indent="-353221" algn="l" rtl="0">
              <a:lnSpc>
                <a:spcPct val="100000"/>
              </a:lnSpc>
              <a:spcBef>
                <a:spcPts val="824"/>
              </a:spcBef>
              <a:spcAft>
                <a:spcPts val="0"/>
              </a:spcAft>
              <a:buClr>
                <a:schemeClr val="dk1"/>
              </a:buClr>
              <a:buSzPts val="1100"/>
              <a:buFont typeface="Arial"/>
              <a:buChar char="•"/>
            </a:pPr>
            <a:r>
              <a:rPr lang="en-US" sz="1100"/>
              <a:t>English: https://laoyc.org/wp-content/uploads/2021/11/OYC_Youth_Career_Guide_Final.pdf</a:t>
            </a:r>
          </a:p>
          <a:p>
            <a:pPr marL="810421" lvl="1" indent="-353221" algn="l" rtl="0">
              <a:lnSpc>
                <a:spcPct val="100000"/>
              </a:lnSpc>
              <a:spcBef>
                <a:spcPts val="824"/>
              </a:spcBef>
              <a:spcAft>
                <a:spcPts val="0"/>
              </a:spcAft>
              <a:buClr>
                <a:schemeClr val="dk1"/>
              </a:buClr>
              <a:buSzPts val="1100"/>
              <a:buFont typeface="Arial"/>
              <a:buChar char="•"/>
            </a:pPr>
            <a:r>
              <a:rPr lang="en-US" sz="1100"/>
              <a:t>Spanish: https://laoyc.org/wp-content/uploads/2022/08/OYC_Youth_Career_Guide_Spanish.pdf</a:t>
            </a:r>
            <a:endParaRPr sz="1100"/>
          </a:p>
          <a:p>
            <a:pPr marL="0" lvl="0" indent="0" algn="l" rtl="0">
              <a:lnSpc>
                <a:spcPct val="100000"/>
              </a:lnSpc>
              <a:spcBef>
                <a:spcPts val="0"/>
              </a:spcBef>
              <a:spcAft>
                <a:spcPts val="0"/>
              </a:spcAft>
              <a:buSzPts val="1400"/>
              <a:buNone/>
            </a:pPr>
            <a:endParaRPr sz="1100">
              <a:solidFill>
                <a:schemeClr val="dk1"/>
              </a:solidFill>
            </a:endParaRPr>
          </a:p>
          <a:p>
            <a:pPr marL="0" lvl="0" indent="0" algn="l" rtl="0">
              <a:lnSpc>
                <a:spcPct val="100000"/>
              </a:lnSpc>
              <a:spcBef>
                <a:spcPts val="0"/>
              </a:spcBef>
              <a:spcAft>
                <a:spcPts val="0"/>
              </a:spcAft>
              <a:buSzPts val="1400"/>
              <a:buNone/>
            </a:pPr>
            <a:r>
              <a:rPr lang="en-US" sz="1100" b="1"/>
              <a:t>Trainer’s Note on testing:</a:t>
            </a:r>
            <a:endParaRPr sz="1100"/>
          </a:p>
          <a:p>
            <a:pPr marL="235481" lvl="0" indent="0" algn="l" rtl="0">
              <a:lnSpc>
                <a:spcPct val="100000"/>
              </a:lnSpc>
              <a:spcBef>
                <a:spcPts val="0"/>
              </a:spcBef>
              <a:spcAft>
                <a:spcPts val="0"/>
              </a:spcAft>
              <a:buSzPts val="1400"/>
              <a:buNone/>
            </a:pPr>
            <a:r>
              <a:rPr lang="en-US" sz="1100"/>
              <a:t>The University of California (UC) and California State University (CSU) systems recently announced that they will no longer consider ACT and SAT scores when making admission decisions in order to create a more fair admission process for students. Currently, if scores are submitted, they could be used for course placement after a student enrolls. Facilitators should check the UC and CSU websites for any updates to current admission requirements: </a:t>
            </a:r>
          </a:p>
          <a:p>
            <a:pPr marL="234950" lvl="0" indent="0" algn="l" rtl="0">
              <a:lnSpc>
                <a:spcPct val="100000"/>
              </a:lnSpc>
              <a:spcBef>
                <a:spcPts val="0"/>
              </a:spcBef>
              <a:spcAft>
                <a:spcPts val="0"/>
              </a:spcAft>
              <a:buSzPts val="1400"/>
              <a:buNone/>
            </a:pPr>
            <a:r>
              <a:rPr lang="en-US" sz="1100"/>
              <a:t>- UC: https://admission.universityofcalifornia.edu/admission-requirements/freshman-requirements/exam-requirement/</a:t>
            </a:r>
          </a:p>
          <a:p>
            <a:pPr marL="234950" lvl="0" indent="0" algn="l" rtl="0">
              <a:lnSpc>
                <a:spcPct val="100000"/>
              </a:lnSpc>
              <a:spcBef>
                <a:spcPts val="0"/>
              </a:spcBef>
              <a:spcAft>
                <a:spcPts val="0"/>
              </a:spcAft>
              <a:buSzPts val="1400"/>
              <a:buNone/>
            </a:pPr>
            <a:r>
              <a:rPr lang="en-US" sz="1100"/>
              <a:t>- CSU: https://www.calstate.edu/apply/freshman/getting_into_the_csu/Pages/admission-requirements.aspx</a:t>
            </a:r>
            <a:endParaRPr sz="1100"/>
          </a:p>
        </p:txBody>
      </p:sp>
      <p:sp>
        <p:nvSpPr>
          <p:cNvPr id="675" name="Google Shape;675;p3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0" dirty="0">
                <a:solidFill>
                  <a:schemeClr val="dk1"/>
                </a:solidFill>
                <a:latin typeface="Calibri"/>
                <a:ea typeface="Calibri"/>
                <a:cs typeface="Calibri"/>
                <a:sym typeface="Calibri"/>
              </a:rPr>
              <a:t>If a student is behind on units, they have additional options to complete or retake courses for graduation and to obtain eligibility for postsecondary institutions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solidFill>
                  <a:schemeClr val="dk1"/>
                </a:solidFill>
                <a:latin typeface="Calibri"/>
                <a:ea typeface="Calibri"/>
                <a:cs typeface="Calibri"/>
                <a:sym typeface="Calibri"/>
              </a:rPr>
              <a:t>Students can enroll in summer school or adult education courses to retake courses where they may have earned a D or F grade or to make up units they are missing.  </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solidFill>
                  <a:schemeClr val="dk1"/>
                </a:solidFill>
                <a:latin typeface="Calibri"/>
                <a:ea typeface="Calibri"/>
                <a:cs typeface="Calibri"/>
                <a:sym typeface="Calibri"/>
              </a:rPr>
              <a:t>If a student has fallen significantly behind on units, they may be eligible to complete courses through a continuation program either located on their school site or within the district.  Students can work at their own pace and can catch up on units at a faster rate than by taking classes at their high school.</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solidFill>
                  <a:schemeClr val="dk1"/>
                </a:solidFill>
                <a:latin typeface="Calibri"/>
                <a:ea typeface="Calibri"/>
                <a:cs typeface="Calibri"/>
                <a:sym typeface="Calibri"/>
              </a:rPr>
              <a:t>If student prefer to remain in a more traditional class setting, they have the option to remain for a 5</a:t>
            </a:r>
            <a:r>
              <a:rPr lang="en-US" b="0" baseline="30000" dirty="0">
                <a:solidFill>
                  <a:schemeClr val="dk1"/>
                </a:solidFill>
                <a:latin typeface="Calibri"/>
                <a:ea typeface="Calibri"/>
                <a:cs typeface="Calibri"/>
                <a:sym typeface="Calibri"/>
              </a:rPr>
              <a:t>th</a:t>
            </a:r>
            <a:r>
              <a:rPr lang="en-US" b="0" dirty="0">
                <a:solidFill>
                  <a:schemeClr val="dk1"/>
                </a:solidFill>
                <a:latin typeface="Calibri"/>
                <a:ea typeface="Calibri"/>
                <a:cs typeface="Calibri"/>
                <a:sym typeface="Calibri"/>
              </a:rPr>
              <a:t> year of high school even if they are already 19 years old.  Students can take advantage of this year to complete units and retake courses while having full access to campus resources and activities.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solidFill>
                  <a:schemeClr val="dk1"/>
                </a:solidFill>
                <a:latin typeface="Calibri"/>
                <a:ea typeface="Calibri"/>
                <a:cs typeface="Calibri"/>
                <a:sym typeface="Calibri"/>
              </a:rPr>
              <a:t>Lastly, students can also attend adult school where they take classes at night after school or on weekends. </a:t>
            </a:r>
            <a:endParaRPr lang="en-US" dirty="0">
              <a:latin typeface="Calibri"/>
              <a:ea typeface="Calibri"/>
              <a:cs typeface="Calibri"/>
              <a:sym typeface="Calibri"/>
            </a:endParaRPr>
          </a:p>
          <a:p>
            <a:pPr marL="171450" lvl="0" indent="-171450" algn="l" rtl="0">
              <a:lnSpc>
                <a:spcPct val="100000"/>
              </a:lnSpc>
              <a:spcBef>
                <a:spcPts val="0"/>
              </a:spcBef>
              <a:spcAft>
                <a:spcPts val="0"/>
              </a:spcAft>
              <a:buSzPts val="1400"/>
              <a:buFont typeface="Arial" panose="020B0604020202020204" pitchFamily="34" charset="0"/>
              <a:buChar char="•"/>
            </a:pPr>
            <a:endParaRPr b="0" dirty="0">
              <a:solidFill>
                <a:schemeClr val="dk1"/>
              </a:solidFill>
              <a:latin typeface="Calibri"/>
              <a:ea typeface="Calibri"/>
              <a:cs typeface="Calibri"/>
              <a:sym typeface="Calibri"/>
            </a:endParaRPr>
          </a:p>
          <a:p>
            <a:pPr marL="176611" lvl="0" indent="-100411" algn="l" rtl="0">
              <a:lnSpc>
                <a:spcPct val="100000"/>
              </a:lnSpc>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700" name="Google Shape;700;p3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478947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marR="0" lvl="0" indent="-353221"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lang="en-US" dirty="0">
                <a:latin typeface="Calibri"/>
                <a:ea typeface="Calibri"/>
                <a:cs typeface="Calibri"/>
                <a:sym typeface="Calibri"/>
              </a:rPr>
              <a:t>Children and youth in the foster care system change schools an average of 8 times while in care, losing up to 6 months of their education with each month impacting their educational outcomes and making it difficult for some students to complete their high school graduation requirements. </a:t>
            </a:r>
            <a:endParaRPr lang="en-US"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SzPts val="1400"/>
              <a:buFont typeface="Noto Sans Symbols"/>
              <a:buChar char="∙"/>
            </a:pPr>
            <a:endParaRPr lang="en-US" sz="1200" dirty="0">
              <a:latin typeface="Calibri" panose="020F0502020204030204" pitchFamily="34" charset="0"/>
              <a:ea typeface="Calibri"/>
              <a:cs typeface="Calibri" panose="020F0502020204030204" pitchFamily="34" charset="0"/>
              <a:sym typeface="Calibri"/>
            </a:endParaRPr>
          </a:p>
          <a:p>
            <a:pPr marL="353221" lvl="0" indent="-353221" algn="l" rtl="0">
              <a:lnSpc>
                <a:spcPct val="100000"/>
              </a:lnSpc>
              <a:spcBef>
                <a:spcPts val="0"/>
              </a:spcBef>
              <a:spcAft>
                <a:spcPts val="0"/>
              </a:spcAft>
              <a:buSzPts val="1400"/>
              <a:buFont typeface="Noto Sans Symbols"/>
              <a:buChar char="∙"/>
            </a:pPr>
            <a:r>
              <a:rPr lang="en-US" sz="1200" dirty="0">
                <a:latin typeface="Calibri" panose="020F0502020204030204" pitchFamily="34" charset="0"/>
                <a:ea typeface="Calibri"/>
                <a:cs typeface="Calibri" panose="020F0502020204030204" pitchFamily="34" charset="0"/>
                <a:sym typeface="Calibri"/>
              </a:rPr>
              <a:t>Foster youth who transfer schools after completing their 2</a:t>
            </a:r>
            <a:r>
              <a:rPr lang="en-US" sz="1200" baseline="30000" dirty="0">
                <a:latin typeface="Calibri" panose="020F0502020204030204" pitchFamily="34" charset="0"/>
                <a:ea typeface="Calibri"/>
                <a:cs typeface="Calibri" panose="020F0502020204030204" pitchFamily="34" charset="0"/>
                <a:sym typeface="Calibri"/>
              </a:rPr>
              <a:t>nd</a:t>
            </a:r>
            <a:r>
              <a:rPr lang="en-US" sz="1200" dirty="0">
                <a:latin typeface="Calibri" panose="020F0502020204030204" pitchFamily="34" charset="0"/>
                <a:ea typeface="Calibri"/>
                <a:cs typeface="Calibri" panose="020F0502020204030204" pitchFamily="34" charset="0"/>
                <a:sym typeface="Calibri"/>
              </a:rPr>
              <a:t> year of high school, who are unable to reasonable complete their new district’s graduation requirements within 4-years of high school, may graduate under the state’s minimum graduation requirements (also known as AB 167/216).</a:t>
            </a:r>
            <a:endParaRPr lang="en-US" sz="1200" dirty="0">
              <a:latin typeface="Calibri" panose="020F0502020204030204" pitchFamily="34" charset="0"/>
              <a:ea typeface="Times New Roman"/>
              <a:cs typeface="Calibri" panose="020F0502020204030204" pitchFamily="34" charset="0"/>
              <a:sym typeface="Times New Roman"/>
            </a:endParaRPr>
          </a:p>
          <a:p>
            <a:pPr marL="353221" lvl="0" indent="-353221" algn="l" rtl="0">
              <a:lnSpc>
                <a:spcPct val="100000"/>
              </a:lnSpc>
              <a:spcBef>
                <a:spcPts val="0"/>
              </a:spcBef>
              <a:spcAft>
                <a:spcPts val="0"/>
              </a:spcAft>
              <a:buSzPts val="1400"/>
              <a:buFont typeface="Noto Sans Symbols"/>
              <a:buChar char="∙"/>
            </a:pPr>
            <a:r>
              <a:rPr lang="en-US" sz="1200" dirty="0">
                <a:latin typeface="Calibri" panose="020F0502020204030204" pitchFamily="34" charset="0"/>
                <a:ea typeface="Calibri"/>
                <a:cs typeface="Calibri" panose="020F0502020204030204" pitchFamily="34" charset="0"/>
                <a:sym typeface="Calibri"/>
              </a:rPr>
              <a:t>Students must still remain in high school for four years, it does not mean that they get to graduate early. </a:t>
            </a:r>
            <a:endParaRPr lang="en-US" sz="1200" dirty="0">
              <a:latin typeface="Calibri" panose="020F0502020204030204" pitchFamily="34" charset="0"/>
              <a:ea typeface="Times New Roman"/>
              <a:cs typeface="Calibri" panose="020F0502020204030204" pitchFamily="34" charset="0"/>
              <a:sym typeface="Times New Roman"/>
            </a:endParaRPr>
          </a:p>
          <a:p>
            <a:pPr marL="353221" lvl="0" indent="-353221" algn="l" rtl="0">
              <a:lnSpc>
                <a:spcPct val="100000"/>
              </a:lnSpc>
              <a:spcBef>
                <a:spcPts val="0"/>
              </a:spcBef>
              <a:spcAft>
                <a:spcPts val="0"/>
              </a:spcAft>
              <a:buSzPts val="1400"/>
              <a:buFont typeface="Noto Sans Symbols"/>
              <a:buChar char="∙"/>
            </a:pPr>
            <a:r>
              <a:rPr lang="en-US" sz="1200" dirty="0">
                <a:latin typeface="Calibri" panose="020F0502020204030204" pitchFamily="34" charset="0"/>
                <a:ea typeface="Calibri"/>
                <a:cs typeface="Calibri" panose="020F0502020204030204" pitchFamily="34" charset="0"/>
                <a:sym typeface="Calibri"/>
              </a:rPr>
              <a:t>Students who chose this option still receive the same high school diploma as their peers, but do not fulfil the “a-g” requirements for the UC’s and CSU’s. It’s important that students are aware of this if they are considering a public 4-year university pathway. </a:t>
            </a:r>
            <a:endParaRPr lang="en-US" sz="1200" dirty="0">
              <a:latin typeface="Calibri" panose="020F0502020204030204" pitchFamily="34" charset="0"/>
              <a:ea typeface="Times New Roman"/>
              <a:cs typeface="Calibri" panose="020F0502020204030204" pitchFamily="34" charset="0"/>
              <a:sym typeface="Times New Roman"/>
            </a:endParaRPr>
          </a:p>
          <a:p>
            <a:pPr marL="353221" lvl="0" indent="-353221" algn="l" rtl="0">
              <a:lnSpc>
                <a:spcPct val="100000"/>
              </a:lnSpc>
              <a:spcBef>
                <a:spcPts val="0"/>
              </a:spcBef>
              <a:spcAft>
                <a:spcPts val="0"/>
              </a:spcAft>
              <a:buSzPts val="1400"/>
              <a:buFont typeface="Noto Sans Symbols"/>
              <a:buChar char="∙"/>
            </a:pPr>
            <a:r>
              <a:rPr lang="en-US" sz="1200" dirty="0">
                <a:latin typeface="Calibri" panose="020F0502020204030204" pitchFamily="34" charset="0"/>
                <a:ea typeface="Calibri"/>
                <a:cs typeface="Calibri" panose="020F0502020204030204" pitchFamily="34" charset="0"/>
                <a:sym typeface="Calibri"/>
              </a:rPr>
              <a:t>Only the Education Rights Holder can make this decision if the student is under the age of 18. </a:t>
            </a:r>
            <a:endParaRPr lang="en-US" sz="1200" dirty="0">
              <a:latin typeface="Calibri" panose="020F0502020204030204" pitchFamily="34" charset="0"/>
              <a:ea typeface="Times New Roman"/>
              <a:cs typeface="Calibri" panose="020F0502020204030204" pitchFamily="34" charset="0"/>
              <a:sym typeface="Times New Roman"/>
            </a:endParaRPr>
          </a:p>
          <a:p>
            <a:pPr marL="241300" indent="-227013" rtl="0" fontAlgn="base">
              <a:spcBef>
                <a:spcPts val="0"/>
              </a:spcBef>
              <a:spcAft>
                <a:spcPts val="0"/>
              </a:spcAft>
            </a:pPr>
            <a:r>
              <a:rPr lang="en-US" sz="1200" u="none" strike="noStrike" dirty="0">
                <a:solidFill>
                  <a:srgbClr val="000000"/>
                </a:solidFill>
                <a:effectLst/>
                <a:latin typeface="Calibri" panose="020F0502020204030204" pitchFamily="34" charset="0"/>
                <a:cs typeface="Calibri" panose="020F0502020204030204" pitchFamily="34" charset="0"/>
              </a:rPr>
              <a:t> </a:t>
            </a:r>
          </a:p>
          <a:p>
            <a:pPr marL="0" lvl="0" indent="0" algn="l" rtl="0">
              <a:lnSpc>
                <a:spcPct val="100000"/>
              </a:lnSpc>
              <a:spcBef>
                <a:spcPts val="0"/>
              </a:spcBef>
              <a:spcAft>
                <a:spcPts val="0"/>
              </a:spcAft>
              <a:buSzPts val="1400"/>
              <a:buNone/>
            </a:pPr>
            <a:endParaRPr dirty="0"/>
          </a:p>
        </p:txBody>
      </p:sp>
      <p:sp>
        <p:nvSpPr>
          <p:cNvPr id="700" name="Google Shape;700;p3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4: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7000"/>
              </a:lnSpc>
              <a:spcBef>
                <a:spcPts val="0"/>
              </a:spcBef>
              <a:spcAft>
                <a:spcPts val="0"/>
              </a:spcAft>
              <a:buSzPts val="1400"/>
              <a:buNone/>
            </a:pPr>
            <a:r>
              <a:rPr lang="en-US" dirty="0">
                <a:latin typeface="Calibri"/>
                <a:ea typeface="Calibri"/>
                <a:cs typeface="Calibri"/>
                <a:sym typeface="Calibri"/>
              </a:rPr>
              <a:t>Throughout the training we will refer to various resources that can be located in the Postsecondary Educational Planning Guide for Foster Youth</a:t>
            </a:r>
            <a:r>
              <a:rPr lang="en-US" dirty="0"/>
              <a:t>.</a:t>
            </a:r>
            <a:r>
              <a:rPr lang="en-US" dirty="0">
                <a:latin typeface="Calibri"/>
                <a:ea typeface="Calibri"/>
                <a:cs typeface="Calibri"/>
                <a:sym typeface="Calibri"/>
              </a:rPr>
              <a:t> All accompanying materials for caregivers can be found at: https://jbay.org/resources/ed-planning-guide/</a:t>
            </a:r>
          </a:p>
          <a:p>
            <a:pPr marL="0" lvl="0" indent="0" algn="l" rtl="0">
              <a:lnSpc>
                <a:spcPct val="107000"/>
              </a:lnSpc>
              <a:spcBef>
                <a:spcPts val="0"/>
              </a:spcBef>
              <a:spcAft>
                <a:spcPts val="0"/>
              </a:spcAft>
              <a:buSzPts val="1400"/>
              <a:buNone/>
            </a:pPr>
            <a:endParaRPr lang="en-US" b="1" dirty="0">
              <a:latin typeface="Calibri"/>
              <a:ea typeface="Calibri"/>
              <a:cs typeface="Calibri"/>
              <a:sym typeface="Calibri"/>
            </a:endParaRPr>
          </a:p>
          <a:p>
            <a:pPr marL="0" lvl="0" indent="0" algn="l" rtl="0">
              <a:lnSpc>
                <a:spcPct val="107000"/>
              </a:lnSpc>
              <a:spcBef>
                <a:spcPts val="0"/>
              </a:spcBef>
              <a:spcAft>
                <a:spcPts val="0"/>
              </a:spcAft>
              <a:buSzPts val="1400"/>
              <a:buNone/>
            </a:pPr>
            <a:r>
              <a:rPr lang="en-US" b="1" dirty="0">
                <a:latin typeface="Calibri"/>
                <a:ea typeface="Calibri"/>
                <a:cs typeface="Calibri"/>
                <a:sym typeface="Calibri"/>
              </a:rPr>
              <a:t>Trainer’s Note:</a:t>
            </a:r>
            <a:endParaRPr dirty="0">
              <a:latin typeface="Calibri"/>
              <a:ea typeface="Calibri"/>
              <a:cs typeface="Calibri"/>
              <a:sym typeface="Calibri"/>
            </a:endParaRPr>
          </a:p>
          <a:p>
            <a:pPr marL="0" lvl="0" indent="0" algn="l" rtl="0">
              <a:lnSpc>
                <a:spcPct val="107000"/>
              </a:lnSpc>
              <a:spcBef>
                <a:spcPts val="824"/>
              </a:spcBef>
              <a:spcAft>
                <a:spcPts val="0"/>
              </a:spcAft>
              <a:buSzPts val="1400"/>
              <a:buNone/>
            </a:pPr>
            <a:r>
              <a:rPr lang="en-US" dirty="0">
                <a:latin typeface="Calibri"/>
                <a:ea typeface="Calibri"/>
                <a:cs typeface="Calibri"/>
                <a:sym typeface="Calibri"/>
              </a:rPr>
              <a:t>The link to the Postsecondary Educational Planning Guide for Foster Youth can be shared with attendees via chat to download a digital version of the guide.  </a:t>
            </a:r>
            <a:endParaRPr dirty="0"/>
          </a:p>
        </p:txBody>
      </p:sp>
      <p:sp>
        <p:nvSpPr>
          <p:cNvPr id="285" name="Google Shape;285;p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There are several high school completion options. Depending on which option a student chooses, it has implications for their future college and career goals.</a:t>
            </a:r>
          </a:p>
          <a:p>
            <a:pPr marL="353221" lvl="0" indent="-353221" algn="l" rtl="0">
              <a:lnSpc>
                <a:spcPct val="100000"/>
              </a:lnSpc>
              <a:spcBef>
                <a:spcPts val="0"/>
              </a:spcBef>
              <a:spcAft>
                <a:spcPts val="0"/>
              </a:spcAft>
              <a:buClr>
                <a:schemeClr val="dk1"/>
              </a:buClr>
              <a:buSzPts val="1200"/>
              <a:buFont typeface="Noto Sans Symbols"/>
              <a:buChar char="∙"/>
            </a:pPr>
            <a:endParaRPr lang="en-US" dirty="0">
              <a:latin typeface="Calibri"/>
              <a:ea typeface="Calibri"/>
              <a:cs typeface="Calibri"/>
              <a:sym typeface="Calibri"/>
            </a:endParaRPr>
          </a:p>
          <a:p>
            <a:pPr marL="241300" indent="-227013" algn="l" rtl="0">
              <a:spcBef>
                <a:spcPts val="0"/>
              </a:spcBef>
              <a:spcAft>
                <a:spcPts val="0"/>
              </a:spcAft>
            </a:pPr>
            <a:r>
              <a:rPr lang="en-US" sz="1200" u="none" strike="noStrike" dirty="0">
                <a:solidFill>
                  <a:srgbClr val="000000"/>
                </a:solidFill>
                <a:effectLst/>
                <a:latin typeface="Calibri" panose="020F0502020204030204" pitchFamily="34" charset="0"/>
                <a:cs typeface="Calibri" panose="020F0502020204030204" pitchFamily="34" charset="0"/>
              </a:rPr>
              <a:t>High School Diploma</a:t>
            </a:r>
            <a:endParaRPr lang="en-US" sz="1200" dirty="0">
              <a:effectLst/>
              <a:latin typeface="Calibri" panose="020F0502020204030204" pitchFamily="34" charset="0"/>
              <a:cs typeface="Calibri" panose="020F0502020204030204" pitchFamily="34" charset="0"/>
            </a:endParaRPr>
          </a:p>
          <a:p>
            <a:pPr marL="241300" indent="-227013" rtl="0" fontAlgn="base">
              <a:spcBef>
                <a:spcPts val="0"/>
              </a:spcBef>
              <a:spcAft>
                <a:spcPts val="0"/>
              </a:spcAft>
              <a:buFont typeface="Arial" panose="020B0604020202020204" pitchFamily="34" charset="0"/>
              <a:buChar char="•"/>
            </a:pPr>
            <a:r>
              <a:rPr lang="en-US" sz="1200" u="none" strike="noStrike" dirty="0">
                <a:solidFill>
                  <a:srgbClr val="000000"/>
                </a:solidFill>
                <a:effectLst/>
                <a:latin typeface="Calibri" panose="020F0502020204030204" pitchFamily="34" charset="0"/>
                <a:cs typeface="Calibri" panose="020F0502020204030204" pitchFamily="34" charset="0"/>
              </a:rPr>
              <a:t>Available to students who have completed graduation course requirements set by their local district.</a:t>
            </a:r>
          </a:p>
          <a:p>
            <a:pPr marL="241300" indent="-227013" rtl="0" fontAlgn="base">
              <a:spcBef>
                <a:spcPts val="0"/>
              </a:spcBef>
              <a:spcAft>
                <a:spcPts val="0"/>
              </a:spcAft>
              <a:buFont typeface="Arial" panose="020B0604020202020204" pitchFamily="34" charset="0"/>
              <a:buChar char="•"/>
            </a:pPr>
            <a:r>
              <a:rPr lang="en-US" sz="1200" u="sng" strike="noStrike" dirty="0">
                <a:solidFill>
                  <a:srgbClr val="000000"/>
                </a:solidFill>
                <a:effectLst/>
                <a:latin typeface="Calibri" panose="020F0502020204030204" pitchFamily="34" charset="0"/>
                <a:cs typeface="Calibri" panose="020F0502020204030204" pitchFamily="34" charset="0"/>
              </a:rPr>
              <a:t>Accepted</a:t>
            </a:r>
            <a:r>
              <a:rPr lang="en-US" sz="1200" u="none" strike="noStrike" dirty="0">
                <a:solidFill>
                  <a:srgbClr val="000000"/>
                </a:solidFill>
                <a:effectLst/>
                <a:latin typeface="Calibri" panose="020F0502020204030204" pitchFamily="34" charset="0"/>
                <a:cs typeface="Calibri" panose="020F0502020204030204" pitchFamily="34" charset="0"/>
              </a:rPr>
              <a:t> for federal and state financial aid, admission into college*, employment and the military.</a:t>
            </a:r>
          </a:p>
          <a:p>
            <a:pPr marL="241300" indent="-227013" rtl="0" fontAlgn="base">
              <a:spcBef>
                <a:spcPts val="0"/>
              </a:spcBef>
              <a:spcAft>
                <a:spcPts val="0"/>
              </a:spcAft>
              <a:buFont typeface="Arial" panose="020B0604020202020204" pitchFamily="34" charset="0"/>
              <a:buChar char="•"/>
            </a:pPr>
            <a:endParaRPr lang="en-US" sz="1200" u="none" strike="noStrike" dirty="0">
              <a:solidFill>
                <a:srgbClr val="000000"/>
              </a:solidFill>
              <a:effectLst/>
              <a:latin typeface="Calibri" panose="020F0502020204030204" pitchFamily="34" charset="0"/>
              <a:cs typeface="Calibri" panose="020F0502020204030204" pitchFamily="34" charset="0"/>
            </a:endParaRPr>
          </a:p>
          <a:p>
            <a:pPr marL="241300" indent="-227013" rtl="0" fontAlgn="base">
              <a:spcBef>
                <a:spcPts val="0"/>
              </a:spcBef>
              <a:spcAft>
                <a:spcPts val="0"/>
              </a:spcAft>
              <a:buFont typeface="Arial" panose="020B0604020202020204" pitchFamily="34" charset="0"/>
              <a:buChar char="•"/>
            </a:pPr>
            <a:endParaRPr lang="en-US" sz="1200" u="none" strike="noStrike" dirty="0">
              <a:solidFill>
                <a:srgbClr val="000000"/>
              </a:solidFill>
              <a:effectLst/>
              <a:latin typeface="Calibri" panose="020F0502020204030204" pitchFamily="34" charset="0"/>
              <a:cs typeface="Calibri" panose="020F0502020204030204" pitchFamily="34" charset="0"/>
            </a:endParaRPr>
          </a:p>
          <a:p>
            <a:pPr marL="241300" indent="-227013" algn="l" rtl="0">
              <a:spcBef>
                <a:spcPts val="0"/>
              </a:spcBef>
              <a:spcAft>
                <a:spcPts val="0"/>
              </a:spcAft>
            </a:pPr>
            <a:r>
              <a:rPr lang="en-US" sz="1200" u="none" strike="noStrike" dirty="0">
                <a:solidFill>
                  <a:srgbClr val="000000"/>
                </a:solidFill>
                <a:effectLst/>
                <a:latin typeface="Calibri" panose="020F0502020204030204" pitchFamily="34" charset="0"/>
                <a:cs typeface="Calibri" panose="020F0502020204030204" pitchFamily="34" charset="0"/>
              </a:rPr>
              <a:t>High School Equivalency (HSE) Certificates</a:t>
            </a:r>
            <a:endParaRPr lang="en-US" sz="1200" dirty="0">
              <a:effectLst/>
              <a:latin typeface="Calibri" panose="020F0502020204030204" pitchFamily="34" charset="0"/>
              <a:cs typeface="Calibri" panose="020F0502020204030204" pitchFamily="34" charset="0"/>
            </a:endParaRPr>
          </a:p>
          <a:p>
            <a:pPr marL="241300" indent="-227013" rtl="0" fontAlgn="base">
              <a:spcBef>
                <a:spcPts val="0"/>
              </a:spcBef>
              <a:spcAft>
                <a:spcPts val="0"/>
              </a:spcAft>
              <a:buFont typeface="Arial" panose="020B0604020202020204" pitchFamily="34" charset="0"/>
              <a:buChar char="•"/>
            </a:pPr>
            <a:r>
              <a:rPr lang="en-US" sz="1200" u="none" strike="noStrike" dirty="0">
                <a:solidFill>
                  <a:srgbClr val="000000"/>
                </a:solidFill>
                <a:effectLst/>
                <a:latin typeface="Calibri" panose="020F0502020204030204" pitchFamily="34" charset="0"/>
                <a:cs typeface="Calibri" panose="020F0502020204030204" pitchFamily="34" charset="0"/>
              </a:rPr>
              <a:t>Available to students who are 18 years and older and have passed the GED or </a:t>
            </a:r>
            <a:r>
              <a:rPr lang="en-US" sz="1200" u="none" strike="noStrike" dirty="0" err="1">
                <a:solidFill>
                  <a:srgbClr val="000000"/>
                </a:solidFill>
                <a:effectLst/>
                <a:latin typeface="Calibri" panose="020F0502020204030204" pitchFamily="34" charset="0"/>
                <a:cs typeface="Calibri" panose="020F0502020204030204" pitchFamily="34" charset="0"/>
              </a:rPr>
              <a:t>HiSET</a:t>
            </a:r>
            <a:r>
              <a:rPr lang="en-US" sz="1200" u="none" strike="noStrike" dirty="0">
                <a:solidFill>
                  <a:srgbClr val="000000"/>
                </a:solidFill>
                <a:effectLst/>
                <a:latin typeface="Calibri" panose="020F0502020204030204" pitchFamily="34" charset="0"/>
                <a:cs typeface="Calibri" panose="020F0502020204030204" pitchFamily="34" charset="0"/>
              </a:rPr>
              <a:t> test.</a:t>
            </a:r>
          </a:p>
          <a:p>
            <a:pPr marL="241300" indent="-227013" rtl="0" fontAlgn="base">
              <a:spcBef>
                <a:spcPts val="0"/>
              </a:spcBef>
              <a:spcAft>
                <a:spcPts val="0"/>
              </a:spcAft>
              <a:buFont typeface="Arial" panose="020B0604020202020204" pitchFamily="34" charset="0"/>
              <a:buChar char="•"/>
            </a:pPr>
            <a:r>
              <a:rPr lang="en-US" sz="1200" u="sng" strike="noStrike" dirty="0">
                <a:solidFill>
                  <a:srgbClr val="000000"/>
                </a:solidFill>
                <a:effectLst/>
                <a:latin typeface="Calibri" panose="020F0502020204030204" pitchFamily="34" charset="0"/>
                <a:cs typeface="Calibri" panose="020F0502020204030204" pitchFamily="34" charset="0"/>
              </a:rPr>
              <a:t>Accepted</a:t>
            </a:r>
            <a:r>
              <a:rPr lang="en-US" sz="1200" u="none" strike="noStrike" dirty="0">
                <a:solidFill>
                  <a:srgbClr val="000000"/>
                </a:solidFill>
                <a:effectLst/>
                <a:latin typeface="Calibri" panose="020F0502020204030204" pitchFamily="34" charset="0"/>
                <a:cs typeface="Calibri" panose="020F0502020204030204" pitchFamily="34" charset="0"/>
              </a:rPr>
              <a:t> for federal and state financial aid, the military and most employers.</a:t>
            </a:r>
          </a:p>
          <a:p>
            <a:pPr marL="241300" indent="-227013" rtl="0" fontAlgn="base">
              <a:spcBef>
                <a:spcPts val="0"/>
              </a:spcBef>
              <a:spcAft>
                <a:spcPts val="0"/>
              </a:spcAft>
              <a:buFont typeface="Arial" panose="020B0604020202020204" pitchFamily="34" charset="0"/>
              <a:buChar char="•"/>
            </a:pPr>
            <a:r>
              <a:rPr lang="en-US" sz="1200" u="sng" strike="noStrike" dirty="0">
                <a:solidFill>
                  <a:srgbClr val="000000"/>
                </a:solidFill>
                <a:effectLst/>
                <a:latin typeface="Calibri" panose="020F0502020204030204" pitchFamily="34" charset="0"/>
                <a:cs typeface="Calibri" panose="020F0502020204030204" pitchFamily="34" charset="0"/>
              </a:rPr>
              <a:t>Not accepted</a:t>
            </a:r>
            <a:r>
              <a:rPr lang="en-US" sz="1200" u="none" strike="noStrike" dirty="0">
                <a:solidFill>
                  <a:srgbClr val="000000"/>
                </a:solidFill>
                <a:effectLst/>
                <a:latin typeface="Calibri" panose="020F0502020204030204" pitchFamily="34" charset="0"/>
                <a:cs typeface="Calibri" panose="020F0502020204030204" pitchFamily="34" charset="0"/>
              </a:rPr>
              <a:t> for admission into the CSUs, UCs and most selective 4-year private or out-of-state colleges.</a:t>
            </a:r>
          </a:p>
          <a:p>
            <a:pPr marL="241300" indent="-227013" rtl="0" fontAlgn="base">
              <a:spcBef>
                <a:spcPts val="0"/>
              </a:spcBef>
              <a:spcAft>
                <a:spcPts val="0"/>
              </a:spcAft>
              <a:buFont typeface="Arial" panose="020B0604020202020204" pitchFamily="34" charset="0"/>
              <a:buChar char="•"/>
            </a:pPr>
            <a:endParaRPr lang="en-US" sz="1200" u="none" strike="noStrike" dirty="0">
              <a:solidFill>
                <a:srgbClr val="000000"/>
              </a:solidFill>
              <a:effectLst/>
              <a:latin typeface="Calibri" panose="020F0502020204030204" pitchFamily="34" charset="0"/>
              <a:cs typeface="Calibri" panose="020F0502020204030204" pitchFamily="34" charset="0"/>
            </a:endParaRPr>
          </a:p>
          <a:p>
            <a:pPr marL="241300" indent="-227013" rtl="0" fontAlgn="base">
              <a:spcBef>
                <a:spcPts val="0"/>
              </a:spcBef>
              <a:spcAft>
                <a:spcPts val="0"/>
              </a:spcAft>
              <a:buFont typeface="Arial" panose="020B0604020202020204" pitchFamily="34" charset="0"/>
              <a:buChar char="•"/>
            </a:pPr>
            <a:endParaRPr lang="en-US" sz="1200" u="none" strike="noStrike" dirty="0">
              <a:solidFill>
                <a:srgbClr val="000000"/>
              </a:solidFill>
              <a:effectLst/>
              <a:latin typeface="Calibri" panose="020F0502020204030204" pitchFamily="34" charset="0"/>
              <a:cs typeface="Calibri" panose="020F0502020204030204" pitchFamily="34" charset="0"/>
            </a:endParaRPr>
          </a:p>
          <a:p>
            <a:pPr marL="241300" indent="-227013" rtl="0" fontAlgn="base">
              <a:spcBef>
                <a:spcPts val="0"/>
              </a:spcBef>
              <a:spcAft>
                <a:spcPts val="0"/>
              </a:spcAft>
            </a:pPr>
            <a:r>
              <a:rPr lang="en-US" sz="1200" u="none" strike="noStrike" dirty="0">
                <a:solidFill>
                  <a:srgbClr val="000000"/>
                </a:solidFill>
                <a:effectLst/>
                <a:latin typeface="Calibri" panose="020F0502020204030204" pitchFamily="34" charset="0"/>
                <a:cs typeface="Calibri" panose="020F0502020204030204" pitchFamily="34" charset="0"/>
              </a:rPr>
              <a:t>Graduation Exemptions for foster youth, as discussed earlier:</a:t>
            </a:r>
          </a:p>
          <a:p>
            <a:pPr marL="241300" indent="-227013" rtl="0" fontAlgn="base">
              <a:spcBef>
                <a:spcPts val="0"/>
              </a:spcBef>
              <a:spcAft>
                <a:spcPts val="0"/>
              </a:spcAft>
              <a:buFont typeface="Arial" panose="020B0604020202020204" pitchFamily="34" charset="0"/>
              <a:buChar char="•"/>
            </a:pPr>
            <a:r>
              <a:rPr lang="en-US" sz="1200" u="none" strike="noStrike" dirty="0">
                <a:solidFill>
                  <a:srgbClr val="000000"/>
                </a:solidFill>
                <a:effectLst/>
                <a:latin typeface="Calibri" panose="020F0502020204030204" pitchFamily="34" charset="0"/>
                <a:cs typeface="Calibri" panose="020F0502020204030204" pitchFamily="34" charset="0"/>
              </a:rPr>
              <a:t>A</a:t>
            </a:r>
            <a:r>
              <a:rPr lang="en-US" sz="1200" u="sng" strike="noStrike" dirty="0">
                <a:solidFill>
                  <a:srgbClr val="000000"/>
                </a:solidFill>
                <a:effectLst/>
                <a:latin typeface="Calibri" panose="020F0502020204030204" pitchFamily="34" charset="0"/>
                <a:cs typeface="Calibri" panose="020F0502020204030204" pitchFamily="34" charset="0"/>
              </a:rPr>
              <a:t>ccepted</a:t>
            </a:r>
            <a:r>
              <a:rPr lang="en-US" sz="1200" u="none" strike="noStrike" dirty="0">
                <a:solidFill>
                  <a:srgbClr val="000000"/>
                </a:solidFill>
                <a:effectLst/>
                <a:latin typeface="Calibri" panose="020F0502020204030204" pitchFamily="34" charset="0"/>
                <a:cs typeface="Calibri" panose="020F0502020204030204" pitchFamily="34" charset="0"/>
              </a:rPr>
              <a:t> for federal and state financial aid, employment, and the military.</a:t>
            </a:r>
            <a:r>
              <a:rPr lang="en-US" sz="1200" u="none" strike="noStrike" dirty="0">
                <a:solidFill>
                  <a:srgbClr val="1A73E8"/>
                </a:solidFill>
                <a:effectLst/>
                <a:latin typeface="Calibri" panose="020F0502020204030204" pitchFamily="34" charset="0"/>
                <a:cs typeface="Calibri" panose="020F0502020204030204" pitchFamily="34" charset="0"/>
              </a:rPr>
              <a:t> </a:t>
            </a:r>
            <a:endParaRPr lang="en-US" sz="1200" dirty="0">
              <a:solidFill>
                <a:srgbClr val="000000"/>
              </a:solidFill>
              <a:latin typeface="Calibri" panose="020F0502020204030204" pitchFamily="34" charset="0"/>
              <a:cs typeface="Calibri" panose="020F0502020204030204" pitchFamily="34" charset="0"/>
            </a:endParaRPr>
          </a:p>
          <a:p>
            <a:pPr marL="241300" indent="-227013" rtl="0" fontAlgn="base">
              <a:spcBef>
                <a:spcPts val="0"/>
              </a:spcBef>
              <a:spcAft>
                <a:spcPts val="0"/>
              </a:spcAft>
              <a:buFont typeface="Arial" panose="020B0604020202020204" pitchFamily="34" charset="0"/>
              <a:buChar char="•"/>
            </a:pPr>
            <a:r>
              <a:rPr lang="en-US" sz="1200" u="sng" strike="noStrike" dirty="0">
                <a:solidFill>
                  <a:srgbClr val="000000"/>
                </a:solidFill>
                <a:effectLst/>
                <a:latin typeface="Calibri" panose="020F0502020204030204" pitchFamily="34" charset="0"/>
                <a:cs typeface="Calibri" panose="020F0502020204030204" pitchFamily="34" charset="0"/>
              </a:rPr>
              <a:t>Not accepted</a:t>
            </a:r>
            <a:r>
              <a:rPr lang="en-US" sz="1200" u="none" strike="noStrike" dirty="0">
                <a:solidFill>
                  <a:srgbClr val="000000"/>
                </a:solidFill>
                <a:effectLst/>
                <a:latin typeface="Calibri" panose="020F0502020204030204" pitchFamily="34" charset="0"/>
                <a:cs typeface="Calibri" panose="020F0502020204030204" pitchFamily="34" charset="0"/>
              </a:rPr>
              <a:t> for admission into the CSUs, UCs and most selective 4-year private or out-of-state colleges since students will not complete the required “a-g” courses.</a:t>
            </a:r>
          </a:p>
          <a:p>
            <a:pPr marL="241300" indent="-227013" rtl="0" fontAlgn="base">
              <a:spcBef>
                <a:spcPts val="0"/>
              </a:spcBef>
              <a:spcAft>
                <a:spcPts val="0"/>
              </a:spcAft>
              <a:buFont typeface="Arial" panose="020B0604020202020204" pitchFamily="34" charset="0"/>
              <a:buChar char="•"/>
            </a:pPr>
            <a:endParaRPr lang="en-US" sz="1200" u="none" strike="noStrike" dirty="0">
              <a:solidFill>
                <a:srgbClr val="000000"/>
              </a:solidFill>
              <a:effectLst/>
              <a:latin typeface="Calibri" panose="020F0502020204030204" pitchFamily="34" charset="0"/>
              <a:cs typeface="Calibri" panose="020F0502020204030204" pitchFamily="34" charset="0"/>
            </a:endParaRPr>
          </a:p>
          <a:p>
            <a:pPr marL="14287" indent="0" rtl="0" fontAlgn="base">
              <a:spcBef>
                <a:spcPts val="0"/>
              </a:spcBef>
              <a:spcAft>
                <a:spcPts val="0"/>
              </a:spcAft>
              <a:buFont typeface="Arial" panose="020B0604020202020204" pitchFamily="34" charset="0"/>
              <a:buNone/>
            </a:pPr>
            <a:endParaRPr lang="en-US" sz="1200" u="none" strike="noStrike" dirty="0">
              <a:solidFill>
                <a:srgbClr val="000000"/>
              </a:solidFill>
              <a:effectLst/>
              <a:latin typeface="Calibri" panose="020F0502020204030204" pitchFamily="34" charset="0"/>
              <a:cs typeface="Calibri" panose="020F0502020204030204" pitchFamily="34" charset="0"/>
            </a:endParaRPr>
          </a:p>
          <a:p>
            <a:pPr marL="241300" indent="-227013" algn="l" rtl="0">
              <a:spcBef>
                <a:spcPts val="0"/>
              </a:spcBef>
              <a:spcAft>
                <a:spcPts val="0"/>
              </a:spcAft>
            </a:pPr>
            <a:r>
              <a:rPr lang="en-US" sz="1200" u="none" strike="noStrike" dirty="0">
                <a:solidFill>
                  <a:srgbClr val="000000"/>
                </a:solidFill>
                <a:effectLst/>
                <a:latin typeface="Calibri" panose="020F0502020204030204" pitchFamily="34" charset="0"/>
                <a:cs typeface="Calibri" panose="020F0502020204030204" pitchFamily="34" charset="0"/>
              </a:rPr>
              <a:t>High School Certificate of Completion</a:t>
            </a:r>
            <a:endParaRPr lang="en-US" sz="1200" dirty="0">
              <a:effectLst/>
              <a:latin typeface="Calibri" panose="020F0502020204030204" pitchFamily="34" charset="0"/>
              <a:cs typeface="Calibri" panose="020F0502020204030204" pitchFamily="34" charset="0"/>
            </a:endParaRPr>
          </a:p>
          <a:p>
            <a:pPr marL="241300" indent="-227013" rtl="0" fontAlgn="base">
              <a:spcBef>
                <a:spcPts val="0"/>
              </a:spcBef>
              <a:spcAft>
                <a:spcPts val="0"/>
              </a:spcAft>
              <a:buFont typeface="Arial" panose="020B0604020202020204" pitchFamily="34" charset="0"/>
              <a:buChar char="•"/>
            </a:pPr>
            <a:r>
              <a:rPr lang="en-US" sz="1200" u="none" strike="noStrike" dirty="0">
                <a:solidFill>
                  <a:srgbClr val="000000"/>
                </a:solidFill>
                <a:effectLst/>
                <a:latin typeface="Calibri" panose="020F0502020204030204" pitchFamily="34" charset="0"/>
                <a:cs typeface="Calibri" panose="020F0502020204030204" pitchFamily="34" charset="0"/>
              </a:rPr>
              <a:t>Available to students, typically those with disabilities, who have completed high school but were unable to meet all the requirements for graduation.</a:t>
            </a:r>
          </a:p>
          <a:p>
            <a:pPr marL="241300" indent="-227013" rtl="0" fontAlgn="base">
              <a:spcBef>
                <a:spcPts val="0"/>
              </a:spcBef>
              <a:spcAft>
                <a:spcPts val="0"/>
              </a:spcAft>
              <a:buFont typeface="Arial" panose="020B0604020202020204" pitchFamily="34" charset="0"/>
              <a:buChar char="•"/>
            </a:pPr>
            <a:r>
              <a:rPr lang="en-US" sz="1200" u="sng" strike="noStrike" dirty="0">
                <a:solidFill>
                  <a:srgbClr val="000000"/>
                </a:solidFill>
                <a:effectLst/>
                <a:latin typeface="Calibri" panose="020F0502020204030204" pitchFamily="34" charset="0"/>
                <a:cs typeface="Calibri" panose="020F0502020204030204" pitchFamily="34" charset="0"/>
              </a:rPr>
              <a:t>Not accepted</a:t>
            </a:r>
            <a:r>
              <a:rPr lang="en-US" sz="1200" u="none" strike="noStrike" dirty="0">
                <a:solidFill>
                  <a:srgbClr val="000000"/>
                </a:solidFill>
                <a:effectLst/>
                <a:latin typeface="Calibri" panose="020F0502020204030204" pitchFamily="34" charset="0"/>
                <a:cs typeface="Calibri" panose="020F0502020204030204" pitchFamily="34" charset="0"/>
              </a:rPr>
              <a:t> for most federal and state financial aid, admission into college, and the military.</a:t>
            </a:r>
          </a:p>
          <a:p>
            <a:pPr marL="241300" indent="-227013" rtl="0" fontAlgn="base">
              <a:spcBef>
                <a:spcPts val="0"/>
              </a:spcBef>
              <a:spcAft>
                <a:spcPts val="0"/>
              </a:spcAft>
              <a:buFont typeface="Arial" panose="020B0604020202020204" pitchFamily="34" charset="0"/>
              <a:buChar char="•"/>
            </a:pPr>
            <a:r>
              <a:rPr lang="en-US" sz="1200" u="sng" dirty="0">
                <a:solidFill>
                  <a:srgbClr val="000000"/>
                </a:solidFill>
                <a:effectLst/>
                <a:latin typeface="Calibri" panose="020F0502020204030204" pitchFamily="34" charset="0"/>
                <a:cs typeface="Calibri" panose="020F0502020204030204" pitchFamily="34" charset="0"/>
              </a:rPr>
              <a:t>May be accepted</a:t>
            </a:r>
            <a:r>
              <a:rPr lang="en-US" sz="1200" u="none" strike="noStrike" dirty="0">
                <a:solidFill>
                  <a:srgbClr val="000000"/>
                </a:solidFill>
                <a:effectLst/>
                <a:latin typeface="Calibri" panose="020F0502020204030204" pitchFamily="34" charset="0"/>
                <a:cs typeface="Calibri" panose="020F0502020204030204" pitchFamily="34" charset="0"/>
              </a:rPr>
              <a:t> by employers.</a:t>
            </a:r>
          </a:p>
          <a:p>
            <a:pPr marL="241300" indent="-227013" rtl="0" fontAlgn="base">
              <a:spcBef>
                <a:spcPts val="0"/>
              </a:spcBef>
              <a:spcAft>
                <a:spcPts val="0"/>
              </a:spcAft>
              <a:buFont typeface="Arial" panose="020B0604020202020204" pitchFamily="34" charset="0"/>
              <a:buChar char="•"/>
            </a:pPr>
            <a:endParaRPr lang="en-US" sz="1200" u="none" strike="noStrike" dirty="0">
              <a:solidFill>
                <a:srgbClr val="000000"/>
              </a:solidFill>
              <a:effectLst/>
              <a:latin typeface="Calibri" panose="020F0502020204030204" pitchFamily="34" charset="0"/>
              <a:cs typeface="Calibri" panose="020F0502020204030204" pitchFamily="34" charset="0"/>
            </a:endParaRPr>
          </a:p>
          <a:p>
            <a:pPr marL="353221" lvl="0" indent="-353221" algn="l" rtl="0">
              <a:lnSpc>
                <a:spcPct val="100000"/>
              </a:lnSpc>
              <a:spcBef>
                <a:spcPts val="0"/>
              </a:spcBef>
              <a:spcAft>
                <a:spcPts val="0"/>
              </a:spcAft>
              <a:buClr>
                <a:schemeClr val="dk1"/>
              </a:buClr>
              <a:buSzPts val="1200"/>
              <a:buFont typeface="Noto Sans Symbols"/>
              <a:buChar char="∙"/>
            </a:pPr>
            <a:endParaRPr lang="en-US"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Noto Sans Symbols"/>
              <a:buChar char="∙"/>
            </a:pPr>
            <a:endParaRPr lang="en-US"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Noto Sans Symbols"/>
              <a:buChar char="∙"/>
            </a:pPr>
            <a:endParaRPr lang="en-US"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Noto Sans Symbols"/>
              <a:buChar char="∙"/>
            </a:pPr>
            <a:endParaRPr lang="en-US"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While exploring postsecondary options for youth, it’s important to also ensure that they are supported to graduate high school. This is particularly important in 12</a:t>
            </a:r>
            <a:r>
              <a:rPr lang="en-US" baseline="30000" dirty="0">
                <a:latin typeface="Calibri"/>
                <a:ea typeface="Calibri"/>
                <a:cs typeface="Calibri"/>
                <a:sym typeface="Calibri"/>
              </a:rPr>
              <a:t>th</a:t>
            </a:r>
            <a:r>
              <a:rPr lang="en-US" dirty="0">
                <a:latin typeface="Calibri"/>
                <a:ea typeface="Calibri"/>
                <a:cs typeface="Calibri"/>
                <a:sym typeface="Calibri"/>
              </a:rPr>
              <a:t> grade. Children and youth in the foster care system change schools an average of 8 times while in care, losing up to 6 months of their education with each month impacting their educational outcomes and making it difficult for some students to complete their high school graduation requirements.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Foster youth who transfer schools after completing their 2</a:t>
            </a:r>
            <a:r>
              <a:rPr lang="en-US" baseline="30000" dirty="0">
                <a:latin typeface="Calibri"/>
                <a:ea typeface="Calibri"/>
                <a:cs typeface="Calibri"/>
                <a:sym typeface="Calibri"/>
              </a:rPr>
              <a:t>nd</a:t>
            </a:r>
            <a:r>
              <a:rPr lang="en-US" dirty="0">
                <a:latin typeface="Calibri"/>
                <a:ea typeface="Calibri"/>
                <a:cs typeface="Calibri"/>
                <a:sym typeface="Calibri"/>
              </a:rPr>
              <a:t> year of high school, who are unable to reasonable complete their new district’s graduation requirements within 4-years of high school, may graduate under the state’s minimum graduation requirements (also known as AB 167/216).</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must remain in high school for four years, it does not mean that they get to graduate early.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who chose this option still receive the same high school diploma as their peers, but do not fulfil the “a-g” requirements for the UC’s and CSU’s. It’s important that students are aware of this if they are considering a public 4-year university pathway.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Only the Education Rights Holder can make this decision if the student is under the age of 18.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and caregivers can learn more in the accompanying handout put together by the Alliance for Children’s Rights:</a:t>
            </a:r>
          </a:p>
          <a:p>
            <a:pPr marL="810421" lvl="1"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English: https://allianceforchildrensrights.org/wp-content/uploads/Enrollment-and-HS-Rights-Flyer_English.pdf </a:t>
            </a:r>
          </a:p>
          <a:p>
            <a:pPr marL="810421" lvl="1" indent="-353221" algn="l" rtl="0">
              <a:lnSpc>
                <a:spcPct val="100000"/>
              </a:lnSpc>
              <a:spcBef>
                <a:spcPts val="0"/>
              </a:spcBef>
              <a:spcAft>
                <a:spcPts val="0"/>
              </a:spcAft>
              <a:buClr>
                <a:schemeClr val="dk1"/>
              </a:buClr>
              <a:buSzPts val="1200"/>
              <a:buFont typeface="Noto Sans Symbols"/>
              <a:buChar char="∙"/>
            </a:pPr>
            <a:r>
              <a:rPr lang="en-US" dirty="0">
                <a:latin typeface="Calibri"/>
                <a:ea typeface="Times New Roman"/>
                <a:cs typeface="Calibri"/>
                <a:sym typeface="Calibri"/>
              </a:rPr>
              <a:t>Spanish: https://allianceforchildrensrights.org/wp-content/uploads/Enrollment-and-HS-Rights-Flyer-SPAN.pdf</a:t>
            </a:r>
            <a:endParaRPr lang="en-US"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lang="en-US" b="0" dirty="0">
              <a:solidFill>
                <a:schemeClr val="dk1"/>
              </a:solidFill>
              <a:latin typeface="Calibri"/>
              <a:ea typeface="Calibri"/>
              <a:cs typeface="Calibri"/>
              <a:sym typeface="Calibri"/>
            </a:endParaRPr>
          </a:p>
          <a:p>
            <a:pPr marL="176611" lvl="0" indent="-100411" algn="l" rtl="0">
              <a:lnSpc>
                <a:spcPct val="100000"/>
              </a:lnSpc>
              <a:spcBef>
                <a:spcPts val="0"/>
              </a:spcBef>
              <a:spcAft>
                <a:spcPts val="0"/>
              </a:spcAft>
              <a:buClr>
                <a:schemeClr val="dk1"/>
              </a:buClr>
              <a:buSzPts val="1200"/>
              <a:buFont typeface="Arial"/>
              <a:buNone/>
            </a:pPr>
            <a:endParaRPr lang="en-US"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b="1" dirty="0">
                <a:latin typeface="Calibri"/>
                <a:ea typeface="Calibri"/>
                <a:cs typeface="Calibri"/>
                <a:sym typeface="Calibri"/>
              </a:rPr>
              <a:t>Trainers Notes:  </a:t>
            </a:r>
            <a:r>
              <a:rPr lang="en-US" dirty="0">
                <a:latin typeface="Calibri"/>
                <a:ea typeface="Calibri"/>
                <a:cs typeface="Calibri"/>
                <a:sym typeface="Calibri"/>
              </a:rPr>
              <a:t>Additional Information on AB167/216 can be found in the Postsecondary Education Planning Guide for Foster Youth.</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700" name="Google Shape;700;p3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1692062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F7856027-6F94-6D49-63E1-28253F52B784}"/>
            </a:ext>
          </a:extLst>
        </p:cNvPr>
        <p:cNvGrpSpPr/>
        <p:nvPr/>
      </p:nvGrpSpPr>
      <p:grpSpPr>
        <a:xfrm>
          <a:off x="0" y="0"/>
          <a:ext cx="0" cy="0"/>
          <a:chOff x="0" y="0"/>
          <a:chExt cx="0" cy="0"/>
        </a:xfrm>
      </p:grpSpPr>
      <p:sp>
        <p:nvSpPr>
          <p:cNvPr id="376" name="Google Shape;376;p9:notes">
            <a:extLst>
              <a:ext uri="{FF2B5EF4-FFF2-40B4-BE49-F238E27FC236}">
                <a16:creationId xmlns:a16="http://schemas.microsoft.com/office/drawing/2014/main" id="{B536E7BC-FC7E-7DEA-9591-D377C708DAE7}"/>
              </a:ext>
            </a:extLst>
          </p:cNvPr>
          <p:cNvSpPr>
            <a:spLocks noGrp="1" noRot="1" noChangeAspect="1"/>
          </p:cNvSpPr>
          <p:nvPr>
            <p:ph type="sldImg" idx="2"/>
          </p:nvPr>
        </p:nvSpPr>
        <p:spPr>
          <a:xfrm>
            <a:off x="733425" y="64611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a:extLst>
              <a:ext uri="{FF2B5EF4-FFF2-40B4-BE49-F238E27FC236}">
                <a16:creationId xmlns:a16="http://schemas.microsoft.com/office/drawing/2014/main" id="{ACBDADC0-3944-3383-3128-124F714A7483}"/>
              </a:ext>
            </a:extLst>
          </p:cNvPr>
          <p:cNvSpPr txBox="1">
            <a:spLocks noGrp="1"/>
          </p:cNvSpPr>
          <p:nvPr>
            <p:ph type="body" idx="1"/>
          </p:nvPr>
        </p:nvSpPr>
        <p:spPr>
          <a:xfrm>
            <a:off x="197203" y="3988753"/>
            <a:ext cx="6704894" cy="10714884"/>
          </a:xfrm>
          <a:prstGeom prst="rect">
            <a:avLst/>
          </a:prstGeom>
          <a:noFill/>
          <a:ln>
            <a:noFill/>
          </a:ln>
        </p:spPr>
        <p:txBody>
          <a:bodyPr spcFirstLastPara="1" wrap="square" lIns="94175" tIns="47075" rIns="94175" bIns="47075" anchor="t" anchorCtr="0">
            <a:noAutofit/>
          </a:bodyPr>
          <a:lstStyle/>
          <a:p>
            <a:pPr marL="171450" marR="0" lvl="0" indent="-95250" algn="l" rtl="0">
              <a:lnSpc>
                <a:spcPct val="100000"/>
              </a:lnSpc>
              <a:spcBef>
                <a:spcPts val="0"/>
              </a:spcBef>
              <a:spcAft>
                <a:spcPts val="0"/>
              </a:spcAft>
              <a:buClr>
                <a:schemeClr val="dk1"/>
              </a:buClr>
              <a:buSzPts val="1200"/>
              <a:buFont typeface="Arial"/>
              <a:buNone/>
            </a:pPr>
            <a:r>
              <a:rPr lang="en-US" sz="1200">
                <a:latin typeface="Calibri"/>
                <a:ea typeface="Calibri"/>
                <a:cs typeface="Calibri"/>
                <a:sym typeface="Calibri"/>
              </a:rPr>
              <a:t>Let’s hear about how some youth about their high school journey and how challenges in high school didn’t mean the end of their postsecondary journey. </a:t>
            </a:r>
            <a:br>
              <a:rPr lang="en-US" sz="1200">
                <a:latin typeface="Calibri"/>
                <a:ea typeface="Calibri"/>
                <a:cs typeface="Calibri"/>
                <a:sym typeface="Calibri"/>
              </a:rPr>
            </a:br>
            <a:endParaRPr lang="en-US" sz="120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lang="en-US" sz="12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a:latin typeface="Calibri"/>
                <a:ea typeface="Calibri"/>
                <a:cs typeface="Calibri"/>
                <a:sym typeface="Calibri"/>
              </a:rPr>
              <a:t>Trainer’s Note:</a:t>
            </a:r>
            <a:endParaRPr lang="en-US"/>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a:p>
        </p:txBody>
      </p:sp>
      <p:sp>
        <p:nvSpPr>
          <p:cNvPr id="378" name="Google Shape;378;p9:notes">
            <a:extLst>
              <a:ext uri="{FF2B5EF4-FFF2-40B4-BE49-F238E27FC236}">
                <a16:creationId xmlns:a16="http://schemas.microsoft.com/office/drawing/2014/main" id="{7D752B67-2508-9ECC-03FB-087E02DE06B7}"/>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2206442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3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In 12</a:t>
            </a:r>
            <a:r>
              <a:rPr lang="en-US" baseline="30000">
                <a:latin typeface="Calibri"/>
                <a:ea typeface="Calibri"/>
                <a:cs typeface="Calibri"/>
                <a:sym typeface="Calibri"/>
              </a:rPr>
              <a:t>th</a:t>
            </a:r>
            <a:r>
              <a:rPr lang="en-US">
                <a:latin typeface="Calibri"/>
                <a:ea typeface="Calibri"/>
                <a:cs typeface="Calibri"/>
                <a:sym typeface="Calibri"/>
              </a:rPr>
              <a:t> grade, students should continue to build upon the steps in 11</a:t>
            </a:r>
            <a:r>
              <a:rPr lang="en-US" baseline="30000">
                <a:latin typeface="Calibri"/>
                <a:ea typeface="Calibri"/>
                <a:cs typeface="Calibri"/>
                <a:sym typeface="Calibri"/>
              </a:rPr>
              <a:t>th</a:t>
            </a:r>
            <a:r>
              <a:rPr lang="en-US">
                <a:latin typeface="Calibri"/>
                <a:ea typeface="Calibri"/>
                <a:cs typeface="Calibri"/>
                <a:sym typeface="Calibri"/>
              </a:rPr>
              <a:t> grade. However, 12</a:t>
            </a:r>
            <a:r>
              <a:rPr lang="en-US" baseline="30000">
                <a:latin typeface="Calibri"/>
                <a:ea typeface="Calibri"/>
                <a:cs typeface="Calibri"/>
                <a:sym typeface="Calibri"/>
              </a:rPr>
              <a:t>th</a:t>
            </a:r>
            <a:r>
              <a:rPr lang="en-US">
                <a:latin typeface="Calibri"/>
                <a:ea typeface="Calibri"/>
                <a:cs typeface="Calibri"/>
                <a:sym typeface="Calibri"/>
              </a:rPr>
              <a:t> grade is a critical grade where students need to decide which pathway they would like to embark upon after high school graduation and take the necessary steps to reach that goal. Here is a broad overview of the key steps in 12</a:t>
            </a:r>
            <a:r>
              <a:rPr lang="en-US" baseline="30000">
                <a:latin typeface="Calibri"/>
                <a:ea typeface="Calibri"/>
                <a:cs typeface="Calibri"/>
                <a:sym typeface="Calibri"/>
              </a:rPr>
              <a:t>th</a:t>
            </a:r>
            <a:r>
              <a:rPr lang="en-US">
                <a:latin typeface="Calibri"/>
                <a:ea typeface="Calibri"/>
                <a:cs typeface="Calibri"/>
                <a:sym typeface="Calibri"/>
              </a:rPr>
              <a:t> grade. We will dive more into these steps later.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While the UCs and CSUs no longer require the SAT or ACT for purposes of admission, students who are interested in a private 4-year university may still want to take the exam as some in state and out-of-state institutions may still require them.  Students can still take or retake the SAT/ACT in the Fall and get a fee waiver from their high school counselor. It’s important to talk to their counselor at the start of the school year to determine if the school for which the student plans to apply require the SAT or ACT, ask about exam dates, and register in advance.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The summer before 12</a:t>
            </a:r>
            <a:r>
              <a:rPr lang="en-US" baseline="30000">
                <a:latin typeface="Calibri"/>
                <a:ea typeface="Calibri"/>
                <a:cs typeface="Calibri"/>
                <a:sym typeface="Calibri"/>
              </a:rPr>
              <a:t>th</a:t>
            </a:r>
            <a:r>
              <a:rPr lang="en-US">
                <a:latin typeface="Calibri"/>
                <a:ea typeface="Calibri"/>
                <a:cs typeface="Calibri"/>
                <a:sym typeface="Calibri"/>
              </a:rPr>
              <a:t> grade and fall semester is when students should narrow down their list of potential majors and colleges to apply to. This is most critical for students pursuing a 4-year degree. As we will talk about later, students considering a community college pathway have until the Spring semester.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12</a:t>
            </a:r>
            <a:r>
              <a:rPr lang="en-US" baseline="30000">
                <a:latin typeface="Calibri"/>
                <a:ea typeface="Calibri"/>
                <a:cs typeface="Calibri"/>
                <a:sym typeface="Calibri"/>
              </a:rPr>
              <a:t>th</a:t>
            </a:r>
            <a:r>
              <a:rPr lang="en-US">
                <a:latin typeface="Calibri"/>
                <a:ea typeface="Calibri"/>
                <a:cs typeface="Calibri"/>
                <a:sym typeface="Calibri"/>
              </a:rPr>
              <a:t> grade is also when students will need apply to college and for financial aid. There are key steps and deadlines for this process, which we will cover later in this training.</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Lastly, 12</a:t>
            </a:r>
            <a:r>
              <a:rPr lang="en-US" baseline="30000">
                <a:latin typeface="Calibri"/>
                <a:ea typeface="Calibri"/>
                <a:cs typeface="Calibri"/>
                <a:sym typeface="Calibri"/>
              </a:rPr>
              <a:t>th</a:t>
            </a:r>
            <a:r>
              <a:rPr lang="en-US">
                <a:latin typeface="Calibri"/>
                <a:ea typeface="Calibri"/>
                <a:cs typeface="Calibri"/>
                <a:sym typeface="Calibri"/>
              </a:rPr>
              <a:t> grade is also when students should be connected to campus-based support programs and other resources. We will provide more information about all the great resources and supports available to students and how to link them to these supportive services.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b="0">
              <a:solidFill>
                <a:schemeClr val="dk1"/>
              </a:solidFill>
              <a:latin typeface="Calibri"/>
              <a:ea typeface="Calibri"/>
              <a:cs typeface="Calibri"/>
              <a:sym typeface="Calibri"/>
            </a:endParaRPr>
          </a:p>
          <a:p>
            <a:pPr marL="176611" lvl="0" indent="-100411" algn="l" rtl="0">
              <a:lnSpc>
                <a:spcPct val="100000"/>
              </a:lnSpc>
              <a:spcBef>
                <a:spcPts val="0"/>
              </a:spcBef>
              <a:spcAft>
                <a:spcPts val="0"/>
              </a:spcAft>
              <a:buClr>
                <a:schemeClr val="dk1"/>
              </a:buClr>
              <a:buSzPts val="1200"/>
              <a:buFont typeface="Arial"/>
              <a:buNone/>
            </a:pP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b="1">
                <a:latin typeface="Calibri"/>
                <a:ea typeface="Calibri"/>
                <a:cs typeface="Calibri"/>
                <a:sym typeface="Calibri"/>
              </a:rPr>
              <a:t>Trainers Notes:  </a:t>
            </a:r>
            <a:r>
              <a:rPr lang="en-US">
                <a:latin typeface="Calibri"/>
                <a:ea typeface="Calibri"/>
                <a:cs typeface="Calibri"/>
                <a:sym typeface="Calibri"/>
              </a:rPr>
              <a:t>A grade specific checklist is available in the  Foster Youth Postsecondary Education Planning Guide that identifies steps students can complete in the fall and spring semester of senior year along with specific links to resources.</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710" name="Google Shape;710;p3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3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Let’s take a 10-minute break. When we get back we will share more about key tips when applying to college, applying for financial aid and a host of resources available to assist youth to successfully transition to and through college.</a:t>
            </a:r>
            <a:endParaRPr/>
          </a:p>
          <a:p>
            <a:pPr marL="353221" lvl="0" indent="-277021" algn="l" rtl="0">
              <a:lnSpc>
                <a:spcPct val="100000"/>
              </a:lnSpc>
              <a:spcBef>
                <a:spcPts val="0"/>
              </a:spcBef>
              <a:spcAft>
                <a:spcPts val="0"/>
              </a:spcAft>
              <a:buClr>
                <a:schemeClr val="dk1"/>
              </a:buClr>
              <a:buSzPts val="1200"/>
              <a:buFont typeface="Noto Sans Symbols"/>
              <a:buNone/>
            </a:pP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b="1">
                <a:latin typeface="Calibri"/>
                <a:ea typeface="Calibri"/>
                <a:cs typeface="Calibri"/>
                <a:sym typeface="Calibri"/>
              </a:rPr>
              <a:t>Trainer’s Note: </a:t>
            </a:r>
            <a:r>
              <a:rPr lang="en-US">
                <a:latin typeface="Calibri"/>
                <a:ea typeface="Calibri"/>
                <a:cs typeface="Calibri"/>
                <a:sym typeface="Calibri"/>
              </a:rPr>
              <a:t>Allow participants a 10-minute break. This can be taken all at once or spread out as two 5-minute breaks.</a:t>
            </a:r>
            <a:r>
              <a:rPr lang="en-US" b="1">
                <a:latin typeface="Calibri"/>
                <a:ea typeface="Calibri"/>
                <a:cs typeface="Calibri"/>
                <a:sym typeface="Calibri"/>
              </a:rPr>
              <a:t>  </a:t>
            </a:r>
            <a:endParaRPr>
              <a:latin typeface="Times New Roman"/>
              <a:ea typeface="Times New Roman"/>
              <a:cs typeface="Times New Roman"/>
              <a:sym typeface="Times New Roman"/>
            </a:endParaRPr>
          </a:p>
        </p:txBody>
      </p:sp>
      <p:sp>
        <p:nvSpPr>
          <p:cNvPr id="737" name="Google Shape;737;p3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43</a:t>
            </a:fld>
            <a:endParaRPr>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34:notes"/>
          <p:cNvSpPr>
            <a:spLocks noGrp="1" noRot="1" noChangeAspect="1"/>
          </p:cNvSpPr>
          <p:nvPr>
            <p:ph type="sldImg" idx="2"/>
          </p:nvPr>
        </p:nvSpPr>
        <p:spPr>
          <a:xfrm>
            <a:off x="655638" y="312738"/>
            <a:ext cx="5630862"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34:notes"/>
          <p:cNvSpPr txBox="1">
            <a:spLocks noGrp="1"/>
          </p:cNvSpPr>
          <p:nvPr>
            <p:ph type="body" idx="1"/>
          </p:nvPr>
        </p:nvSpPr>
        <p:spPr>
          <a:xfrm>
            <a:off x="236643" y="3675909"/>
            <a:ext cx="6468251" cy="5238497"/>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Before we talk about how to support youth with applying to college, let’s take a moment to reflect on how you feel about supporting youth with the college matriculation process? (i.e., college applications, financial aid applications, etc.). </a:t>
            </a:r>
            <a:endParaRPr sz="11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b="1">
                <a:latin typeface="Calibri"/>
                <a:ea typeface="Calibri"/>
                <a:cs typeface="Calibri"/>
                <a:sym typeface="Calibri"/>
              </a:rPr>
              <a:t>**Trainer’s Note- Interaction Activity (5 minutes):</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b="1">
                <a:latin typeface="Calibri"/>
                <a:ea typeface="Calibri"/>
                <a:cs typeface="Calibri"/>
                <a:sym typeface="Calibri"/>
              </a:rPr>
              <a:t>It’s normal for students, and adults to feel a range of feelings in relation to the college matriculation process. </a:t>
            </a:r>
            <a:r>
              <a:rPr lang="en-US" sz="1100">
                <a:latin typeface="Calibri"/>
                <a:ea typeface="Calibri"/>
                <a:cs typeface="Calibri"/>
                <a:sym typeface="Calibri"/>
              </a:rPr>
              <a:t>They may feel scared, confused, intimated, confident, overwhelmed or excited. This is a great opportunity for caregivers to reflect on their own feelings about the process to help normalize the feelings that may come up for both caregivers and youth as well and the importance of connecting them to support. </a:t>
            </a:r>
            <a:endParaRPr/>
          </a:p>
          <a:p>
            <a:pPr marL="0" lvl="0" indent="0" algn="l" rtl="0">
              <a:lnSpc>
                <a:spcPct val="100000"/>
              </a:lnSpc>
              <a:spcBef>
                <a:spcPts val="0"/>
              </a:spcBef>
              <a:spcAft>
                <a:spcPts val="0"/>
              </a:spcAft>
              <a:buSzPts val="1400"/>
              <a:buNone/>
            </a:pPr>
            <a:endParaRPr sz="11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100" b="1" u="sng">
                <a:latin typeface="Calibri"/>
                <a:ea typeface="Calibri"/>
                <a:cs typeface="Calibri"/>
                <a:sym typeface="Calibri"/>
              </a:rPr>
              <a:t>In-person:</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Calibri"/>
              <a:buChar char="●"/>
            </a:pPr>
            <a:r>
              <a:rPr lang="en-US" sz="1100" b="1" i="1">
                <a:latin typeface="Calibri"/>
                <a:ea typeface="Calibri"/>
                <a:cs typeface="Calibri"/>
                <a:sym typeface="Calibri"/>
              </a:rPr>
              <a:t>Pair and Share</a:t>
            </a:r>
            <a:r>
              <a:rPr lang="en-US" sz="1100" b="1">
                <a:latin typeface="Calibri"/>
                <a:ea typeface="Calibri"/>
                <a:cs typeface="Calibri"/>
                <a:sym typeface="Calibri"/>
              </a:rPr>
              <a:t>: </a:t>
            </a:r>
            <a:r>
              <a:rPr lang="en-US" sz="1100">
                <a:latin typeface="Calibri"/>
                <a:ea typeface="Calibri"/>
                <a:cs typeface="Calibri"/>
                <a:sym typeface="Calibri"/>
              </a:rPr>
              <a:t>Ask participants to introduce themselves to one person seated next to them. As a pair, participants will discuss the question listed on the slide. Once the facilitator calls participants back into one large group, volunteers will share back what responses they shared. The facilitator will then guide the discussion to identify common themes and experiences.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Calibri"/>
              <a:buChar char="●"/>
            </a:pPr>
            <a:r>
              <a:rPr lang="en-US" sz="1100" b="1" i="1">
                <a:latin typeface="Calibri"/>
                <a:ea typeface="Calibri"/>
                <a:cs typeface="Calibri"/>
                <a:sym typeface="Calibri"/>
              </a:rPr>
              <a:t>Post-It Collage</a:t>
            </a:r>
            <a:r>
              <a:rPr lang="en-US" sz="1100" b="1">
                <a:latin typeface="Calibri"/>
                <a:ea typeface="Calibri"/>
                <a:cs typeface="Calibri"/>
                <a:sym typeface="Calibri"/>
              </a:rPr>
              <a:t>: </a:t>
            </a:r>
            <a:r>
              <a:rPr lang="en-US" sz="1100">
                <a:latin typeface="Calibri"/>
                <a:ea typeface="Calibri"/>
                <a:cs typeface="Calibri"/>
                <a:sym typeface="Calibri"/>
              </a:rPr>
              <a:t>Before the presentation, the facilitator can place 3 Post-It notes at each seat. The facilitator can ask audience members to jot down their answer on up to three Post-It notes. Participants can then stick their notes up on a wall. The facilitator can cluster common responses together and read aloud the messages that were most common and guide group discussion.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Calibri"/>
              <a:buChar char="●"/>
            </a:pPr>
            <a:r>
              <a:rPr lang="en-US" sz="1100" b="1" i="1">
                <a:latin typeface="Calibri"/>
                <a:ea typeface="Calibri"/>
                <a:cs typeface="Calibri"/>
                <a:sym typeface="Calibri"/>
              </a:rPr>
              <a:t>Poll the Audience</a:t>
            </a:r>
            <a:r>
              <a:rPr lang="en-US" sz="1100" b="1">
                <a:latin typeface="Calibri"/>
                <a:ea typeface="Calibri"/>
                <a:cs typeface="Calibri"/>
                <a:sym typeface="Calibri"/>
              </a:rPr>
              <a:t>: </a:t>
            </a:r>
            <a:r>
              <a:rPr lang="en-US" sz="1100">
                <a:latin typeface="Calibri"/>
                <a:ea typeface="Calibri"/>
                <a:cs typeface="Calibri"/>
                <a:sym typeface="Calibri"/>
              </a:rPr>
              <a:t>The facilitator can share some typical responses and ask people to react by a show of hands. For example, “raise your hand if you feel intimidated.” Facilitator can then call on 1-2 volunteers to share their feelings about the process and facilitate a short group discussion.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b="1">
                <a:latin typeface="Calibri"/>
                <a:ea typeface="Calibri"/>
                <a:cs typeface="Calibri"/>
                <a:sym typeface="Calibri"/>
              </a:rPr>
              <a:t>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b="1" u="sng">
                <a:latin typeface="Calibri"/>
                <a:ea typeface="Calibri"/>
                <a:cs typeface="Calibri"/>
                <a:sym typeface="Calibri"/>
              </a:rPr>
              <a:t>Via Zoom:</a:t>
            </a:r>
            <a:r>
              <a:rPr lang="en-US" sz="1100" b="1">
                <a:latin typeface="Calibri"/>
                <a:ea typeface="Calibri"/>
                <a:cs typeface="Calibri"/>
                <a:sym typeface="Calibri"/>
              </a:rPr>
              <a:t>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Noto Sans Symbols"/>
              <a:buChar char="∙"/>
            </a:pPr>
            <a:r>
              <a:rPr lang="en-US" sz="1100">
                <a:latin typeface="Calibri"/>
                <a:ea typeface="Calibri"/>
                <a:cs typeface="Calibri"/>
                <a:sym typeface="Calibri"/>
              </a:rPr>
              <a:t>Participants could be asked to respond through a Word Cloud feature on </a:t>
            </a:r>
            <a:r>
              <a:rPr lang="en-US" sz="1100" err="1">
                <a:latin typeface="Calibri"/>
                <a:ea typeface="Calibri"/>
                <a:cs typeface="Calibri"/>
                <a:sym typeface="Calibri"/>
              </a:rPr>
              <a:t>Menti</a:t>
            </a:r>
            <a:r>
              <a:rPr lang="en-US" sz="1100">
                <a:latin typeface="Calibri"/>
                <a:ea typeface="Calibri"/>
                <a:cs typeface="Calibri"/>
                <a:sym typeface="Calibri"/>
              </a:rPr>
              <a:t> which will highlight the more common responses, or through pre-created options via a poll on Zoom. Additionally, depending on the size of the group, people can also put their responses into the chat function, which the trainer can facilitate, and react to by noticing high-level themes and commonalities.</a:t>
            </a:r>
            <a:endParaRPr sz="1100">
              <a:latin typeface="Times New Roman"/>
              <a:ea typeface="Times New Roman"/>
              <a:cs typeface="Times New Roman"/>
              <a:sym typeface="Times New Roman"/>
            </a:endParaRPr>
          </a:p>
        </p:txBody>
      </p:sp>
      <p:sp>
        <p:nvSpPr>
          <p:cNvPr id="747" name="Google Shape;747;p3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44</a:t>
            </a:fld>
            <a:endParaRPr>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3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3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Just as the college application process can generate a range of feelings—dread, fear, confusion, frustration—for us as adults, it can also do the same for our students.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Your youth may experience stress during this process and may manifest that stress in different ways, such as avoidance, or shutting down.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It is important to remain patient and encouraging, and to continue to support youth throughout the college application, and well beyond.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Senate Bill 12 requires social workers and probation officers to identify a postsecondary support person to assist youth ages 16 or older with their college and financial aid applications.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This person can be anyone, including you! We hope that today’s training will help equip you to assist youth through this process, to make sure they have the information they need to do this successfully, and to connect them to additional resources when needed.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758" name="Google Shape;758;p3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3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3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Let’s now dive deeper into some key steps with the college application process. We will then talk more about the financial aid application process and resources to support youth to be successful once enrolled in college. </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768" name="Google Shape;768;p3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46</a:t>
            </a:fld>
            <a:endParaRPr>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7:notes"/>
          <p:cNvSpPr>
            <a:spLocks noGrp="1" noRot="1" noChangeAspect="1"/>
          </p:cNvSpPr>
          <p:nvPr>
            <p:ph type="sldImg" idx="2"/>
          </p:nvPr>
        </p:nvSpPr>
        <p:spPr>
          <a:xfrm>
            <a:off x="735013" y="31273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7:notes"/>
          <p:cNvSpPr txBox="1">
            <a:spLocks noGrp="1"/>
          </p:cNvSpPr>
          <p:nvPr>
            <p:ph type="body" idx="1"/>
          </p:nvPr>
        </p:nvSpPr>
        <p:spPr>
          <a:xfrm>
            <a:off x="197203" y="3597698"/>
            <a:ext cx="6704894" cy="8681403"/>
          </a:xfrm>
          <a:prstGeom prst="rect">
            <a:avLst/>
          </a:prstGeom>
          <a:noFill/>
          <a:ln>
            <a:noFill/>
          </a:ln>
        </p:spPr>
        <p:txBody>
          <a:bodyPr spcFirstLastPara="1" wrap="square" lIns="94175" tIns="47075" rIns="94175" bIns="47075" anchor="t" anchorCtr="0">
            <a:noAutofit/>
          </a:bodyPr>
          <a:lstStyle/>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Here are some general tips for students applying to a CSU or UC campus. First, while both systems have a selective admission process, it’s important to know that the admissions requirements, acceptance rates, application processes, and costs of tuition are different for these two systems, even though they are both public universities. For example, the UC schools have a 3.0 minimum GPA requirement compared to a 2.0 minimum GPA at the CSU’s. The links on this slide provide more information about their eligibility requirement and application process.  </a:t>
            </a:r>
            <a:endParaRPr sz="11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For those applying to a 4-year college or university, the summer before their senior year is a great time for students to start preparing for the applications. The UC applications, for example, require essays (personal insight questions) and students can get a head start on them in the summer. It’s recommended that students have someone review and proofread their essays before submitting them. </a:t>
            </a:r>
            <a:endParaRPr sz="11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There is a fee to apply to these universities. Students can receive application </a:t>
            </a:r>
            <a:r>
              <a:rPr lang="en-US" sz="1100" b="1" i="1" dirty="0">
                <a:latin typeface="Calibri"/>
                <a:ea typeface="Calibri"/>
                <a:cs typeface="Calibri"/>
                <a:sym typeface="Calibri"/>
              </a:rPr>
              <a:t>fee waivers </a:t>
            </a:r>
            <a:r>
              <a:rPr lang="en-US" sz="1100" dirty="0">
                <a:latin typeface="Calibri"/>
                <a:ea typeface="Calibri"/>
                <a:cs typeface="Calibri"/>
                <a:sym typeface="Calibri"/>
              </a:rPr>
              <a:t>to apply for CSU and UC for free at up to 4 campuses each. Students will be automatically screened for fee waiver eligibility when they complete their online applications. </a:t>
            </a:r>
            <a:endParaRPr sz="1100" dirty="0">
              <a:latin typeface="Times New Roman"/>
              <a:ea typeface="Times New Roman"/>
              <a:cs typeface="Times New Roman"/>
              <a:sym typeface="Times New Roman"/>
            </a:endParaRPr>
          </a:p>
          <a:p>
            <a:pPr marL="457200" lvl="0" indent="-298450" algn="l" rtl="0">
              <a:lnSpc>
                <a:spcPct val="107000"/>
              </a:lnSpc>
              <a:spcBef>
                <a:spcPts val="0"/>
              </a:spcBef>
              <a:spcAft>
                <a:spcPts val="0"/>
              </a:spcAft>
              <a:buSzPts val="1100"/>
              <a:buFont typeface="Calibri"/>
              <a:buChar char="●"/>
            </a:pPr>
            <a:r>
              <a:rPr lang="en-US" sz="1100" dirty="0">
                <a:latin typeface="Calibri"/>
                <a:ea typeface="Calibri"/>
                <a:cs typeface="Calibri"/>
                <a:sym typeface="Calibri"/>
              </a:rPr>
              <a:t>Foster youth who are California residents (including undocumented students) will usually qualify based on their income and household size. </a:t>
            </a:r>
            <a:endParaRPr sz="1100" dirty="0">
              <a:latin typeface="Calibri"/>
              <a:ea typeface="Calibri"/>
              <a:cs typeface="Calibri"/>
              <a:sym typeface="Calibri"/>
            </a:endParaRPr>
          </a:p>
          <a:p>
            <a:pPr marL="457200" lvl="0" indent="-298450" algn="l" rtl="0">
              <a:lnSpc>
                <a:spcPct val="107000"/>
              </a:lnSpc>
              <a:spcBef>
                <a:spcPts val="0"/>
              </a:spcBef>
              <a:spcAft>
                <a:spcPts val="0"/>
              </a:spcAft>
              <a:buSzPts val="1100"/>
              <a:buFont typeface="Calibri"/>
              <a:buChar char="●"/>
            </a:pPr>
            <a:r>
              <a:rPr lang="en-US" sz="1100" dirty="0">
                <a:latin typeface="Calibri"/>
                <a:ea typeface="Calibri"/>
                <a:cs typeface="Calibri"/>
                <a:sym typeface="Calibri"/>
              </a:rPr>
              <a:t>For students applying to CSU and UC, </a:t>
            </a:r>
            <a:r>
              <a:rPr lang="en-US" sz="1100" b="1" i="1" dirty="0">
                <a:latin typeface="Calibri"/>
                <a:ea typeface="Calibri"/>
                <a:cs typeface="Calibri"/>
                <a:sym typeface="Calibri"/>
              </a:rPr>
              <a:t>November 30</a:t>
            </a:r>
            <a:r>
              <a:rPr lang="en-US" sz="1100" b="1" i="1" baseline="30000" dirty="0">
                <a:latin typeface="Calibri"/>
                <a:ea typeface="Calibri"/>
                <a:cs typeface="Calibri"/>
                <a:sym typeface="Calibri"/>
              </a:rPr>
              <a:t>th</a:t>
            </a:r>
            <a:r>
              <a:rPr lang="en-US" sz="1100" b="1" i="1" dirty="0">
                <a:latin typeface="Calibri"/>
                <a:ea typeface="Calibri"/>
                <a:cs typeface="Calibri"/>
                <a:sym typeface="Calibri"/>
              </a:rPr>
              <a:t> </a:t>
            </a:r>
            <a:r>
              <a:rPr lang="en-US" sz="1100" dirty="0">
                <a:latin typeface="Calibri"/>
                <a:ea typeface="Calibri"/>
                <a:cs typeface="Calibri"/>
                <a:sym typeface="Calibri"/>
              </a:rPr>
              <a:t>is the application deadline. If a student is applying to a private college, such as USC or Loyola Marymount, they will need to check the deadline for that particular campus.  </a:t>
            </a:r>
          </a:p>
          <a:p>
            <a:pPr marL="457200" lvl="0" indent="-298450" algn="l" rtl="0">
              <a:lnSpc>
                <a:spcPct val="107000"/>
              </a:lnSpc>
              <a:spcBef>
                <a:spcPts val="0"/>
              </a:spcBef>
              <a:spcAft>
                <a:spcPts val="0"/>
              </a:spcAft>
              <a:buSzPts val="1100"/>
              <a:buFont typeface="Calibri"/>
              <a:buChar char="●"/>
            </a:pPr>
            <a:r>
              <a:rPr lang="en-US" sz="1100" dirty="0">
                <a:latin typeface="Calibri"/>
                <a:ea typeface="Calibri"/>
                <a:cs typeface="Calibri"/>
                <a:sym typeface="Calibri"/>
              </a:rPr>
              <a:t>Some CSU campuses that are not impacted may have later application deadlines. Always check the CSU website for the most up-to-date information. </a:t>
            </a:r>
            <a:endParaRPr sz="1100" dirty="0">
              <a:latin typeface="Calibri"/>
              <a:ea typeface="Calibri"/>
              <a:cs typeface="Calibri"/>
              <a:sym typeface="Calibri"/>
            </a:endParaRPr>
          </a:p>
          <a:p>
            <a:pPr marL="457200" lvl="0" indent="-298450" algn="l" rtl="0">
              <a:lnSpc>
                <a:spcPct val="107000"/>
              </a:lnSpc>
              <a:spcBef>
                <a:spcPts val="0"/>
              </a:spcBef>
              <a:spcAft>
                <a:spcPts val="0"/>
              </a:spcAft>
              <a:buSzPts val="1100"/>
              <a:buFont typeface="Calibri"/>
              <a:buChar char="●"/>
            </a:pPr>
            <a:r>
              <a:rPr lang="en-US" sz="1100" dirty="0">
                <a:latin typeface="Calibri"/>
                <a:ea typeface="Calibri"/>
                <a:cs typeface="Calibri"/>
                <a:sym typeface="Calibri"/>
              </a:rPr>
              <a:t>If an application asks students about their </a:t>
            </a:r>
            <a:r>
              <a:rPr lang="en-US" sz="1100" b="1" i="1" dirty="0">
                <a:latin typeface="Calibri"/>
                <a:ea typeface="Calibri"/>
                <a:cs typeface="Calibri"/>
                <a:sym typeface="Calibri"/>
              </a:rPr>
              <a:t>foster care status </a:t>
            </a:r>
            <a:r>
              <a:rPr lang="en-US" sz="1100" dirty="0">
                <a:latin typeface="Calibri"/>
                <a:ea typeface="Calibri"/>
                <a:cs typeface="Calibri"/>
                <a:sym typeface="Calibri"/>
              </a:rPr>
              <a:t>(ex: “Are you or were you ever in foster care?”), encourage your student to check the box to disclose their status. This information is often used by colleges to outreach to foster youth about special benefits and resources that are available on campus. This information does not affect the youth’s admissions outcome. </a:t>
            </a:r>
            <a:endParaRPr sz="1100" dirty="0">
              <a:latin typeface="Calibri"/>
              <a:ea typeface="Calibri"/>
              <a:cs typeface="Calibri"/>
              <a:sym typeface="Calibri"/>
            </a:endParaRPr>
          </a:p>
          <a:p>
            <a:pPr marL="457200" lvl="0" indent="-298450" algn="l" rtl="0">
              <a:lnSpc>
                <a:spcPct val="107000"/>
              </a:lnSpc>
              <a:spcBef>
                <a:spcPts val="0"/>
              </a:spcBef>
              <a:spcAft>
                <a:spcPts val="0"/>
              </a:spcAft>
              <a:buSzPts val="1100"/>
              <a:buFont typeface="Calibri"/>
              <a:buChar char="●"/>
            </a:pPr>
            <a:r>
              <a:rPr lang="en-US" sz="1100" dirty="0">
                <a:highlight>
                  <a:schemeClr val="lt1"/>
                </a:highlight>
                <a:latin typeface="Calibri"/>
                <a:ea typeface="Calibri"/>
                <a:cs typeface="Calibri"/>
                <a:sym typeface="Calibri"/>
              </a:rPr>
              <a:t>When they are applying, youth should also indicate their interest in </a:t>
            </a:r>
            <a:r>
              <a:rPr lang="en-US" sz="1100" b="1" i="1" dirty="0">
                <a:highlight>
                  <a:schemeClr val="lt1"/>
                </a:highlight>
                <a:latin typeface="Calibri"/>
                <a:ea typeface="Calibri"/>
                <a:cs typeface="Calibri"/>
                <a:sym typeface="Calibri"/>
              </a:rPr>
              <a:t>on-campus housing</a:t>
            </a:r>
            <a:r>
              <a:rPr lang="en-US" sz="1100" dirty="0">
                <a:highlight>
                  <a:schemeClr val="lt1"/>
                </a:highlight>
                <a:latin typeface="Calibri"/>
                <a:ea typeface="Calibri"/>
                <a:cs typeface="Calibri"/>
                <a:sym typeface="Calibri"/>
              </a:rPr>
              <a:t>, if available. Foster youth are eligible to receive priority consideration for housing on CSU and UC campuses. </a:t>
            </a:r>
            <a:endParaRPr sz="1100" dirty="0">
              <a:highlight>
                <a:schemeClr val="lt1"/>
              </a:highlight>
              <a:latin typeface="Calibri"/>
              <a:ea typeface="Calibri"/>
              <a:cs typeface="Calibri"/>
              <a:sym typeface="Calibri"/>
            </a:endParaRPr>
          </a:p>
          <a:p>
            <a:pPr marL="457200" lvl="0" indent="-298450" algn="l" rtl="0">
              <a:lnSpc>
                <a:spcPct val="107000"/>
              </a:lnSpc>
              <a:spcBef>
                <a:spcPts val="0"/>
              </a:spcBef>
              <a:spcAft>
                <a:spcPts val="0"/>
              </a:spcAft>
              <a:buSzPts val="1100"/>
              <a:buFont typeface="Calibri"/>
              <a:buChar char="●"/>
            </a:pPr>
            <a:r>
              <a:rPr lang="en-US" sz="1100" dirty="0">
                <a:highlight>
                  <a:schemeClr val="lt1"/>
                </a:highlight>
                <a:latin typeface="Calibri"/>
                <a:ea typeface="Calibri"/>
                <a:cs typeface="Calibri"/>
                <a:sym typeface="Calibri"/>
              </a:rPr>
              <a:t>Even if they are not yet sure what their housing plans may be, it is important to apply for housing early as there are usually more students seeking housing than there is housing available. Students can always decline housing later if they make alternative arrangements.</a:t>
            </a:r>
          </a:p>
          <a:p>
            <a:pPr marL="457200" lvl="0" indent="-298450" algn="l" rtl="0">
              <a:lnSpc>
                <a:spcPct val="107000"/>
              </a:lnSpc>
              <a:spcBef>
                <a:spcPts val="0"/>
              </a:spcBef>
              <a:spcAft>
                <a:spcPts val="0"/>
              </a:spcAft>
              <a:buSzPts val="1100"/>
              <a:buFont typeface="Calibri"/>
              <a:buChar char="●"/>
            </a:pPr>
            <a:endParaRPr lang="en-US" sz="1100" dirty="0">
              <a:highlight>
                <a:schemeClr val="lt1"/>
              </a:highlight>
              <a:latin typeface="Calibri"/>
              <a:cs typeface="Calibri"/>
              <a:sym typeface="Calibri"/>
            </a:endParaRPr>
          </a:p>
          <a:p>
            <a:pPr marL="457200" lvl="0" indent="-298450" algn="l" rtl="0">
              <a:lnSpc>
                <a:spcPct val="107000"/>
              </a:lnSpc>
              <a:spcBef>
                <a:spcPts val="0"/>
              </a:spcBef>
              <a:spcAft>
                <a:spcPts val="0"/>
              </a:spcAft>
              <a:buSzPts val="1100"/>
              <a:buFont typeface="Calibri"/>
              <a:buChar char="●"/>
            </a:pPr>
            <a:endParaRPr dirty="0">
              <a:highlight>
                <a:schemeClr val="lt1"/>
              </a:highlight>
            </a:endParaRPr>
          </a:p>
          <a:p>
            <a:pPr marL="457200" lvl="0" indent="-298450" algn="l" rtl="0">
              <a:lnSpc>
                <a:spcPct val="107000"/>
              </a:lnSpc>
              <a:spcBef>
                <a:spcPts val="0"/>
              </a:spcBef>
              <a:spcAft>
                <a:spcPts val="0"/>
              </a:spcAft>
              <a:buSzPts val="1100"/>
              <a:buFont typeface="Calibri"/>
              <a:buChar char="●"/>
            </a:pPr>
            <a:r>
              <a:rPr lang="en-US" sz="1100" dirty="0">
                <a:latin typeface="Calibri"/>
                <a:ea typeface="Calibri"/>
                <a:cs typeface="Calibri"/>
                <a:sym typeface="Calibri"/>
              </a:rPr>
              <a:t>For students applying to CSU, they should be encouraged to complete the </a:t>
            </a:r>
            <a:r>
              <a:rPr lang="en-US" sz="1100" b="1" i="1" dirty="0" err="1">
                <a:latin typeface="Calibri"/>
                <a:ea typeface="Calibri"/>
                <a:cs typeface="Calibri"/>
                <a:sym typeface="Calibri"/>
              </a:rPr>
              <a:t>EOP</a:t>
            </a:r>
            <a:r>
              <a:rPr lang="en-US" sz="1100" dirty="0">
                <a:latin typeface="Calibri"/>
                <a:ea typeface="Calibri"/>
                <a:cs typeface="Calibri"/>
                <a:sym typeface="Calibri"/>
              </a:rPr>
              <a:t> portion of the application to receive </a:t>
            </a:r>
            <a:r>
              <a:rPr lang="en-US" sz="1100" dirty="0" err="1">
                <a:latin typeface="Calibri"/>
                <a:ea typeface="Calibri"/>
                <a:cs typeface="Calibri"/>
                <a:sym typeface="Calibri"/>
              </a:rPr>
              <a:t>EOP</a:t>
            </a:r>
            <a:r>
              <a:rPr lang="en-US" sz="1100" dirty="0">
                <a:latin typeface="Calibri"/>
                <a:ea typeface="Calibri"/>
                <a:cs typeface="Calibri"/>
                <a:sym typeface="Calibri"/>
              </a:rPr>
              <a:t> services. Some UC’s have an </a:t>
            </a:r>
            <a:r>
              <a:rPr lang="en-US" sz="1100" dirty="0" err="1">
                <a:latin typeface="Calibri"/>
                <a:ea typeface="Calibri"/>
                <a:cs typeface="Calibri"/>
                <a:sym typeface="Calibri"/>
              </a:rPr>
              <a:t>EOP</a:t>
            </a:r>
            <a:r>
              <a:rPr lang="en-US" sz="1100" dirty="0">
                <a:latin typeface="Calibri"/>
                <a:ea typeface="Calibri"/>
                <a:cs typeface="Calibri"/>
                <a:sym typeface="Calibri"/>
              </a:rPr>
              <a:t> program, but not all.</a:t>
            </a:r>
            <a:endParaRPr sz="1100" dirty="0">
              <a:latin typeface="Calibri"/>
              <a:ea typeface="Calibri"/>
              <a:cs typeface="Calibri"/>
              <a:sym typeface="Calibri"/>
            </a:endParaRPr>
          </a:p>
          <a:p>
            <a:pPr marL="457200" lvl="0" indent="-298450" algn="l" rtl="0">
              <a:lnSpc>
                <a:spcPct val="100000"/>
              </a:lnSpc>
              <a:spcBef>
                <a:spcPts val="0"/>
              </a:spcBef>
              <a:spcAft>
                <a:spcPts val="0"/>
              </a:spcAft>
              <a:buSzPts val="1100"/>
              <a:buFont typeface="Calibri"/>
              <a:buChar char="●"/>
            </a:pPr>
            <a:r>
              <a:rPr lang="en-US" sz="1100" dirty="0" err="1">
                <a:latin typeface="Calibri"/>
                <a:ea typeface="Calibri"/>
                <a:cs typeface="Calibri"/>
                <a:sym typeface="Calibri"/>
              </a:rPr>
              <a:t>EOP</a:t>
            </a:r>
            <a:r>
              <a:rPr lang="en-US" sz="1100" dirty="0">
                <a:latin typeface="Calibri"/>
                <a:ea typeface="Calibri"/>
                <a:cs typeface="Calibri"/>
                <a:sym typeface="Calibri"/>
              </a:rPr>
              <a:t> stands for Educational Opportunity Program. It provides admission, academic and financial support services to historically underserved students throughout California. Most foster youth will generally qualify for this support program. The </a:t>
            </a:r>
            <a:r>
              <a:rPr lang="en-US" sz="1100" dirty="0" err="1">
                <a:latin typeface="Calibri"/>
                <a:ea typeface="Calibri"/>
                <a:cs typeface="Calibri"/>
                <a:sym typeface="Calibri"/>
              </a:rPr>
              <a:t>EOP</a:t>
            </a:r>
            <a:r>
              <a:rPr lang="en-US" sz="1100" dirty="0">
                <a:latin typeface="Calibri"/>
                <a:ea typeface="Calibri"/>
                <a:cs typeface="Calibri"/>
                <a:sym typeface="Calibri"/>
              </a:rPr>
              <a:t> application within the CSU application requires the student to write autobiographical essays and provide two names and email addresses for letters of recommendations. As a tip, encourage students to let the people they identify to write the letters of recommendation know that they will be receiving an email from the CSUs to complete their online recommendation. </a:t>
            </a: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Additionally, while there are minimum admission requirements to attend a CSU, students who do not meet these requirements should still be encouraged to apply as </a:t>
            </a:r>
            <a:r>
              <a:rPr lang="en-US" sz="1100" dirty="0" err="1">
                <a:latin typeface="Calibri"/>
                <a:ea typeface="Calibri"/>
                <a:cs typeface="Calibri"/>
                <a:sym typeface="Calibri"/>
              </a:rPr>
              <a:t>EOP</a:t>
            </a:r>
            <a:r>
              <a:rPr lang="en-US" sz="1100" dirty="0">
                <a:latin typeface="Calibri"/>
                <a:ea typeface="Calibri"/>
                <a:cs typeface="Calibri"/>
                <a:sym typeface="Calibri"/>
              </a:rPr>
              <a:t> will do special admissions for some students who don’t meet these minimum requirements. </a:t>
            </a:r>
            <a:endParaRPr dirty="0"/>
          </a:p>
          <a:p>
            <a:pPr marL="353221" lvl="0" indent="-283371" algn="l" rtl="0">
              <a:lnSpc>
                <a:spcPct val="100000"/>
              </a:lnSpc>
              <a:spcBef>
                <a:spcPts val="0"/>
              </a:spcBef>
              <a:spcAft>
                <a:spcPts val="0"/>
              </a:spcAft>
              <a:buClr>
                <a:schemeClr val="dk1"/>
              </a:buClr>
              <a:buSzPts val="1100"/>
              <a:buFont typeface="Arial"/>
              <a:buNone/>
            </a:pPr>
            <a:endParaRPr sz="1100"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b="1" dirty="0">
                <a:latin typeface="Calibri"/>
                <a:ea typeface="Calibri"/>
                <a:cs typeface="Calibri"/>
                <a:sym typeface="Calibri"/>
              </a:rPr>
              <a:t>Trainer’s Note: </a:t>
            </a:r>
            <a:r>
              <a:rPr lang="en-US" sz="1100" b="0" dirty="0">
                <a:latin typeface="Calibri"/>
                <a:ea typeface="Calibri"/>
                <a:cs typeface="Calibri"/>
                <a:sym typeface="Calibri"/>
              </a:rPr>
              <a:t>Here is guidance from the CSU’s on admissions changes for first time freshman:</a:t>
            </a:r>
            <a:r>
              <a:rPr lang="en-US" sz="1100" b="1" dirty="0">
                <a:latin typeface="Calibri"/>
                <a:ea typeface="Calibri"/>
                <a:cs typeface="Calibri"/>
                <a:sym typeface="Calibri"/>
              </a:rPr>
              <a:t> </a:t>
            </a:r>
            <a:r>
              <a:rPr lang="en-US" u="sng" dirty="0">
                <a:solidFill>
                  <a:srgbClr val="44546A"/>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https://www2.calstate.edu/apply/freshman/Pages/first-time-freshman-guidance.aspx</a:t>
            </a:r>
            <a:endParaRPr lang="en-US" b="0" u="sng" dirty="0">
              <a:solidFill>
                <a:srgbClr val="44546A"/>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b="0" u="sng" dirty="0">
              <a:solidFill>
                <a:srgbClr val="44546A"/>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0" u="sng" dirty="0">
                <a:solidFill>
                  <a:srgbClr val="44546A"/>
                </a:solidFill>
                <a:latin typeface="Calibri"/>
                <a:ea typeface="Calibri"/>
                <a:cs typeface="Calibri"/>
                <a:sym typeface="Calibri"/>
              </a:rPr>
              <a:t>*</a:t>
            </a:r>
            <a:r>
              <a:rPr lang="en-US" b="0" u="none" dirty="0">
                <a:solidFill>
                  <a:srgbClr val="44546A"/>
                </a:solidFill>
                <a:latin typeface="Calibri"/>
                <a:ea typeface="Calibri"/>
                <a:cs typeface="Calibri"/>
                <a:sym typeface="Calibri"/>
              </a:rPr>
              <a:t>Some CSUs that are less impacted may have extended admissions deadlines.  Students can check with the academic or college and career counselor to learn more about extended deadlines.  Caregivers can also periodically check the CSU Admissions Deadline website for additional information: https://www.calstate.edu/apply/pages/application-dates-deadlines.aspx. </a:t>
            </a:r>
            <a:endParaRPr b="0" u="none" dirty="0">
              <a:latin typeface="Calibri"/>
              <a:ea typeface="Calibri"/>
              <a:cs typeface="Calibri"/>
              <a:sym typeface="Calibri"/>
            </a:endParaRPr>
          </a:p>
        </p:txBody>
      </p:sp>
      <p:sp>
        <p:nvSpPr>
          <p:cNvPr id="777" name="Google Shape;777;p3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3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457200" lvl="0" indent="-304800" algn="l" rtl="0">
              <a:lnSpc>
                <a:spcPct val="100000"/>
              </a:lnSpc>
              <a:spcBef>
                <a:spcPts val="0"/>
              </a:spcBef>
              <a:spcAft>
                <a:spcPts val="0"/>
              </a:spcAft>
              <a:buSzPts val="1200"/>
              <a:buChar char="●"/>
            </a:pPr>
            <a:r>
              <a:rPr lang="en-US" dirty="0"/>
              <a:t>Once a student is admitted into a CSU or UC, or any other university that they applied to, they will need to decide which college to attend. Students should consider the costs of attending that college along with the amount of financial aid offered to cover those costs as a factor when determining which one to attend. We will talk more about how to apply for financial aid in the next section.</a:t>
            </a:r>
            <a:endParaRPr dirty="0"/>
          </a:p>
          <a:p>
            <a:pPr indent="-304800">
              <a:buSzPts val="1200"/>
              <a:buFont typeface="Arial"/>
              <a:buChar char="●"/>
            </a:pPr>
            <a:r>
              <a:rPr lang="en-US" dirty="0"/>
              <a:t>Once a student decides which college to attend, they will need to submit a Statement of Intent to Register that they plan to attend that college. </a:t>
            </a:r>
            <a:endParaRPr dirty="0"/>
          </a:p>
          <a:p>
            <a:pPr indent="-304800">
              <a:buSzPts val="1200"/>
              <a:buFont typeface="Arial"/>
              <a:buChar char="●"/>
            </a:pPr>
            <a:r>
              <a:rPr lang="en-US" dirty="0"/>
              <a:t>Foster youth qualify for priority on-campus housing, but they must self-identify as a foster youth to access this benefit. Each college has a different process, and students should connect with their campus-based foster youth support program for guidance and assistance. We’ll talk more about these programs soon. </a:t>
            </a:r>
            <a:endParaRPr dirty="0"/>
          </a:p>
          <a:p>
            <a:pPr indent="-304800">
              <a:buSzPts val="1200"/>
              <a:buChar char="●"/>
            </a:pPr>
            <a:r>
              <a:rPr lang="en-US" b="1" i="1" dirty="0"/>
              <a:t>Priority registration </a:t>
            </a:r>
            <a:r>
              <a:rPr lang="en-US" dirty="0"/>
              <a:t>is a big help, as sometimes the classes that a youth may need for a major or field of study can be very popular. Courses can fill up quickly, so priority registration helps you register early while space is still available. </a:t>
            </a:r>
            <a:endParaRPr dirty="0"/>
          </a:p>
          <a:p>
            <a:pPr marL="457200" lvl="0" indent="-304800" algn="l" rtl="0">
              <a:lnSpc>
                <a:spcPct val="107000"/>
              </a:lnSpc>
              <a:spcBef>
                <a:spcPts val="0"/>
              </a:spcBef>
              <a:spcAft>
                <a:spcPts val="0"/>
              </a:spcAft>
              <a:buSzPts val="1200"/>
              <a:buChar char="●"/>
            </a:pPr>
            <a:r>
              <a:rPr lang="en-US" dirty="0"/>
              <a:t>For the CSU’s, foster youth who were in care on or after their 13</a:t>
            </a:r>
            <a:r>
              <a:rPr lang="en-US" baseline="30000" dirty="0"/>
              <a:t>th</a:t>
            </a:r>
            <a:r>
              <a:rPr lang="en-US" dirty="0"/>
              <a:t> birthday and are under the age of 26* can qualify for priority registration. All UC’s have priority registration, but their eligibility criteria varies. Again, students must self-identify in order to access this benefit.</a:t>
            </a:r>
            <a:endParaRPr dirty="0"/>
          </a:p>
          <a:p>
            <a:pPr indent="-304800">
              <a:lnSpc>
                <a:spcPct val="107000"/>
              </a:lnSpc>
              <a:buSzPts val="1200"/>
              <a:buChar char="●"/>
            </a:pPr>
            <a:r>
              <a:rPr lang="en-US" dirty="0"/>
              <a:t>Students should find out about each campus’ </a:t>
            </a:r>
            <a:r>
              <a:rPr lang="en-US" b="1" dirty="0"/>
              <a:t>foster youth support program </a:t>
            </a:r>
            <a:r>
              <a:rPr lang="en-US" dirty="0"/>
              <a:t>to get connected to additional supports and resources early on. We will talk more about these programs as well. </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1200"/>
              </a:spcBef>
              <a:spcAft>
                <a:spcPts val="0"/>
              </a:spcAft>
              <a:buSzPts val="1400"/>
              <a:buNone/>
            </a:pPr>
            <a:endParaRPr sz="1100" dirty="0"/>
          </a:p>
        </p:txBody>
      </p:sp>
      <p:sp>
        <p:nvSpPr>
          <p:cNvPr id="801" name="Google Shape;801;p3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3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t>For students interested in applying to a private school, such as USC or Howard University, admission application deadlines vary. Many are often January 1</a:t>
            </a:r>
            <a:r>
              <a:rPr lang="en-US" baseline="30000" dirty="0"/>
              <a:t>st</a:t>
            </a:r>
            <a:r>
              <a:rPr lang="en-US" dirty="0"/>
              <a:t>, but it is important for students to do their research.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t>Many private schools also use the Common App for their applications.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t>Admissions requirements vary for private colleges as well. For example, some may require a SAT/ACT score, while others do not.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t>Private schools are typically more expensive, however, students may qualify for private institutional aid based on financial need and their personal statements or essays. Students should not be deterred from applying. Once they receive their financial aid package they can determine if it is a college that they can afford.</a:t>
            </a:r>
            <a:endParaRPr dirty="0"/>
          </a:p>
          <a:p>
            <a:pPr marL="176611" lvl="0" indent="-100411" algn="l" rtl="0">
              <a:lnSpc>
                <a:spcPct val="100000"/>
              </a:lnSpc>
              <a:spcBef>
                <a:spcPts val="0"/>
              </a:spcBef>
              <a:spcAft>
                <a:spcPts val="0"/>
              </a:spcAft>
              <a:buClr>
                <a:schemeClr val="dk1"/>
              </a:buClr>
              <a:buSzPts val="1200"/>
              <a:buFont typeface="Arial"/>
              <a:buNone/>
            </a:pPr>
            <a:endParaRPr dirty="0"/>
          </a:p>
        </p:txBody>
      </p:sp>
      <p:sp>
        <p:nvSpPr>
          <p:cNvPr id="813" name="Google Shape;813;p3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2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2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r>
              <a:rPr lang="en-US"/>
              <a:t>•One of the resources found with the Supporting Materials is the new Postsecondary Education Planning Guide for Foster Youth.</a:t>
            </a:r>
          </a:p>
          <a:p>
            <a:r>
              <a:rPr lang="en-US"/>
              <a:t>•Many of the resources and information shared throughout this training can be found within this guide. </a:t>
            </a:r>
          </a:p>
          <a:p>
            <a:r>
              <a:rPr lang="en-US"/>
              <a:t>•This guide can be a helpful tool to remember all the steps necessary from middle school to high school to successfully prepare a foster youth for postsecondary education with downloadable grade specific checklists. </a:t>
            </a:r>
          </a:p>
          <a:p>
            <a:r>
              <a:rPr lang="en-US"/>
              <a:t>•This guide also includes an overview of the resources available to foster youth found at both California community colleges, CSU’s and UC’s. </a:t>
            </a:r>
          </a:p>
          <a:p>
            <a:r>
              <a:rPr lang="en-US"/>
              <a:t>•In today’s training, we will just review the key educational planning milestones in 11th –12th grade, however this guide includes important steps and details for those in 6th-10th grade as well. </a:t>
            </a:r>
          </a:p>
          <a:p>
            <a:r>
              <a:rPr lang="en-US"/>
              <a:t>•There is also a companion youth-facing version for high school students, with embedded student videos found within both guides. </a:t>
            </a:r>
          </a:p>
          <a:p>
            <a:r>
              <a:rPr lang="en-US"/>
              <a:t>•</a:t>
            </a:r>
          </a:p>
          <a:p>
            <a:r>
              <a:rPr lang="en-US" b="1"/>
              <a:t>Trainer’s Note: </a:t>
            </a:r>
            <a:r>
              <a:rPr lang="en-US"/>
              <a:t>This newest updated guide was published in English and Spanish in March 2023.  A current version of the guide can be downloaded at: </a:t>
            </a:r>
            <a:r>
              <a:rPr lang="en-US" b="1" u="sng">
                <a:hlinkClick r:id="rId3"/>
              </a:rPr>
              <a:t>www.jbay.org/resources/ed-planning-guide/</a:t>
            </a:r>
            <a:r>
              <a:rPr lang="en-US" b="1" u="sng"/>
              <a:t> </a:t>
            </a:r>
            <a:endParaRPr lang="en-US"/>
          </a:p>
          <a:p>
            <a:pPr marL="0" indent="0">
              <a:lnSpc>
                <a:spcPct val="107000"/>
              </a:lnSpc>
              <a:spcBef>
                <a:spcPts val="824"/>
              </a:spcBef>
            </a:pPr>
            <a:endParaRPr lang="en-US" b="1"/>
          </a:p>
          <a:p>
            <a:pPr marL="0" indent="0">
              <a:lnSpc>
                <a:spcPct val="107000"/>
              </a:lnSpc>
              <a:spcBef>
                <a:spcPts val="824"/>
              </a:spcBef>
            </a:pPr>
            <a:endParaRPr lang="en-US"/>
          </a:p>
        </p:txBody>
      </p:sp>
      <p:sp>
        <p:nvSpPr>
          <p:cNvPr id="652" name="Google Shape;652;p2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40:notes"/>
          <p:cNvSpPr>
            <a:spLocks noGrp="1" noRot="1" noChangeAspect="1"/>
          </p:cNvSpPr>
          <p:nvPr>
            <p:ph type="sldImg" idx="2"/>
          </p:nvPr>
        </p:nvSpPr>
        <p:spPr>
          <a:xfrm>
            <a:off x="735013" y="31273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40:notes"/>
          <p:cNvSpPr txBox="1">
            <a:spLocks noGrp="1"/>
          </p:cNvSpPr>
          <p:nvPr>
            <p:ph type="body" idx="1"/>
          </p:nvPr>
        </p:nvSpPr>
        <p:spPr>
          <a:xfrm>
            <a:off x="276084" y="3675909"/>
            <a:ext cx="6547132" cy="5238497"/>
          </a:xfrm>
          <a:prstGeom prst="rect">
            <a:avLst/>
          </a:prstGeom>
          <a:noFill/>
          <a:ln>
            <a:noFill/>
          </a:ln>
        </p:spPr>
        <p:txBody>
          <a:bodyPr spcFirstLastPara="1" wrap="square" lIns="94175" tIns="47075" rIns="94175" bIns="47075" anchor="t" anchorCtr="0">
            <a:noAutofit/>
          </a:bodyPr>
          <a:lstStyle/>
          <a:p>
            <a:pPr indent="-298450">
              <a:buSzPts val="1100"/>
              <a:buFont typeface="Calibri"/>
              <a:buChar char="●"/>
            </a:pPr>
            <a:r>
              <a:rPr lang="en-US" sz="1100" dirty="0">
                <a:latin typeface="Calibri"/>
                <a:ea typeface="Calibri"/>
                <a:cs typeface="Calibri"/>
                <a:sym typeface="Calibri"/>
              </a:rPr>
              <a:t>Attending a community college is another great option for students.</a:t>
            </a:r>
            <a:r>
              <a:rPr lang="en-US" sz="1100" dirty="0"/>
              <a:t> </a:t>
            </a:r>
            <a:endParaRPr sz="11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It’s free for students to apply to California community colleges.</a:t>
            </a:r>
            <a:endParaRPr sz="11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All California community colleges use the same application, listed on the slide, and students typically apply in the Spring semester of their senior year for the upcoming Fall semester. Each community college has a different priority deadline that students, with their caregivers, should research.</a:t>
            </a:r>
            <a:endParaRPr sz="1100" dirty="0">
              <a:latin typeface="Times New Roman"/>
              <a:ea typeface="Times New Roman"/>
              <a:cs typeface="Times New Roman"/>
              <a:sym typeface="Times New Roman"/>
            </a:endParaRPr>
          </a:p>
          <a:p>
            <a:pPr indent="-298450">
              <a:buSzPts val="1100"/>
              <a:buFont typeface="Calibri"/>
              <a:buChar char="●"/>
            </a:pPr>
            <a:r>
              <a:rPr lang="en-US" sz="1100" dirty="0">
                <a:latin typeface="Calibri"/>
                <a:ea typeface="Calibri"/>
                <a:cs typeface="Calibri"/>
                <a:sym typeface="Calibri"/>
              </a:rPr>
              <a:t>It is open-access which means that there are no eligibility requirements to attend such as a minimum GPA, SAT/ACT scores or essays.</a:t>
            </a:r>
            <a:r>
              <a:rPr lang="en-US" sz="1100" dirty="0"/>
              <a:t>  </a:t>
            </a:r>
            <a:endParaRPr sz="1100" dirty="0">
              <a:latin typeface="Times New Roman"/>
              <a:ea typeface="Times New Roman"/>
              <a:cs typeface="Times New Roman"/>
              <a:sym typeface="Times New Roman"/>
            </a:endParaRPr>
          </a:p>
          <a:p>
            <a:pPr indent="-298450">
              <a:buSzPts val="1100"/>
              <a:buFont typeface="Calibri"/>
              <a:buChar char="●"/>
            </a:pPr>
            <a:r>
              <a:rPr lang="en-US" sz="1100" dirty="0">
                <a:latin typeface="Calibri"/>
                <a:ea typeface="Calibri"/>
                <a:cs typeface="Calibri"/>
                <a:sym typeface="Calibri"/>
              </a:rPr>
              <a:t>Community college can be a great back-up option for students applying to a 4-year college too.</a:t>
            </a:r>
            <a:r>
              <a:rPr lang="en-US" sz="1100" dirty="0"/>
              <a:t>  </a:t>
            </a:r>
            <a:endParaRPr sz="11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Just like with the CSU and UC applications, students should be encouraged to self-identify as a foster youth on the application. Many foster youth support programs outreach to foster youth to get them linked to support if they check off the box.</a:t>
            </a:r>
            <a:endParaRPr sz="1100" dirty="0">
              <a:latin typeface="Times New Roman"/>
              <a:ea typeface="Times New Roman"/>
              <a:cs typeface="Times New Roman"/>
              <a:sym typeface="Times New Roman"/>
            </a:endParaRPr>
          </a:p>
          <a:p>
            <a:pPr indent="-298450">
              <a:buSzPts val="1100"/>
              <a:buFont typeface="Calibri"/>
              <a:buChar char="●"/>
            </a:pPr>
            <a:r>
              <a:rPr lang="en-US" sz="1100" dirty="0">
                <a:latin typeface="Calibri"/>
                <a:ea typeface="Calibri"/>
                <a:cs typeface="Calibri"/>
                <a:sym typeface="Calibri"/>
              </a:rPr>
              <a:t>Every California community college has a foster youth support program, typically called </a:t>
            </a:r>
            <a:r>
              <a:rPr lang="en-US" sz="1100" dirty="0" err="1">
                <a:latin typeface="Calibri"/>
                <a:ea typeface="Calibri"/>
                <a:cs typeface="Calibri"/>
                <a:sym typeface="Calibri"/>
              </a:rPr>
              <a:t>NextUp</a:t>
            </a:r>
            <a:r>
              <a:rPr lang="en-US" sz="1100" dirty="0">
                <a:latin typeface="Calibri"/>
                <a:ea typeface="Calibri"/>
                <a:cs typeface="Calibri"/>
                <a:sym typeface="Calibri"/>
              </a:rPr>
              <a:t>. Caregivers and youth should find out about each campus’ foster youth support program and apply as well to get connected to additional supports and resources.</a:t>
            </a:r>
            <a:r>
              <a:rPr lang="en-US" sz="1100" dirty="0"/>
              <a:t>  </a:t>
            </a:r>
            <a:endParaRPr sz="1100" dirty="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Font typeface="Calibri"/>
              <a:buChar char="●"/>
            </a:pPr>
            <a:r>
              <a:rPr lang="en-US" sz="1100" dirty="0">
                <a:latin typeface="Calibri"/>
                <a:ea typeface="Calibri"/>
                <a:cs typeface="Calibri"/>
                <a:sym typeface="Calibri"/>
              </a:rPr>
              <a:t>When students apply for financial aid, most foster youth will also qualify for an enrollment fee waiver via the CA College Promise Grant (formerly known as the BOG Waiver). This means that the cost of classes is free. This waiver is based on the student’s income and household size. Foster youth, unlike other students, are actually able to maintain this waiver regardless of their </a:t>
            </a:r>
            <a:r>
              <a:rPr lang="en-US" sz="1100" i="1" dirty="0">
                <a:latin typeface="Calibri"/>
                <a:ea typeface="Calibri"/>
                <a:cs typeface="Calibri"/>
                <a:sym typeface="Calibri"/>
              </a:rPr>
              <a:t>academic performance once in college!</a:t>
            </a:r>
            <a:endParaRPr sz="1100" dirty="0">
              <a:latin typeface="Times New Roman"/>
              <a:ea typeface="Times New Roman"/>
              <a:cs typeface="Times New Roman"/>
              <a:sym typeface="Times New Roman"/>
            </a:endParaRPr>
          </a:p>
          <a:p>
            <a:pPr indent="-298450">
              <a:buSzPts val="1100"/>
              <a:buFont typeface="Calibri"/>
              <a:buChar char="●"/>
            </a:pPr>
            <a:r>
              <a:rPr lang="en-US" sz="1100" dirty="0">
                <a:latin typeface="Calibri"/>
                <a:ea typeface="Calibri"/>
                <a:cs typeface="Calibri"/>
                <a:sym typeface="Calibri"/>
              </a:rPr>
              <a:t>Lastly, after students apply they will need to enroll in classes. Foster youth who were in care on or after their </a:t>
            </a:r>
            <a:r>
              <a:rPr lang="en-US" sz="1100" b="1" i="1" dirty="0">
                <a:latin typeface="Calibri"/>
                <a:ea typeface="Calibri"/>
                <a:cs typeface="Calibri"/>
                <a:sym typeface="Calibri"/>
              </a:rPr>
              <a:t>1</a:t>
            </a:r>
            <a:r>
              <a:rPr lang="en-US" sz="1100" b="1" i="1" dirty="0"/>
              <a:t>3</a:t>
            </a:r>
            <a:r>
              <a:rPr lang="en-US" sz="1100" b="1" i="1" baseline="30000" dirty="0">
                <a:latin typeface="Calibri"/>
                <a:ea typeface="Calibri"/>
                <a:cs typeface="Calibri"/>
                <a:sym typeface="Calibri"/>
              </a:rPr>
              <a:t>th</a:t>
            </a:r>
            <a:r>
              <a:rPr lang="en-US" sz="1100" b="1" i="1" dirty="0">
                <a:latin typeface="Calibri"/>
                <a:ea typeface="Calibri"/>
                <a:cs typeface="Calibri"/>
                <a:sym typeface="Calibri"/>
              </a:rPr>
              <a:t> birthday</a:t>
            </a:r>
            <a:r>
              <a:rPr lang="en-US" sz="1100" dirty="0">
                <a:latin typeface="Calibri"/>
                <a:ea typeface="Calibri"/>
                <a:cs typeface="Calibri"/>
                <a:sym typeface="Calibri"/>
              </a:rPr>
              <a:t> and are under the age of 26 can also qualify for </a:t>
            </a:r>
            <a:r>
              <a:rPr lang="en-US" sz="1100" b="1" dirty="0">
                <a:latin typeface="Calibri"/>
                <a:ea typeface="Calibri"/>
                <a:cs typeface="Calibri"/>
                <a:sym typeface="Calibri"/>
              </a:rPr>
              <a:t>priority registration</a:t>
            </a:r>
            <a:r>
              <a:rPr lang="en-US" sz="1100" dirty="0">
                <a:latin typeface="Calibri"/>
                <a:ea typeface="Calibri"/>
                <a:cs typeface="Calibri"/>
                <a:sym typeface="Calibri"/>
              </a:rPr>
              <a:t> at a CA community college as well. This can be a significant benefit even at community colleges, where some courses can be impacted and fill up quickly. The deadline for priority registration varies by college campus.</a:t>
            </a:r>
            <a:r>
              <a:rPr lang="en-US" sz="1100" dirty="0"/>
              <a:t>  </a:t>
            </a:r>
          </a:p>
          <a:p>
            <a:pPr indent="-298450">
              <a:buSzPts val="1100"/>
              <a:buFont typeface="Calibri"/>
              <a:buChar char="●"/>
            </a:pPr>
            <a:r>
              <a:rPr lang="en-US" sz="1100" dirty="0">
                <a:latin typeface="Calibri"/>
                <a:ea typeface="Calibri"/>
                <a:cs typeface="Calibri"/>
                <a:sym typeface="Calibri"/>
              </a:rPr>
              <a:t>In order to receive priority registration, students should connect with the </a:t>
            </a:r>
            <a:r>
              <a:rPr lang="en-US" sz="1100" dirty="0" err="1">
                <a:latin typeface="Calibri"/>
                <a:ea typeface="Calibri"/>
                <a:cs typeface="Calibri"/>
                <a:sym typeface="Calibri"/>
              </a:rPr>
              <a:t>NextUp</a:t>
            </a:r>
            <a:r>
              <a:rPr lang="en-US" sz="1100" dirty="0">
                <a:latin typeface="Calibri"/>
                <a:ea typeface="Calibri"/>
                <a:cs typeface="Calibri"/>
                <a:sym typeface="Calibri"/>
              </a:rPr>
              <a:t> program on campus, who can help walk them through the process. It’s important for students to start the process early to be prepared to enroll in courses by their college’s priority registration deadline.</a:t>
            </a:r>
            <a:endParaRPr sz="1100" dirty="0">
              <a:latin typeface="Calibri"/>
              <a:ea typeface="Calibri"/>
              <a:cs typeface="Calibri"/>
            </a:endParaRPr>
          </a:p>
          <a:p>
            <a:pPr marL="0" lvl="0" indent="0" algn="l" rtl="0">
              <a:lnSpc>
                <a:spcPct val="100000"/>
              </a:lnSpc>
              <a:spcBef>
                <a:spcPts val="0"/>
              </a:spcBef>
              <a:spcAft>
                <a:spcPts val="0"/>
              </a:spcAft>
              <a:buSzPts val="1400"/>
              <a:buNone/>
            </a:pPr>
            <a:endParaRPr sz="1100" dirty="0"/>
          </a:p>
        </p:txBody>
      </p:sp>
      <p:sp>
        <p:nvSpPr>
          <p:cNvPr id="823" name="Google Shape;823;p4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4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dirty="0">
                <a:latin typeface="Calibri"/>
                <a:ea typeface="Calibri"/>
                <a:cs typeface="Calibri"/>
                <a:sym typeface="Calibri"/>
              </a:rPr>
              <a:t>**Trainer’s Note- Interaction Activity (5 minutes):</a:t>
            </a:r>
            <a:endParaRPr dirty="0">
              <a:latin typeface="Calibri"/>
              <a:ea typeface="Calibri"/>
              <a:cs typeface="Calibri"/>
              <a:sym typeface="Calibri"/>
            </a:endParaRPr>
          </a:p>
          <a:p>
            <a:pPr marL="294351" lvl="0" indent="-294351" algn="l" rtl="0">
              <a:lnSpc>
                <a:spcPct val="100000"/>
              </a:lnSpc>
              <a:spcBef>
                <a:spcPts val="0"/>
              </a:spcBef>
              <a:spcAft>
                <a:spcPts val="0"/>
              </a:spcAft>
              <a:buClr>
                <a:schemeClr val="dk1"/>
              </a:buClr>
              <a:buSzPts val="1200"/>
              <a:buFont typeface="Arial"/>
              <a:buChar char="•"/>
            </a:pPr>
            <a:r>
              <a:rPr lang="en-US" dirty="0"/>
              <a:t>Use this slide as an opportunity to create competitive quizzes to test your attendee’s knowledge and help reinforce key concepts from the “Applying to College” Section. Platforms such as </a:t>
            </a:r>
            <a:r>
              <a:rPr lang="en-US" dirty="0" err="1"/>
              <a:t>Kahoots</a:t>
            </a:r>
            <a:r>
              <a:rPr lang="en-US" dirty="0"/>
              <a:t> or </a:t>
            </a:r>
            <a:r>
              <a:rPr lang="en-US" dirty="0" err="1"/>
              <a:t>Mentimeter</a:t>
            </a:r>
            <a:r>
              <a:rPr lang="en-US" dirty="0"/>
              <a:t> are encouraged for this activity and can be utilized on people’s smart phones or browsers for both in-person and Zoom trainings. If possible, try to provide a prize for the winner for each quiz. This can include free college swag donated by your local college or e-gift cards that can be sent via email. Get creative!</a:t>
            </a:r>
            <a:endParaRPr dirty="0"/>
          </a:p>
          <a:p>
            <a:pPr marL="294351" lvl="0" indent="-294351" algn="l" rtl="0">
              <a:lnSpc>
                <a:spcPct val="100000"/>
              </a:lnSpc>
              <a:spcBef>
                <a:spcPts val="0"/>
              </a:spcBef>
              <a:spcAft>
                <a:spcPts val="0"/>
              </a:spcAft>
              <a:buClr>
                <a:schemeClr val="dk1"/>
              </a:buClr>
              <a:buSzPts val="1200"/>
              <a:buFont typeface="Arial"/>
              <a:buChar char="•"/>
            </a:pPr>
            <a:r>
              <a:rPr lang="en-US" dirty="0"/>
              <a:t>Pre-created questions to utilize for a quiz can be found within the Trainer’s Guide. </a:t>
            </a:r>
            <a:endParaRPr dirty="0"/>
          </a:p>
        </p:txBody>
      </p:sp>
      <p:sp>
        <p:nvSpPr>
          <p:cNvPr id="845" name="Google Shape;845;p4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51</a:t>
            </a:fld>
            <a:endParaRPr>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4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4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t>Going to college can be expensive, but there are a lot of financial resources available to foster youth to make college affordable and attainable.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t>This section will provide an overview about the importance of financial aid, how to apply to receive it and how to maintain it.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t>Understanding financial aid can be confusing and overwhelming for students, so it is helpful to be aware of some of the basics of this process so that you can provide them with support and guidance.  </a:t>
            </a:r>
            <a:endParaRPr dirty="0"/>
          </a:p>
        </p:txBody>
      </p:sp>
      <p:sp>
        <p:nvSpPr>
          <p:cNvPr id="855" name="Google Shape;855;p4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4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4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t>We know that accessing financial aid makes a significant different in a student’s success in college, which is why it is so critical that students get support in successfully filling out these applications.</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t>Research has found that high school seniors who complete the FAFSA (Free Application for Federal Student Aid) are </a:t>
            </a:r>
            <a:r>
              <a:rPr lang="en-US" b="1" dirty="0"/>
              <a:t>63% </a:t>
            </a:r>
            <a:r>
              <a:rPr lang="en-US" b="1" i="1" dirty="0"/>
              <a:t>more likely </a:t>
            </a:r>
            <a:r>
              <a:rPr lang="en-US" dirty="0"/>
              <a:t>to enroll in higher education.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t>49% of students that received at least $7,500 in financial aid transferred or graduated. In comparison, only 17% of students receiving $1,000 to $2,500 transferred or graduated.  </a:t>
            </a:r>
            <a:endParaRPr dirty="0"/>
          </a:p>
          <a:p>
            <a:pPr marL="647572" lvl="1" indent="-100411" algn="l" rtl="0">
              <a:lnSpc>
                <a:spcPct val="100000"/>
              </a:lnSpc>
              <a:spcBef>
                <a:spcPts val="0"/>
              </a:spcBef>
              <a:spcAft>
                <a:spcPts val="0"/>
              </a:spcAft>
              <a:buClr>
                <a:schemeClr val="dk1"/>
              </a:buClr>
              <a:buSzPts val="1200"/>
              <a:buFont typeface="Arial"/>
              <a:buNone/>
            </a:pPr>
            <a:endParaRPr dirty="0"/>
          </a:p>
        </p:txBody>
      </p:sp>
      <p:sp>
        <p:nvSpPr>
          <p:cNvPr id="865" name="Google Shape;865;p4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4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44:notes"/>
          <p:cNvSpPr txBox="1">
            <a:spLocks noGrp="1"/>
          </p:cNvSpPr>
          <p:nvPr>
            <p:ph type="body" idx="1"/>
          </p:nvPr>
        </p:nvSpPr>
        <p:spPr>
          <a:xfrm>
            <a:off x="236643" y="4516675"/>
            <a:ext cx="6547132" cy="471220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sz="1100" b="1" dirty="0"/>
              <a:t>There are many different types of financial aid</a:t>
            </a:r>
            <a:r>
              <a:rPr lang="en-US" sz="1100" dirty="0"/>
              <a:t>.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The best type of financial aid is </a:t>
            </a:r>
            <a:r>
              <a:rPr lang="en-US" sz="1100" b="1" i="1" dirty="0"/>
              <a:t>gift aid</a:t>
            </a:r>
            <a:r>
              <a:rPr lang="en-US" sz="1100" dirty="0"/>
              <a:t>, which is free money that does not to be repaid, so long as the student upholds their part of the bargain and attends class and makes adequate progress toward graduation.</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Gift aid most often takes the form of a </a:t>
            </a:r>
            <a:r>
              <a:rPr lang="en-US" sz="1100" b="1" i="1" dirty="0"/>
              <a:t>grant or scholarship</a:t>
            </a:r>
            <a:r>
              <a:rPr lang="en-US" sz="1100" dirty="0"/>
              <a:t>. These types of gift aid may be given out on a one-time basis or may be renewable over the course of a few years.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A </a:t>
            </a:r>
            <a:r>
              <a:rPr lang="en-US" sz="1100" b="1" i="1" dirty="0"/>
              <a:t>fee waiver </a:t>
            </a:r>
            <a:r>
              <a:rPr lang="en-US" sz="1100" dirty="0"/>
              <a:t>acts like gift aid but is applied to college tuition fees, effectively making classes free. One common type of fee waiver that we have already discussed is the California College Promise Grant (formerly the BOG Fee Waiver), which provides access to free community college courses.</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b="1" i="1" dirty="0"/>
              <a:t>Work-Study</a:t>
            </a:r>
            <a:r>
              <a:rPr lang="en-US" sz="1100" dirty="0"/>
              <a:t> provides paid, part-time jobs for undergraduate and graduate students, allowing them to earn money to help pay education expenses. Often, work-study jobs are available on campus and can relate to your students’ major or career interests. Like with any other job, students earn their money as they work. This can be a good way for youth to develop work experience, as well as develop time management skills. Work-study funds do not need to be paid back.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Unlike grant aid or work-study, </a:t>
            </a:r>
            <a:r>
              <a:rPr lang="en-US" sz="1100" b="1" i="1" dirty="0"/>
              <a:t>student loans </a:t>
            </a:r>
            <a:r>
              <a:rPr lang="en-US" sz="1100" dirty="0"/>
              <a:t>do need to be repaid and often with interest. Youth should keep in mind, however, that student loans can be a positive investment, unlike other types of debt (e.g., credit card debt). Loans should always be the last resort, once other types of aid are sought. There are different types of loans available, with different payment plans, so it’s important that students do their research. </a:t>
            </a:r>
            <a:endParaRPr dirty="0"/>
          </a:p>
          <a:p>
            <a:pPr marL="470962" lvl="0" indent="0" algn="l" rtl="0">
              <a:lnSpc>
                <a:spcPct val="100000"/>
              </a:lnSpc>
              <a:spcBef>
                <a:spcPts val="0"/>
              </a:spcBef>
              <a:spcAft>
                <a:spcPts val="0"/>
              </a:spcAft>
              <a:buSzPts val="1400"/>
              <a:buNone/>
            </a:pPr>
            <a:r>
              <a:rPr lang="en-US" sz="1100" dirty="0"/>
              <a:t> </a:t>
            </a:r>
            <a:endParaRPr dirty="0"/>
          </a:p>
          <a:p>
            <a:pPr marL="0" lvl="0" indent="0" algn="l" rtl="0">
              <a:lnSpc>
                <a:spcPct val="100000"/>
              </a:lnSpc>
              <a:spcBef>
                <a:spcPts val="0"/>
              </a:spcBef>
              <a:spcAft>
                <a:spcPts val="0"/>
              </a:spcAft>
              <a:buSzPts val="1400"/>
              <a:buNone/>
            </a:pPr>
            <a:r>
              <a:rPr lang="en-US" sz="1100" b="1" dirty="0"/>
              <a:t>Where does all this aid come from? </a:t>
            </a:r>
            <a:endParaRPr sz="1100"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The federal government is a major source of financial aid, offering grants, work-study, and student loans. There is also a lot of financial aid offered through the state of California. </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Colleges and universities also offer many grants and scholarships.</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t>Lastly, there are many community groups, organizations, and private companies that offer scholarships based on a range of factors such as financial need, ethnicity, special talents, academic performance, leadership ability or personal life experience. </a:t>
            </a:r>
            <a:endParaRPr dirty="0"/>
          </a:p>
        </p:txBody>
      </p:sp>
      <p:sp>
        <p:nvSpPr>
          <p:cNvPr id="878" name="Google Shape;878;p4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4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4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t>The good news is there is a lot of financial aid that foster youth qualify for! While we won’t describe all the different types of federal and state aid in today’s training, this slide gives you a snapshot of some of the potential amounts a full-time student may qualify for depending on whether they are attending at CSU, UC or community college. These numbers are based on the 2023-24 school year, so please be aware that the amounts can change annually.  </a:t>
            </a: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t>As you can see, that can add up to around $20-30,000 in grants or tuition waivers.</a:t>
            </a:r>
          </a:p>
          <a:p>
            <a:pPr marL="353221" lvl="0" indent="-353221" algn="l" rtl="0">
              <a:lnSpc>
                <a:spcPct val="100000"/>
              </a:lnSpc>
              <a:spcBef>
                <a:spcPts val="0"/>
              </a:spcBef>
              <a:spcAft>
                <a:spcPts val="0"/>
              </a:spcAft>
              <a:buClr>
                <a:schemeClr val="dk1"/>
              </a:buClr>
              <a:buSzPts val="1200"/>
              <a:buFont typeface="Noto Sans Symbols"/>
              <a:buChar char="∙"/>
            </a:pPr>
            <a:r>
              <a:rPr lang="en-US" dirty="0"/>
              <a:t>Students who are foster youth or have dependents may even qualify for $6,000 in </a:t>
            </a:r>
            <a:r>
              <a:rPr lang="en-US" dirty="0" err="1"/>
              <a:t>CalGrant</a:t>
            </a:r>
            <a:r>
              <a:rPr lang="en-US" dirty="0"/>
              <a:t> (state aid) funding through the Cal Grant Foster Youth Access Award. </a:t>
            </a:r>
          </a:p>
          <a:p>
            <a:pPr marL="353221" lvl="0" indent="-353221" algn="l" rtl="0">
              <a:lnSpc>
                <a:spcPct val="100000"/>
              </a:lnSpc>
              <a:spcBef>
                <a:spcPts val="0"/>
              </a:spcBef>
              <a:spcAft>
                <a:spcPts val="0"/>
              </a:spcAft>
              <a:buClr>
                <a:schemeClr val="dk1"/>
              </a:buClr>
              <a:buSzPts val="1200"/>
              <a:buFont typeface="Noto Sans Symbols"/>
              <a:buChar char="∙"/>
            </a:pPr>
            <a:r>
              <a:rPr lang="en-US" dirty="0"/>
              <a:t>The total amount of aid identified in the chart does not include </a:t>
            </a:r>
            <a:r>
              <a:rPr lang="en-US" dirty="0" err="1"/>
              <a:t>SILP</a:t>
            </a:r>
            <a:r>
              <a:rPr lang="en-US" dirty="0"/>
              <a:t> stipends that are available to students eligible for AB12/Extended Foster Care. Monthly </a:t>
            </a:r>
            <a:r>
              <a:rPr lang="en-US" dirty="0" err="1"/>
              <a:t>SILP</a:t>
            </a:r>
            <a:r>
              <a:rPr lang="en-US" dirty="0"/>
              <a:t> stipends can provide approximately $1,200 per month for living expenses. </a:t>
            </a:r>
            <a:r>
              <a:rPr lang="en-US" dirty="0" err="1"/>
              <a:t>SILP</a:t>
            </a:r>
            <a:r>
              <a:rPr lang="en-US" dirty="0"/>
              <a:t> stipends with financial aid can quickly add up! </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n-US" dirty="0"/>
              <a:t>More detailed information is available in the </a:t>
            </a:r>
            <a:r>
              <a:rPr lang="en-US" b="0" i="0" dirty="0">
                <a:effectLst/>
                <a:latin typeface="Poppins" panose="00000500000000000000" pitchFamily="2" charset="0"/>
              </a:rPr>
              <a:t>Financial Aid Guide for California Foster and Unaccompanied Homeless Youth at https://jbay.org/resources/financial-aid-guide-foster-homeless/</a:t>
            </a:r>
          </a:p>
          <a:p>
            <a:pPr marL="353221" lvl="0" indent="-353221" algn="l" rtl="0">
              <a:lnSpc>
                <a:spcPct val="100000"/>
              </a:lnSpc>
              <a:spcBef>
                <a:spcPts val="0"/>
              </a:spcBef>
              <a:spcAft>
                <a:spcPts val="0"/>
              </a:spcAft>
              <a:buClr>
                <a:schemeClr val="dk1"/>
              </a:buClr>
              <a:buSzPts val="1200"/>
              <a:buFont typeface="Noto Sans Symbols"/>
              <a:buChar char="∙"/>
            </a:pPr>
            <a:endParaRPr lang="en-US" dirty="0"/>
          </a:p>
          <a:p>
            <a:pPr marL="0" lvl="0" indent="0" algn="l" rtl="0">
              <a:lnSpc>
                <a:spcPct val="100000"/>
              </a:lnSpc>
              <a:spcBef>
                <a:spcPts val="0"/>
              </a:spcBef>
              <a:spcAft>
                <a:spcPts val="0"/>
              </a:spcAft>
              <a:buClr>
                <a:schemeClr val="dk1"/>
              </a:buClr>
              <a:buSzPts val="1200"/>
              <a:buFont typeface="Noto Sans Symbols"/>
              <a:buNone/>
            </a:pPr>
            <a:endParaRPr dirty="0"/>
          </a:p>
          <a:p>
            <a:pPr marL="353221" lvl="0" indent="-277021" algn="l" rtl="0">
              <a:lnSpc>
                <a:spcPct val="100000"/>
              </a:lnSpc>
              <a:spcBef>
                <a:spcPts val="0"/>
              </a:spcBef>
              <a:spcAft>
                <a:spcPts val="0"/>
              </a:spcAft>
              <a:buClr>
                <a:schemeClr val="dk1"/>
              </a:buClr>
              <a:buSzPts val="1200"/>
              <a:buFont typeface="Noto Sans Symbols"/>
              <a:buNone/>
            </a:pP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b="1" dirty="0"/>
              <a:t>Trainer’s Notes: </a:t>
            </a:r>
            <a:r>
              <a:rPr lang="en-US" b="0" dirty="0"/>
              <a:t>These amounts change annually and reflect 2023-24. Be sure to update these amounts annually. </a:t>
            </a:r>
          </a:p>
          <a:p>
            <a:pPr marL="353221" lvl="0" indent="-353221" algn="l" rtl="0">
              <a:lnSpc>
                <a:spcPct val="100000"/>
              </a:lnSpc>
              <a:spcBef>
                <a:spcPts val="0"/>
              </a:spcBef>
              <a:spcAft>
                <a:spcPts val="0"/>
              </a:spcAft>
              <a:buClr>
                <a:schemeClr val="dk1"/>
              </a:buClr>
              <a:buSzPts val="1200"/>
              <a:buFont typeface="Noto Sans Symbols"/>
              <a:buChar char="∙"/>
            </a:pPr>
            <a:r>
              <a:rPr lang="en-US" b="0" dirty="0"/>
              <a:t>Pell Grants: https://studentaid.gov/help-center/answers/article/how-much-money-can-i-get-federal-pell-grant</a:t>
            </a:r>
          </a:p>
          <a:p>
            <a:pPr marL="353221" lvl="0" indent="-353221" algn="l" rtl="0">
              <a:lnSpc>
                <a:spcPct val="100000"/>
              </a:lnSpc>
              <a:spcBef>
                <a:spcPts val="0"/>
              </a:spcBef>
              <a:spcAft>
                <a:spcPts val="0"/>
              </a:spcAft>
              <a:buClr>
                <a:schemeClr val="dk1"/>
              </a:buClr>
              <a:buSzPts val="1200"/>
              <a:buFont typeface="Noto Sans Symbols"/>
              <a:buChar char="∙"/>
            </a:pPr>
            <a:r>
              <a:rPr lang="en-US" b="0" dirty="0" err="1"/>
              <a:t>JBAY</a:t>
            </a:r>
            <a:r>
              <a:rPr lang="en-US" b="0" dirty="0"/>
              <a:t> Financial Aid Guide: https://jbay.org/resources/financial-aid-guide/</a:t>
            </a:r>
            <a:endParaRPr b="1" dirty="0"/>
          </a:p>
          <a:p>
            <a:pPr marL="0" lvl="0" indent="0" algn="l" rtl="0">
              <a:lnSpc>
                <a:spcPct val="100000"/>
              </a:lnSpc>
              <a:spcBef>
                <a:spcPts val="0"/>
              </a:spcBef>
              <a:spcAft>
                <a:spcPts val="0"/>
              </a:spcAft>
              <a:buSzPts val="1400"/>
              <a:buNone/>
            </a:pPr>
            <a:endParaRPr dirty="0"/>
          </a:p>
        </p:txBody>
      </p:sp>
      <p:sp>
        <p:nvSpPr>
          <p:cNvPr id="901" name="Google Shape;901;p4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F7856027-6F94-6D49-63E1-28253F52B784}"/>
            </a:ext>
          </a:extLst>
        </p:cNvPr>
        <p:cNvGrpSpPr/>
        <p:nvPr/>
      </p:nvGrpSpPr>
      <p:grpSpPr>
        <a:xfrm>
          <a:off x="0" y="0"/>
          <a:ext cx="0" cy="0"/>
          <a:chOff x="0" y="0"/>
          <a:chExt cx="0" cy="0"/>
        </a:xfrm>
      </p:grpSpPr>
      <p:sp>
        <p:nvSpPr>
          <p:cNvPr id="376" name="Google Shape;376;p9:notes">
            <a:extLst>
              <a:ext uri="{FF2B5EF4-FFF2-40B4-BE49-F238E27FC236}">
                <a16:creationId xmlns:a16="http://schemas.microsoft.com/office/drawing/2014/main" id="{B536E7BC-FC7E-7DEA-9591-D377C708DAE7}"/>
              </a:ext>
            </a:extLst>
          </p:cNvPr>
          <p:cNvSpPr>
            <a:spLocks noGrp="1" noRot="1" noChangeAspect="1"/>
          </p:cNvSpPr>
          <p:nvPr>
            <p:ph type="sldImg" idx="2"/>
          </p:nvPr>
        </p:nvSpPr>
        <p:spPr>
          <a:xfrm>
            <a:off x="733425" y="64611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a:extLst>
              <a:ext uri="{FF2B5EF4-FFF2-40B4-BE49-F238E27FC236}">
                <a16:creationId xmlns:a16="http://schemas.microsoft.com/office/drawing/2014/main" id="{ACBDADC0-3944-3383-3128-124F714A7483}"/>
              </a:ext>
            </a:extLst>
          </p:cNvPr>
          <p:cNvSpPr txBox="1">
            <a:spLocks noGrp="1"/>
          </p:cNvSpPr>
          <p:nvPr>
            <p:ph type="body" idx="1"/>
          </p:nvPr>
        </p:nvSpPr>
        <p:spPr>
          <a:xfrm>
            <a:off x="197203" y="3988753"/>
            <a:ext cx="6704894" cy="10714884"/>
          </a:xfrm>
          <a:prstGeom prst="rect">
            <a:avLst/>
          </a:prstGeom>
          <a:noFill/>
          <a:ln>
            <a:noFill/>
          </a:ln>
        </p:spPr>
        <p:txBody>
          <a:bodyPr spcFirstLastPara="1" wrap="square" lIns="94175" tIns="47075" rIns="94175" bIns="47075" anchor="t" anchorCtr="0">
            <a:noAutofit/>
          </a:bodyPr>
          <a:lstStyle/>
          <a:p>
            <a:pPr marL="171450" marR="0" lvl="0" indent="-95250" algn="l" rtl="0">
              <a:lnSpc>
                <a:spcPct val="100000"/>
              </a:lnSpc>
              <a:spcBef>
                <a:spcPts val="0"/>
              </a:spcBef>
              <a:spcAft>
                <a:spcPts val="0"/>
              </a:spcAft>
              <a:buClr>
                <a:schemeClr val="dk1"/>
              </a:buClr>
              <a:buSzPts val="1200"/>
              <a:buFont typeface="Arial"/>
              <a:buNone/>
            </a:pPr>
            <a:r>
              <a:rPr lang="en-US" sz="1200" dirty="0">
                <a:latin typeface="Calibri"/>
                <a:ea typeface="Calibri"/>
                <a:cs typeface="Calibri"/>
                <a:sym typeface="Calibri"/>
              </a:rPr>
              <a:t>Financial aid is important and can make a difference to youth attending college. Let’s hear from some of our youth about how financial aid impacted their journey. Patrick, one of the youth in the video mentions </a:t>
            </a:r>
            <a:r>
              <a:rPr lang="en-US" sz="1200" dirty="0" err="1">
                <a:latin typeface="Calibri"/>
                <a:ea typeface="Calibri"/>
                <a:cs typeface="Calibri"/>
                <a:sym typeface="Calibri"/>
              </a:rPr>
              <a:t>WebGrants</a:t>
            </a:r>
            <a:r>
              <a:rPr lang="en-US" sz="1200" dirty="0">
                <a:latin typeface="Calibri"/>
                <a:ea typeface="Calibri"/>
                <a:cs typeface="Calibri"/>
                <a:sym typeface="Calibri"/>
              </a:rPr>
              <a:t> as an important tool, and we’ll talk about that in a few slides. </a:t>
            </a:r>
          </a:p>
          <a:p>
            <a:pPr marL="171450" marR="0" lvl="0" indent="-95250" algn="l" rtl="0">
              <a:lnSpc>
                <a:spcPct val="100000"/>
              </a:lnSpc>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dirty="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dirty="0"/>
          </a:p>
        </p:txBody>
      </p:sp>
      <p:sp>
        <p:nvSpPr>
          <p:cNvPr id="378" name="Google Shape;378;p9:notes">
            <a:extLst>
              <a:ext uri="{FF2B5EF4-FFF2-40B4-BE49-F238E27FC236}">
                <a16:creationId xmlns:a16="http://schemas.microsoft.com/office/drawing/2014/main" id="{7D752B67-2508-9ECC-03FB-087E02DE06B7}"/>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3598570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4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p4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Today we will highlight some key steps in the financial aid process so that you have the essential information to guide youth through the overall process, however this slide includes additional materials that provide detailed information about the application process. </a:t>
            </a:r>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There can be a lot of details with financial aid!  What’s most important is that students are connected to an adult supporter to assist them through this process.  This can be you and you don’t need to know everything about financial aid to help!  </a:t>
            </a:r>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We have several resources that are designed to assist any foster youth or adult supporter successfully navigate the financial aid process. </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dirty="0">
                <a:latin typeface="Calibri"/>
                <a:ea typeface="Calibri"/>
                <a:cs typeface="Calibri"/>
                <a:sym typeface="Calibri"/>
              </a:rPr>
              <a:t>This includes the student-friendly </a:t>
            </a:r>
            <a:r>
              <a:rPr lang="en-US" b="1" i="0" dirty="0">
                <a:effectLst/>
                <a:latin typeface="Poppins" panose="00000500000000000000" pitchFamily="2" charset="0"/>
              </a:rPr>
              <a:t>Financial Aid Guide for California Foster and Unaccompanied Homeless Youth </a:t>
            </a:r>
            <a:r>
              <a:rPr lang="en-US" b="1" i="1" dirty="0">
                <a:latin typeface="Calibri"/>
                <a:ea typeface="Calibri"/>
                <a:cs typeface="Calibri"/>
                <a:sym typeface="Calibri"/>
              </a:rPr>
              <a:t>, </a:t>
            </a:r>
            <a:r>
              <a:rPr lang="en-US" dirty="0">
                <a:latin typeface="Calibri"/>
                <a:ea typeface="Calibri"/>
                <a:cs typeface="Calibri"/>
                <a:sym typeface="Calibri"/>
              </a:rPr>
              <a:t>as well as the complementary FAFSA/</a:t>
            </a:r>
            <a:r>
              <a:rPr lang="en-US" dirty="0" err="1">
                <a:latin typeface="Calibri"/>
                <a:ea typeface="Calibri"/>
                <a:cs typeface="Calibri"/>
                <a:sym typeface="Calibri"/>
              </a:rPr>
              <a:t>CADAA</a:t>
            </a:r>
            <a:r>
              <a:rPr lang="en-US" dirty="0">
                <a:latin typeface="Calibri"/>
                <a:ea typeface="Calibri"/>
                <a:cs typeface="Calibri"/>
                <a:sym typeface="Calibri"/>
              </a:rPr>
              <a:t> Visual Guide which includes step-by-step instructions and screen shots of every question on the FAFSA or the </a:t>
            </a:r>
            <a:r>
              <a:rPr lang="en-US" dirty="0" err="1">
                <a:latin typeface="Calibri"/>
                <a:ea typeface="Calibri"/>
                <a:cs typeface="Calibri"/>
                <a:sym typeface="Calibri"/>
              </a:rPr>
              <a:t>CADAA</a:t>
            </a:r>
            <a:r>
              <a:rPr lang="en-US" dirty="0">
                <a:latin typeface="Calibri"/>
                <a:ea typeface="Calibri"/>
                <a:cs typeface="Calibri"/>
                <a:sym typeface="Calibri"/>
              </a:rPr>
              <a:t>. The Financial Aid Guide provides an overview of the common types of financial aid, how to apply and how to maintain your financial aid. </a:t>
            </a:r>
            <a:endParaRPr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The FAFSA recently went through a major change. Things can change regularly with the financial aid process, so be sure to check back year to ensure that you are using the most recent version. </a:t>
            </a:r>
            <a:endParaRPr dirty="0">
              <a:solidFill>
                <a:schemeClr val="dk1"/>
              </a:solidFill>
              <a:latin typeface="Calibri"/>
              <a:ea typeface="Calibri"/>
              <a:cs typeface="Calibri"/>
              <a:sym typeface="Calibri"/>
            </a:endParaRPr>
          </a:p>
        </p:txBody>
      </p:sp>
      <p:sp>
        <p:nvSpPr>
          <p:cNvPr id="928" name="Google Shape;928;p4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4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p48:notes"/>
          <p:cNvSpPr txBox="1">
            <a:spLocks noGrp="1"/>
          </p:cNvSpPr>
          <p:nvPr>
            <p:ph type="body" idx="1"/>
          </p:nvPr>
        </p:nvSpPr>
        <p:spPr>
          <a:xfrm>
            <a:off x="709930" y="4516675"/>
            <a:ext cx="5679440" cy="4397730"/>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There are two applications to apply for financial aid depending on a person’s citizenship status. </a:t>
            </a:r>
          </a:p>
          <a:p>
            <a:pPr marL="353221" lvl="0" indent="-353221" algn="l" rtl="0">
              <a:lnSpc>
                <a:spcPct val="100000"/>
              </a:lnSpc>
              <a:spcBef>
                <a:spcPts val="0"/>
              </a:spcBef>
              <a:spcAft>
                <a:spcPts val="0"/>
              </a:spcAft>
              <a:buClr>
                <a:schemeClr val="dk1"/>
              </a:buClr>
              <a:buSzPts val="1200"/>
              <a:buFont typeface="Noto Sans Symbols"/>
              <a:buChar char="∙"/>
            </a:pP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If the applicant is a U.S. citizen, permanent resident or other eligible non-citizen, they complete the </a:t>
            </a:r>
            <a:r>
              <a:rPr lang="en-US" b="1" dirty="0">
                <a:latin typeface="Calibri"/>
                <a:ea typeface="Calibri"/>
                <a:cs typeface="Calibri"/>
                <a:sym typeface="Calibri"/>
              </a:rPr>
              <a:t>FAFSA</a:t>
            </a:r>
            <a:r>
              <a:rPr lang="en-US" dirty="0">
                <a:latin typeface="Calibri"/>
                <a:ea typeface="Calibri"/>
                <a:cs typeface="Calibri"/>
                <a:sym typeface="Calibri"/>
              </a:rPr>
              <a:t> which stands for the Free Application for Federal Student Aid on their website. This one application is used to apply for both federal and state financial aid.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If the applicant is an eligible undocumented immigrant, they complete the </a:t>
            </a:r>
            <a:r>
              <a:rPr lang="en-US" b="1" dirty="0" err="1">
                <a:latin typeface="Calibri"/>
                <a:ea typeface="Calibri"/>
                <a:cs typeface="Calibri"/>
                <a:sym typeface="Calibri"/>
              </a:rPr>
              <a:t>CADAA</a:t>
            </a:r>
            <a:r>
              <a:rPr lang="en-US" dirty="0">
                <a:latin typeface="Calibri"/>
                <a:ea typeface="Calibri"/>
                <a:cs typeface="Calibri"/>
                <a:sym typeface="Calibri"/>
              </a:rPr>
              <a:t>, which stands for the California Dream Act Application. </a:t>
            </a:r>
            <a:endParaRPr dirty="0">
              <a:latin typeface="Times New Roman"/>
              <a:ea typeface="Times New Roman"/>
              <a:cs typeface="Times New Roman"/>
              <a:sym typeface="Times New Roman"/>
            </a:endParaRPr>
          </a:p>
          <a:p>
            <a:pPr marL="470962" lvl="0" indent="0" algn="l" rtl="0">
              <a:lnSpc>
                <a:spcPct val="100000"/>
              </a:lnSpc>
              <a:spcBef>
                <a:spcPts val="0"/>
              </a:spcBef>
              <a:spcAft>
                <a:spcPts val="0"/>
              </a:spcAft>
              <a:buSzPts val="1400"/>
              <a:buNone/>
            </a:pPr>
            <a:r>
              <a:rPr lang="en-US" dirty="0">
                <a:latin typeface="Calibri"/>
                <a:ea typeface="Calibri"/>
                <a:cs typeface="Calibri"/>
                <a:sym typeface="Calibri"/>
              </a:rPr>
              <a:t>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b="1" dirty="0">
                <a:latin typeface="Calibri"/>
                <a:ea typeface="Calibri"/>
                <a:cs typeface="Calibri"/>
                <a:sym typeface="Calibri"/>
              </a:rPr>
              <a:t>What does it mean to be California Dream Act eligible? </a:t>
            </a:r>
            <a:r>
              <a:rPr lang="en-US" dirty="0">
                <a:latin typeface="Calibri"/>
                <a:ea typeface="Calibri"/>
                <a:cs typeface="Calibri"/>
                <a:sym typeface="Calibri"/>
              </a:rPr>
              <a:t>Eligible undocumented students don’t have to pay for non-resident tuition, which is more expensive. In addition, they qualify for certain types of California state and university aid</a:t>
            </a:r>
            <a:r>
              <a:rPr lang="en-US" b="1" dirty="0">
                <a:latin typeface="Calibri"/>
                <a:ea typeface="Calibri"/>
                <a:cs typeface="Calibri"/>
                <a:sym typeface="Calibri"/>
              </a:rPr>
              <a:t>. </a:t>
            </a:r>
            <a:r>
              <a:rPr lang="en-US" dirty="0">
                <a:latin typeface="Calibri"/>
                <a:ea typeface="Calibri"/>
                <a:cs typeface="Calibri"/>
                <a:sym typeface="Calibri"/>
              </a:rPr>
              <a:t>Unfortunately, they will not be eligible for federal aid. Youth can determine their eligibility by going to the link on the slide.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Youth who were granted a temporary social security number and work permit through the federal </a:t>
            </a:r>
            <a:r>
              <a:rPr lang="en-US" b="1" i="1" dirty="0">
                <a:latin typeface="Calibri"/>
                <a:ea typeface="Calibri"/>
                <a:cs typeface="Calibri"/>
                <a:sym typeface="Calibri"/>
              </a:rPr>
              <a:t>Deferred Action for Childhood Arrivals (DACA) </a:t>
            </a:r>
            <a:r>
              <a:rPr lang="en-US" dirty="0">
                <a:latin typeface="Calibri"/>
                <a:ea typeface="Calibri"/>
                <a:cs typeface="Calibri"/>
                <a:sym typeface="Calibri"/>
              </a:rPr>
              <a:t>program</a:t>
            </a:r>
            <a:r>
              <a:rPr lang="en-US" b="1" i="1" dirty="0">
                <a:latin typeface="Calibri"/>
                <a:ea typeface="Calibri"/>
                <a:cs typeface="Calibri"/>
                <a:sym typeface="Calibri"/>
              </a:rPr>
              <a:t> </a:t>
            </a:r>
            <a:r>
              <a:rPr lang="en-US" dirty="0">
                <a:latin typeface="Calibri"/>
                <a:ea typeface="Calibri"/>
                <a:cs typeface="Calibri"/>
                <a:sym typeface="Calibri"/>
              </a:rPr>
              <a:t>should apply for state financial aid through the </a:t>
            </a:r>
            <a:r>
              <a:rPr lang="en-US" dirty="0" err="1">
                <a:latin typeface="Calibri"/>
                <a:ea typeface="Calibri"/>
                <a:cs typeface="Calibri"/>
                <a:sym typeface="Calibri"/>
              </a:rPr>
              <a:t>CADAA</a:t>
            </a:r>
            <a:r>
              <a:rPr lang="en-US" dirty="0">
                <a:latin typeface="Calibri"/>
                <a:ea typeface="Calibri"/>
                <a:cs typeface="Calibri"/>
                <a:sym typeface="Calibri"/>
              </a:rPr>
              <a:t>. A student does not, however, need to have active DACA status in order to apply for the </a:t>
            </a:r>
            <a:r>
              <a:rPr lang="en-US" dirty="0" err="1">
                <a:latin typeface="Calibri"/>
                <a:ea typeface="Calibri"/>
                <a:cs typeface="Calibri"/>
                <a:sym typeface="Calibri"/>
              </a:rPr>
              <a:t>CADAA</a:t>
            </a:r>
            <a:r>
              <a:rPr lang="en-US" dirty="0">
                <a:latin typeface="Calibri"/>
                <a:ea typeface="Calibri"/>
                <a:cs typeface="Calibri"/>
                <a:sym typeface="Calibri"/>
              </a:rPr>
              <a:t>. These are different programs.</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n-US" dirty="0">
                <a:latin typeface="Calibri"/>
                <a:ea typeface="Calibri"/>
                <a:cs typeface="Calibri"/>
                <a:sym typeface="Calibri"/>
              </a:rPr>
              <a:t>If a student has a pending Special Immigrant Juvenile Status (SIJS) application, they will not be eligible for federal financial aid and must complete the </a:t>
            </a:r>
            <a:r>
              <a:rPr lang="en-US" dirty="0" err="1">
                <a:latin typeface="Calibri"/>
                <a:ea typeface="Calibri"/>
                <a:cs typeface="Calibri"/>
                <a:sym typeface="Calibri"/>
              </a:rPr>
              <a:t>CADAA</a:t>
            </a:r>
            <a:r>
              <a:rPr lang="en-US" dirty="0">
                <a:latin typeface="Calibri"/>
                <a:ea typeface="Calibri"/>
                <a:cs typeface="Calibri"/>
                <a:sym typeface="Calibri"/>
              </a:rPr>
              <a:t> application. </a:t>
            </a: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 California Student Aid Commission keeps </a:t>
            </a:r>
            <a:r>
              <a:rPr lang="en-US" dirty="0" err="1">
                <a:latin typeface="Calibri"/>
                <a:ea typeface="Calibri"/>
                <a:cs typeface="Calibri"/>
                <a:sym typeface="Calibri"/>
              </a:rPr>
              <a:t>CADAA</a:t>
            </a:r>
            <a:r>
              <a:rPr lang="en-US" dirty="0">
                <a:latin typeface="Calibri"/>
                <a:ea typeface="Calibri"/>
                <a:cs typeface="Calibri"/>
                <a:sym typeface="Calibri"/>
              </a:rPr>
              <a:t> applicant data confidential. Applicant data is not shared with or disclosed to any federal agencies, including immigration enforcement. </a:t>
            </a:r>
          </a:p>
          <a:p>
            <a:pPr marL="353221" lvl="0" indent="-353221" algn="l" rtl="0">
              <a:lnSpc>
                <a:spcPct val="100000"/>
              </a:lnSpc>
              <a:spcBef>
                <a:spcPts val="0"/>
              </a:spcBef>
              <a:spcAft>
                <a:spcPts val="0"/>
              </a:spcAft>
              <a:buClr>
                <a:schemeClr val="dk1"/>
              </a:buClr>
              <a:buSzPts val="1200"/>
              <a:buFont typeface="Noto Sans Symbols"/>
              <a:buChar char="∙"/>
            </a:pPr>
            <a:endParaRPr lang="en-US" dirty="0">
              <a:latin typeface="Calibri"/>
              <a:ea typeface="Times New Roman"/>
              <a:cs typeface="Calibri"/>
              <a:sym typeface="Calibri"/>
            </a:endParaRPr>
          </a:p>
          <a:p>
            <a:pPr marL="353221" lvl="0" indent="-353221" algn="l" rtl="0">
              <a:lnSpc>
                <a:spcPct val="100000"/>
              </a:lnSpc>
              <a:spcBef>
                <a:spcPts val="0"/>
              </a:spcBef>
              <a:spcAft>
                <a:spcPts val="0"/>
              </a:spcAft>
              <a:buClr>
                <a:schemeClr val="dk1"/>
              </a:buClr>
              <a:buSzPts val="1200"/>
              <a:buFont typeface="Noto Sans Symbols"/>
              <a:buChar char="∙"/>
            </a:pPr>
            <a:endParaRPr dirty="0">
              <a:latin typeface="Times New Roman"/>
              <a:ea typeface="Times New Roman"/>
              <a:cs typeface="Times New Roman"/>
              <a:sym typeface="Times New Roman"/>
            </a:endParaRPr>
          </a:p>
          <a:p>
            <a:pPr marL="176611" lvl="0" indent="-157561" algn="l" rtl="0">
              <a:lnSpc>
                <a:spcPct val="100000"/>
              </a:lnSpc>
              <a:spcBef>
                <a:spcPts val="0"/>
              </a:spcBef>
              <a:spcAft>
                <a:spcPts val="0"/>
              </a:spcAft>
              <a:buClr>
                <a:schemeClr val="lt1"/>
              </a:buClr>
              <a:buSzPts val="300"/>
              <a:buFont typeface="Arial"/>
              <a:buNone/>
            </a:pPr>
            <a:r>
              <a:rPr lang="en-US" b="1" dirty="0">
                <a:solidFill>
                  <a:schemeClr val="dk1"/>
                </a:solidFill>
                <a:latin typeface="Calibri"/>
                <a:ea typeface="Calibri"/>
                <a:cs typeface="Calibri"/>
                <a:sym typeface="Calibri"/>
              </a:rPr>
              <a:t>Trainers Note: </a:t>
            </a:r>
            <a:r>
              <a:rPr lang="en-US" dirty="0">
                <a:solidFill>
                  <a:schemeClr val="dk1"/>
                </a:solidFill>
                <a:latin typeface="Calibri"/>
                <a:ea typeface="Calibri"/>
                <a:cs typeface="Calibri"/>
                <a:sym typeface="Calibri"/>
              </a:rPr>
              <a:t>More information about Special Immigrant Juvenile Status is included in the Trainer’s Guide. </a:t>
            </a:r>
            <a:endParaRPr dirty="0">
              <a:solidFill>
                <a:schemeClr val="dk1"/>
              </a:solidFill>
              <a:latin typeface="Calibri"/>
              <a:ea typeface="Calibri"/>
              <a:cs typeface="Calibri"/>
              <a:sym typeface="Calibri"/>
            </a:endParaRPr>
          </a:p>
          <a:p>
            <a:pPr marL="176611" lvl="0" indent="-157561" algn="l" rtl="0">
              <a:lnSpc>
                <a:spcPct val="100000"/>
              </a:lnSpc>
              <a:spcBef>
                <a:spcPts val="0"/>
              </a:spcBef>
              <a:spcAft>
                <a:spcPts val="0"/>
              </a:spcAft>
              <a:buClr>
                <a:schemeClr val="lt1"/>
              </a:buClr>
              <a:buSzPts val="300"/>
              <a:buFont typeface="Arial"/>
              <a:buNone/>
            </a:pPr>
            <a:endParaRPr dirty="0">
              <a:solidFill>
                <a:schemeClr val="dk1"/>
              </a:solidFill>
              <a:latin typeface="Calibri"/>
              <a:ea typeface="Calibri"/>
              <a:cs typeface="Calibri"/>
              <a:sym typeface="Calibri"/>
            </a:endParaRPr>
          </a:p>
        </p:txBody>
      </p:sp>
      <p:sp>
        <p:nvSpPr>
          <p:cNvPr id="950" name="Google Shape;950;p4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5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p5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 FAFSA and </a:t>
            </a:r>
            <a:r>
              <a:rPr lang="en-US" dirty="0" err="1">
                <a:latin typeface="Calibri"/>
                <a:ea typeface="Calibri"/>
                <a:cs typeface="Calibri"/>
                <a:sym typeface="Calibri"/>
              </a:rPr>
              <a:t>CADAA</a:t>
            </a:r>
            <a:r>
              <a:rPr lang="en-US" dirty="0">
                <a:latin typeface="Calibri"/>
                <a:ea typeface="Calibri"/>
                <a:cs typeface="Calibri"/>
                <a:sym typeface="Calibri"/>
              </a:rPr>
              <a:t> both ask a series of questions to determine a student’s ability to contribute financially to their education.  The Student Aid Index (SAI) states how much the student is able to “contribute” to the Cost of Attendance. Cost of attendance is the total amount it costs to attend college, which includes tuition, housing, books and supplies.</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n-US" dirty="0">
                <a:latin typeface="Calibri"/>
                <a:ea typeface="Calibri"/>
                <a:cs typeface="Calibri"/>
                <a:sym typeface="Calibri"/>
              </a:rPr>
              <a:t>The Student Aid Index (SAI) is a calculation used to determine eligibility for need-based aid, usually based on income, assets and household size. </a:t>
            </a:r>
            <a:endParaRPr lang="en-US"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 Student Aid Index is then subtracted from the Cost of Attendance to determine their eligibility for need-based aid. A few examples of need-based aid are things like the state Cal Grant or federal Pell Grant.  </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980" name="Google Shape;980;p5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t>Before we begin, let’s define postsecondary education.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Postsecondary education, or higher education, is generally any formal education that happens after high school. This can include apprenticeships, trade school, career and technical education, such as Job Corps, community college, or a traditional 4-year college or university. We'll talk more about these different types of postsecondary education later in this course, and we will use the terms higher education, college and postsecondary education interchangeably to refer to the various education pathways following high school.</a:t>
            </a:r>
            <a:endParaRPr/>
          </a:p>
          <a:p>
            <a:pPr marL="0" lvl="0" indent="0" algn="l" rtl="0">
              <a:lnSpc>
                <a:spcPct val="100000"/>
              </a:lnSpc>
              <a:spcBef>
                <a:spcPts val="0"/>
              </a:spcBef>
              <a:spcAft>
                <a:spcPts val="0"/>
              </a:spcAft>
              <a:buSzPts val="1400"/>
              <a:buNone/>
            </a:pPr>
            <a:endParaRPr/>
          </a:p>
        </p:txBody>
      </p:sp>
      <p:sp>
        <p:nvSpPr>
          <p:cNvPr id="297" name="Google Shape;297;p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5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p5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When students apply for financial aid is critically important, as many students often miss out on thousands of dollars simply because they missed the priority deadline. </a:t>
            </a:r>
            <a:br>
              <a:rPr lang="en-US" dirty="0">
                <a:latin typeface="Calibri"/>
                <a:ea typeface="Calibri"/>
                <a:cs typeface="Calibri"/>
                <a:sym typeface="Calibri"/>
              </a:rPr>
            </a:b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 priority application period is October 1 – March 2 before the start of the school year that you will begin college. For example, if we are in the 2025/2026 school year, students would be filling out their application between October 1</a:t>
            </a:r>
            <a:r>
              <a:rPr lang="en-US" baseline="30000" dirty="0">
                <a:latin typeface="Calibri"/>
                <a:ea typeface="Calibri"/>
                <a:cs typeface="Calibri"/>
                <a:sym typeface="Calibri"/>
              </a:rPr>
              <a:t>st</a:t>
            </a:r>
            <a:r>
              <a:rPr lang="en-US" dirty="0">
                <a:latin typeface="Calibri"/>
                <a:ea typeface="Calibri"/>
                <a:cs typeface="Calibri"/>
                <a:sym typeface="Calibri"/>
              </a:rPr>
              <a:t> 2025 –March 2</a:t>
            </a:r>
            <a:r>
              <a:rPr lang="en-US" baseline="30000" dirty="0">
                <a:latin typeface="Calibri"/>
                <a:ea typeface="Calibri"/>
                <a:cs typeface="Calibri"/>
                <a:sym typeface="Calibri"/>
              </a:rPr>
              <a:t>nd</a:t>
            </a:r>
            <a:r>
              <a:rPr lang="en-US" dirty="0">
                <a:latin typeface="Calibri"/>
                <a:ea typeface="Calibri"/>
                <a:cs typeface="Calibri"/>
                <a:sym typeface="Calibri"/>
              </a:rPr>
              <a:t>  2026 if they are planning on attending school the following year in 2026-2027.</a:t>
            </a:r>
            <a:br>
              <a:rPr lang="en-US" dirty="0">
                <a:latin typeface="Calibri"/>
                <a:ea typeface="Calibri"/>
                <a:cs typeface="Calibri"/>
                <a:sym typeface="Calibri"/>
              </a:rPr>
            </a:br>
            <a:endParaRPr dirty="0">
              <a:latin typeface="Times New Roman"/>
              <a:ea typeface="Times New Roman"/>
              <a:cs typeface="Times New Roman"/>
              <a:sym typeface="Times New Roman"/>
            </a:endParaRPr>
          </a:p>
          <a:p>
            <a:pPr marL="353060" indent="-353060">
              <a:buClr>
                <a:schemeClr val="dk1"/>
              </a:buClr>
              <a:buSzPts val="1200"/>
              <a:buFont typeface="Noto Sans Symbols"/>
              <a:buChar char="∙"/>
            </a:pPr>
            <a:r>
              <a:rPr lang="en-US" dirty="0"/>
              <a:t>Students planning on attending community college have until September 2nd. Students</a:t>
            </a:r>
            <a:r>
              <a:rPr lang="en-US" dirty="0">
                <a:latin typeface="Calibri"/>
                <a:ea typeface="Calibri"/>
                <a:cs typeface="Calibri"/>
                <a:sym typeface="Calibri"/>
              </a:rPr>
              <a:t> can apply after </a:t>
            </a:r>
            <a:r>
              <a:rPr lang="en-US" dirty="0"/>
              <a:t>the priority deadlines, </a:t>
            </a:r>
            <a:r>
              <a:rPr lang="en-US" dirty="0">
                <a:latin typeface="Calibri"/>
                <a:ea typeface="Calibri"/>
                <a:cs typeface="Calibri"/>
                <a:sym typeface="Calibri"/>
              </a:rPr>
              <a:t>but they may receive less money, in particular if they are attending a four-year university.</a:t>
            </a:r>
            <a:endParaRPr dirty="0">
              <a:latin typeface="Times New Roman"/>
              <a:ea typeface="Times New Roman"/>
              <a:cs typeface="Times New Roman"/>
            </a:endParaRPr>
          </a:p>
          <a:p>
            <a:pPr marL="353060" indent="-353060">
              <a:buClr>
                <a:schemeClr val="dk1"/>
              </a:buClr>
              <a:buSzPts val="1200"/>
              <a:buFont typeface="Noto Sans Symbols"/>
              <a:buChar char="∙"/>
            </a:pPr>
            <a:endParaRPr lang="en-US"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can apply for financial aid even before they apply to college. It’s ok if they don’t yet know where they plan to attend college. </a:t>
            </a:r>
            <a:br>
              <a:rPr lang="en-US" dirty="0">
                <a:latin typeface="Calibri"/>
                <a:ea typeface="Calibri"/>
                <a:cs typeface="Calibri"/>
                <a:sym typeface="Calibri"/>
              </a:rPr>
            </a:b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Some colleges, such as 4-year universities, may have earlier priority deadlines, so it’s important that students are aware of the deadline requested by the colleges they are applying to. It is best to have students apply as soon as possible! </a:t>
            </a:r>
          </a:p>
          <a:p>
            <a:pPr marL="353221" lvl="0" indent="-353221" algn="l" rtl="0">
              <a:lnSpc>
                <a:spcPct val="100000"/>
              </a:lnSpc>
              <a:spcBef>
                <a:spcPts val="0"/>
              </a:spcBef>
              <a:spcAft>
                <a:spcPts val="0"/>
              </a:spcAft>
              <a:buClr>
                <a:schemeClr val="dk1"/>
              </a:buClr>
              <a:buSzPts val="1200"/>
              <a:buFont typeface="Noto Sans Symbols"/>
              <a:buChar char="∙"/>
            </a:pPr>
            <a:endParaRPr lang="en-US" dirty="0">
              <a:latin typeface="Calibri"/>
              <a:ea typeface="Times New Roman"/>
              <a:cs typeface="Calibri"/>
              <a:sym typeface="Calibri"/>
            </a:endParaRPr>
          </a:p>
          <a:p>
            <a:pPr marL="353221" lvl="0" indent="-353221" algn="l" rtl="0">
              <a:lnSpc>
                <a:spcPct val="100000"/>
              </a:lnSpc>
              <a:spcBef>
                <a:spcPts val="0"/>
              </a:spcBef>
              <a:spcAft>
                <a:spcPts val="0"/>
              </a:spcAft>
              <a:buClr>
                <a:schemeClr val="dk1"/>
              </a:buClr>
              <a:buSzPts val="1200"/>
              <a:buFont typeface="Noto Sans Symbols"/>
              <a:buChar char="∙"/>
            </a:pPr>
            <a:endParaRPr lang="en-US" dirty="0">
              <a:latin typeface="Calibri"/>
              <a:ea typeface="Times New Roman"/>
              <a:cs typeface="Calibri"/>
              <a:sym typeface="Calibri"/>
            </a:endParaRPr>
          </a:p>
          <a:p>
            <a:pPr marL="353221" lvl="0" indent="-353221" algn="l" rtl="0">
              <a:lnSpc>
                <a:spcPct val="100000"/>
              </a:lnSpc>
              <a:spcBef>
                <a:spcPts val="0"/>
              </a:spcBef>
              <a:spcAft>
                <a:spcPts val="0"/>
              </a:spcAft>
              <a:buClr>
                <a:schemeClr val="dk1"/>
              </a:buClr>
              <a:buSzPts val="1200"/>
              <a:buFont typeface="Noto Sans Symbols"/>
              <a:buChar char="∙"/>
            </a:pPr>
            <a:r>
              <a:rPr lang="en-US" b="1" dirty="0">
                <a:latin typeface="Calibri"/>
                <a:ea typeface="Times New Roman"/>
                <a:cs typeface="Calibri"/>
                <a:sym typeface="Calibri"/>
              </a:rPr>
              <a:t>Trainers Note</a:t>
            </a:r>
            <a:r>
              <a:rPr lang="en-US" dirty="0">
                <a:latin typeface="Calibri"/>
                <a:ea typeface="Times New Roman"/>
                <a:cs typeface="Calibri"/>
                <a:sym typeface="Calibri"/>
              </a:rPr>
              <a:t>:  Due to the delayed rollout of the new FAFSA, there was a temporary change in the priority application period for the 2024-25 school year.  For 2024-25 </a:t>
            </a:r>
            <a:r>
              <a:rPr lang="en-US" b="1" dirty="0">
                <a:latin typeface="Calibri"/>
                <a:ea typeface="Times New Roman"/>
                <a:cs typeface="Calibri"/>
                <a:sym typeface="Calibri"/>
              </a:rPr>
              <a:t>ONLY </a:t>
            </a:r>
            <a:r>
              <a:rPr lang="en-US" dirty="0">
                <a:latin typeface="Calibri"/>
                <a:ea typeface="Times New Roman"/>
                <a:cs typeface="Calibri"/>
                <a:sym typeface="Calibri"/>
              </a:rPr>
              <a:t>the priority deadline is April 2, 2024.  The application deadline will revert to March 2 in subsequent school years. </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995" name="Google Shape;995;p5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a:extLst>
            <a:ext uri="{FF2B5EF4-FFF2-40B4-BE49-F238E27FC236}">
              <a16:creationId xmlns:a16="http://schemas.microsoft.com/office/drawing/2014/main" id="{034FB7E7-0F66-B2B1-E2AF-D628E5A5B97E}"/>
            </a:ext>
          </a:extLst>
        </p:cNvPr>
        <p:cNvGrpSpPr/>
        <p:nvPr/>
      </p:nvGrpSpPr>
      <p:grpSpPr>
        <a:xfrm>
          <a:off x="0" y="0"/>
          <a:ext cx="0" cy="0"/>
          <a:chOff x="0" y="0"/>
          <a:chExt cx="0" cy="0"/>
        </a:xfrm>
      </p:grpSpPr>
      <p:sp>
        <p:nvSpPr>
          <p:cNvPr id="1005" name="Google Shape;1005;p52:notes">
            <a:extLst>
              <a:ext uri="{FF2B5EF4-FFF2-40B4-BE49-F238E27FC236}">
                <a16:creationId xmlns:a16="http://schemas.microsoft.com/office/drawing/2014/main" id="{2B5EFDD8-FE55-576B-034F-355BB104EC9E}"/>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52:notes">
            <a:extLst>
              <a:ext uri="{FF2B5EF4-FFF2-40B4-BE49-F238E27FC236}">
                <a16:creationId xmlns:a16="http://schemas.microsoft.com/office/drawing/2014/main" id="{6BF4B5E4-83F2-31C0-94DE-1084B73CE516}"/>
              </a:ext>
            </a:extLst>
          </p:cNvPr>
          <p:cNvSpPr txBox="1">
            <a:spLocks noGrp="1"/>
          </p:cNvSpPr>
          <p:nvPr>
            <p:ph type="body" idx="1"/>
          </p:nvPr>
        </p:nvSpPr>
        <p:spPr>
          <a:xfrm>
            <a:off x="236644" y="4516675"/>
            <a:ext cx="6704894" cy="4397730"/>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Let’s get talk about completing the financial aid applications! </a:t>
            </a:r>
          </a:p>
          <a:p>
            <a:pPr marL="353221" lvl="0" indent="-353221" algn="l" rtl="0">
              <a:lnSpc>
                <a:spcPct val="100000"/>
              </a:lnSpc>
              <a:spcBef>
                <a:spcPts val="0"/>
              </a:spcBef>
              <a:spcAft>
                <a:spcPts val="0"/>
              </a:spcAft>
              <a:buClr>
                <a:schemeClr val="dk1"/>
              </a:buClr>
              <a:buSzPts val="1200"/>
              <a:buFont typeface="Noto Sans Symbols"/>
              <a:buChar char="∙"/>
            </a:pPr>
            <a:endParaRPr lang="en-US" dirty="0">
              <a:latin typeface="Calibri"/>
              <a:ea typeface="Calibri"/>
              <a:cs typeface="Calibri"/>
              <a:sym typeface="Calibri"/>
            </a:endParaRP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n-US" dirty="0">
                <a:latin typeface="Calibri"/>
                <a:ea typeface="Calibri"/>
                <a:cs typeface="Calibri"/>
                <a:sym typeface="Calibri"/>
              </a:rPr>
              <a:t>Whether you help the student fill out the application yourself, or connect them to a local workshop for assistance, caregivers can assist in making sure students have the necessary information. </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endParaRPr lang="en-US" dirty="0">
              <a:latin typeface="Calibri"/>
              <a:ea typeface="Times New Roman"/>
              <a:cs typeface="Calibri"/>
              <a:sym typeface="Calibri"/>
            </a:endParaRP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n-US" dirty="0">
                <a:latin typeface="Calibri"/>
                <a:ea typeface="Times New Roman"/>
                <a:cs typeface="Calibri"/>
                <a:sym typeface="Calibri"/>
              </a:rPr>
              <a:t>----------------</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n-US" dirty="0">
                <a:latin typeface="Calibri"/>
                <a:ea typeface="Times New Roman"/>
                <a:cs typeface="Calibri"/>
                <a:sym typeface="Calibri"/>
              </a:rPr>
              <a:t>One important step is creating an FSA ID. The FSA ID is required for the FAFSA only, not the </a:t>
            </a:r>
            <a:r>
              <a:rPr lang="en-US" dirty="0" err="1">
                <a:latin typeface="Calibri"/>
                <a:ea typeface="Times New Roman"/>
                <a:cs typeface="Calibri"/>
                <a:sym typeface="Calibri"/>
              </a:rPr>
              <a:t>CADAA</a:t>
            </a:r>
            <a:r>
              <a:rPr lang="en-US" dirty="0">
                <a:latin typeface="Calibri"/>
                <a:ea typeface="Times New Roman"/>
                <a:cs typeface="Calibri"/>
                <a:sym typeface="Calibri"/>
              </a:rPr>
              <a:t>. </a:t>
            </a:r>
            <a:endParaRPr lang="en-US"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Times New Roman"/>
                <a:ea typeface="Times New Roman"/>
                <a:cs typeface="Times New Roman"/>
                <a:sym typeface="Times New Roman"/>
              </a:rPr>
              <a:t>As of 2024, this is a new step for students and must be completed before filing out the FAFSA application.</a:t>
            </a: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Times New Roman"/>
                <a:ea typeface="Times New Roman"/>
                <a:cs typeface="Times New Roman"/>
                <a:sym typeface="Times New Roman"/>
              </a:rPr>
              <a:t>While it takes only a few minutes to apply for the FSA-ID, this process can take up to 3 day for the FSA ID to be approved so it’s important to do this before sitting down to complete the FAFSA application.  </a:t>
            </a: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Times New Roman"/>
                <a:ea typeface="Times New Roman"/>
                <a:cs typeface="Times New Roman"/>
                <a:sym typeface="Times New Roman"/>
              </a:rPr>
              <a:t>To create the FSA ID, students will need their social security number and an email address. When registering for the FSA ID, students should be careful to enter their name exactly as it appears on their social security card. If they do not have their card, they can contact their social worker or ILP worker for assistance. </a:t>
            </a: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Times New Roman"/>
                <a:ea typeface="Times New Roman"/>
                <a:cs typeface="Times New Roman"/>
                <a:sym typeface="Times New Roman"/>
              </a:rPr>
              <a:t>Students should also include an email address that they check regularly. We recommend not using high school emails, as those tend to expire. They can also provide a cell phone number which is useful in case they need to reset their FSA ID password. </a:t>
            </a: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Times New Roman"/>
                <a:ea typeface="Times New Roman"/>
                <a:cs typeface="Times New Roman"/>
                <a:sym typeface="Times New Roman"/>
              </a:rPr>
              <a:t>Students should make note of their ID and password for when they submit the FAFSA application. They will receive an email confirmation when their FSA ID is approved. </a:t>
            </a:r>
          </a:p>
          <a:p>
            <a:pPr marL="0" lvl="0" indent="0" algn="l" rtl="0">
              <a:lnSpc>
                <a:spcPct val="100000"/>
              </a:lnSpc>
              <a:spcBef>
                <a:spcPts val="0"/>
              </a:spcBef>
              <a:spcAft>
                <a:spcPts val="0"/>
              </a:spcAft>
              <a:buClr>
                <a:schemeClr val="dk1"/>
              </a:buClr>
              <a:buSzPts val="1200"/>
              <a:buFont typeface="Noto Sans Symbols"/>
              <a:buNone/>
            </a:pPr>
            <a:endParaRPr lang="en-US"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endParaRPr dirty="0">
              <a:latin typeface="Times New Roman"/>
              <a:ea typeface="Times New Roman"/>
              <a:cs typeface="Times New Roman"/>
              <a:sym typeface="Times New Roman"/>
            </a:endParaRPr>
          </a:p>
        </p:txBody>
      </p:sp>
      <p:sp>
        <p:nvSpPr>
          <p:cNvPr id="1007" name="Google Shape;1007;p52:notes">
            <a:extLst>
              <a:ext uri="{FF2B5EF4-FFF2-40B4-BE49-F238E27FC236}">
                <a16:creationId xmlns:a16="http://schemas.microsoft.com/office/drawing/2014/main" id="{F8C771BF-4880-EAEF-A32A-67C9CFB8EEF2}"/>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33066571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a:extLst>
            <a:ext uri="{FF2B5EF4-FFF2-40B4-BE49-F238E27FC236}">
              <a16:creationId xmlns:a16="http://schemas.microsoft.com/office/drawing/2014/main" id="{269E92C3-163D-068C-8A5B-BBA53469E6E3}"/>
            </a:ext>
          </a:extLst>
        </p:cNvPr>
        <p:cNvGrpSpPr/>
        <p:nvPr/>
      </p:nvGrpSpPr>
      <p:grpSpPr>
        <a:xfrm>
          <a:off x="0" y="0"/>
          <a:ext cx="0" cy="0"/>
          <a:chOff x="0" y="0"/>
          <a:chExt cx="0" cy="0"/>
        </a:xfrm>
      </p:grpSpPr>
      <p:sp>
        <p:nvSpPr>
          <p:cNvPr id="1005" name="Google Shape;1005;p52:notes">
            <a:extLst>
              <a:ext uri="{FF2B5EF4-FFF2-40B4-BE49-F238E27FC236}">
                <a16:creationId xmlns:a16="http://schemas.microsoft.com/office/drawing/2014/main" id="{66764E91-54E3-C596-CB68-FD4D112767B0}"/>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52:notes">
            <a:extLst>
              <a:ext uri="{FF2B5EF4-FFF2-40B4-BE49-F238E27FC236}">
                <a16:creationId xmlns:a16="http://schemas.microsoft.com/office/drawing/2014/main" id="{BE74B973-70B8-8975-EE5D-E94CDCBC012F}"/>
              </a:ext>
            </a:extLst>
          </p:cNvPr>
          <p:cNvSpPr txBox="1">
            <a:spLocks noGrp="1"/>
          </p:cNvSpPr>
          <p:nvPr>
            <p:ph type="body" idx="1"/>
          </p:nvPr>
        </p:nvSpPr>
        <p:spPr>
          <a:xfrm>
            <a:off x="236644" y="4516675"/>
            <a:ext cx="6704894" cy="4397730"/>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endParaRPr lang="en-US"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When you are ready to apply for financial aid, there are a number of things the youth should have ready.  As a reminder, students should get assistance in filling out the form – caregivers, local workshops or sometimes high school staff can help. </a:t>
            </a:r>
          </a:p>
          <a:p>
            <a:pPr marL="353221" lvl="0" indent="-353221" algn="l" rtl="0">
              <a:lnSpc>
                <a:spcPct val="100000"/>
              </a:lnSpc>
              <a:spcBef>
                <a:spcPts val="0"/>
              </a:spcBef>
              <a:spcAft>
                <a:spcPts val="0"/>
              </a:spcAft>
              <a:buClr>
                <a:schemeClr val="dk1"/>
              </a:buClr>
              <a:buSzPts val="1200"/>
              <a:buFont typeface="Noto Sans Symbols"/>
              <a:buChar char="∙"/>
            </a:pPr>
            <a:endParaRPr lang="en-US"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After completing the FSA-ID step, we recommend putting aside at least an hour to help students complete the FAFSA/</a:t>
            </a:r>
            <a:r>
              <a:rPr lang="en-US" dirty="0" err="1">
                <a:latin typeface="Calibri"/>
                <a:ea typeface="Calibri"/>
                <a:cs typeface="Calibri"/>
                <a:sym typeface="Calibri"/>
              </a:rPr>
              <a:t>CADAA</a:t>
            </a:r>
            <a:r>
              <a:rPr lang="en-US" dirty="0">
                <a:latin typeface="Calibri"/>
                <a:ea typeface="Calibri"/>
                <a:cs typeface="Calibri"/>
                <a:sym typeface="Calibri"/>
              </a:rPr>
              <a:t>, Chaffee Grant and </a:t>
            </a:r>
            <a:r>
              <a:rPr lang="en-US" dirty="0" err="1">
                <a:latin typeface="Calibri"/>
                <a:ea typeface="Calibri"/>
                <a:cs typeface="Calibri"/>
                <a:sym typeface="Calibri"/>
              </a:rPr>
              <a:t>WebGrants</a:t>
            </a:r>
            <a:r>
              <a:rPr lang="en-US" dirty="0">
                <a:latin typeface="Calibri"/>
                <a:ea typeface="Calibri"/>
                <a:cs typeface="Calibri"/>
                <a:sym typeface="Calibri"/>
              </a:rPr>
              <a:t> account. </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endParaRPr lang="en-US"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First, you’ll need some identifiers. For students filling out the FAFSA, this is the FSA-ID that we talked about in the last slide. </a:t>
            </a: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For students filling out the </a:t>
            </a:r>
            <a:r>
              <a:rPr lang="en-US" dirty="0" err="1">
                <a:latin typeface="Calibri"/>
                <a:ea typeface="Calibri"/>
                <a:cs typeface="Calibri"/>
                <a:sym typeface="Calibri"/>
              </a:rPr>
              <a:t>CADAA</a:t>
            </a:r>
            <a:r>
              <a:rPr lang="en-US" dirty="0">
                <a:latin typeface="Calibri"/>
                <a:ea typeface="Calibri"/>
                <a:cs typeface="Calibri"/>
                <a:sym typeface="Calibri"/>
              </a:rPr>
              <a:t>, it is recommended that they enter their Statewide Student Identifier number (SSID), but this is not required. Students can get this from their high school counselor. Students filling out the </a:t>
            </a:r>
            <a:r>
              <a:rPr lang="en-US" dirty="0" err="1">
                <a:latin typeface="Calibri"/>
                <a:ea typeface="Calibri"/>
                <a:cs typeface="Calibri"/>
                <a:sym typeface="Calibri"/>
              </a:rPr>
              <a:t>CADAA</a:t>
            </a:r>
            <a:r>
              <a:rPr lang="en-US" dirty="0">
                <a:latin typeface="Calibri"/>
                <a:ea typeface="Calibri"/>
                <a:cs typeface="Calibri"/>
                <a:sym typeface="Calibri"/>
              </a:rPr>
              <a:t> can also provide their Individual Taxpayer identification number, only if they have filed a tax return.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will need an email address. Again, it’s recommended that students use an email address that they check often and avoid high school emails that expire upon graduation.</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On the application, students can list up to 20 colleges that they plan to apply to. Students can update this if plans change. The information from the application will be sent to these colleges.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t>As of 2024, the FAFSA has simplified the financial reporting section. Students no longer have the option to enter income information manually. All students must now provide consent to allow the Internal Revenue Service (IRS) to share federal tax information with the FAFSA. In some limited cases, including if previous scholarships or AmeriCorps payments were reported on a student’s tax return, certain tax information may need to be inputted and, in that case, you may need to have a copy of the youth's prior-prior year tax return. </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n-US" dirty="0">
                <a:latin typeface="Calibri"/>
                <a:ea typeface="Calibri"/>
                <a:cs typeface="Calibri"/>
                <a:sym typeface="Calibri"/>
              </a:rPr>
              <a:t>Students will need to bring information about their assets, like the total amount in their checking and savings accounts. It will also be helpful to know if they are receiving any benefits like Cal-Fresh (SNAP food stamps), Medi-Cal or </a:t>
            </a:r>
            <a:r>
              <a:rPr lang="en-US" dirty="0" err="1">
                <a:latin typeface="Calibri"/>
                <a:ea typeface="Calibri"/>
                <a:cs typeface="Calibri"/>
                <a:sym typeface="Calibri"/>
              </a:rPr>
              <a:t>CalWorks</a:t>
            </a:r>
            <a:r>
              <a:rPr lang="en-US" dirty="0">
                <a:latin typeface="Calibri"/>
                <a:ea typeface="Calibri"/>
                <a:cs typeface="Calibri"/>
                <a:sym typeface="Calibri"/>
              </a:rPr>
              <a:t> (TANF), as these benefits allow exemption from reporting current assets. </a:t>
            </a:r>
          </a:p>
          <a:p>
            <a:pPr marL="353221" lvl="0" indent="-353221" algn="l" rtl="0">
              <a:lnSpc>
                <a:spcPct val="100000"/>
              </a:lnSpc>
              <a:spcBef>
                <a:spcPts val="0"/>
              </a:spcBef>
              <a:spcAft>
                <a:spcPts val="0"/>
              </a:spcAft>
              <a:buClr>
                <a:schemeClr val="dk1"/>
              </a:buClr>
              <a:buSzPts val="1200"/>
              <a:buFont typeface="Noto Sans Symbols"/>
              <a:buChar char="∙"/>
            </a:pPr>
            <a:endParaRPr dirty="0">
              <a:latin typeface="Times New Roman"/>
              <a:ea typeface="Times New Roman"/>
              <a:cs typeface="Times New Roman"/>
              <a:sym typeface="Times New Roman"/>
            </a:endParaRPr>
          </a:p>
        </p:txBody>
      </p:sp>
      <p:sp>
        <p:nvSpPr>
          <p:cNvPr id="1007" name="Google Shape;1007;p52:notes">
            <a:extLst>
              <a:ext uri="{FF2B5EF4-FFF2-40B4-BE49-F238E27FC236}">
                <a16:creationId xmlns:a16="http://schemas.microsoft.com/office/drawing/2014/main" id="{727986CE-A3C9-A0BC-4AAA-CB0C2C25B412}"/>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8681073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5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53:notes"/>
          <p:cNvSpPr txBox="1">
            <a:spLocks noGrp="1"/>
          </p:cNvSpPr>
          <p:nvPr>
            <p:ph type="body" idx="1"/>
          </p:nvPr>
        </p:nvSpPr>
        <p:spPr>
          <a:xfrm>
            <a:off x="236643" y="4516675"/>
            <a:ext cx="6547132" cy="4712203"/>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While we won’t discuss every question on the FAFSA and </a:t>
            </a:r>
            <a:r>
              <a:rPr lang="en-US" sz="1100" dirty="0" err="1">
                <a:latin typeface="Calibri"/>
                <a:ea typeface="Calibri"/>
                <a:cs typeface="Calibri"/>
                <a:sym typeface="Calibri"/>
              </a:rPr>
              <a:t>CADAA</a:t>
            </a:r>
            <a:r>
              <a:rPr lang="en-US" sz="1100" dirty="0">
                <a:latin typeface="Calibri"/>
                <a:ea typeface="Calibri"/>
                <a:cs typeface="Calibri"/>
                <a:sym typeface="Calibri"/>
              </a:rPr>
              <a:t> application today, this is probably the most significant section for foster youth within the application.</a:t>
            </a:r>
          </a:p>
          <a:p>
            <a:pPr marL="353221" lvl="0" indent="-353221" algn="l" rtl="0">
              <a:lnSpc>
                <a:spcPct val="100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If they can answer yes to any of these questions, they will qualify for </a:t>
            </a:r>
            <a:r>
              <a:rPr lang="en-US" sz="1100" b="1" dirty="0">
                <a:latin typeface="Calibri"/>
                <a:ea typeface="Calibri"/>
                <a:cs typeface="Calibri"/>
                <a:sym typeface="Calibri"/>
              </a:rPr>
              <a:t>Independent Status</a:t>
            </a:r>
            <a:r>
              <a:rPr lang="en-US" sz="1100" dirty="0">
                <a:latin typeface="Calibri"/>
                <a:ea typeface="Calibri"/>
                <a:cs typeface="Calibri"/>
                <a:sym typeface="Calibri"/>
              </a:rPr>
              <a:t> on the FAFSA. This means that they will not need to report any information about their parents on the application, including their financial information. </a:t>
            </a:r>
          </a:p>
          <a:p>
            <a:pPr marL="353221" lvl="0" indent="-353221" algn="l" rtl="0">
              <a:lnSpc>
                <a:spcPct val="100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If a student qualifies for independent status, they only need to provide financial information about themselves - not their parents. </a:t>
            </a:r>
          </a:p>
          <a:p>
            <a:pPr marL="353221" lvl="0" indent="-353221" algn="l" rtl="0">
              <a:lnSpc>
                <a:spcPct val="100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There are three relevant questions: </a:t>
            </a:r>
          </a:p>
          <a:p>
            <a:pPr marL="765313" lvl="1" indent="-294349" algn="l" rtl="0">
              <a:lnSpc>
                <a:spcPct val="100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At any time since the student turned 13, they were in foster care</a:t>
            </a:r>
          </a:p>
          <a:p>
            <a:pPr marL="765313" lvl="1" indent="-294349" algn="l" rtl="0">
              <a:lnSpc>
                <a:spcPct val="100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OR</a:t>
            </a:r>
          </a:p>
          <a:p>
            <a:pPr marL="765313" lvl="1" indent="-294349" algn="l" rtl="0">
              <a:lnSpc>
                <a:spcPct val="100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At any time since the student turned 13, they were a ward of the court. </a:t>
            </a:r>
          </a:p>
          <a:p>
            <a:pPr marL="765313" lvl="1" indent="-294349" algn="l" rtl="0">
              <a:lnSpc>
                <a:spcPct val="100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OR</a:t>
            </a:r>
          </a:p>
          <a:p>
            <a:pPr marL="765313" lvl="1" indent="-294349" algn="l" rtl="0">
              <a:lnSpc>
                <a:spcPct val="100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The student is or was in a legal guardianship with someone other than their parent or stepparent as determined by a court in their state of residence. The student must either have legal guardianship currently in place or when they turned 18 to qualify. This can include kinship guardianships. </a:t>
            </a:r>
          </a:p>
          <a:p>
            <a:pPr marL="353221" lvl="0" indent="-353221" algn="l" rtl="0">
              <a:lnSpc>
                <a:spcPct val="100000"/>
              </a:lnSpc>
              <a:spcBef>
                <a:spcPts val="0"/>
              </a:spcBef>
              <a:spcAft>
                <a:spcPts val="0"/>
              </a:spcAft>
              <a:buClr>
                <a:schemeClr val="dk1"/>
              </a:buClr>
              <a:buSzPts val="1100"/>
              <a:buFont typeface="Arial"/>
              <a:buChar char="•"/>
            </a:pPr>
            <a:r>
              <a:rPr lang="en-US" sz="1600" dirty="0"/>
              <a:t>A student must have been a dependent of the court and lived in an out-of-home placement at any time after the age of 13 to qualify as a ward of the court or as in foster care. </a:t>
            </a:r>
          </a:p>
          <a:p>
            <a:pPr marL="353221" lvl="0" indent="-353221" algn="l" rtl="0">
              <a:lnSpc>
                <a:spcPct val="100000"/>
              </a:lnSpc>
              <a:spcBef>
                <a:spcPts val="0"/>
              </a:spcBef>
              <a:spcAft>
                <a:spcPts val="0"/>
              </a:spcAft>
              <a:buClr>
                <a:schemeClr val="dk1"/>
              </a:buClr>
              <a:buSzPts val="1100"/>
              <a:buFont typeface="Arial"/>
              <a:buChar char="•"/>
            </a:pPr>
            <a:r>
              <a:rPr lang="en-US" sz="1600" dirty="0"/>
              <a:t>There is no guidance given on the difference between “foster care” and “ward of the court” so students can check off either or both. </a:t>
            </a:r>
            <a:endParaRPr lang="en-US" sz="1100" b="1"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b="1" dirty="0">
                <a:latin typeface="Calibri"/>
                <a:ea typeface="Calibri"/>
                <a:cs typeface="Calibri"/>
                <a:sym typeface="Calibri"/>
              </a:rPr>
              <a:t>Foster parents, resource parents, relative caregivers, legal guardians and service providers do not qualify as “parents” on the FAFSA/</a:t>
            </a:r>
            <a:r>
              <a:rPr lang="en-US" sz="1100" b="1" dirty="0" err="1">
                <a:latin typeface="Calibri"/>
                <a:ea typeface="Calibri"/>
                <a:cs typeface="Calibri"/>
                <a:sym typeface="Calibri"/>
              </a:rPr>
              <a:t>CADAA</a:t>
            </a:r>
            <a:r>
              <a:rPr lang="en-US" sz="1100" b="1" dirty="0">
                <a:latin typeface="Calibri"/>
                <a:ea typeface="Calibri"/>
                <a:cs typeface="Calibri"/>
                <a:sym typeface="Calibri"/>
              </a:rPr>
              <a:t>. It is important that youth do not provide caregivers’ financial information on the FAFSA/</a:t>
            </a:r>
            <a:r>
              <a:rPr lang="en-US" sz="1100" b="1" dirty="0" err="1">
                <a:latin typeface="Calibri"/>
                <a:ea typeface="Calibri"/>
                <a:cs typeface="Calibri"/>
                <a:sym typeface="Calibri"/>
              </a:rPr>
              <a:t>CADAA</a:t>
            </a:r>
            <a:r>
              <a:rPr lang="en-US" sz="1100" b="1" dirty="0">
                <a:latin typeface="Calibri"/>
                <a:ea typeface="Calibri"/>
                <a:cs typeface="Calibri"/>
                <a:sym typeface="Calibri"/>
              </a:rPr>
              <a:t>. They may qualify for less money if they do so. </a:t>
            </a:r>
            <a:endParaRPr lang="en-US" sz="1100"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Other groups can also qualify for independent status, such as individuals who are married, have children or are in the military. Some foster youth may qualify for Independent Status within one of the other categories as well.</a:t>
            </a:r>
          </a:p>
          <a:p>
            <a:pPr marL="353221" lvl="0" indent="-353221" algn="l" rtl="0">
              <a:lnSpc>
                <a:spcPct val="100000"/>
              </a:lnSpc>
              <a:spcBef>
                <a:spcPts val="0"/>
              </a:spcBef>
              <a:spcAft>
                <a:spcPts val="0"/>
              </a:spcAft>
              <a:buClr>
                <a:schemeClr val="dk1"/>
              </a:buClr>
              <a:buSzPts val="1100"/>
              <a:buFont typeface="Arial"/>
              <a:buChar char="•"/>
            </a:pPr>
            <a:r>
              <a:rPr lang="en-US" sz="1100" dirty="0">
                <a:latin typeface="Calibri"/>
                <a:ea typeface="Calibri"/>
                <a:cs typeface="Calibri"/>
                <a:sym typeface="Calibri"/>
              </a:rPr>
              <a:t>Many students get confused with this question, so it is important that students are educated about this question ahead of time to qualify for maximum aid.  </a:t>
            </a:r>
          </a:p>
        </p:txBody>
      </p:sp>
      <p:sp>
        <p:nvSpPr>
          <p:cNvPr id="1027" name="Google Shape;1027;p5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5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5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dirty="0"/>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After submitting a FAFSA or </a:t>
            </a:r>
            <a:r>
              <a:rPr lang="en-US" dirty="0" err="1">
                <a:latin typeface="Calibri"/>
                <a:ea typeface="Calibri"/>
                <a:cs typeface="Calibri"/>
                <a:sym typeface="Calibri"/>
              </a:rPr>
              <a:t>CADAA</a:t>
            </a:r>
            <a:r>
              <a:rPr lang="en-US" dirty="0">
                <a:latin typeface="Calibri"/>
                <a:ea typeface="Calibri"/>
                <a:cs typeface="Calibri"/>
                <a:sym typeface="Calibri"/>
              </a:rPr>
              <a:t>, students should also apply for the Chafee Grant.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 Chafee Grant provides up to $5,000 for up to 5 years (whether or not consecutive) for eligible foster youth until the age of 26. This funding can be used as needed for expenses like tuition, books, housing, transportation, or childcare.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It can be used in-state or out-of-state for career and technical education, 2-year or 4-year degree programs.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To qualify, students must be a dependent or ward of the court at least one day between the ages of 16-18, meaning they were placed in out-of-home care. The grant is also dependent on financial need and the number of classes taken. To learn more, visit the website listed on the screen.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There is a separate online application required. It should only take students about 10-15 minutes to complete and submit.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While the FAFSA/</a:t>
            </a:r>
            <a:r>
              <a:rPr lang="en-US" dirty="0" err="1">
                <a:latin typeface="Calibri"/>
                <a:ea typeface="Calibri"/>
                <a:cs typeface="Calibri"/>
                <a:sym typeface="Calibri"/>
              </a:rPr>
              <a:t>CADAA</a:t>
            </a:r>
            <a:r>
              <a:rPr lang="en-US" dirty="0">
                <a:latin typeface="Calibri"/>
                <a:ea typeface="Calibri"/>
                <a:cs typeface="Calibri"/>
                <a:sym typeface="Calibri"/>
              </a:rPr>
              <a:t> must be filled out every year, students only need to apply for the Chafee Grant once, whether or not they receive it that year.</a:t>
            </a:r>
          </a:p>
          <a:p>
            <a:pPr marL="353221" lvl="0" indent="-353221" algn="l" rtl="0">
              <a:lnSpc>
                <a:spcPct val="100000"/>
              </a:lnSpc>
              <a:spcBef>
                <a:spcPts val="0"/>
              </a:spcBef>
              <a:spcAft>
                <a:spcPts val="0"/>
              </a:spcAft>
              <a:buClr>
                <a:schemeClr val="dk1"/>
              </a:buClr>
              <a:buSzPts val="1200"/>
              <a:buFont typeface="Noto Sans Symbols"/>
              <a:buChar char="∙"/>
            </a:pPr>
            <a:endParaRPr lang="en-US" dirty="0">
              <a:latin typeface="Calibri"/>
              <a:ea typeface="Times New Roman"/>
              <a:cs typeface="Calibri"/>
              <a:sym typeface="Calibri"/>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Times New Roman"/>
                <a:cs typeface="Calibri"/>
                <a:sym typeface="Calibri"/>
              </a:rPr>
              <a:t>The Chafee Grant verifies foster youth status electronically with the California Department of Social Services (</a:t>
            </a:r>
            <a:r>
              <a:rPr lang="en-US" dirty="0" err="1">
                <a:latin typeface="Calibri"/>
                <a:ea typeface="Times New Roman"/>
                <a:cs typeface="Calibri"/>
                <a:sym typeface="Calibri"/>
              </a:rPr>
              <a:t>CDSS</a:t>
            </a:r>
            <a:r>
              <a:rPr lang="en-US" dirty="0">
                <a:latin typeface="Calibri"/>
                <a:ea typeface="Times New Roman"/>
                <a:cs typeface="Calibri"/>
                <a:sym typeface="Calibri"/>
              </a:rPr>
              <a:t>). We will talk in the next slide about how to make sure this verification happens. </a:t>
            </a:r>
          </a:p>
        </p:txBody>
      </p:sp>
      <p:sp>
        <p:nvSpPr>
          <p:cNvPr id="1050" name="Google Shape;1050;p5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5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p5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Next, it’s important that students create a </a:t>
            </a:r>
            <a:r>
              <a:rPr lang="en-US" err="1">
                <a:latin typeface="Calibri"/>
                <a:ea typeface="Calibri"/>
                <a:cs typeface="Calibri"/>
                <a:sym typeface="Calibri"/>
              </a:rPr>
              <a:t>WebGrants</a:t>
            </a:r>
            <a:r>
              <a:rPr lang="en-US">
                <a:latin typeface="Calibri"/>
                <a:ea typeface="Calibri"/>
                <a:cs typeface="Calibri"/>
                <a:sym typeface="Calibri"/>
              </a:rPr>
              <a:t> 4 Student Account. This is a very quick process, but students must wait until their FAFSA or CADAA first processes successfully which can take up to 2 weeks.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err="1">
                <a:latin typeface="Calibri"/>
                <a:ea typeface="Calibri"/>
                <a:cs typeface="Calibri"/>
                <a:sym typeface="Calibri"/>
              </a:rPr>
              <a:t>WebGrants</a:t>
            </a:r>
            <a:r>
              <a:rPr lang="en-US">
                <a:latin typeface="Calibri"/>
                <a:ea typeface="Calibri"/>
                <a:cs typeface="Calibri"/>
                <a:sym typeface="Calibri"/>
              </a:rPr>
              <a:t> is a system to manage your California state financial aid, such as the Chafee Grant and Cal Grant. Here, students can learn how much they received and will be notified of any further actions needed in order to successfully receive these funds. For example, once a student determines which school they plan to attend they will need to log in to select their planned school of attendance to ensure that the funds are sent to the correct college. </a:t>
            </a:r>
            <a:endParaRPr>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One very important feature is the ability to determine if their high school submitted their GPA, which is required to receive the California state financial aid, known as </a:t>
            </a:r>
            <a:r>
              <a:rPr lang="en-US" err="1">
                <a:latin typeface="Calibri"/>
                <a:ea typeface="Calibri"/>
                <a:cs typeface="Calibri"/>
                <a:sym typeface="Calibri"/>
              </a:rPr>
              <a:t>CalGrant</a:t>
            </a:r>
            <a:r>
              <a:rPr lang="en-US">
                <a:latin typeface="Calibri"/>
                <a:ea typeface="Calibri"/>
                <a:cs typeface="Calibri"/>
                <a:sym typeface="Calibri"/>
              </a:rPr>
              <a:t>. For those planning on attending a public 4-year university, it is critical that their high school submits their GPA by the March 2</a:t>
            </a:r>
            <a:r>
              <a:rPr lang="en-US" baseline="30000">
                <a:latin typeface="Calibri"/>
                <a:ea typeface="Calibri"/>
                <a:cs typeface="Calibri"/>
                <a:sym typeface="Calibri"/>
              </a:rPr>
              <a:t>nd</a:t>
            </a:r>
            <a:r>
              <a:rPr lang="en-US">
                <a:latin typeface="Calibri"/>
                <a:ea typeface="Calibri"/>
                <a:cs typeface="Calibri"/>
                <a:sym typeface="Calibri"/>
              </a:rPr>
              <a:t> deadline. However, sometimes a high school doesn’t do this or there is an error since many students change schools throughout the year.</a:t>
            </a:r>
            <a:endParaRP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Calibri"/>
                <a:cs typeface="Calibri"/>
                <a:sym typeface="Calibri"/>
              </a:rPr>
              <a:t>Ultimately, it is the student’s responsibility to ensure that the GPA was successfully received in </a:t>
            </a:r>
            <a:r>
              <a:rPr lang="en-US" err="1">
                <a:latin typeface="Calibri"/>
                <a:ea typeface="Calibri"/>
                <a:cs typeface="Calibri"/>
                <a:sym typeface="Calibri"/>
              </a:rPr>
              <a:t>WebGrants</a:t>
            </a:r>
            <a:r>
              <a:rPr lang="en-US">
                <a:latin typeface="Calibri"/>
                <a:ea typeface="Calibri"/>
                <a:cs typeface="Calibri"/>
                <a:sym typeface="Calibri"/>
              </a:rPr>
              <a:t> in order to receive that funding which can be thousands of dollars. </a:t>
            </a:r>
          </a:p>
          <a:p>
            <a:pPr marL="353221" lvl="0" indent="-353221" algn="l" rtl="0">
              <a:lnSpc>
                <a:spcPct val="100000"/>
              </a:lnSpc>
              <a:spcBef>
                <a:spcPts val="0"/>
              </a:spcBef>
              <a:spcAft>
                <a:spcPts val="0"/>
              </a:spcAft>
              <a:buClr>
                <a:schemeClr val="dk1"/>
              </a:buClr>
              <a:buSzPts val="1200"/>
              <a:buFont typeface="Noto Sans Symbols"/>
              <a:buChar char="∙"/>
            </a:pPr>
            <a:r>
              <a:rPr lang="en-US">
                <a:latin typeface="Calibri"/>
                <a:ea typeface="Times New Roman"/>
                <a:cs typeface="Calibri"/>
                <a:sym typeface="Calibri"/>
              </a:rPr>
              <a:t>It’s also important to verify that CDSS verification has occurred for the Chafee Grant. </a:t>
            </a:r>
            <a:r>
              <a:rPr lang="en-US"/>
              <a:t>If your student applied for a Chafee Grant, you can check on </a:t>
            </a:r>
            <a:r>
              <a:rPr lang="en-US" err="1"/>
              <a:t>Webgrants</a:t>
            </a:r>
            <a:r>
              <a:rPr lang="en-US"/>
              <a:t> that “Department of Social Services Record” is verified. Note that this verification only occurs monthly, so it may take some time to show up.  If it doesn’t, your student may need to submit manual verification to the colleges and there are many forms of verification that are accepted. </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n-US"/>
              <a:t>To find out more about this, you can use </a:t>
            </a:r>
            <a:r>
              <a:rPr lang="en-US" b="1" i="0">
                <a:effectLst/>
                <a:latin typeface="Poppins" panose="00000500000000000000" pitchFamily="2" charset="0"/>
              </a:rPr>
              <a:t>Financial Aid Guide for California Foster and Unaccompanied Homeless Youth </a:t>
            </a:r>
            <a:r>
              <a:rPr lang="en-US" b="0" i="0">
                <a:effectLst/>
                <a:latin typeface="Poppins" panose="00000500000000000000" pitchFamily="2" charset="0"/>
              </a:rPr>
              <a:t>https://jbay.org/resources/financial-aid-guide-foster-homeless/</a:t>
            </a:r>
          </a:p>
          <a:p>
            <a:pPr marL="353221" lvl="0" indent="-353221" algn="l" rtl="0">
              <a:lnSpc>
                <a:spcPct val="100000"/>
              </a:lnSpc>
              <a:spcBef>
                <a:spcPts val="0"/>
              </a:spcBef>
              <a:spcAft>
                <a:spcPts val="0"/>
              </a:spcAft>
              <a:buClr>
                <a:schemeClr val="dk1"/>
              </a:buClr>
              <a:buSzPts val="1200"/>
              <a:buFont typeface="Noto Sans Symbols"/>
              <a:buChar char="∙"/>
            </a:pPr>
            <a:endParaRPr/>
          </a:p>
        </p:txBody>
      </p:sp>
      <p:sp>
        <p:nvSpPr>
          <p:cNvPr id="1062" name="Google Shape;1062;p5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5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5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Once a student receives financial aid, there is much to be celebrated as they are now more likely to successfully transfer or graduate!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With the exception of student loans, financial aid does not need to be repaid if the student keeps up their end of the bargain.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Oftentimes, students are told that financial aid is “free money” without realizing that there are conditions required in order for them to maintain that money and continue to receive it each year.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Students must meet Satisfactory Academic Progress (SAP) set by their college. These standards ensure that students are successfully completing their coursework and making progress to their goal. </a:t>
            </a:r>
            <a:endParaRPr dirty="0">
              <a:latin typeface="Times New Roman"/>
              <a:ea typeface="Times New Roman"/>
              <a:cs typeface="Times New Roman"/>
              <a:sym typeface="Times New Roman"/>
            </a:endParaRP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n-US" dirty="0">
                <a:latin typeface="Calibri"/>
                <a:ea typeface="Calibri"/>
                <a:cs typeface="Calibri"/>
                <a:sym typeface="Calibri"/>
              </a:rPr>
              <a:t>Each school has a SAP policy that determines who is eligible to continue receiving financial aid. </a:t>
            </a:r>
          </a:p>
          <a:p>
            <a:pPr marL="353221" marR="0" lvl="0" indent="-353221"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en-US" dirty="0">
                <a:latin typeface="Calibri"/>
                <a:ea typeface="Calibri"/>
                <a:cs typeface="Calibri"/>
                <a:sym typeface="Calibri"/>
              </a:rPr>
              <a:t>SAP requires that students complete their courses in a reasonable amount of time, complete with a high enough GPA and pass enough classes along the way. </a:t>
            </a:r>
            <a:endParaRPr lang="en-US"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If students fail to meet SAP standards for two consecutive terms, they may be placed on financial aid warning or suspension and can ultimately lose eligibility for most financial aid. </a:t>
            </a: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Times New Roman"/>
                <a:cs typeface="Calibri"/>
                <a:sym typeface="Calibri"/>
              </a:rPr>
              <a:t>In some cases, a student may be asked to repay their aid for failing to complete course work. </a:t>
            </a:r>
            <a:endParaRPr dirty="0">
              <a:latin typeface="Times New Roman"/>
              <a:ea typeface="Times New Roman"/>
              <a:cs typeface="Times New Roman"/>
              <a:sym typeface="Times New Roman"/>
            </a:endParaRPr>
          </a:p>
        </p:txBody>
      </p:sp>
      <p:sp>
        <p:nvSpPr>
          <p:cNvPr id="1091" name="Google Shape;1091;p5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5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dirty="0"/>
              <a:t>Part of maintaining financial aid is completing courses and maintaining a satisfactory GPA.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Students should understand how much time is required to complete a full time course schedule so that they can create time in their schedules to complete work that is required both in class and outside of class.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Each unit of study typically requires 1 hour of classroom instruction and 2-3 hours of study time outside of class resulting in a total of 3-4 hours per unit of class and study time.  The study time usually includes reading and preparing for class, reviewing notes, working on projects or essays, studying for exams, meeting with students to complete group projects and other related activities.</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Students who enroll in one 3-unit class should expect to dedicate between 9-12 hours of time out of their schedule to complete the work required for this class.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A full-time schedule of 12 units may require 36-48 hours of dedicated time to successfully complete class work.  This is very similar to a full-time work schedule.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As noted, students can receive between $20,000 - $33,000 to go to school full time.  They are essentially being paid to study and should treat school just as they would a full-time job.</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Students who need to work can seek out Federal Work Study Programs which tend to accommodate student schedules and allow for the prioritization of school over work.</a:t>
            </a:r>
          </a:p>
          <a:p>
            <a:pPr marL="171450" lvl="0" indent="-171450" algn="l" rtl="0">
              <a:lnSpc>
                <a:spcPct val="100000"/>
              </a:lnSpc>
              <a:spcBef>
                <a:spcPts val="0"/>
              </a:spcBef>
              <a:spcAft>
                <a:spcPts val="0"/>
              </a:spcAft>
              <a:buSzPts val="1400"/>
              <a:buFont typeface="Arial" panose="020B0604020202020204" pitchFamily="34" charset="0"/>
              <a:buChar char="•"/>
            </a:pPr>
            <a:endParaRPr dirty="0"/>
          </a:p>
        </p:txBody>
      </p:sp>
      <p:sp>
        <p:nvSpPr>
          <p:cNvPr id="1073" name="Google Shape;1073;p5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extLst>
      <p:ext uri="{BB962C8B-B14F-4D97-AF65-F5344CB8AC3E}">
        <p14:creationId xmlns:p14="http://schemas.microsoft.com/office/powerpoint/2010/main" val="40136886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5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p5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Over a third of foster youth failed to make SAP within their first year of college, and for Black students with experience in foster care, the rate rose to 42%. (this study was done for students at community colleges). Students that fail to meet SAP are significantly more likely to disenroll from college. Factors such as these contribute to why 48% of foster youth enroll in college, but only 10% actually graduate.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As a caregiver, it is critically important that students are educated about these policies and the importance of early access to support programs. Students who may experience personal hardship or academic challenges are encouraged to reach out early to connect with academic services and program resources that can help address any obstacles or barriers impacting students. These can be resources such as tutoring, </a:t>
            </a:r>
            <a:r>
              <a:rPr lang="en-US" dirty="0" err="1">
                <a:latin typeface="Calibri"/>
                <a:ea typeface="Calibri"/>
                <a:cs typeface="Calibri"/>
                <a:sym typeface="Calibri"/>
              </a:rPr>
              <a:t>EOP</a:t>
            </a:r>
            <a:r>
              <a:rPr lang="en-US" dirty="0">
                <a:latin typeface="Calibri"/>
                <a:ea typeface="Calibri"/>
                <a:cs typeface="Calibri"/>
                <a:sym typeface="Calibri"/>
              </a:rPr>
              <a:t>/EOPS or others that we will talk more about. </a:t>
            </a: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In addition, advise students to meet with a counselor if they are thinking about dropping a class to better understand how this decision will impact their SAP and financial aid status.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Now let’s talk about what some of these resources are that can help students successfully persist through college. </a:t>
            </a:r>
            <a:endParaRPr dirty="0">
              <a:latin typeface="Times New Roman"/>
              <a:ea typeface="Times New Roman"/>
              <a:cs typeface="Times New Roman"/>
              <a:sym typeface="Times New Roman"/>
            </a:endParaRPr>
          </a:p>
          <a:p>
            <a:pPr marL="536373" lvl="0" indent="-277020" algn="l" rtl="0">
              <a:lnSpc>
                <a:spcPct val="100000"/>
              </a:lnSpc>
              <a:spcBef>
                <a:spcPts val="0"/>
              </a:spcBef>
              <a:spcAft>
                <a:spcPts val="0"/>
              </a:spcAft>
              <a:buClr>
                <a:schemeClr val="dk1"/>
              </a:buClr>
              <a:buSzPts val="1200"/>
              <a:buFont typeface="Arial"/>
              <a:buNone/>
            </a:pPr>
            <a:endParaRPr dirty="0"/>
          </a:p>
        </p:txBody>
      </p:sp>
      <p:sp>
        <p:nvSpPr>
          <p:cNvPr id="1112" name="Google Shape;1112;p5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6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0" name="Google Shape;1130;p6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dirty="0">
                <a:latin typeface="Calibri"/>
                <a:ea typeface="Calibri"/>
                <a:cs typeface="Calibri"/>
                <a:sym typeface="Calibri"/>
              </a:rPr>
              <a:t>**Trainer’s Note- Interaction Activity (6 minutes):</a:t>
            </a:r>
            <a:endParaRPr dirty="0">
              <a:latin typeface="Calibri"/>
              <a:ea typeface="Calibri"/>
              <a:cs typeface="Calibri"/>
              <a:sym typeface="Calibri"/>
            </a:endParaRPr>
          </a:p>
          <a:p>
            <a:pPr marL="294351" lvl="0" indent="-294351" algn="l" rtl="0">
              <a:lnSpc>
                <a:spcPct val="100000"/>
              </a:lnSpc>
              <a:spcBef>
                <a:spcPts val="0"/>
              </a:spcBef>
              <a:spcAft>
                <a:spcPts val="0"/>
              </a:spcAft>
              <a:buClr>
                <a:schemeClr val="dk1"/>
              </a:buClr>
              <a:buSzPts val="1200"/>
              <a:buFont typeface="Arial"/>
              <a:buChar char="•"/>
            </a:pPr>
            <a:r>
              <a:rPr lang="en-US" dirty="0"/>
              <a:t>Use this slide as an opportunity to create another competitive quiz to test your attendee’s knowledge and help reinforce key concepts from the “Paying for College” Section. Platforms such as </a:t>
            </a:r>
            <a:r>
              <a:rPr lang="en-US" dirty="0" err="1"/>
              <a:t>Kahoots</a:t>
            </a:r>
            <a:r>
              <a:rPr lang="en-US" dirty="0"/>
              <a:t> or </a:t>
            </a:r>
            <a:r>
              <a:rPr lang="en-US" dirty="0" err="1"/>
              <a:t>Mentimeter</a:t>
            </a:r>
            <a:r>
              <a:rPr lang="en-US" dirty="0"/>
              <a:t> are encouraged for this activity and can be utilized on people’s smart phones or browsers for both in-person and Zoom trainings. If possible, try to provide a prize for the winner for each quiz. This can include free college swag donated by your local college or e-gift cards that can be sent via email. Get creative!</a:t>
            </a:r>
            <a:endParaRPr dirty="0"/>
          </a:p>
          <a:p>
            <a:pPr marL="294351" lvl="0" indent="-294351" algn="l" rtl="0">
              <a:lnSpc>
                <a:spcPct val="100000"/>
              </a:lnSpc>
              <a:spcBef>
                <a:spcPts val="0"/>
              </a:spcBef>
              <a:spcAft>
                <a:spcPts val="0"/>
              </a:spcAft>
              <a:buClr>
                <a:schemeClr val="dk1"/>
              </a:buClr>
              <a:buSzPts val="1200"/>
              <a:buFont typeface="Arial"/>
              <a:buChar char="•"/>
            </a:pPr>
            <a:r>
              <a:rPr lang="en-US" dirty="0"/>
              <a:t>Pre-created questions to utilize for a quiz can be found within the Trainer’s Guide. </a:t>
            </a:r>
            <a:endParaRPr dirty="0"/>
          </a:p>
        </p:txBody>
      </p:sp>
      <p:sp>
        <p:nvSpPr>
          <p:cNvPr id="1131" name="Google Shape;1131;p6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69</a:t>
            </a:fld>
            <a:endParaRPr>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Let’s start off by discussing why college is so important for our youth. </a:t>
            </a:r>
            <a:endParaRPr/>
          </a:p>
        </p:txBody>
      </p:sp>
      <p:sp>
        <p:nvSpPr>
          <p:cNvPr id="309" name="Google Shape;309;p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6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6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There are numerous supports available to ensure that youth can achieve success once they get to college. Some of these resources are even just for youth with experience in the foster care system. Understanding the availability of these resources can be motivating for youth and is even helpful during the application process. </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1141" name="Google Shape;1141;p6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6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6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Summer melt is when high school students are accepted into college but fail to enroll in the fall after high school.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Studies show that anywhere from 10-40% of college intending students fail to enroll - particularly low-income and first-generation students.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Factors such as lack of resources, support, guidance and encouragement contribute to this outcome.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It’s important that youth are connected to supports and resources before they even graduate from high school to prevent summer melt and encourage their persistence to AND through college.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Don’t wait until there is a crisis - be proactive and connect students to resources through a warm-handoff. </a:t>
            </a:r>
            <a:endParaRPr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n-US" dirty="0">
                <a:latin typeface="Calibri"/>
                <a:ea typeface="Calibri"/>
                <a:cs typeface="Calibri"/>
                <a:sym typeface="Calibri"/>
              </a:rPr>
              <a:t>Due to the trauma, they have experienced, many youth may be intimidated, scared or feel distrustful of forming a new relationship. Go beyond just providing a student with a name and number. Consider visiting the program together with the student or helping to facilitate a phone or Zoom call to help the student build a new and positive relationship.</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 </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b="1" dirty="0">
                <a:latin typeface="Calibri"/>
                <a:ea typeface="Calibri"/>
                <a:cs typeface="Calibri"/>
                <a:sym typeface="Calibri"/>
              </a:rPr>
              <a:t>Source:</a:t>
            </a:r>
            <a:r>
              <a:rPr lang="en-US" dirty="0">
                <a:latin typeface="Calibri"/>
                <a:ea typeface="Calibri"/>
                <a:cs typeface="Calibri"/>
                <a:sym typeface="Calibri"/>
              </a:rPr>
              <a:t> Harvard Center for Education Policy Research</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151" name="Google Shape;1151;p6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6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3" name="Google Shape;1163;p64: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060" indent="-353060">
              <a:buClr>
                <a:schemeClr val="dk1"/>
              </a:buClr>
              <a:buSzPts val="1200"/>
              <a:buFont typeface="Noto Sans Symbols"/>
              <a:buChar char="∙"/>
            </a:pPr>
            <a:r>
              <a:rPr lang="en-US" dirty="0">
                <a:latin typeface="Calibri"/>
                <a:ea typeface="Calibri"/>
                <a:cs typeface="Calibri"/>
                <a:sym typeface="Calibri"/>
              </a:rPr>
              <a:t>There are campus-based support programs specifically just for foster youth.</a:t>
            </a:r>
            <a:r>
              <a:rPr lang="en-US" dirty="0"/>
              <a:t> </a:t>
            </a:r>
            <a:endParaRPr lang="en-US" dirty="0">
              <a:latin typeface="Times New Roman"/>
              <a:ea typeface="Times New Roman"/>
              <a:cs typeface="Times New Roman"/>
            </a:endParaRPr>
          </a:p>
          <a:p>
            <a:pPr marL="353221" lvl="0" indent="-353221" algn="l" rtl="0">
              <a:lnSpc>
                <a:spcPct val="100000"/>
              </a:lnSpc>
              <a:spcBef>
                <a:spcPts val="0"/>
              </a:spcBef>
              <a:spcAft>
                <a:spcPts val="0"/>
              </a:spcAft>
              <a:buSzPts val="1400"/>
              <a:buFont typeface="Noto Sans"/>
              <a:buChar char="∙"/>
            </a:pPr>
            <a:r>
              <a:rPr lang="en-US" dirty="0" err="1">
                <a:latin typeface="Calibri"/>
                <a:ea typeface="Calibri"/>
                <a:cs typeface="Calibri"/>
                <a:sym typeface="Calibri"/>
              </a:rPr>
              <a:t>NextUp</a:t>
            </a:r>
            <a:r>
              <a:rPr lang="en-US" dirty="0">
                <a:latin typeface="Calibri"/>
                <a:ea typeface="Calibri"/>
                <a:cs typeface="Calibri"/>
                <a:sym typeface="Calibri"/>
              </a:rPr>
              <a:t> programs are available at every community colleges throughout California. This program, typically housed within the EOPS program, provides additional supports and resources just for foster youth like academic counseling, tutoring, grants, community building events, workshops and mentoring. </a:t>
            </a:r>
          </a:p>
          <a:p>
            <a:pPr marL="353221" lvl="0" indent="-353221" algn="l" rtl="0">
              <a:lnSpc>
                <a:spcPct val="100000"/>
              </a:lnSpc>
              <a:spcBef>
                <a:spcPts val="0"/>
              </a:spcBef>
              <a:spcAft>
                <a:spcPts val="0"/>
              </a:spcAft>
              <a:buSzPts val="1400"/>
              <a:buFont typeface="Noto Sans"/>
              <a:buChar char="∙"/>
            </a:pPr>
            <a:r>
              <a:rPr lang="en-US" dirty="0">
                <a:latin typeface="Calibri"/>
                <a:ea typeface="Times New Roman"/>
                <a:cs typeface="Calibri"/>
                <a:sym typeface="Calibri"/>
              </a:rPr>
              <a:t>Students who have been in foster care at the age of 13 or older are eligible for </a:t>
            </a:r>
            <a:r>
              <a:rPr lang="en-US" dirty="0" err="1">
                <a:latin typeface="Calibri"/>
                <a:ea typeface="Times New Roman"/>
                <a:cs typeface="Calibri"/>
                <a:sym typeface="Calibri"/>
              </a:rPr>
              <a:t>NextUp</a:t>
            </a:r>
            <a:r>
              <a:rPr lang="en-US" dirty="0">
                <a:latin typeface="Calibri"/>
                <a:ea typeface="Times New Roman"/>
                <a:cs typeface="Calibri"/>
                <a:sym typeface="Calibri"/>
              </a:rPr>
              <a:t> Services.  Student must join the program prior to turning 26 years old.  Once enrolled in the program, students can remain in the program until they complete their program of study, even if they take time off and return after they turn 26.</a:t>
            </a:r>
            <a:br>
              <a:rPr lang="en-US" dirty="0">
                <a:latin typeface="Calibri"/>
                <a:ea typeface="Times New Roman"/>
                <a:cs typeface="Calibri"/>
                <a:sym typeface="Calibri"/>
              </a:rPr>
            </a:br>
            <a:endParaRPr lang="en-US" dirty="0">
              <a:latin typeface="Calibri"/>
              <a:ea typeface="Times New Roman"/>
              <a:cs typeface="Calibri"/>
              <a:sym typeface="Calibri"/>
            </a:endParaRPr>
          </a:p>
          <a:p>
            <a:pPr marL="353221" marR="0" lvl="0" indent="-353221" algn="l" defTabSz="914400" rtl="0" eaLnBrk="1" fontAlgn="auto" latinLnBrk="0" hangingPunct="1">
              <a:lnSpc>
                <a:spcPct val="100000"/>
              </a:lnSpc>
              <a:spcBef>
                <a:spcPts val="0"/>
              </a:spcBef>
              <a:spcAft>
                <a:spcPts val="0"/>
              </a:spcAft>
              <a:buClr>
                <a:srgbClr val="000000"/>
              </a:buClr>
              <a:buSzPts val="1400"/>
              <a:buFont typeface="Noto Sans"/>
              <a:buChar char="∙"/>
              <a:tabLst/>
              <a:defRPr/>
            </a:pPr>
            <a:r>
              <a:rPr lang="en-US" sz="3600" dirty="0">
                <a:latin typeface="Calibri"/>
                <a:ea typeface="Calibri"/>
                <a:cs typeface="Calibri"/>
                <a:sym typeface="Calibri"/>
              </a:rPr>
              <a:t>Some community colleges also host foster youth programs who serve youth who are not </a:t>
            </a:r>
            <a:r>
              <a:rPr lang="en-US" sz="3600" dirty="0" err="1">
                <a:latin typeface="Calibri"/>
                <a:ea typeface="Calibri"/>
                <a:cs typeface="Calibri"/>
                <a:sym typeface="Calibri"/>
              </a:rPr>
              <a:t>NextUp</a:t>
            </a:r>
            <a:r>
              <a:rPr lang="en-US" sz="3600" dirty="0">
                <a:latin typeface="Calibri"/>
                <a:ea typeface="Calibri"/>
                <a:cs typeface="Calibri"/>
                <a:sym typeface="Calibri"/>
              </a:rPr>
              <a:t> eligible due to the age when they exited care. While the program names vary, they are often known as Guardian Scholars.  Check with the college to learn more. </a:t>
            </a:r>
          </a:p>
          <a:p>
            <a:pPr marL="353221" lvl="0" indent="-353221" algn="l" rtl="0">
              <a:lnSpc>
                <a:spcPct val="100000"/>
              </a:lnSpc>
              <a:spcBef>
                <a:spcPts val="0"/>
              </a:spcBef>
              <a:spcAft>
                <a:spcPts val="0"/>
              </a:spcAft>
              <a:buSzPts val="1400"/>
              <a:buFont typeface="Noto Sans"/>
              <a:buChar char="∙"/>
            </a:pPr>
            <a:r>
              <a:rPr lang="en-US" sz="3600" dirty="0">
                <a:latin typeface="Calibri"/>
                <a:ea typeface="Calibri"/>
                <a:cs typeface="Calibri"/>
                <a:sym typeface="Calibri"/>
              </a:rPr>
              <a:t>There are also foster youth support programs at all CSUs and UCs.  Students attending a CSU or UC are eligible for the program services if they have been in foster care at ANY TIME – even if it was one day. </a:t>
            </a:r>
          </a:p>
          <a:p>
            <a:pPr marL="353221" lvl="0" indent="-353221" algn="l" rtl="0">
              <a:lnSpc>
                <a:spcPct val="100000"/>
              </a:lnSpc>
              <a:spcBef>
                <a:spcPts val="0"/>
              </a:spcBef>
              <a:spcAft>
                <a:spcPts val="0"/>
              </a:spcAft>
              <a:buSzPts val="1400"/>
              <a:buFont typeface="Noto Sans"/>
              <a:buChar char="∙"/>
            </a:pPr>
            <a:r>
              <a:rPr lang="en-US" sz="3600" dirty="0">
                <a:latin typeface="Calibri"/>
                <a:ea typeface="Calibri"/>
                <a:cs typeface="Calibri"/>
                <a:sym typeface="Calibri"/>
              </a:rPr>
              <a:t>They each go by different names but are commonly referred to as Guardian Scholars, Renaissance Scholars or Resilient Scholars programs, and the services provided can vary. </a:t>
            </a:r>
          </a:p>
          <a:p>
            <a:pPr marL="353221" lvl="0" indent="-353221" algn="l" rtl="0">
              <a:lnSpc>
                <a:spcPct val="100000"/>
              </a:lnSpc>
              <a:spcBef>
                <a:spcPts val="0"/>
              </a:spcBef>
              <a:spcAft>
                <a:spcPts val="0"/>
              </a:spcAft>
              <a:buSzPts val="1400"/>
              <a:buFont typeface="Noto Sans"/>
              <a:buChar char="∙"/>
            </a:pPr>
            <a:r>
              <a:rPr lang="en-US" sz="3600" dirty="0">
                <a:latin typeface="Calibri"/>
                <a:ea typeface="Calibri"/>
                <a:cs typeface="Calibri"/>
                <a:sym typeface="Calibri"/>
              </a:rPr>
              <a:t>Many private colleges also have these programs now as well.  </a:t>
            </a:r>
          </a:p>
          <a:p>
            <a:pPr marL="0" indent="0">
              <a:spcBef>
                <a:spcPts val="1200"/>
              </a:spcBef>
            </a:pPr>
            <a:endParaRPr lang="en-US" b="1" dirty="0"/>
          </a:p>
          <a:p>
            <a:pPr marL="0" lvl="0" indent="0" algn="l" rtl="0">
              <a:lnSpc>
                <a:spcPct val="100000"/>
              </a:lnSpc>
              <a:spcBef>
                <a:spcPts val="1200"/>
              </a:spcBef>
              <a:spcAft>
                <a:spcPts val="0"/>
              </a:spcAft>
              <a:buSzPts val="1400"/>
              <a:buNone/>
            </a:pPr>
            <a:endParaRPr lang="en-US" dirty="0"/>
          </a:p>
          <a:p>
            <a:pPr marL="0" indent="0">
              <a:spcBef>
                <a:spcPts val="1200"/>
              </a:spcBef>
            </a:pPr>
            <a:endParaRPr lang="en-US" b="1" dirty="0"/>
          </a:p>
          <a:p>
            <a:pPr marL="0" lvl="0" indent="0" algn="l" rtl="0">
              <a:lnSpc>
                <a:spcPct val="100000"/>
              </a:lnSpc>
              <a:spcBef>
                <a:spcPts val="1200"/>
              </a:spcBef>
              <a:spcAft>
                <a:spcPts val="0"/>
              </a:spcAft>
              <a:buSzPts val="1400"/>
              <a:buNone/>
            </a:pPr>
            <a:endParaRPr dirty="0"/>
          </a:p>
          <a:p>
            <a:pPr marL="457200" lvl="0" indent="0" algn="l" rtl="0">
              <a:lnSpc>
                <a:spcPct val="100000"/>
              </a:lnSpc>
              <a:spcBef>
                <a:spcPts val="0"/>
              </a:spcBef>
              <a:spcAft>
                <a:spcPts val="0"/>
              </a:spcAft>
              <a:buSzPts val="1400"/>
              <a:buNone/>
            </a:pPr>
            <a:endParaRPr dirty="0"/>
          </a:p>
        </p:txBody>
      </p:sp>
      <p:sp>
        <p:nvSpPr>
          <p:cNvPr id="1164" name="Google Shape;1164;p6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66:notes"/>
          <p:cNvSpPr>
            <a:spLocks noGrp="1" noRot="1" noChangeAspect="1"/>
          </p:cNvSpPr>
          <p:nvPr>
            <p:ph type="sldImg" idx="2"/>
          </p:nvPr>
        </p:nvSpPr>
        <p:spPr>
          <a:xfrm>
            <a:off x="396875" y="1274763"/>
            <a:ext cx="6110288" cy="3436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p66:notes"/>
          <p:cNvSpPr txBox="1">
            <a:spLocks noGrp="1"/>
          </p:cNvSpPr>
          <p:nvPr>
            <p:ph type="body" idx="1"/>
          </p:nvPr>
        </p:nvSpPr>
        <p:spPr>
          <a:xfrm>
            <a:off x="690376" y="4903259"/>
            <a:ext cx="5522991" cy="4011758"/>
          </a:xfrm>
          <a:prstGeom prst="rect">
            <a:avLst/>
          </a:prstGeom>
          <a:noFill/>
          <a:ln>
            <a:noFill/>
          </a:ln>
        </p:spPr>
        <p:txBody>
          <a:bodyPr spcFirstLastPara="1" wrap="square" lIns="94175" tIns="47075" rIns="94175" bIns="4707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effectLst/>
                <a:latin typeface="Arial" panose="020B0604020202020204" pitchFamily="34" charset="0"/>
                <a:ea typeface="Arial" panose="020B0604020202020204" pitchFamily="34" charset="0"/>
              </a:rPr>
              <a:t>A searchable database of foster youth campus support programs is available at www.cacollegepathways.org. T</a:t>
            </a:r>
            <a:r>
              <a:rPr lang="en-US" dirty="0">
                <a:latin typeface="Calibri"/>
                <a:ea typeface="Calibri"/>
                <a:cs typeface="Calibri"/>
                <a:sym typeface="Calibri"/>
              </a:rPr>
              <a:t>his is a great tool to help connect youth to the programs at the college they plan to attend. </a:t>
            </a:r>
            <a:endParaRPr lang="en-US" sz="1200" dirty="0">
              <a:effectLst/>
              <a:latin typeface="Times New Roman"/>
              <a:ea typeface="Calibri"/>
              <a:cs typeface="Times New Roman"/>
              <a:sym typeface="Times New Roman"/>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effectLst/>
                <a:latin typeface="Arial" panose="020B0604020202020204" pitchFamily="34" charset="0"/>
                <a:ea typeface="Calibri"/>
                <a:cs typeface="Calibri"/>
                <a:sym typeface="Calibri"/>
              </a:rPr>
              <a:t>This </a:t>
            </a:r>
            <a:r>
              <a:rPr lang="en-US" dirty="0">
                <a:latin typeface="Calibri"/>
                <a:ea typeface="Calibri"/>
                <a:cs typeface="Calibri"/>
                <a:sym typeface="Calibri"/>
              </a:rPr>
              <a:t>website also includes a range of resources and information for foster youth and adult supporters about higher education. </a:t>
            </a:r>
            <a:endParaRPr dirty="0">
              <a:solidFill>
                <a:schemeClr val="dk1"/>
              </a:solidFill>
              <a:latin typeface="Calibri"/>
              <a:ea typeface="Calibri"/>
              <a:cs typeface="Calibri"/>
              <a:sym typeface="Calibri"/>
            </a:endParaRPr>
          </a:p>
        </p:txBody>
      </p:sp>
      <p:sp>
        <p:nvSpPr>
          <p:cNvPr id="1194" name="Google Shape;1194;p66:notes"/>
          <p:cNvSpPr txBox="1">
            <a:spLocks noGrp="1"/>
          </p:cNvSpPr>
          <p:nvPr>
            <p:ph type="sldNum" idx="12"/>
          </p:nvPr>
        </p:nvSpPr>
        <p:spPr>
          <a:xfrm>
            <a:off x="3910522" y="9677393"/>
            <a:ext cx="2991620" cy="511197"/>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73</a:t>
            </a:fld>
            <a:endParaRPr>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65:notes"/>
          <p:cNvSpPr>
            <a:spLocks noGrp="1" noRot="1" noChangeAspect="1"/>
          </p:cNvSpPr>
          <p:nvPr>
            <p:ph type="sldImg" idx="2"/>
          </p:nvPr>
        </p:nvSpPr>
        <p:spPr>
          <a:xfrm>
            <a:off x="735013" y="234950"/>
            <a:ext cx="562927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7" name="Google Shape;1177;p65:notes"/>
          <p:cNvSpPr txBox="1">
            <a:spLocks noGrp="1"/>
          </p:cNvSpPr>
          <p:nvPr>
            <p:ph type="body" idx="1"/>
          </p:nvPr>
        </p:nvSpPr>
        <p:spPr>
          <a:xfrm>
            <a:off x="197203" y="3519488"/>
            <a:ext cx="6704894" cy="7038975"/>
          </a:xfrm>
          <a:prstGeom prst="rect">
            <a:avLst/>
          </a:prstGeom>
          <a:noFill/>
          <a:ln>
            <a:noFill/>
          </a:ln>
        </p:spPr>
        <p:txBody>
          <a:bodyPr spcFirstLastPara="1" wrap="square" lIns="94175" tIns="47075" rIns="94175" bIns="47075" anchor="t" anchorCtr="0">
            <a:noAutofit/>
          </a:bodyPr>
          <a:lstStyle/>
          <a:p>
            <a:pPr marL="353221" marR="0" lvl="0" indent="-353221" algn="l" defTabSz="914400" rtl="0" eaLnBrk="1" fontAlgn="auto" latinLnBrk="0" hangingPunct="1">
              <a:lnSpc>
                <a:spcPct val="100000"/>
              </a:lnSpc>
              <a:spcBef>
                <a:spcPts val="0"/>
              </a:spcBef>
              <a:spcAft>
                <a:spcPts val="0"/>
              </a:spcAft>
              <a:buClr>
                <a:schemeClr val="dk1"/>
              </a:buClr>
              <a:buSzPts val="1100"/>
              <a:buFont typeface="Noto Sans Symbols"/>
              <a:buChar char="∙"/>
              <a:tabLst/>
              <a:defRPr/>
            </a:pPr>
            <a:r>
              <a:rPr lang="en-US" sz="1100" dirty="0">
                <a:latin typeface="Calibri"/>
                <a:ea typeface="Calibri"/>
                <a:cs typeface="Calibri"/>
                <a:sym typeface="Calibri"/>
              </a:rPr>
              <a:t>In addition, colleges today offer a range of services to address the holistic needs of students. We’ve already discussed some of the specific foster youth programs, but there are even more resources that youth can benefit from. </a:t>
            </a:r>
            <a:r>
              <a:rPr lang="en-US" sz="1100" b="0" i="0" dirty="0">
                <a:solidFill>
                  <a:srgbClr val="4B4B4B"/>
                </a:solidFill>
                <a:effectLst/>
                <a:highlight>
                  <a:srgbClr val="FAFAFA"/>
                </a:highlight>
                <a:latin typeface="Kievit"/>
              </a:rPr>
              <a:t>T</a:t>
            </a:r>
          </a:p>
          <a:p>
            <a:pPr marL="353221" marR="0" lvl="0" indent="-353221" algn="l" defTabSz="914400" rtl="0" eaLnBrk="1" fontAlgn="auto" latinLnBrk="0" hangingPunct="1">
              <a:lnSpc>
                <a:spcPct val="100000"/>
              </a:lnSpc>
              <a:spcBef>
                <a:spcPts val="0"/>
              </a:spcBef>
              <a:spcAft>
                <a:spcPts val="0"/>
              </a:spcAft>
              <a:buClr>
                <a:schemeClr val="dk1"/>
              </a:buClr>
              <a:buSzPts val="1100"/>
              <a:buFont typeface="Noto Sans Symbols"/>
              <a:buChar char="∙"/>
              <a:tabLst/>
              <a:defRPr/>
            </a:pPr>
            <a:r>
              <a:rPr lang="en-US" sz="1100" b="0" i="0" dirty="0">
                <a:solidFill>
                  <a:srgbClr val="4B4B4B"/>
                </a:solidFill>
                <a:effectLst/>
                <a:highlight>
                  <a:srgbClr val="FAFAFA"/>
                </a:highlight>
                <a:latin typeface="Kievit"/>
              </a:rPr>
              <a:t>The </a:t>
            </a:r>
            <a:r>
              <a:rPr lang="en-US" sz="1100" b="1" i="0" dirty="0">
                <a:solidFill>
                  <a:srgbClr val="4B4B4B"/>
                </a:solidFill>
                <a:effectLst/>
                <a:highlight>
                  <a:srgbClr val="FAFAFA"/>
                </a:highlight>
                <a:latin typeface="Kievit"/>
              </a:rPr>
              <a:t>Educational Opportunity Program (</a:t>
            </a:r>
            <a:r>
              <a:rPr lang="en-US" sz="1100" b="1" i="0" dirty="0" err="1">
                <a:solidFill>
                  <a:srgbClr val="4B4B4B"/>
                </a:solidFill>
                <a:effectLst/>
                <a:highlight>
                  <a:srgbClr val="FAFAFA"/>
                </a:highlight>
                <a:latin typeface="Kievit"/>
              </a:rPr>
              <a:t>EOP</a:t>
            </a:r>
            <a:r>
              <a:rPr lang="en-US" sz="1100" b="1" i="0" dirty="0">
                <a:solidFill>
                  <a:srgbClr val="4B4B4B"/>
                </a:solidFill>
                <a:effectLst/>
                <a:highlight>
                  <a:srgbClr val="FAFAFA"/>
                </a:highlight>
                <a:latin typeface="Kievit"/>
              </a:rPr>
              <a:t>/EOPS) </a:t>
            </a:r>
            <a:r>
              <a:rPr lang="en-US" sz="1100" b="0" i="0" dirty="0">
                <a:solidFill>
                  <a:srgbClr val="4B4B4B"/>
                </a:solidFill>
                <a:effectLst/>
                <a:highlight>
                  <a:srgbClr val="FAFAFA"/>
                </a:highlight>
                <a:latin typeface="Kievit"/>
              </a:rPr>
              <a:t>provides assistance through mentorship, academic programs, financial assistance, counseling/advising, and other campus support services to those who are first-generation college students, and/or from low-income and educationally disadvantaged backgrounds. Many foster youth will qualify for EOPS due to their income. </a:t>
            </a:r>
            <a:endParaRPr lang="en-US" sz="900"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Programs like </a:t>
            </a:r>
            <a:r>
              <a:rPr lang="en-US" sz="1100" b="1" i="1" dirty="0" err="1">
                <a:latin typeface="Calibri"/>
                <a:ea typeface="Calibri"/>
                <a:cs typeface="Calibri"/>
                <a:sym typeface="Calibri"/>
              </a:rPr>
              <a:t>CalWorks</a:t>
            </a:r>
            <a:r>
              <a:rPr lang="en-US" sz="1100" b="1" i="1" dirty="0">
                <a:latin typeface="Calibri"/>
                <a:ea typeface="Calibri"/>
                <a:cs typeface="Calibri"/>
                <a:sym typeface="Calibri"/>
              </a:rPr>
              <a:t> &amp; CARE </a:t>
            </a:r>
            <a:r>
              <a:rPr lang="en-US" sz="1100" dirty="0">
                <a:latin typeface="Calibri"/>
                <a:ea typeface="Calibri"/>
                <a:cs typeface="Calibri"/>
                <a:sym typeface="Calibri"/>
              </a:rPr>
              <a:t>can support students who are parenting and are available at every community college. These programs offer additional resources such as job placement and childcare.</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b="1" i="1" dirty="0">
                <a:latin typeface="Calibri"/>
                <a:ea typeface="Calibri"/>
                <a:cs typeface="Calibri"/>
                <a:sym typeface="Calibri"/>
              </a:rPr>
              <a:t>Mental health &amp; well-being </a:t>
            </a:r>
            <a:r>
              <a:rPr lang="en-US" sz="1100" dirty="0">
                <a:latin typeface="Calibri"/>
                <a:ea typeface="Calibri"/>
                <a:cs typeface="Calibri"/>
                <a:sym typeface="Calibri"/>
              </a:rPr>
              <a:t>is an important component for every student’s success. For many students, the transition into college and young-adulthood can be difficult. College is often a stressful experience.  In addition, foster youth have experienced complex trauma and may benefit from counseling or psychological services while in college. The impact of trauma doesn’t end simply because a student turned 18. Campuses offer counseling and psychological services as well.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All colleges and universities also offer </a:t>
            </a:r>
            <a:r>
              <a:rPr lang="en-US" sz="1100" b="1" i="1" dirty="0">
                <a:latin typeface="Calibri"/>
                <a:ea typeface="Calibri"/>
                <a:cs typeface="Calibri"/>
                <a:sym typeface="Calibri"/>
              </a:rPr>
              <a:t>student disability services </a:t>
            </a:r>
            <a:r>
              <a:rPr lang="en-US" sz="1100" dirty="0">
                <a:latin typeface="Calibri"/>
                <a:ea typeface="Calibri"/>
                <a:cs typeface="Calibri"/>
                <a:sym typeface="Calibri"/>
              </a:rPr>
              <a:t>for students with physical, mental, or learning disabilities etc. However, it’s up to the student to disclose if they have a disability in order to get the support they need. Students should be encouraged to proactively disclose their status early on, rather than waiting for a problem to arise.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If a student had an </a:t>
            </a:r>
            <a:r>
              <a:rPr lang="en-US" sz="1100" b="1" dirty="0">
                <a:latin typeface="Calibri"/>
                <a:ea typeface="Calibri"/>
                <a:cs typeface="Calibri"/>
                <a:sym typeface="Calibri"/>
              </a:rPr>
              <a:t>Individualized Education Plan (</a:t>
            </a:r>
            <a:r>
              <a:rPr lang="en-US" sz="1100" b="1" dirty="0" err="1">
                <a:latin typeface="Calibri"/>
                <a:ea typeface="Calibri"/>
                <a:cs typeface="Calibri"/>
                <a:sym typeface="Calibri"/>
              </a:rPr>
              <a:t>IEP</a:t>
            </a:r>
            <a:r>
              <a:rPr lang="en-US" sz="1100" b="1" dirty="0">
                <a:latin typeface="Calibri"/>
                <a:ea typeface="Calibri"/>
                <a:cs typeface="Calibri"/>
                <a:sym typeface="Calibri"/>
              </a:rPr>
              <a:t>) </a:t>
            </a:r>
            <a:r>
              <a:rPr lang="en-US" sz="1100" dirty="0">
                <a:latin typeface="Calibri"/>
                <a:ea typeface="Calibri"/>
                <a:cs typeface="Calibri"/>
                <a:sym typeface="Calibri"/>
              </a:rPr>
              <a:t>in high school, they can share it with the office of student disability services to receive such support as:</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100"/>
              <a:buFont typeface="Courier New"/>
              <a:buChar char="o"/>
            </a:pPr>
            <a:r>
              <a:rPr lang="en-US" sz="1100" dirty="0">
                <a:latin typeface="Calibri"/>
                <a:ea typeface="Calibri"/>
                <a:cs typeface="Calibri"/>
                <a:sym typeface="Calibri"/>
              </a:rPr>
              <a:t>Receiving full-time enrollment status while taking a reduced unit load (which can help with financial aid);</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100"/>
              <a:buFont typeface="Courier New"/>
              <a:buChar char="o"/>
            </a:pPr>
            <a:r>
              <a:rPr lang="en-US" sz="1100" dirty="0">
                <a:latin typeface="Calibri"/>
                <a:ea typeface="Calibri"/>
                <a:cs typeface="Calibri"/>
                <a:sym typeface="Calibri"/>
              </a:rPr>
              <a:t>Assistance with note-taking;</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100"/>
              <a:buFont typeface="Courier New"/>
              <a:buChar char="o"/>
            </a:pPr>
            <a:r>
              <a:rPr lang="en-US" sz="1100" dirty="0">
                <a:latin typeface="Calibri"/>
                <a:ea typeface="Calibri"/>
                <a:cs typeface="Calibri"/>
                <a:sym typeface="Calibri"/>
              </a:rPr>
              <a:t>Special test-taking conditions (ex: extra time, quiet environment);</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100"/>
              <a:buFont typeface="Courier New"/>
              <a:buChar char="o"/>
            </a:pPr>
            <a:r>
              <a:rPr lang="en-US" sz="1100" dirty="0">
                <a:latin typeface="Calibri"/>
                <a:ea typeface="Calibri"/>
                <a:cs typeface="Calibri"/>
                <a:sym typeface="Calibri"/>
              </a:rPr>
              <a:t>Interpreters; and</a:t>
            </a:r>
            <a:endParaRPr sz="1100" dirty="0">
              <a:latin typeface="Times New Roman"/>
              <a:ea typeface="Times New Roman"/>
              <a:cs typeface="Times New Roman"/>
              <a:sym typeface="Times New Roman"/>
            </a:endParaRPr>
          </a:p>
          <a:p>
            <a:pPr marL="765313" lvl="1" indent="-294349" algn="l" rtl="0">
              <a:lnSpc>
                <a:spcPct val="100000"/>
              </a:lnSpc>
              <a:spcBef>
                <a:spcPts val="0"/>
              </a:spcBef>
              <a:spcAft>
                <a:spcPts val="0"/>
              </a:spcAft>
              <a:buClr>
                <a:schemeClr val="dk1"/>
              </a:buClr>
              <a:buSzPts val="1100"/>
              <a:buFont typeface="Courier New"/>
              <a:buChar char="o"/>
            </a:pPr>
            <a:r>
              <a:rPr lang="en-US" sz="1100" dirty="0">
                <a:latin typeface="Calibri"/>
                <a:ea typeface="Calibri"/>
                <a:cs typeface="Calibri"/>
                <a:sym typeface="Calibri"/>
              </a:rPr>
              <a:t>Assistive technology</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800" dirty="0">
                <a:effectLst/>
                <a:latin typeface="Arial" panose="020B0604020202020204" pitchFamily="34" charset="0"/>
                <a:ea typeface="Arial" panose="020B0604020202020204" pitchFamily="34" charset="0"/>
              </a:rPr>
              <a:t>If a student does not have documentation verifying their disability, but suspects they have a need, they can still get assessed. It’s never too late. </a:t>
            </a:r>
            <a:endParaRPr lang="en-US" sz="1100"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Unfortunately, food insecurity and housing insecurity are common issues for many college students. Many campuses provide </a:t>
            </a:r>
            <a:r>
              <a:rPr lang="en-US" sz="1100" b="1" dirty="0">
                <a:latin typeface="Calibri"/>
                <a:ea typeface="Calibri"/>
                <a:cs typeface="Calibri"/>
                <a:sym typeface="Calibri"/>
              </a:rPr>
              <a:t>basic needs centers </a:t>
            </a:r>
            <a:r>
              <a:rPr lang="en-US" sz="1100" dirty="0">
                <a:latin typeface="Calibri"/>
                <a:ea typeface="Calibri"/>
                <a:cs typeface="Calibri"/>
                <a:sym typeface="Calibri"/>
              </a:rPr>
              <a:t>that provide food pantries, meal vouchers, or other types of food assistance as well as other case management services and linkages to housing resources to address the basic needs of students.</a:t>
            </a:r>
            <a:endParaRPr dirty="0"/>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All campuses offer academic support services like </a:t>
            </a:r>
            <a:r>
              <a:rPr lang="en-US" sz="1100" b="1" i="1" dirty="0">
                <a:latin typeface="Calibri"/>
                <a:ea typeface="Calibri"/>
                <a:cs typeface="Calibri"/>
                <a:sym typeface="Calibri"/>
              </a:rPr>
              <a:t>tutoring and study skills workshops</a:t>
            </a:r>
            <a:r>
              <a:rPr lang="en-US" sz="1100" dirty="0">
                <a:latin typeface="Calibri"/>
                <a:ea typeface="Calibri"/>
                <a:cs typeface="Calibri"/>
                <a:sym typeface="Calibri"/>
              </a:rPr>
              <a:t>. Students can often access free one-on-one or group tutoring. Programs such as </a:t>
            </a:r>
            <a:r>
              <a:rPr lang="en-US" sz="1100" dirty="0" err="1">
                <a:latin typeface="Calibri"/>
                <a:ea typeface="Calibri"/>
                <a:cs typeface="Calibri"/>
                <a:sym typeface="Calibri"/>
              </a:rPr>
              <a:t>NextUp</a:t>
            </a:r>
            <a:r>
              <a:rPr lang="en-US" sz="1100" dirty="0">
                <a:latin typeface="Calibri"/>
                <a:ea typeface="Calibri"/>
                <a:cs typeface="Calibri"/>
                <a:sym typeface="Calibri"/>
              </a:rPr>
              <a:t> , </a:t>
            </a:r>
            <a:r>
              <a:rPr lang="en-US" sz="1100" dirty="0" err="1">
                <a:latin typeface="Calibri"/>
                <a:ea typeface="Calibri"/>
                <a:cs typeface="Calibri"/>
                <a:sym typeface="Calibri"/>
              </a:rPr>
              <a:t>EOP</a:t>
            </a:r>
            <a:r>
              <a:rPr lang="en-US" sz="1100" dirty="0">
                <a:latin typeface="Calibri"/>
                <a:ea typeface="Calibri"/>
                <a:cs typeface="Calibri"/>
                <a:sym typeface="Calibri"/>
              </a:rPr>
              <a:t>/EOPS or Guardian Scholars may offer tutoring services as well.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Most colleges and universities also offer </a:t>
            </a:r>
            <a:r>
              <a:rPr lang="en-US" sz="1100" b="1" dirty="0">
                <a:latin typeface="Calibri"/>
                <a:ea typeface="Calibri"/>
                <a:cs typeface="Calibri"/>
                <a:sym typeface="Calibri"/>
              </a:rPr>
              <a:t>cultural programming and student clubs</a:t>
            </a:r>
            <a:r>
              <a:rPr lang="en-US" sz="1100" dirty="0">
                <a:latin typeface="Calibri"/>
                <a:ea typeface="Calibri"/>
                <a:cs typeface="Calibri"/>
                <a:sym typeface="Calibri"/>
              </a:rPr>
              <a:t>. One example is </a:t>
            </a:r>
            <a:r>
              <a:rPr lang="en-US" sz="1100" b="1" dirty="0">
                <a:latin typeface="Calibri"/>
                <a:ea typeface="Calibri"/>
                <a:cs typeface="Calibri"/>
                <a:sym typeface="Calibri"/>
              </a:rPr>
              <a:t>Umoja</a:t>
            </a:r>
            <a:r>
              <a:rPr lang="en-US" sz="1100" dirty="0">
                <a:latin typeface="Calibri"/>
                <a:ea typeface="Calibri"/>
                <a:cs typeface="Calibri"/>
                <a:sym typeface="Calibri"/>
              </a:rPr>
              <a:t>, which is a community dedicated to supporting the cultural and educational experiences of African American students. These groups and clubs can provide a positive community and support for students outside of their foster care identity.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b="1" dirty="0">
                <a:latin typeface="Calibri"/>
                <a:ea typeface="Calibri"/>
                <a:cs typeface="Calibri"/>
                <a:sym typeface="Calibri"/>
              </a:rPr>
              <a:t>Rising Scholars</a:t>
            </a:r>
            <a:r>
              <a:rPr lang="en-US" sz="1100" dirty="0">
                <a:latin typeface="Calibri"/>
                <a:ea typeface="Calibri"/>
                <a:cs typeface="Calibri"/>
                <a:sym typeface="Calibri"/>
              </a:rPr>
              <a:t> is a new program at many colleges for students impacted by the criminal justice system.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b="1" dirty="0">
                <a:latin typeface="Calibri"/>
                <a:ea typeface="Calibri"/>
                <a:cs typeface="Calibri"/>
                <a:sym typeface="Calibri"/>
              </a:rPr>
              <a:t>Dream Centers </a:t>
            </a:r>
            <a:r>
              <a:rPr lang="en-US" sz="1100" dirty="0">
                <a:latin typeface="Calibri"/>
                <a:ea typeface="Calibri"/>
                <a:cs typeface="Calibri"/>
                <a:sym typeface="Calibri"/>
              </a:rPr>
              <a:t>are for undocumented students and can create a sense of community and support. </a:t>
            </a:r>
            <a:endParaRPr sz="1100"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100"/>
              <a:buFont typeface="Noto Sans Symbols"/>
              <a:buChar char="∙"/>
            </a:pPr>
            <a:r>
              <a:rPr lang="en-US" sz="1100" dirty="0">
                <a:latin typeface="Calibri"/>
                <a:ea typeface="Calibri"/>
                <a:cs typeface="Calibri"/>
                <a:sym typeface="Calibri"/>
              </a:rPr>
              <a:t>Lastly, many community colleges may also have </a:t>
            </a:r>
            <a:r>
              <a:rPr lang="en-US" sz="1100" b="1" dirty="0">
                <a:latin typeface="Calibri"/>
                <a:ea typeface="Calibri"/>
                <a:cs typeface="Calibri"/>
                <a:sym typeface="Calibri"/>
              </a:rPr>
              <a:t>College Promise programs</a:t>
            </a:r>
            <a:r>
              <a:rPr lang="en-US" sz="1100" dirty="0">
                <a:latin typeface="Calibri"/>
                <a:ea typeface="Calibri"/>
                <a:cs typeface="Calibri"/>
                <a:sym typeface="Calibri"/>
              </a:rPr>
              <a:t> (not to be confused with the CA Promise Grant). Each College Promise program is different in terms of eligibility and programming, but it commonly provides free tuition and priority registration, as well as other support services and benefits. Students should look into their Promise Program to see if it is a good fit for their needs and goals. </a:t>
            </a:r>
            <a:endParaRPr sz="1100" dirty="0">
              <a:latin typeface="Times New Roman"/>
              <a:ea typeface="Times New Roman"/>
              <a:cs typeface="Times New Roman"/>
              <a:sym typeface="Times New Roman"/>
            </a:endParaRPr>
          </a:p>
        </p:txBody>
      </p:sp>
      <p:sp>
        <p:nvSpPr>
          <p:cNvPr id="1178" name="Google Shape;1178;p6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F7856027-6F94-6D49-63E1-28253F52B784}"/>
            </a:ext>
          </a:extLst>
        </p:cNvPr>
        <p:cNvGrpSpPr/>
        <p:nvPr/>
      </p:nvGrpSpPr>
      <p:grpSpPr>
        <a:xfrm>
          <a:off x="0" y="0"/>
          <a:ext cx="0" cy="0"/>
          <a:chOff x="0" y="0"/>
          <a:chExt cx="0" cy="0"/>
        </a:xfrm>
      </p:grpSpPr>
      <p:sp>
        <p:nvSpPr>
          <p:cNvPr id="376" name="Google Shape;376;p9:notes">
            <a:extLst>
              <a:ext uri="{FF2B5EF4-FFF2-40B4-BE49-F238E27FC236}">
                <a16:creationId xmlns:a16="http://schemas.microsoft.com/office/drawing/2014/main" id="{B536E7BC-FC7E-7DEA-9591-D377C708DAE7}"/>
              </a:ext>
            </a:extLst>
          </p:cNvPr>
          <p:cNvSpPr>
            <a:spLocks noGrp="1" noRot="1" noChangeAspect="1"/>
          </p:cNvSpPr>
          <p:nvPr>
            <p:ph type="sldImg" idx="2"/>
          </p:nvPr>
        </p:nvSpPr>
        <p:spPr>
          <a:xfrm>
            <a:off x="733425" y="64611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a:extLst>
              <a:ext uri="{FF2B5EF4-FFF2-40B4-BE49-F238E27FC236}">
                <a16:creationId xmlns:a16="http://schemas.microsoft.com/office/drawing/2014/main" id="{ACBDADC0-3944-3383-3128-124F714A7483}"/>
              </a:ext>
            </a:extLst>
          </p:cNvPr>
          <p:cNvSpPr txBox="1">
            <a:spLocks noGrp="1"/>
          </p:cNvSpPr>
          <p:nvPr>
            <p:ph type="body" idx="1"/>
          </p:nvPr>
        </p:nvSpPr>
        <p:spPr>
          <a:xfrm>
            <a:off x="197203" y="3988753"/>
            <a:ext cx="6704894" cy="10714884"/>
          </a:xfrm>
          <a:prstGeom prst="rect">
            <a:avLst/>
          </a:prstGeom>
          <a:noFill/>
          <a:ln>
            <a:noFill/>
          </a:ln>
        </p:spPr>
        <p:txBody>
          <a:bodyPr spcFirstLastPara="1" wrap="square" lIns="94175" tIns="47075" rIns="94175" bIns="47075" anchor="t" anchorCtr="0">
            <a:noAutofit/>
          </a:bodyPr>
          <a:lstStyle/>
          <a:p>
            <a:pPr marL="171450" marR="0" lvl="0" indent="-95250" algn="l" rtl="0">
              <a:lnSpc>
                <a:spcPct val="100000"/>
              </a:lnSpc>
              <a:spcBef>
                <a:spcPts val="0"/>
              </a:spcBef>
              <a:spcAft>
                <a:spcPts val="0"/>
              </a:spcAft>
              <a:buClr>
                <a:schemeClr val="dk1"/>
              </a:buClr>
              <a:buSzPts val="1200"/>
              <a:buFont typeface="Arial"/>
              <a:buNone/>
            </a:pPr>
            <a:r>
              <a:rPr lang="en-US" sz="1200" dirty="0">
                <a:latin typeface="Calibri"/>
                <a:ea typeface="Calibri"/>
                <a:cs typeface="Calibri"/>
                <a:sym typeface="Calibri"/>
              </a:rPr>
              <a:t>We’ve just heard about the wide range of supports that colleges have for foster youth, let’s hear from our youth about how these resources changed their college journey. </a:t>
            </a:r>
          </a:p>
          <a:p>
            <a:pPr marL="171450" marR="0" lvl="0" indent="-95250" algn="l" rtl="0">
              <a:lnSpc>
                <a:spcPct val="100000"/>
              </a:lnSpc>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171450" marR="0" lvl="0" indent="-95250" algn="l" rtl="0">
              <a:lnSpc>
                <a:spcPct val="100000"/>
              </a:lnSpc>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a:t>
            </a: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dirty="0">
                <a:latin typeface="Calibri"/>
                <a:ea typeface="Calibri"/>
                <a:cs typeface="Calibri"/>
                <a:sym typeface="Calibri"/>
              </a:rPr>
              <a:t>Click on the text box to be directed to the link with the video.  NOTE:  Many YouTube videos have advertisements that will play before the video. Check the Trainer’s Guide for some tips and tricks on how to set up these linked videos. </a:t>
            </a:r>
            <a:endParaRPr dirty="0"/>
          </a:p>
        </p:txBody>
      </p:sp>
      <p:sp>
        <p:nvSpPr>
          <p:cNvPr id="378" name="Google Shape;378;p9:notes">
            <a:extLst>
              <a:ext uri="{FF2B5EF4-FFF2-40B4-BE49-F238E27FC236}">
                <a16:creationId xmlns:a16="http://schemas.microsoft.com/office/drawing/2014/main" id="{7D752B67-2508-9ECC-03FB-087E02DE06B7}"/>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extLst>
      <p:ext uri="{BB962C8B-B14F-4D97-AF65-F5344CB8AC3E}">
        <p14:creationId xmlns:p14="http://schemas.microsoft.com/office/powerpoint/2010/main" val="19038103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6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4" name="Google Shape;1204;p6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dirty="0">
                <a:latin typeface="Arial"/>
                <a:ea typeface="Arial"/>
                <a:cs typeface="Arial"/>
                <a:sym typeface="Arial"/>
              </a:rPr>
              <a:t>I know planning and preparing for college can be complicated, even for the most organized family. </a:t>
            </a:r>
            <a:endParaRPr dirty="0"/>
          </a:p>
          <a:p>
            <a:pPr marL="176611" lvl="0" indent="-176611" algn="l" rtl="0">
              <a:lnSpc>
                <a:spcPct val="100000"/>
              </a:lnSpc>
              <a:spcBef>
                <a:spcPts val="0"/>
              </a:spcBef>
              <a:spcAft>
                <a:spcPts val="0"/>
              </a:spcAft>
              <a:buClr>
                <a:schemeClr val="dk1"/>
              </a:buClr>
              <a:buSzPts val="1200"/>
              <a:buFont typeface="Arial"/>
              <a:buChar char="•"/>
            </a:pPr>
            <a:r>
              <a:rPr lang="en-US" dirty="0"/>
              <a:t>The good news though is that there are a range of resources and supports to assist caregivers and youth throughout this process available at both the school districts and child welfare. </a:t>
            </a:r>
            <a:endParaRPr dirty="0"/>
          </a:p>
        </p:txBody>
      </p:sp>
      <p:sp>
        <p:nvSpPr>
          <p:cNvPr id="1205" name="Google Shape;1205;p6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latin typeface="Calibri"/>
                <a:ea typeface="Calibri"/>
                <a:cs typeface="Calibri"/>
                <a:sym typeface="Calibri"/>
              </a:rPr>
              <a:t>Additional resources are available to accompany this section. The Foster Youth Postsecondary Education Planning Guide resources section provides a general overview of the various types of resources, including those at the K-12 districts as well as others that we will discuss. </a:t>
            </a:r>
          </a:p>
          <a:p>
            <a:pPr marL="0" marR="0" lvl="0" indent="0" algn="l" rtl="0">
              <a:lnSpc>
                <a:spcPct val="100000"/>
              </a:lnSpc>
              <a:spcBef>
                <a:spcPts val="0"/>
              </a:spcBef>
              <a:spcAft>
                <a:spcPts val="0"/>
              </a:spcAft>
              <a:buClr>
                <a:schemeClr val="dk1"/>
              </a:buClr>
              <a:buSzPts val="1200"/>
              <a:buFont typeface="Arial"/>
              <a:buNone/>
            </a:pPr>
            <a:endParaRPr sz="1200" i="1" dirty="0">
              <a:latin typeface="Calibri"/>
              <a:ea typeface="Calibri"/>
              <a:cs typeface="Calibri"/>
              <a:sym typeface="Calibri"/>
            </a:endParaRPr>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Here are a few resources available at the K-12 districts. </a:t>
            </a:r>
            <a:endParaRPr dirty="0"/>
          </a:p>
          <a:p>
            <a:pPr marL="171450" lvl="0" indent="-171450" algn="l" rtl="0">
              <a:spcBef>
                <a:spcPts val="0"/>
              </a:spcBef>
              <a:spcAft>
                <a:spcPts val="0"/>
              </a:spcAft>
              <a:buClr>
                <a:schemeClr val="dk1"/>
              </a:buClr>
              <a:buSzPts val="1200"/>
              <a:buFont typeface="Arial"/>
              <a:buChar char="•"/>
            </a:pPr>
            <a:r>
              <a:rPr lang="en-US" sz="1200" dirty="0">
                <a:latin typeface="Calibri"/>
                <a:ea typeface="Calibri"/>
                <a:cs typeface="Calibri"/>
                <a:sym typeface="Calibri"/>
              </a:rPr>
              <a:t>The </a:t>
            </a:r>
            <a:r>
              <a:rPr lang="en-US" sz="1200" b="1" dirty="0">
                <a:latin typeface="Calibri"/>
                <a:ea typeface="Calibri"/>
                <a:cs typeface="Calibri"/>
                <a:sym typeface="Calibri"/>
              </a:rPr>
              <a:t>academic counselor </a:t>
            </a:r>
            <a:r>
              <a:rPr lang="en-US" sz="1200" dirty="0">
                <a:latin typeface="Calibri"/>
                <a:ea typeface="Calibri"/>
                <a:cs typeface="Calibri"/>
                <a:sym typeface="Calibri"/>
              </a:rPr>
              <a:t>can assist to make sure that the student is taking the right courses to reach their goals and is on track to graduate. They can also assist a foster youth to obtain a fee waiver for placement exams, and connect the youth to other resources such as academic enrichment programs or tutoring, available through the district.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1" dirty="0">
                <a:latin typeface="Calibri"/>
                <a:ea typeface="Calibri"/>
                <a:cs typeface="Calibri"/>
                <a:sym typeface="Calibri"/>
              </a:rPr>
              <a:t>The Foster Youth District Liaison (also known as the AB 490 Liaison) </a:t>
            </a:r>
            <a:r>
              <a:rPr lang="en-US" sz="1200" b="0" dirty="0">
                <a:latin typeface="Calibri"/>
                <a:ea typeface="Calibri"/>
                <a:cs typeface="Calibri"/>
                <a:sym typeface="Calibri"/>
              </a:rPr>
              <a:t>can be found at every district. They </a:t>
            </a:r>
            <a:r>
              <a:rPr lang="en-US" sz="1200" dirty="0">
                <a:latin typeface="Calibri"/>
                <a:ea typeface="Calibri"/>
                <a:cs typeface="Calibri"/>
                <a:sym typeface="Calibri"/>
              </a:rPr>
              <a:t>can help collect transcripts from different schools, assist students to obtain partial credits to stay on track for graduation, identify tutoring resources at the district and in the community, and assist with determinations for AB 167/216 (which are graduation exception requirements for foster youth).  Your district liaison information can be located at https://www.cde.ca.gov/ls/pf/fy/ab490contacts.asp. Lastly, another great resource is the </a:t>
            </a:r>
            <a:r>
              <a:rPr lang="en-US" sz="1200" b="1" dirty="0">
                <a:latin typeface="Calibri"/>
                <a:ea typeface="Calibri"/>
                <a:cs typeface="Calibri"/>
                <a:sym typeface="Calibri"/>
              </a:rPr>
              <a:t>County Office of Education Foster Youth Services Coordinating Program (</a:t>
            </a:r>
            <a:r>
              <a:rPr lang="en-US" sz="1200" b="1" dirty="0" err="1">
                <a:latin typeface="Calibri"/>
                <a:ea typeface="Calibri"/>
                <a:cs typeface="Calibri"/>
                <a:sym typeface="Calibri"/>
              </a:rPr>
              <a:t>FYSCP</a:t>
            </a:r>
            <a:r>
              <a:rPr lang="en-US" sz="1200" b="1" dirty="0">
                <a:latin typeface="Calibri"/>
                <a:ea typeface="Calibri"/>
                <a:cs typeface="Calibri"/>
                <a:sym typeface="Calibri"/>
              </a:rPr>
              <a:t>).</a:t>
            </a:r>
            <a:r>
              <a:rPr lang="en-US" sz="1200" dirty="0">
                <a:latin typeface="Calibri"/>
                <a:ea typeface="Calibri"/>
                <a:cs typeface="Calibri"/>
                <a:sym typeface="Calibri"/>
              </a:rPr>
              <a:t> The link to locate information on your county’s program can be found on the slide, which also includes the contact information. Some of the services include technical assistance to the districts, professional development training for school districts, child welfare, probation, and caregivers, tutoring, educational case management and transition to college and career services. </a:t>
            </a:r>
            <a:r>
              <a:rPr lang="en-US" sz="1200" dirty="0">
                <a:solidFill>
                  <a:srgbClr val="4848D1"/>
                </a:solidFill>
                <a:sym typeface="Calibri"/>
              </a:rPr>
              <a:t>www.cde.ca.gov/ls/pf/fy/ </a:t>
            </a:r>
            <a:endParaRPr lang="en-US" sz="1200" dirty="0">
              <a:solidFill>
                <a:srgbClr val="4848D1"/>
              </a:solidFill>
            </a:endParaRPr>
          </a:p>
          <a:p>
            <a:pPr marL="171450" marR="0" lvl="0" indent="-171450" algn="l" rtl="0">
              <a:lnSpc>
                <a:spcPct val="100000"/>
              </a:lnSpc>
              <a:spcBef>
                <a:spcPts val="0"/>
              </a:spcBef>
              <a:spcAft>
                <a:spcPts val="0"/>
              </a:spcAft>
              <a:buClr>
                <a:schemeClr val="dk1"/>
              </a:buClr>
              <a:buSzPts val="1200"/>
              <a:buFont typeface="Arial"/>
              <a:buChar char="•"/>
            </a:pPr>
            <a:endParaRPr dirty="0"/>
          </a:p>
          <a:p>
            <a:pPr marL="171450" lvl="0" indent="-95250" algn="l" rtl="0">
              <a:spcBef>
                <a:spcPts val="0"/>
              </a:spcBef>
              <a:spcAft>
                <a:spcPts val="0"/>
              </a:spcAft>
              <a:buClr>
                <a:schemeClr val="dk1"/>
              </a:buClr>
              <a:buSzPts val="1200"/>
              <a:buFont typeface="Arial"/>
              <a:buNone/>
            </a:pPr>
            <a:endParaRPr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dirty="0">
                <a:latin typeface="Calibri"/>
                <a:ea typeface="Calibri"/>
                <a:cs typeface="Calibri"/>
                <a:sym typeface="Calibri"/>
              </a:rPr>
              <a:t>Trainer’s Note: </a:t>
            </a:r>
            <a:endParaRPr lang="en-US" sz="120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0" dirty="0">
                <a:latin typeface="Calibri"/>
                <a:ea typeface="Calibri"/>
                <a:cs typeface="Calibri"/>
                <a:sym typeface="Calibri"/>
              </a:rPr>
              <a:t>This slide should be updated with the correct name, website, and contact information for your local COE </a:t>
            </a:r>
            <a:r>
              <a:rPr lang="en-US" sz="1200" b="0" dirty="0" err="1">
                <a:latin typeface="Calibri"/>
                <a:ea typeface="Calibri"/>
                <a:cs typeface="Calibri"/>
                <a:sym typeface="Calibri"/>
              </a:rPr>
              <a:t>FYSCP</a:t>
            </a:r>
            <a:r>
              <a:rPr lang="en-US" sz="1200" b="0" dirty="0">
                <a:latin typeface="Calibri"/>
                <a:ea typeface="Calibri"/>
                <a:cs typeface="Calibri"/>
                <a:sym typeface="Calibri"/>
              </a:rPr>
              <a:t>. While all COE </a:t>
            </a:r>
            <a:r>
              <a:rPr lang="en-US" sz="1200" b="0" dirty="0" err="1">
                <a:latin typeface="Calibri"/>
                <a:ea typeface="Calibri"/>
                <a:cs typeface="Calibri"/>
                <a:sym typeface="Calibri"/>
              </a:rPr>
              <a:t>FYSCPs</a:t>
            </a:r>
            <a:r>
              <a:rPr lang="en-US" sz="1200" b="0" dirty="0">
                <a:latin typeface="Calibri"/>
                <a:ea typeface="Calibri"/>
                <a:cs typeface="Calibri"/>
                <a:sym typeface="Calibri"/>
              </a:rPr>
              <a:t> provide the same general services, there is regional variation on services and structure. Therefore, it is recommended that you contact your local COE </a:t>
            </a:r>
            <a:r>
              <a:rPr lang="en-US" sz="1200" b="0" dirty="0" err="1">
                <a:latin typeface="Calibri"/>
                <a:ea typeface="Calibri"/>
                <a:cs typeface="Calibri"/>
                <a:sym typeface="Calibri"/>
              </a:rPr>
              <a:t>FYSCP</a:t>
            </a:r>
            <a:r>
              <a:rPr lang="en-US" sz="1200" b="0" dirty="0">
                <a:latin typeface="Calibri"/>
                <a:ea typeface="Calibri"/>
                <a:cs typeface="Calibri"/>
                <a:sym typeface="Calibri"/>
              </a:rPr>
              <a:t> to determine the best language to include in this slide. Contact information for each county can be found here: </a:t>
            </a:r>
            <a:r>
              <a:rPr lang="en-US" sz="1200" b="1" dirty="0">
                <a:latin typeface="Calibri"/>
                <a:ea typeface="Calibri"/>
                <a:cs typeface="Calibri"/>
                <a:sym typeface="Calibri"/>
              </a:rPr>
              <a:t>www.cde.ca.gov/ls/pf/fy/ </a:t>
            </a:r>
            <a:endParaRPr lang="en-US" dirty="0"/>
          </a:p>
          <a:p>
            <a:pPr marL="0" lvl="0" indent="0" algn="l" rtl="0">
              <a:spcBef>
                <a:spcPts val="0"/>
              </a:spcBef>
              <a:spcAft>
                <a:spcPts val="0"/>
              </a:spcAft>
              <a:buClr>
                <a:schemeClr val="dk1"/>
              </a:buClr>
              <a:buSzPts val="1200"/>
              <a:buFont typeface="Arial"/>
              <a:buNone/>
            </a:pPr>
            <a:endParaRPr lang="en-US" sz="1200" b="1"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0" dirty="0">
                <a:latin typeface="Calibri"/>
                <a:ea typeface="Calibri"/>
                <a:cs typeface="Calibri"/>
                <a:sym typeface="Calibri"/>
              </a:rPr>
              <a:t>In addition, facilitators are encouraged to include their own regional handout of local programs and resources.  A sample of what this resource could include is available in the LA County College Planning Resource Guide handout located on the </a:t>
            </a:r>
            <a:r>
              <a:rPr lang="en-US" sz="1200" b="0" dirty="0" err="1">
                <a:latin typeface="Calibri"/>
                <a:ea typeface="Calibri"/>
                <a:cs typeface="Calibri"/>
                <a:sym typeface="Calibri"/>
              </a:rPr>
              <a:t>JBAY</a:t>
            </a:r>
            <a:r>
              <a:rPr lang="en-US" sz="1200" b="0" dirty="0">
                <a:latin typeface="Calibri"/>
                <a:ea typeface="Calibri"/>
                <a:cs typeface="Calibri"/>
                <a:sym typeface="Calibri"/>
              </a:rPr>
              <a:t> website at https://jbay.org/wp-content/uploads/2021/07/LA-County-resources-2.pdf.</a:t>
            </a:r>
          </a:p>
          <a:p>
            <a:pPr marL="0" lvl="0" indent="0" algn="l" rtl="0">
              <a:spcBef>
                <a:spcPts val="0"/>
              </a:spcBef>
              <a:spcAft>
                <a:spcPts val="0"/>
              </a:spcAft>
              <a:buClr>
                <a:schemeClr val="dk1"/>
              </a:buClr>
              <a:buSzPts val="1200"/>
              <a:buFont typeface="Arial"/>
              <a:buNone/>
            </a:pPr>
            <a:endParaRPr lang="en-US" sz="1200" b="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0" dirty="0">
                <a:latin typeface="Calibri"/>
                <a:ea typeface="Calibri"/>
                <a:cs typeface="Calibri"/>
                <a:sym typeface="Calibri"/>
              </a:rPr>
              <a:t>Facilitators may also want to drop the link for these resources in the chat function, if providing the training virtually. The link to Foster Youth District Liaisons can be found here: https://www.cde.ca.gov/ls/pf/fy/ab490contacts.asp</a:t>
            </a:r>
          </a:p>
          <a:p>
            <a:pPr marL="0" lvl="0" indent="0" algn="l" rtl="0">
              <a:spcBef>
                <a:spcPts val="0"/>
              </a:spcBef>
              <a:spcAft>
                <a:spcPts val="0"/>
              </a:spcAft>
              <a:buClr>
                <a:schemeClr val="dk1"/>
              </a:buClr>
              <a:buSzPts val="1200"/>
              <a:buFont typeface="Arial"/>
              <a:buNone/>
            </a:pPr>
            <a:endParaRPr lang="en-US" sz="1200" dirty="0">
              <a:latin typeface="Calibri"/>
              <a:ea typeface="Calibri"/>
              <a:cs typeface="Calibri"/>
              <a:sym typeface="Calibri"/>
            </a:endParaRPr>
          </a:p>
          <a:p>
            <a:pPr marL="0" lvl="0" indent="0" algn="l" rtl="0">
              <a:spcBef>
                <a:spcPts val="0"/>
              </a:spcBef>
              <a:spcAft>
                <a:spcPts val="0"/>
              </a:spcAft>
              <a:buNone/>
            </a:pPr>
            <a:r>
              <a:rPr lang="en-US" dirty="0"/>
              <a:t>**</a:t>
            </a:r>
            <a:r>
              <a:rPr lang="en-US" b="1" dirty="0"/>
              <a:t>Los Angeles County Trainers </a:t>
            </a:r>
            <a:r>
              <a:rPr lang="en-US" dirty="0"/>
              <a:t>may want to facilitate information for the following:</a:t>
            </a:r>
          </a:p>
          <a:p>
            <a:pPr marL="171450" lvl="0" indent="-171450" algn="l" rtl="0">
              <a:spcBef>
                <a:spcPts val="0"/>
              </a:spcBef>
              <a:spcAft>
                <a:spcPts val="0"/>
              </a:spcAft>
              <a:buFont typeface="Arial" panose="020B0604020202020204" pitchFamily="34" charset="0"/>
              <a:buChar char="•"/>
            </a:pPr>
            <a:r>
              <a:rPr lang="en-US" dirty="0"/>
              <a:t>Los Angeles County Office of Education Foster Youth Support Coordinating Program: https://www.lacoe.edu/Student-Services/Foster-Youth-Services</a:t>
            </a:r>
          </a:p>
          <a:p>
            <a:pPr marL="171450" lvl="0" indent="-171450" algn="l" rtl="0">
              <a:spcBef>
                <a:spcPts val="0"/>
              </a:spcBef>
              <a:spcAft>
                <a:spcPts val="0"/>
              </a:spcAft>
              <a:buFont typeface="Arial" panose="020B0604020202020204" pitchFamily="34" charset="0"/>
              <a:buChar char="•"/>
            </a:pPr>
            <a:r>
              <a:rPr lang="en-US" dirty="0"/>
              <a:t>LAUSD Student Support Services Division: https://achieve.lausd.net/studentsupportprograms</a:t>
            </a:r>
          </a:p>
          <a:p>
            <a:pPr marL="171450" lvl="0" indent="-171450" algn="l" rtl="0">
              <a:spcBef>
                <a:spcPts val="0"/>
              </a:spcBef>
              <a:spcAft>
                <a:spcPts val="0"/>
              </a:spcAft>
              <a:buFont typeface="Arial" panose="020B0604020202020204" pitchFamily="34" charset="0"/>
              <a:buChar char="•"/>
            </a:pPr>
            <a:endParaRPr dirty="0"/>
          </a:p>
        </p:txBody>
      </p:sp>
      <p:sp>
        <p:nvSpPr>
          <p:cNvPr id="1170" name="Google Shape;1170;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The Independent Living Program (often called ILP) is a voluntary program offered through the child welfare and probation department. It provides services and funding to help youth gain the skills necessary to live independently. </a:t>
            </a:r>
            <a:endParaRPr dirty="0"/>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Youth who were suitably placed in foster care or Kin-Gap at any time between the ages of 16-18 can request an ILP Transition Coordinator to assist the youth until they are 21. Determining eligibility for this program can sometimes be complex, so please refer any eligibility questions to your ILP Transition Coordinator.</a:t>
            </a:r>
            <a:endParaRPr dirty="0"/>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If you cannot locate their contact information on the county website, ask your social worker or Probation officer for assistance. </a:t>
            </a:r>
            <a:endParaRPr sz="1200" b="0" i="0" u="none" strike="noStrike" cap="none" dirty="0">
              <a:solidFill>
                <a:srgbClr val="000000"/>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Each county provides an array of services.  Check with your ILP Coordinator to learn more about what services are available for youth in your county.</a:t>
            </a:r>
          </a:p>
          <a:p>
            <a:pPr marL="171450" marR="0" lvl="0" indent="-171450" algn="l" rtl="0">
              <a:lnSpc>
                <a:spcPct val="100000"/>
              </a:lnSpc>
              <a:spcBef>
                <a:spcPts val="0"/>
              </a:spcBef>
              <a:spcAft>
                <a:spcPts val="0"/>
              </a:spcAft>
              <a:buClr>
                <a:srgbClr val="000000"/>
              </a:buClr>
              <a:buSzPts val="300"/>
              <a:buFont typeface="Arial"/>
              <a:buChar char="•"/>
            </a:pPr>
            <a:r>
              <a:rPr lang="en-US" sz="1200" b="0" i="0" u="none" strike="noStrike" cap="none" dirty="0">
                <a:solidFill>
                  <a:srgbClr val="000000"/>
                </a:solidFill>
                <a:latin typeface="Calibri"/>
                <a:ea typeface="Calibri"/>
                <a:cs typeface="Calibri"/>
                <a:sym typeface="Calibri"/>
              </a:rPr>
              <a:t>Lastly, the ILP Coordinator can serve as a supportive adult in the life of a young person to assist them in their journey towards self-sufficiency. </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b="1" dirty="0">
                <a:latin typeface="Calibri"/>
                <a:ea typeface="Calibri"/>
                <a:cs typeface="Calibri"/>
                <a:sym typeface="Calibri"/>
              </a:rPr>
              <a:t>Trainer’s Note: </a:t>
            </a:r>
            <a:r>
              <a:rPr lang="en-US" sz="1200" b="0" dirty="0">
                <a:latin typeface="Calibri"/>
                <a:ea typeface="Calibri"/>
                <a:cs typeface="Calibri"/>
                <a:sym typeface="Calibri"/>
              </a:rPr>
              <a:t>Determining ILP eligibility can sometimes be complex. Please refer any eligibility questions directly to ILP.</a:t>
            </a:r>
            <a:endParaRPr dirty="0"/>
          </a:p>
          <a:p>
            <a:pPr marL="0" lvl="0" indent="0" algn="l" rtl="0">
              <a:spcBef>
                <a:spcPts val="0"/>
              </a:spcBef>
              <a:spcAft>
                <a:spcPts val="0"/>
              </a:spcAft>
              <a:buClr>
                <a:schemeClr val="dk1"/>
              </a:buClr>
              <a:buSzPts val="1200"/>
              <a:buFont typeface="Arial"/>
              <a:buNone/>
            </a:pPr>
            <a:endParaRPr lang="en-US" sz="1200" b="0" dirty="0">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0" dirty="0">
                <a:latin typeface="Calibri"/>
                <a:ea typeface="Calibri"/>
                <a:cs typeface="Calibri"/>
                <a:sym typeface="Calibri"/>
              </a:rPr>
              <a:t>This slide can be updated with the correct contact information for your local Independent Living Program. While all ILP’s provide the same general services and have the same eligibility criteria, there is regional variation on services and structure. Therefore, it is recommended that you contact your local ILP to determine the best language to include in this slide. </a:t>
            </a:r>
            <a:r>
              <a:rPr lang="en-US" sz="1200" b="0" dirty="0" err="1">
                <a:latin typeface="Calibri"/>
                <a:ea typeface="Calibri"/>
                <a:cs typeface="Calibri"/>
                <a:sym typeface="Calibri"/>
              </a:rPr>
              <a:t>JBAY</a:t>
            </a:r>
            <a:r>
              <a:rPr lang="en-US" sz="1200" b="0" dirty="0">
                <a:latin typeface="Calibri"/>
                <a:ea typeface="Calibri"/>
                <a:cs typeface="Calibri"/>
                <a:sym typeface="Calibri"/>
              </a:rPr>
              <a:t> maintains a roster of ILP Coordinators for each county which can be found here: </a:t>
            </a:r>
            <a:r>
              <a:rPr lang="en-US" sz="1200" b="1" dirty="0">
                <a:latin typeface="Calibri"/>
                <a:ea typeface="Calibri"/>
                <a:cs typeface="Calibri"/>
                <a:sym typeface="Calibri"/>
              </a:rPr>
              <a:t>https://jbay.org/resources/ilp-roster/</a:t>
            </a:r>
          </a:p>
          <a:p>
            <a:pPr marL="0" lvl="0" indent="0" algn="l" rtl="0">
              <a:spcBef>
                <a:spcPts val="0"/>
              </a:spcBef>
              <a:spcAft>
                <a:spcPts val="0"/>
              </a:spcAft>
              <a:buClr>
                <a:schemeClr val="dk1"/>
              </a:buClr>
              <a:buSzPts val="1200"/>
              <a:buFont typeface="Arial"/>
              <a:buNone/>
            </a:pPr>
            <a:endParaRPr lang="en-US" sz="1200" b="1" dirty="0">
              <a:latin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dirty="0">
                <a:latin typeface="Calibri"/>
                <a:cs typeface="Calibri"/>
                <a:sym typeface="Calibri"/>
              </a:rPr>
              <a:t>**LA Trainers: </a:t>
            </a:r>
            <a:r>
              <a:rPr lang="en-US" sz="1200" b="0" dirty="0">
                <a:latin typeface="Calibri"/>
                <a:cs typeface="Calibri"/>
                <a:sym typeface="Calibri"/>
              </a:rPr>
              <a:t>Please share ILPonline.org with audience members to learn more about the benefits available to ILP eligible foster youth in Los Angeles County.</a:t>
            </a:r>
            <a:endParaRPr dirty="0"/>
          </a:p>
        </p:txBody>
      </p:sp>
      <p:sp>
        <p:nvSpPr>
          <p:cNvPr id="1183" name="Google Shape;1183;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7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7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While this training is designed to equip caregivers to support youth on their higher education journey, we also know that it takes a village and that caregivers are part of a team. </a:t>
            </a:r>
            <a:endParaRPr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The Child and Family Team Meeting (</a:t>
            </a:r>
            <a:r>
              <a:rPr lang="en-US" dirty="0" err="1">
                <a:latin typeface="Calibri"/>
                <a:ea typeface="Calibri"/>
                <a:cs typeface="Calibri"/>
                <a:sym typeface="Calibri"/>
              </a:rPr>
              <a:t>CFTM</a:t>
            </a:r>
            <a:r>
              <a:rPr lang="en-US" dirty="0">
                <a:latin typeface="Calibri"/>
                <a:ea typeface="Calibri"/>
                <a:cs typeface="Calibri"/>
                <a:sym typeface="Calibri"/>
              </a:rPr>
              <a:t>) can be used to make a plan to support foster youth in reaching their college and career goals and get connected to the appropriate supports and resources. </a:t>
            </a:r>
            <a:endParaRPr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dirty="0" err="1">
                <a:latin typeface="Calibri"/>
                <a:ea typeface="Calibri"/>
                <a:cs typeface="Calibri"/>
                <a:sym typeface="Calibri"/>
              </a:rPr>
              <a:t>CFTMs</a:t>
            </a:r>
            <a:r>
              <a:rPr lang="en-US" dirty="0">
                <a:latin typeface="Calibri"/>
                <a:ea typeface="Calibri"/>
                <a:cs typeface="Calibri"/>
                <a:sym typeface="Calibri"/>
              </a:rPr>
              <a:t> don’t always have to be focused on a crisis or immediate need but can also be requested to proactively discuss the youth’s academic performance as well as their progress towards their long-term goals and overall well-being.</a:t>
            </a:r>
            <a:endParaRPr dirty="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200"/>
              <a:buFont typeface="Arial"/>
              <a:buChar char="•"/>
            </a:pPr>
            <a:r>
              <a:rPr lang="en-US" dirty="0">
                <a:latin typeface="Calibri"/>
                <a:ea typeface="Calibri"/>
                <a:cs typeface="Calibri"/>
                <a:sym typeface="Calibri"/>
              </a:rPr>
              <a:t>Discussing the youth’s interests, goals and the key educational planning milestones for 11</a:t>
            </a:r>
            <a:r>
              <a:rPr lang="en-US" baseline="30000" dirty="0">
                <a:latin typeface="Calibri"/>
                <a:ea typeface="Calibri"/>
                <a:cs typeface="Calibri"/>
                <a:sym typeface="Calibri"/>
              </a:rPr>
              <a:t>th</a:t>
            </a:r>
            <a:r>
              <a:rPr lang="en-US" dirty="0">
                <a:latin typeface="Calibri"/>
                <a:ea typeface="Calibri"/>
                <a:cs typeface="Calibri"/>
                <a:sym typeface="Calibri"/>
              </a:rPr>
              <a:t> and 12</a:t>
            </a:r>
            <a:r>
              <a:rPr lang="en-US" baseline="30000" dirty="0">
                <a:latin typeface="Calibri"/>
                <a:ea typeface="Calibri"/>
                <a:cs typeface="Calibri"/>
                <a:sym typeface="Calibri"/>
              </a:rPr>
              <a:t>th</a:t>
            </a:r>
            <a:r>
              <a:rPr lang="en-US" dirty="0">
                <a:latin typeface="Calibri"/>
                <a:ea typeface="Calibri"/>
                <a:cs typeface="Calibri"/>
                <a:sym typeface="Calibri"/>
              </a:rPr>
              <a:t> grade can be great topics to explore at these meetings. </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244" name="Google Shape;1244;p7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176611" lvl="0" indent="-176611" algn="l" rtl="0">
              <a:lnSpc>
                <a:spcPct val="100000"/>
              </a:lnSpc>
              <a:spcBef>
                <a:spcPts val="0"/>
              </a:spcBef>
              <a:spcAft>
                <a:spcPts val="0"/>
              </a:spcAft>
              <a:buClr>
                <a:schemeClr val="dk1"/>
              </a:buClr>
              <a:buSzPts val="1200"/>
              <a:buFont typeface="Arial"/>
              <a:buChar char="•"/>
            </a:pPr>
            <a:r>
              <a:rPr lang="en-US">
                <a:solidFill>
                  <a:schemeClr val="dk1"/>
                </a:solidFill>
              </a:rPr>
              <a:t>Simply put, the investment you make to pursue a college degree pays off in terms of future earnings. As you can see, the average annual salary of someone with only a high school diploma is about $44,000 compared to about $74,000 for someone with a 4-year degree, or bachelor’s degree. </a:t>
            </a:r>
            <a:endParaRPr/>
          </a:p>
          <a:p>
            <a:pPr marL="176611" lvl="0" indent="-176611" algn="l" rtl="0">
              <a:lnSpc>
                <a:spcPct val="100000"/>
              </a:lnSpc>
              <a:spcBef>
                <a:spcPts val="0"/>
              </a:spcBef>
              <a:spcAft>
                <a:spcPts val="0"/>
              </a:spcAft>
              <a:buClr>
                <a:schemeClr val="dk1"/>
              </a:buClr>
              <a:buSzPts val="1200"/>
              <a:buFont typeface="Arial"/>
              <a:buChar char="•"/>
            </a:pPr>
            <a:r>
              <a:rPr lang="en-US">
                <a:solidFill>
                  <a:schemeClr val="dk1"/>
                </a:solidFill>
              </a:rPr>
              <a:t>When added up over the course of one’s lifetime, the difference in earnings can be a million more dollars!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Source</a:t>
            </a:r>
            <a:r>
              <a:rPr lang="en-US"/>
              <a:t>: https://research.collegeboard.org/trends/education-pays</a:t>
            </a:r>
            <a:endParaRPr/>
          </a:p>
        </p:txBody>
      </p:sp>
      <p:sp>
        <p:nvSpPr>
          <p:cNvPr id="319" name="Google Shape;319;p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7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p7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dirty="0">
                <a:latin typeface="Calibri"/>
                <a:ea typeface="Calibri"/>
                <a:cs typeface="Calibri"/>
                <a:sym typeface="Calibri"/>
              </a:rPr>
              <a:t>**Trainer’s Note- Interaction Activity (5 minutes):</a:t>
            </a:r>
            <a:endParaRPr dirty="0">
              <a:latin typeface="Calibri"/>
              <a:ea typeface="Calibri"/>
              <a:cs typeface="Calibri"/>
              <a:sym typeface="Calibri"/>
            </a:endParaRPr>
          </a:p>
          <a:p>
            <a:pPr marL="294351" lvl="0" indent="-294351" algn="l" rtl="0">
              <a:lnSpc>
                <a:spcPct val="100000"/>
              </a:lnSpc>
              <a:spcBef>
                <a:spcPts val="0"/>
              </a:spcBef>
              <a:spcAft>
                <a:spcPts val="0"/>
              </a:spcAft>
              <a:buClr>
                <a:schemeClr val="dk1"/>
              </a:buClr>
              <a:buSzPts val="1200"/>
              <a:buFont typeface="Arial"/>
              <a:buChar char="•"/>
            </a:pPr>
            <a:r>
              <a:rPr lang="en-US" dirty="0"/>
              <a:t>Use this slide as an opportunity to create another competitive quiz to test your attendee’s knowledge and help reinforce key concepts from the “Setting Up Foster Youth for Success” and “Help is Available for Caregivers” Section. Platforms such as </a:t>
            </a:r>
            <a:r>
              <a:rPr lang="en-US" dirty="0" err="1"/>
              <a:t>Kahoots</a:t>
            </a:r>
            <a:r>
              <a:rPr lang="en-US" dirty="0"/>
              <a:t> or </a:t>
            </a:r>
            <a:r>
              <a:rPr lang="en-US" dirty="0" err="1"/>
              <a:t>Mentimeter</a:t>
            </a:r>
            <a:r>
              <a:rPr lang="en-US" dirty="0"/>
              <a:t> are encouraged for this activity and can be utilized on people’s smart phones or browsers for both in-person and Zoom trainings. If possible, try to provide a prize for the winner for each quiz. This can include free college swag donated by your local college or e-gift cards that can be sent via email. Get creative!</a:t>
            </a:r>
            <a:endParaRPr dirty="0"/>
          </a:p>
          <a:p>
            <a:pPr marL="294351" lvl="0" indent="-294351" algn="l" rtl="0">
              <a:lnSpc>
                <a:spcPct val="100000"/>
              </a:lnSpc>
              <a:spcBef>
                <a:spcPts val="0"/>
              </a:spcBef>
              <a:spcAft>
                <a:spcPts val="0"/>
              </a:spcAft>
              <a:buClr>
                <a:schemeClr val="dk1"/>
              </a:buClr>
              <a:buSzPts val="1200"/>
              <a:buFont typeface="Arial"/>
              <a:buChar char="•"/>
            </a:pPr>
            <a:r>
              <a:rPr lang="en-US" dirty="0"/>
              <a:t>Pre-created questions to utilize for a quiz can be found within the Trainer’s Guide. </a:t>
            </a:r>
            <a:endParaRPr dirty="0"/>
          </a:p>
        </p:txBody>
      </p:sp>
      <p:sp>
        <p:nvSpPr>
          <p:cNvPr id="1257" name="Google Shape;1257;p7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80</a:t>
            </a:fld>
            <a:endParaRPr>
              <a:solidFill>
                <a:srgbClr val="000000"/>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72:notes"/>
          <p:cNvSpPr>
            <a:spLocks noGrp="1" noRot="1" noChangeAspect="1"/>
          </p:cNvSpPr>
          <p:nvPr>
            <p:ph type="sldImg" idx="2"/>
          </p:nvPr>
        </p:nvSpPr>
        <p:spPr>
          <a:xfrm>
            <a:off x="396875" y="1274763"/>
            <a:ext cx="6110288" cy="3436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72:notes"/>
          <p:cNvSpPr txBox="1">
            <a:spLocks noGrp="1"/>
          </p:cNvSpPr>
          <p:nvPr>
            <p:ph type="body" idx="1"/>
          </p:nvPr>
        </p:nvSpPr>
        <p:spPr>
          <a:xfrm>
            <a:off x="690376" y="4903259"/>
            <a:ext cx="5522991" cy="4011758"/>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Clr>
                <a:schemeClr val="dk1"/>
              </a:buClr>
              <a:buSzPts val="1200"/>
            </a:pPr>
            <a:r>
              <a:rPr lang="en-US" dirty="0">
                <a:latin typeface="Calibri"/>
                <a:ea typeface="Calibri"/>
                <a:cs typeface="Calibri"/>
                <a:sym typeface="Calibri"/>
              </a:rPr>
              <a:t>We have shared a lot of resources throughout this training. Once again, all these supporting materials can be found in the link listed on the slide. </a:t>
            </a:r>
            <a:endParaRPr lang="en-US" dirty="0">
              <a:latin typeface="Times New Roman"/>
              <a:ea typeface="Times New Roman"/>
              <a:cs typeface="Times New Roman"/>
            </a:endParaRPr>
          </a:p>
          <a:p>
            <a:pPr marL="308113" lvl="0" indent="-294349" algn="l" rtl="0">
              <a:lnSpc>
                <a:spcPct val="100000"/>
              </a:lnSpc>
              <a:spcBef>
                <a:spcPts val="0"/>
              </a:spcBef>
              <a:spcAft>
                <a:spcPts val="0"/>
              </a:spcAft>
              <a:buClr>
                <a:schemeClr val="dk1"/>
              </a:buClr>
              <a:buSzPts val="1200"/>
              <a:buFont typeface="Arial" panose="020B0604020202020204" pitchFamily="34" charset="0"/>
              <a:buChar char="•"/>
            </a:pPr>
            <a:r>
              <a:rPr lang="en-US" dirty="0" err="1">
                <a:latin typeface="Calibri"/>
                <a:ea typeface="Calibri"/>
                <a:cs typeface="Calibri"/>
                <a:sym typeface="Calibri"/>
              </a:rPr>
              <a:t>JBAY</a:t>
            </a:r>
            <a:r>
              <a:rPr lang="en-US" dirty="0">
                <a:latin typeface="Calibri"/>
                <a:ea typeface="Calibri"/>
                <a:cs typeface="Calibri"/>
                <a:sym typeface="Calibri"/>
              </a:rPr>
              <a:t> resources such as </a:t>
            </a:r>
          </a:p>
          <a:p>
            <a:pPr marL="765313" lvl="1"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Postsecondary Education Planning Guide, which includes information on:</a:t>
            </a:r>
          </a:p>
          <a:p>
            <a:pPr marL="1222513" lvl="2"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Different educational pathways</a:t>
            </a:r>
            <a:endParaRPr lang="en-US" dirty="0">
              <a:latin typeface="Times New Roman"/>
              <a:ea typeface="Times New Roman"/>
              <a:cs typeface="Times New Roman"/>
              <a:sym typeface="Times New Roman"/>
            </a:endParaRPr>
          </a:p>
          <a:p>
            <a:pPr marL="1222513" lvl="2"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College and Career Exploration Tools</a:t>
            </a:r>
            <a:endParaRPr lang="en-US" dirty="0">
              <a:latin typeface="Times New Roman"/>
              <a:ea typeface="Times New Roman"/>
              <a:cs typeface="Times New Roman"/>
              <a:sym typeface="Times New Roman"/>
            </a:endParaRPr>
          </a:p>
          <a:p>
            <a:pPr marL="1222513" lvl="2"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Grade specific milestones and checklists</a:t>
            </a:r>
          </a:p>
          <a:p>
            <a:pPr marL="1222513" marR="0" lvl="2" indent="-294349"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latin typeface="Calibri"/>
                <a:ea typeface="Calibri"/>
                <a:cs typeface="Calibri"/>
                <a:sym typeface="Calibri"/>
              </a:rPr>
              <a:t>Educational Planning Supports and Resources</a:t>
            </a:r>
          </a:p>
          <a:p>
            <a:pPr marL="765313" lvl="1"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Financial Aid Guide for CA Foster Youth and Unaccompanied Homeless Youth</a:t>
            </a:r>
            <a:endParaRPr lang="en-US" dirty="0">
              <a:latin typeface="Times New Roman"/>
              <a:ea typeface="Times New Roman"/>
              <a:cs typeface="Times New Roman"/>
              <a:sym typeface="Times New Roman"/>
            </a:endParaRPr>
          </a:p>
          <a:p>
            <a:pPr marL="765313" marR="0" lvl="1" indent="-294349"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latin typeface="Calibri"/>
                <a:ea typeface="Times New Roman"/>
                <a:cs typeface="Calibri"/>
                <a:sym typeface="Calibri"/>
              </a:rPr>
              <a:t>Foster Youth Benefits Eligibility Chart: </a:t>
            </a:r>
            <a:r>
              <a:rPr lang="en-US" dirty="0">
                <a:latin typeface="Calibri"/>
                <a:ea typeface="Calibri"/>
                <a:cs typeface="Calibri"/>
                <a:sym typeface="Calibri"/>
              </a:rPr>
              <a:t>This chart helps summarize the various foster-youth specific resources mentioned today and others that the youth may qualify for as well depending on their time in the foster care system. </a:t>
            </a:r>
          </a:p>
          <a:p>
            <a:pPr marL="765313" marR="0" lvl="1" indent="-294349"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dirty="0">
              <a:latin typeface="Calibri"/>
              <a:ea typeface="Calibri"/>
              <a:cs typeface="Calibri"/>
              <a:sym typeface="Calibri"/>
            </a:endParaRPr>
          </a:p>
          <a:p>
            <a:pPr marL="308113" lvl="0"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ea typeface="Calibri"/>
                <a:cs typeface="Calibri"/>
                <a:sym typeface="Calibri"/>
              </a:rPr>
              <a:t>LA Opportunity Youth Collaborative’s Youth Career Guide and Caregiver Companion Guide;</a:t>
            </a:r>
          </a:p>
          <a:p>
            <a:pPr marL="308113" lvl="0" indent="-294349" algn="l" rtl="0">
              <a:lnSpc>
                <a:spcPct val="100000"/>
              </a:lnSpc>
              <a:spcBef>
                <a:spcPts val="0"/>
              </a:spcBef>
              <a:spcAft>
                <a:spcPts val="0"/>
              </a:spcAft>
              <a:buClr>
                <a:schemeClr val="dk1"/>
              </a:buClr>
              <a:buSzPts val="1200"/>
              <a:buFont typeface="Arial" panose="020B0604020202020204" pitchFamily="34" charset="0"/>
              <a:buChar char="•"/>
            </a:pPr>
            <a:r>
              <a:rPr lang="en-US" dirty="0">
                <a:latin typeface="Calibri"/>
                <a:cs typeface="Calibri"/>
                <a:sym typeface="Calibri"/>
              </a:rPr>
              <a:t>and California Foster Youth Education Law Fact Sheets, produced by the CA Foster Youth Education Task Force.</a:t>
            </a:r>
          </a:p>
          <a:p>
            <a:pPr marL="308113" lvl="0" indent="-294349" algn="l" rtl="0">
              <a:lnSpc>
                <a:spcPct val="100000"/>
              </a:lnSpc>
              <a:spcBef>
                <a:spcPts val="0"/>
              </a:spcBef>
              <a:spcAft>
                <a:spcPts val="0"/>
              </a:spcAft>
              <a:buClr>
                <a:schemeClr val="dk1"/>
              </a:buClr>
              <a:buSzPts val="1200"/>
              <a:buFont typeface="Arial" panose="020B0604020202020204" pitchFamily="34" charset="0"/>
              <a:buChar char="•"/>
            </a:pPr>
            <a:endParaRPr lang="en-US" dirty="0">
              <a:latin typeface="Calibri"/>
              <a:ea typeface="Calibri"/>
              <a:cs typeface="Calibri"/>
              <a:sym typeface="Calibri"/>
            </a:endParaRPr>
          </a:p>
          <a:p>
            <a:pPr marL="308113" lvl="0" indent="-294349" algn="l" rtl="0">
              <a:lnSpc>
                <a:spcPct val="100000"/>
              </a:lnSpc>
              <a:spcBef>
                <a:spcPts val="0"/>
              </a:spcBef>
              <a:spcAft>
                <a:spcPts val="0"/>
              </a:spcAft>
              <a:buClr>
                <a:schemeClr val="dk1"/>
              </a:buClr>
              <a:buSzPts val="1200"/>
              <a:buFont typeface="Arial" panose="020B0604020202020204" pitchFamily="34" charset="0"/>
              <a:buChar char="•"/>
            </a:pPr>
            <a:endParaRPr lang="en-US" dirty="0">
              <a:latin typeface="Calibri"/>
              <a:ea typeface="Calibri"/>
              <a:cs typeface="Calibri"/>
              <a:sym typeface="Calibri"/>
            </a:endParaRPr>
          </a:p>
          <a:p>
            <a:pPr marL="176611" lvl="0" indent="-157561" algn="l" rtl="0">
              <a:lnSpc>
                <a:spcPct val="100000"/>
              </a:lnSpc>
              <a:spcBef>
                <a:spcPts val="0"/>
              </a:spcBef>
              <a:spcAft>
                <a:spcPts val="0"/>
              </a:spcAft>
              <a:buClr>
                <a:schemeClr val="dk1"/>
              </a:buClr>
              <a:buSzPts val="300"/>
              <a:buFont typeface="Arial"/>
              <a:buNone/>
            </a:pPr>
            <a:r>
              <a:rPr lang="en-US" b="1" dirty="0">
                <a:solidFill>
                  <a:schemeClr val="dk1"/>
                </a:solidFill>
                <a:latin typeface="Calibri"/>
                <a:ea typeface="Calibri"/>
                <a:cs typeface="Calibri"/>
                <a:sym typeface="Calibri"/>
              </a:rPr>
              <a:t>**Note for Los Angeles County: </a:t>
            </a:r>
          </a:p>
          <a:p>
            <a:pPr marL="176611" lvl="0" indent="-157561" algn="l" rtl="0">
              <a:lnSpc>
                <a:spcPct val="100000"/>
              </a:lnSpc>
              <a:spcBef>
                <a:spcPts val="0"/>
              </a:spcBef>
              <a:spcAft>
                <a:spcPts val="0"/>
              </a:spcAft>
              <a:buClr>
                <a:schemeClr val="dk1"/>
              </a:buClr>
              <a:buSzPts val="300"/>
              <a:buFont typeface="Arial"/>
              <a:buNone/>
            </a:pPr>
            <a:r>
              <a:rPr lang="en-US" b="0" dirty="0">
                <a:solidFill>
                  <a:schemeClr val="dk1"/>
                </a:solidFill>
                <a:latin typeface="Calibri"/>
                <a:ea typeface="Calibri"/>
                <a:cs typeface="Calibri"/>
                <a:sym typeface="Calibri"/>
              </a:rPr>
              <a:t>For those individuals providing the training in Los Angeles County, a list of LA County College Planning Resources can be located on the </a:t>
            </a:r>
            <a:r>
              <a:rPr lang="en-US" b="0" dirty="0" err="1">
                <a:solidFill>
                  <a:schemeClr val="dk1"/>
                </a:solidFill>
                <a:latin typeface="Calibri"/>
                <a:ea typeface="Calibri"/>
                <a:cs typeface="Calibri"/>
                <a:sym typeface="Calibri"/>
              </a:rPr>
              <a:t>JBAY</a:t>
            </a:r>
            <a:r>
              <a:rPr lang="en-US" b="0" dirty="0">
                <a:solidFill>
                  <a:schemeClr val="dk1"/>
                </a:solidFill>
                <a:latin typeface="Calibri"/>
                <a:ea typeface="Calibri"/>
                <a:cs typeface="Calibri"/>
                <a:sym typeface="Calibri"/>
              </a:rPr>
              <a:t> website: https://jbayorg.wpengine.com/wp-content/uploads/2021/07/LA-County-resources-2.pdf.  </a:t>
            </a:r>
            <a:r>
              <a:rPr lang="en-US" b="0">
                <a:solidFill>
                  <a:schemeClr val="dk1"/>
                </a:solidFill>
                <a:latin typeface="Calibri"/>
                <a:ea typeface="Calibri"/>
                <a:cs typeface="Calibri"/>
                <a:sym typeface="Calibri"/>
              </a:rPr>
              <a:t>You are encouraged to add this resource to the slide.</a:t>
            </a:r>
            <a:endParaRPr lang="en-US" b="0" dirty="0">
              <a:solidFill>
                <a:schemeClr val="dk1"/>
              </a:solidFill>
              <a:latin typeface="Calibri"/>
              <a:ea typeface="Calibri"/>
              <a:cs typeface="Calibri"/>
              <a:sym typeface="Calibri"/>
            </a:endParaRPr>
          </a:p>
        </p:txBody>
      </p:sp>
      <p:sp>
        <p:nvSpPr>
          <p:cNvPr id="1267" name="Google Shape;1267;p72:notes"/>
          <p:cNvSpPr txBox="1">
            <a:spLocks noGrp="1"/>
          </p:cNvSpPr>
          <p:nvPr>
            <p:ph type="sldNum" idx="12"/>
          </p:nvPr>
        </p:nvSpPr>
        <p:spPr>
          <a:xfrm>
            <a:off x="3910522" y="9677393"/>
            <a:ext cx="2991620" cy="511197"/>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81</a:t>
            </a:fld>
            <a:endParaRPr>
              <a:solidFill>
                <a:srgbClr val="000000"/>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p7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p7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We have covered a lot of information in this course. We will now have an opportunity to apply this knowledge to a student scenario. </a:t>
            </a:r>
            <a:endParaRPr>
              <a:latin typeface="Times New Roman"/>
              <a:ea typeface="Times New Roman"/>
              <a:cs typeface="Times New Roman"/>
              <a:sym typeface="Times New Roman"/>
            </a:endParaRPr>
          </a:p>
          <a:p>
            <a:pPr marL="470962" lvl="0" indent="0" algn="l" rtl="0">
              <a:lnSpc>
                <a:spcPct val="100000"/>
              </a:lnSpc>
              <a:spcBef>
                <a:spcPts val="0"/>
              </a:spcBef>
              <a:spcAft>
                <a:spcPts val="0"/>
              </a:spcAft>
              <a:buSzPts val="1400"/>
              <a:buNone/>
            </a:pPr>
            <a:r>
              <a:rPr lang="en-US">
                <a:latin typeface="Calibri"/>
                <a:ea typeface="Calibri"/>
                <a:cs typeface="Calibri"/>
                <a:sym typeface="Calibri"/>
              </a:rPr>
              <a:t>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b="1">
                <a:latin typeface="Calibri"/>
                <a:ea typeface="Calibri"/>
                <a:cs typeface="Calibri"/>
                <a:sym typeface="Calibri"/>
              </a:rPr>
              <a:t>Trainer’s Note-</a:t>
            </a:r>
            <a:r>
              <a:rPr lang="en-US">
                <a:latin typeface="Calibri"/>
                <a:ea typeface="Calibri"/>
                <a:cs typeface="Calibri"/>
                <a:sym typeface="Calibri"/>
              </a:rPr>
              <a:t> </a:t>
            </a:r>
            <a:r>
              <a:rPr lang="en-US" b="1">
                <a:latin typeface="Calibri"/>
                <a:ea typeface="Calibri"/>
                <a:cs typeface="Calibri"/>
                <a:sym typeface="Calibri"/>
              </a:rPr>
              <a:t>Interactive Opportunity (15 minutes):</a:t>
            </a:r>
            <a:r>
              <a:rPr lang="en-US">
                <a:latin typeface="Calibri"/>
                <a:ea typeface="Calibri"/>
                <a:cs typeface="Calibri"/>
                <a:sym typeface="Calibri"/>
              </a:rPr>
              <a:t> Depending on the number of people in attendance, divide the audience into two or more groups and provide the vignette included in the caregiver materials. This can be done either in-person or in small groups via breakout groups on Zoom. Ask one person in the group to report-out to the larger group. As the facilitator, be prepared to provide additional responses if key strategies are not addressed in the report out. Information about the key points to highlight can be found in the Trainer’s Guide.</a:t>
            </a:r>
            <a:endParaRPr b="1">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80" name="Google Shape;1280;p7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74:notes"/>
          <p:cNvSpPr>
            <a:spLocks noGrp="1" noRot="1" noChangeAspect="1"/>
          </p:cNvSpPr>
          <p:nvPr>
            <p:ph type="sldImg" idx="2"/>
          </p:nvPr>
        </p:nvSpPr>
        <p:spPr>
          <a:xfrm>
            <a:off x="695325" y="157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p74:notes"/>
          <p:cNvSpPr txBox="1">
            <a:spLocks noGrp="1"/>
          </p:cNvSpPr>
          <p:nvPr>
            <p:ph type="body" idx="1"/>
          </p:nvPr>
        </p:nvSpPr>
        <p:spPr>
          <a:xfrm>
            <a:off x="236643" y="3363066"/>
            <a:ext cx="6547132" cy="5944023"/>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sz="1100">
                <a:latin typeface="Calibri"/>
                <a:ea typeface="Calibri"/>
                <a:cs typeface="Calibri"/>
                <a:sym typeface="Calibri"/>
              </a:rPr>
              <a:t>As discussed throughout the training, caregivers can play an active role in supporting their youth to college. They can help a youth determine which college and career pathway is the best fit, support them to complete the necessary educational planning milestones to succeed in college and connect them to resources to help them be successful once in college.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a:latin typeface="Calibri"/>
                <a:ea typeface="Calibri"/>
                <a:cs typeface="Calibri"/>
                <a:sym typeface="Calibri"/>
              </a:rPr>
              <a:t>Based on what you have learned in today’s training, what is one thing that you will do differently with your youth within the next 30 days to support them in achieving a higher education.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a:latin typeface="Calibri"/>
                <a:ea typeface="Calibri"/>
                <a:cs typeface="Calibri"/>
                <a:sym typeface="Calibri"/>
              </a:rPr>
              <a:t> </a:t>
            </a:r>
            <a:r>
              <a:rPr lang="en-US" sz="1100" b="1">
                <a:latin typeface="Calibri"/>
                <a:ea typeface="Calibri"/>
                <a:cs typeface="Calibri"/>
                <a:sym typeface="Calibri"/>
              </a:rPr>
              <a:t>**Trainer’s Note- Interaction Opportunity (8 minutes)</a:t>
            </a:r>
            <a:r>
              <a:rPr lang="en-US" sz="1100">
                <a:latin typeface="Calibri"/>
                <a:ea typeface="Calibri"/>
                <a:cs typeface="Calibri"/>
                <a:sym typeface="Calibri"/>
              </a:rPr>
              <a:t>: Depending on the size of your group, there are many different ways to facilitate this.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u="sng">
                <a:latin typeface="Calibri"/>
                <a:ea typeface="Calibri"/>
                <a:cs typeface="Calibri"/>
                <a:sym typeface="Calibri"/>
              </a:rPr>
              <a:t>In-person:</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Calibri"/>
              <a:buChar char="●"/>
            </a:pPr>
            <a:r>
              <a:rPr lang="en-US" sz="1100" b="1" i="1">
                <a:latin typeface="Calibri"/>
                <a:ea typeface="Calibri"/>
                <a:cs typeface="Calibri"/>
                <a:sym typeface="Calibri"/>
              </a:rPr>
              <a:t>Pair and Share</a:t>
            </a:r>
            <a:r>
              <a:rPr lang="en-US" sz="1100">
                <a:latin typeface="Calibri"/>
                <a:ea typeface="Calibri"/>
                <a:cs typeface="Calibri"/>
                <a:sym typeface="Calibri"/>
              </a:rPr>
              <a:t>: Ask participants to introduce themselves to one person seated next to them. As a pair, participants will respond to the question on the slide. Once the facilitator calls participants back into one large group, the facilitator will select a few volunteers to share back what responses their group discussed.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Calibri"/>
              <a:buChar char="●"/>
            </a:pPr>
            <a:r>
              <a:rPr lang="en-US" sz="1100" b="1" i="1">
                <a:latin typeface="Calibri"/>
                <a:ea typeface="Calibri"/>
                <a:cs typeface="Calibri"/>
                <a:sym typeface="Calibri"/>
              </a:rPr>
              <a:t>Group share</a:t>
            </a:r>
            <a:r>
              <a:rPr lang="en-US" sz="1100">
                <a:latin typeface="Calibri"/>
                <a:ea typeface="Calibri"/>
                <a:cs typeface="Calibri"/>
                <a:sym typeface="Calibri"/>
              </a:rPr>
              <a:t>: If it is a small group, ask each participant to go around the room and share their response.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Calibri"/>
              <a:buChar char="●"/>
            </a:pPr>
            <a:r>
              <a:rPr lang="en-US" sz="1100" b="1" i="1">
                <a:latin typeface="Calibri"/>
                <a:ea typeface="Calibri"/>
                <a:cs typeface="Calibri"/>
                <a:sym typeface="Calibri"/>
              </a:rPr>
              <a:t>Post-It Collage</a:t>
            </a:r>
            <a:r>
              <a:rPr lang="en-US" sz="1100">
                <a:latin typeface="Calibri"/>
                <a:ea typeface="Calibri"/>
                <a:cs typeface="Calibri"/>
                <a:sym typeface="Calibri"/>
              </a:rPr>
              <a:t>: Before the presentation, the facilitator can place post-its at each person’s desk. Ask participants to write at least one thing that they will do differently with their youth within the next 30 days onto the Post-It and then post it on the wall. If they have more then one idea, have them write each idea on a separate post-it. As the facilitator, read aloud some of the responses and highlight any themes.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u="sng">
                <a:latin typeface="Calibri"/>
                <a:ea typeface="Calibri"/>
                <a:cs typeface="Calibri"/>
                <a:sym typeface="Calibri"/>
              </a:rPr>
              <a:t>Via Zoom: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b="1" i="1">
                <a:latin typeface="Calibri"/>
                <a:ea typeface="Calibri"/>
                <a:cs typeface="Calibri"/>
                <a:sym typeface="Calibri"/>
              </a:rPr>
              <a:t>Pair and Share</a:t>
            </a:r>
            <a:r>
              <a:rPr lang="en-US" sz="1100">
                <a:latin typeface="Calibri"/>
                <a:ea typeface="Calibri"/>
                <a:cs typeface="Calibri"/>
                <a:sym typeface="Calibri"/>
              </a:rPr>
              <a:t>: Use a break-out room feature to break attendees into small groups or pairs to answer the following question using the “Pair and Share” interaction opportunity listed above. </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b="1" i="1">
                <a:latin typeface="Calibri"/>
                <a:ea typeface="Calibri"/>
                <a:cs typeface="Calibri"/>
                <a:sym typeface="Calibri"/>
              </a:rPr>
              <a:t>Group share</a:t>
            </a:r>
            <a:r>
              <a:rPr lang="en-US" sz="1100">
                <a:latin typeface="Calibri"/>
                <a:ea typeface="Calibri"/>
                <a:cs typeface="Calibri"/>
                <a:sym typeface="Calibri"/>
              </a:rPr>
              <a:t>: If it is a small group, ask each participant to unmute themselves and share their response. If it is a large group, ask each person to write their responses in the chat. As the facilitator, reach aloud some of the responses and highlight any themes.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r>
              <a:rPr lang="en-US" sz="1100" u="sng">
                <a:latin typeface="Calibri"/>
                <a:ea typeface="Calibri"/>
                <a:cs typeface="Calibri"/>
                <a:sym typeface="Calibri"/>
              </a:rPr>
              <a:t>Via </a:t>
            </a:r>
            <a:r>
              <a:rPr lang="en-US" sz="1100" u="sng" err="1">
                <a:latin typeface="Calibri"/>
                <a:ea typeface="Calibri"/>
                <a:cs typeface="Calibri"/>
                <a:sym typeface="Calibri"/>
              </a:rPr>
              <a:t>Mentimeter</a:t>
            </a:r>
            <a:r>
              <a:rPr lang="en-US" sz="1100" u="sng">
                <a:latin typeface="Calibri"/>
                <a:ea typeface="Calibri"/>
                <a:cs typeface="Calibri"/>
                <a:sym typeface="Calibri"/>
              </a:rPr>
              <a:t>:</a:t>
            </a:r>
            <a:endParaRPr sz="1100">
              <a:latin typeface="Calibri"/>
              <a:ea typeface="Calibri"/>
              <a:cs typeface="Calibri"/>
              <a:sym typeface="Calibri"/>
            </a:endParaRPr>
          </a:p>
          <a:p>
            <a:pPr marL="353221" lvl="0" indent="-353221" algn="l" rtl="0">
              <a:lnSpc>
                <a:spcPct val="100000"/>
              </a:lnSpc>
              <a:spcBef>
                <a:spcPts val="0"/>
              </a:spcBef>
              <a:spcAft>
                <a:spcPts val="0"/>
              </a:spcAft>
              <a:buClr>
                <a:schemeClr val="dk1"/>
              </a:buClr>
              <a:buSzPts val="1100"/>
              <a:buFont typeface="Arial"/>
              <a:buChar char="•"/>
            </a:pPr>
            <a:r>
              <a:rPr lang="en-US" sz="1100">
                <a:latin typeface="Calibri"/>
                <a:ea typeface="Calibri"/>
                <a:cs typeface="Calibri"/>
                <a:sym typeface="Calibri"/>
              </a:rPr>
              <a:t>For larger groups online, </a:t>
            </a:r>
            <a:r>
              <a:rPr lang="en-US" sz="1100" err="1">
                <a:latin typeface="Calibri"/>
                <a:ea typeface="Calibri"/>
                <a:cs typeface="Calibri"/>
                <a:sym typeface="Calibri"/>
              </a:rPr>
              <a:t>Mentimeter</a:t>
            </a:r>
            <a:r>
              <a:rPr lang="en-US" sz="1100">
                <a:latin typeface="Calibri"/>
                <a:ea typeface="Calibri"/>
                <a:cs typeface="Calibri"/>
                <a:sym typeface="Calibri"/>
              </a:rPr>
              <a:t> can be a great way to poll your audience and engage them in a discussion. The “Word Cloud” feature can be used to get people to respond to question #1 and #2. The Word Cloud will make common responses show in a larger font. The facilitator can react to the responses by highlighting any common themes or patterns.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endParaRPr sz="1100"/>
          </a:p>
        </p:txBody>
      </p:sp>
      <p:sp>
        <p:nvSpPr>
          <p:cNvPr id="1293" name="Google Shape;1293;p7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7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3" name="Google Shape;1303;p7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a:t>Trainer’s Note: </a:t>
            </a:r>
            <a:r>
              <a:rPr lang="en-US"/>
              <a:t>Insert your contact information on this slide. Ten minutes are allocated for questions and answers. This can be woven in throughout your course or saved for the end. </a:t>
            </a:r>
            <a:endParaRPr/>
          </a:p>
          <a:p>
            <a:pPr marL="0" lvl="0" indent="0" algn="l" rtl="0">
              <a:lnSpc>
                <a:spcPct val="100000"/>
              </a:lnSpc>
              <a:spcBef>
                <a:spcPts val="0"/>
              </a:spcBef>
              <a:spcAft>
                <a:spcPts val="0"/>
              </a:spcAft>
              <a:buSzPts val="1400"/>
              <a:buNone/>
            </a:pPr>
            <a:endParaRPr/>
          </a:p>
        </p:txBody>
      </p:sp>
      <p:sp>
        <p:nvSpPr>
          <p:cNvPr id="1304" name="Google Shape;1304;p7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8:notes"/>
          <p:cNvSpPr txBox="1">
            <a:spLocks noGrp="1"/>
          </p:cNvSpPr>
          <p:nvPr>
            <p:ph type="body" idx="1"/>
          </p:nvPr>
        </p:nvSpPr>
        <p:spPr>
          <a:xfrm>
            <a:off x="709930" y="4516676"/>
            <a:ext cx="5679440" cy="447757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n-US" b="1">
                <a:solidFill>
                  <a:schemeClr val="dk1"/>
                </a:solidFill>
              </a:rPr>
              <a:t>Having a higher education also pays off in other ways. </a:t>
            </a:r>
            <a:endParaRPr/>
          </a:p>
          <a:p>
            <a:pPr marL="176611" lvl="0" indent="-176611" algn="l" rtl="0">
              <a:lnSpc>
                <a:spcPct val="100000"/>
              </a:lnSpc>
              <a:spcBef>
                <a:spcPts val="0"/>
              </a:spcBef>
              <a:spcAft>
                <a:spcPts val="0"/>
              </a:spcAft>
              <a:buClr>
                <a:schemeClr val="dk1"/>
              </a:buClr>
              <a:buSzPts val="300"/>
              <a:buFont typeface="Arial"/>
              <a:buChar char="•"/>
            </a:pPr>
            <a:r>
              <a:rPr lang="en-US">
                <a:solidFill>
                  <a:schemeClr val="dk1"/>
                </a:solidFill>
              </a:rPr>
              <a:t>Not only do college graduates earn more on average, but they also have greater job stability and lower rates of unemployment. </a:t>
            </a:r>
            <a:endParaRPr/>
          </a:p>
          <a:p>
            <a:pPr marL="176611" lvl="0" indent="-176611" algn="l" rtl="0">
              <a:lnSpc>
                <a:spcPct val="100000"/>
              </a:lnSpc>
              <a:spcBef>
                <a:spcPts val="0"/>
              </a:spcBef>
              <a:spcAft>
                <a:spcPts val="0"/>
              </a:spcAft>
              <a:buClr>
                <a:schemeClr val="dk1"/>
              </a:buClr>
              <a:buSzPts val="300"/>
              <a:buFont typeface="Arial"/>
              <a:buChar char="•"/>
            </a:pPr>
            <a:r>
              <a:rPr lang="en-US"/>
              <a:t>College is the key to ensuring economic security. Nationally, </a:t>
            </a:r>
            <a:r>
              <a:rPr lang="en-US" u="sng"/>
              <a:t>over 70%</a:t>
            </a:r>
            <a:r>
              <a:rPr lang="en-US"/>
              <a:t> of all jobs require postsecondary education</a:t>
            </a:r>
            <a:endParaRPr>
              <a:solidFill>
                <a:schemeClr val="dk1"/>
              </a:solidFill>
            </a:endParaRPr>
          </a:p>
          <a:p>
            <a:pPr marL="176611" lvl="0" indent="-176611" algn="l" rtl="0">
              <a:lnSpc>
                <a:spcPct val="100000"/>
              </a:lnSpc>
              <a:spcBef>
                <a:spcPts val="0"/>
              </a:spcBef>
              <a:spcAft>
                <a:spcPts val="0"/>
              </a:spcAft>
              <a:buClr>
                <a:schemeClr val="dk1"/>
              </a:buClr>
              <a:buSzPts val="300"/>
              <a:buFont typeface="Arial"/>
              <a:buChar char="•"/>
            </a:pPr>
            <a:r>
              <a:rPr lang="en-US">
                <a:solidFill>
                  <a:schemeClr val="dk1"/>
                </a:solidFill>
              </a:rPr>
              <a:t>On the flip side, there are fewer options for those without college degrees now, and there's more competition for jobs that pay less and have less security. Investing in a college degree is a much better deal- you have more options that pay better, too!</a:t>
            </a:r>
            <a:endParaRPr/>
          </a:p>
          <a:p>
            <a:pPr marL="176611" lvl="0" indent="-176611" algn="l" rtl="0">
              <a:lnSpc>
                <a:spcPct val="100000"/>
              </a:lnSpc>
              <a:spcBef>
                <a:spcPts val="0"/>
              </a:spcBef>
              <a:spcAft>
                <a:spcPts val="0"/>
              </a:spcAft>
              <a:buClr>
                <a:schemeClr val="dk1"/>
              </a:buClr>
              <a:buSzPts val="300"/>
              <a:buFont typeface="Arial"/>
              <a:buChar char="•"/>
            </a:pPr>
            <a:r>
              <a:rPr lang="en-US">
                <a:solidFill>
                  <a:schemeClr val="dk1"/>
                </a:solidFill>
              </a:rPr>
              <a:t>A college degree is also associated with other positive life outcomes such as improved health outcomes, increased volunteering, voting and lower rates of incarceration and there is a greater likelihood of one’s children attending college. </a:t>
            </a:r>
            <a:endParaRPr/>
          </a:p>
          <a:p>
            <a:pPr marL="176611" lvl="0" indent="-176611" algn="l" rtl="0">
              <a:lnSpc>
                <a:spcPct val="100000"/>
              </a:lnSpc>
              <a:spcBef>
                <a:spcPts val="0"/>
              </a:spcBef>
              <a:spcAft>
                <a:spcPts val="0"/>
              </a:spcAft>
              <a:buClr>
                <a:schemeClr val="dk1"/>
              </a:buClr>
              <a:buSzPts val="300"/>
              <a:buFont typeface="Arial"/>
              <a:buChar char="•"/>
            </a:pPr>
            <a:r>
              <a:rPr lang="en-US">
                <a:solidFill>
                  <a:schemeClr val="dk1"/>
                </a:solidFill>
              </a:rPr>
              <a:t>The goal isn’t just getting foster youth a job, but helping them achieve meaningful careers, and become self-actualized adults. It’s thinking beyond self-sufficiency and recognizing that higher education is a key part of achieving well-being. </a:t>
            </a:r>
            <a:endParaRPr>
              <a:solidFill>
                <a:schemeClr val="dk1"/>
              </a:solidFill>
            </a:endParaRPr>
          </a:p>
          <a:p>
            <a:pPr marL="0" lvl="0" indent="0" algn="l" rtl="0">
              <a:lnSpc>
                <a:spcPct val="100000"/>
              </a:lnSpc>
              <a:spcBef>
                <a:spcPts val="0"/>
              </a:spcBef>
              <a:spcAft>
                <a:spcPts val="0"/>
              </a:spcAft>
              <a:buSzPts val="1400"/>
              <a:buNone/>
            </a:pPr>
            <a:endParaRPr b="1">
              <a:solidFill>
                <a:schemeClr val="dk1"/>
              </a:solidFill>
            </a:endParaRPr>
          </a:p>
          <a:p>
            <a:pPr marL="0" lvl="0" indent="0" algn="l" rtl="0">
              <a:lnSpc>
                <a:spcPct val="100000"/>
              </a:lnSpc>
              <a:spcBef>
                <a:spcPts val="0"/>
              </a:spcBef>
              <a:spcAft>
                <a:spcPts val="0"/>
              </a:spcAft>
              <a:buSzPts val="1400"/>
              <a:buNone/>
            </a:pPr>
            <a:endParaRPr b="1">
              <a:solidFill>
                <a:schemeClr val="dk1"/>
              </a:solidFill>
            </a:endParaRPr>
          </a:p>
          <a:p>
            <a:pPr marL="0" lvl="0" indent="0" algn="l" rtl="0">
              <a:lnSpc>
                <a:spcPct val="100000"/>
              </a:lnSpc>
              <a:spcBef>
                <a:spcPts val="0"/>
              </a:spcBef>
              <a:spcAft>
                <a:spcPts val="0"/>
              </a:spcAft>
              <a:buSzPts val="1400"/>
              <a:buNone/>
            </a:pPr>
            <a:endParaRPr b="1">
              <a:solidFill>
                <a:schemeClr val="dk1"/>
              </a:solidFill>
            </a:endParaRPr>
          </a:p>
          <a:p>
            <a:pPr marL="0" lvl="0" indent="0" algn="l" rtl="0">
              <a:lnSpc>
                <a:spcPct val="100000"/>
              </a:lnSpc>
              <a:spcBef>
                <a:spcPts val="0"/>
              </a:spcBef>
              <a:spcAft>
                <a:spcPts val="0"/>
              </a:spcAft>
              <a:buSzPts val="1400"/>
              <a:buNone/>
            </a:pPr>
            <a:r>
              <a:rPr lang="en-US" b="1">
                <a:solidFill>
                  <a:schemeClr val="dk1"/>
                </a:solidFill>
              </a:rPr>
              <a:t>Sources: </a:t>
            </a:r>
            <a:endParaRPr/>
          </a:p>
          <a:p>
            <a:pPr marL="0" lvl="0" indent="0" algn="l" rtl="0">
              <a:lnSpc>
                <a:spcPct val="100000"/>
              </a:lnSpc>
              <a:spcBef>
                <a:spcPts val="0"/>
              </a:spcBef>
              <a:spcAft>
                <a:spcPts val="0"/>
              </a:spcAft>
              <a:buSzPts val="1400"/>
              <a:buNone/>
            </a:pPr>
            <a:r>
              <a:rPr lang="en-US">
                <a:solidFill>
                  <a:schemeClr val="dk1"/>
                </a:solidFill>
              </a:rPr>
              <a:t>https://research.collegeboard.org/media/pdf/education-pays-2023.pdf</a:t>
            </a:r>
            <a:br>
              <a:rPr lang="en-US">
                <a:solidFill>
                  <a:schemeClr val="dk1"/>
                </a:solidFill>
              </a:rPr>
            </a:br>
            <a:r>
              <a:rPr lang="en-US">
                <a:solidFill>
                  <a:schemeClr val="dk1"/>
                </a:solidFill>
              </a:rPr>
              <a:t>https://cew.georgetown.edu/wp-content/uploads/Projections2031-ES.pdf</a:t>
            </a:r>
            <a:br>
              <a:rPr lang="en-US">
                <a:solidFill>
                  <a:schemeClr val="dk1"/>
                </a:solidFill>
              </a:rPr>
            </a:br>
            <a:r>
              <a:rPr lang="en-US">
                <a:solidFill>
                  <a:schemeClr val="dk1"/>
                </a:solidFill>
              </a:rPr>
              <a:t>https://research.collegeboard.org/pdf/education-pays-2004-full-report.pdf</a:t>
            </a:r>
            <a:endParaRPr>
              <a:solidFill>
                <a:schemeClr val="dk1"/>
              </a:solidFill>
            </a:endParaRPr>
          </a:p>
          <a:p>
            <a:pPr marL="0" lvl="0" indent="0" algn="l" rtl="0">
              <a:lnSpc>
                <a:spcPct val="100000"/>
              </a:lnSpc>
              <a:spcBef>
                <a:spcPts val="0"/>
              </a:spcBef>
              <a:spcAft>
                <a:spcPts val="0"/>
              </a:spcAft>
              <a:buSzPts val="1400"/>
              <a:buNone/>
            </a:pPr>
            <a:endParaRPr/>
          </a:p>
        </p:txBody>
      </p:sp>
      <p:sp>
        <p:nvSpPr>
          <p:cNvPr id="341" name="Google Shape;341;p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8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8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8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8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9"/>
          <p:cNvSpPr>
            <a:spLocks noGrp="1"/>
          </p:cNvSpPr>
          <p:nvPr>
            <p:ph type="pic" idx="2"/>
          </p:nvPr>
        </p:nvSpPr>
        <p:spPr>
          <a:xfrm>
            <a:off x="1792288" y="612775"/>
            <a:ext cx="5486400" cy="4114800"/>
          </a:xfrm>
          <a:prstGeom prst="rect">
            <a:avLst/>
          </a:prstGeom>
          <a:noFill/>
          <a:ln>
            <a:noFill/>
          </a:ln>
        </p:spPr>
      </p:sp>
      <p:sp>
        <p:nvSpPr>
          <p:cNvPr id="68" name="Google Shape;68;p8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KaoPvGbTIyc"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icangotocollege.com/bachelors-degree-program#allprogram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S3AexRPSSY0"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7.jpe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salarysurfer.cccco.edu/SalarySurfer.aspx" TargetMode="External"/><Relationship Id="rId11" Type="http://schemas.openxmlformats.org/officeDocument/2006/relationships/image" Target="../media/image32.png"/><Relationship Id="rId5" Type="http://schemas.openxmlformats.org/officeDocument/2006/relationships/hyperlink" Target="https://www.cacareerzone.org/budget/" TargetMode="External"/><Relationship Id="rId10" Type="http://schemas.openxmlformats.org/officeDocument/2006/relationships/image" Target="../media/image31.svg"/><Relationship Id="rId4" Type="http://schemas.openxmlformats.org/officeDocument/2006/relationships/hyperlink" Target="https://livingwage.mit.edu/" TargetMode="External"/><Relationship Id="rId9" Type="http://schemas.openxmlformats.org/officeDocument/2006/relationships/image" Target="../media/image30.png"/><Relationship Id="rId14" Type="http://schemas.openxmlformats.org/officeDocument/2006/relationships/image" Target="../media/image35.sv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rrPFcQvekpo"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www.calstate.edu/apply"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hyperlink" Target="https://admission.universityofcalifornia.ed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www.jbay.org/resources/ed-planning-guide/"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cccapply.org/en/"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PiidwC9snOc"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s://dream.csac.ca.gov/"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https://chafee.csac.ca.gov/"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aYWqOBBEqj8" TargetMode="External"/><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www.cde.ca.gov/ls/pf/fy/ab490contacts.asp"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hyperlink" Target="http://www.cde.ca.gov/ls/pf/fy/"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jbay.org/resources/ilp-roster/"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246"/>
        <p:cNvGrpSpPr/>
        <p:nvPr/>
      </p:nvGrpSpPr>
      <p:grpSpPr>
        <a:xfrm>
          <a:off x="0" y="0"/>
          <a:ext cx="0" cy="0"/>
          <a:chOff x="0" y="0"/>
          <a:chExt cx="0" cy="0"/>
        </a:xfrm>
      </p:grpSpPr>
      <p:pic>
        <p:nvPicPr>
          <p:cNvPr id="247" name="Google Shape;247;p1"/>
          <p:cNvPicPr preferRelativeResize="0"/>
          <p:nvPr/>
        </p:nvPicPr>
        <p:blipFill rotWithShape="1">
          <a:blip r:embed="rId3">
            <a:alphaModFix/>
          </a:blip>
          <a:srcRect/>
          <a:stretch/>
        </p:blipFill>
        <p:spPr>
          <a:xfrm rot="-300477">
            <a:off x="-372856" y="-956056"/>
            <a:ext cx="8948161" cy="13420739"/>
          </a:xfrm>
          <a:prstGeom prst="rect">
            <a:avLst/>
          </a:prstGeom>
          <a:noFill/>
          <a:ln>
            <a:noFill/>
          </a:ln>
        </p:spPr>
      </p:pic>
      <p:sp>
        <p:nvSpPr>
          <p:cNvPr id="248" name="Google Shape;248;p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1"/>
          <p:cNvSpPr/>
          <p:nvPr/>
        </p:nvSpPr>
        <p:spPr>
          <a:xfrm rot="-413588">
            <a:off x="-878767" y="-1249755"/>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0A1F41"/>
          </a:solidFill>
          <a:ln>
            <a:noFill/>
          </a:ln>
        </p:spPr>
        <p:txBody>
          <a:bodyPr/>
          <a:lstStyle/>
          <a:p>
            <a:endParaRPr lang="en-US"/>
          </a:p>
        </p:txBody>
      </p:sp>
      <p:sp>
        <p:nvSpPr>
          <p:cNvPr id="250" name="Google Shape;250;p1"/>
          <p:cNvSpPr/>
          <p:nvPr/>
        </p:nvSpPr>
        <p:spPr>
          <a:xfrm>
            <a:off x="9829801" y="2926834"/>
            <a:ext cx="6065230" cy="2827480"/>
          </a:xfrm>
          <a:custGeom>
            <a:avLst/>
            <a:gdLst/>
            <a:ahLst/>
            <a:cxnLst/>
            <a:rect l="l" t="t" r="r" b="b"/>
            <a:pathLst>
              <a:path w="1485966" h="837787" extrusionOk="0">
                <a:moveTo>
                  <a:pt x="0" y="0"/>
                </a:moveTo>
                <a:lnTo>
                  <a:pt x="1485966" y="0"/>
                </a:lnTo>
                <a:lnTo>
                  <a:pt x="1485966" y="837787"/>
                </a:lnTo>
                <a:lnTo>
                  <a:pt x="0" y="837787"/>
                </a:lnTo>
                <a:close/>
              </a:path>
            </a:pathLst>
          </a:custGeom>
          <a:solidFill>
            <a:srgbClr val="0A1F41"/>
          </a:solidFill>
          <a:ln>
            <a:noFill/>
          </a:ln>
        </p:spPr>
        <p:txBody>
          <a:bodyPr/>
          <a:lstStyle/>
          <a:p>
            <a:endParaRPr lang="en-US"/>
          </a:p>
        </p:txBody>
      </p:sp>
      <p:sp>
        <p:nvSpPr>
          <p:cNvPr id="251" name="Google Shape;251;p1"/>
          <p:cNvSpPr/>
          <p:nvPr/>
        </p:nvSpPr>
        <p:spPr>
          <a:xfrm>
            <a:off x="9829800" y="419100"/>
            <a:ext cx="8001000" cy="4004513"/>
          </a:xfrm>
          <a:custGeom>
            <a:avLst/>
            <a:gdLst/>
            <a:ahLst/>
            <a:cxnLst/>
            <a:rect l="l" t="t" r="r" b="b"/>
            <a:pathLst>
              <a:path w="1673102" h="593026" extrusionOk="0">
                <a:moveTo>
                  <a:pt x="0" y="0"/>
                </a:moveTo>
                <a:lnTo>
                  <a:pt x="1673102" y="0"/>
                </a:lnTo>
                <a:lnTo>
                  <a:pt x="1673102" y="593026"/>
                </a:lnTo>
                <a:lnTo>
                  <a:pt x="0" y="593026"/>
                </a:lnTo>
                <a:close/>
              </a:path>
            </a:pathLst>
          </a:custGeom>
          <a:solidFill>
            <a:srgbClr val="0A1F41"/>
          </a:solidFill>
          <a:ln>
            <a:noFill/>
          </a:ln>
        </p:spPr>
        <p:txBody>
          <a:bodyPr/>
          <a:lstStyle/>
          <a:p>
            <a:endParaRPr lang="en-US"/>
          </a:p>
        </p:txBody>
      </p:sp>
      <p:sp>
        <p:nvSpPr>
          <p:cNvPr id="252" name="Google Shape;252;p1"/>
          <p:cNvSpPr txBox="1"/>
          <p:nvPr/>
        </p:nvSpPr>
        <p:spPr>
          <a:xfrm>
            <a:off x="10155158" y="1026203"/>
            <a:ext cx="7949174" cy="396262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8570"/>
              <a:buFont typeface="Arial"/>
              <a:buNone/>
            </a:pPr>
            <a:r>
              <a:rPr lang="en-US" sz="8570" b="1" i="0" u="none" strike="noStrike" cap="none">
                <a:solidFill>
                  <a:srgbClr val="FFFFFF"/>
                </a:solidFill>
                <a:latin typeface="Poppins"/>
                <a:ea typeface="Poppins"/>
                <a:cs typeface="Poppins"/>
                <a:sym typeface="Poppins"/>
              </a:rPr>
              <a:t>Turning Dreams into Degrees</a:t>
            </a:r>
            <a:endParaRPr sz="1400" b="0" i="0" u="none" strike="noStrike" cap="none">
              <a:solidFill>
                <a:srgbClr val="000000"/>
              </a:solidFill>
              <a:latin typeface="Arial"/>
              <a:ea typeface="Arial"/>
              <a:cs typeface="Arial"/>
              <a:sym typeface="Arial"/>
            </a:endParaRPr>
          </a:p>
        </p:txBody>
      </p:sp>
      <p:sp>
        <p:nvSpPr>
          <p:cNvPr id="253" name="Google Shape;253;p1"/>
          <p:cNvSpPr txBox="1"/>
          <p:nvPr/>
        </p:nvSpPr>
        <p:spPr>
          <a:xfrm>
            <a:off x="9829800" y="6168797"/>
            <a:ext cx="8274532" cy="21031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4000"/>
              <a:buFont typeface="Arial"/>
              <a:buNone/>
            </a:pPr>
            <a:r>
              <a:rPr lang="en-US" sz="4000" b="0" i="0" u="none" strike="noStrike" cap="none">
                <a:solidFill>
                  <a:srgbClr val="FFFFFF"/>
                </a:solidFill>
                <a:latin typeface="Arial"/>
                <a:ea typeface="Arial"/>
                <a:cs typeface="Arial"/>
                <a:sym typeface="Arial"/>
              </a:rPr>
              <a:t>Education Course 2:</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4000"/>
              <a:buFont typeface="Arial"/>
              <a:buNone/>
            </a:pPr>
            <a:r>
              <a:rPr lang="en-US" sz="4000" b="0" i="0" u="none" strike="noStrike" cap="none">
                <a:solidFill>
                  <a:srgbClr val="FFFFFF"/>
                </a:solidFill>
                <a:latin typeface="Arial"/>
                <a:ea typeface="Arial"/>
                <a:cs typeface="Arial"/>
                <a:sym typeface="Arial"/>
              </a:rPr>
              <a:t>Supporting Successful Transitions from High School to College </a:t>
            </a:r>
            <a:endParaRPr sz="1400" b="0" i="0" u="none" strike="noStrike" cap="none">
              <a:solidFill>
                <a:srgbClr val="000000"/>
              </a:solidFill>
              <a:latin typeface="Arial"/>
              <a:ea typeface="Arial"/>
              <a:cs typeface="Arial"/>
              <a:sym typeface="Arial"/>
            </a:endParaRPr>
          </a:p>
        </p:txBody>
      </p:sp>
      <p:sp>
        <p:nvSpPr>
          <p:cNvPr id="254" name="Google Shape;254;p1"/>
          <p:cNvSpPr txBox="1"/>
          <p:nvPr/>
        </p:nvSpPr>
        <p:spPr>
          <a:xfrm>
            <a:off x="10921715" y="9451908"/>
            <a:ext cx="6416060" cy="553998"/>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3000"/>
              <a:buFont typeface="Arial"/>
              <a:buNone/>
            </a:pPr>
            <a:r>
              <a:rPr lang="en-US" sz="3000">
                <a:solidFill>
                  <a:schemeClr val="dk1"/>
                </a:solidFill>
              </a:rPr>
              <a:t>April 2024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79"/>
        <p:cNvGrpSpPr/>
        <p:nvPr/>
      </p:nvGrpSpPr>
      <p:grpSpPr>
        <a:xfrm>
          <a:off x="0" y="0"/>
          <a:ext cx="0" cy="0"/>
          <a:chOff x="0" y="0"/>
          <a:chExt cx="0" cy="0"/>
        </a:xfrm>
      </p:grpSpPr>
      <p:sp>
        <p:nvSpPr>
          <p:cNvPr id="380" name="Google Shape;380;p9"/>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381" name="Google Shape;381;p9"/>
          <p:cNvSpPr txBox="1"/>
          <p:nvPr/>
        </p:nvSpPr>
        <p:spPr>
          <a:xfrm rot="-22791">
            <a:off x="1401591" y="1704756"/>
            <a:ext cx="13914679"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What percentage of foster youth in California… </a:t>
            </a:r>
            <a:endParaRPr sz="1400" b="0" i="0" u="none" strike="noStrike" cap="none">
              <a:solidFill>
                <a:srgbClr val="000000"/>
              </a:solidFill>
              <a:latin typeface="Arial"/>
              <a:ea typeface="Arial"/>
              <a:cs typeface="Arial"/>
              <a:sym typeface="Arial"/>
            </a:endParaRPr>
          </a:p>
        </p:txBody>
      </p:sp>
      <p:grpSp>
        <p:nvGrpSpPr>
          <p:cNvPr id="382" name="Google Shape;382;p9"/>
          <p:cNvGrpSpPr/>
          <p:nvPr/>
        </p:nvGrpSpPr>
        <p:grpSpPr>
          <a:xfrm>
            <a:off x="1408512" y="4550995"/>
            <a:ext cx="4380566" cy="1878857"/>
            <a:chOff x="0" y="0"/>
            <a:chExt cx="5840755" cy="2505142"/>
          </a:xfrm>
        </p:grpSpPr>
        <p:sp>
          <p:nvSpPr>
            <p:cNvPr id="383" name="Google Shape;383;p9"/>
            <p:cNvSpPr txBox="1"/>
            <p:nvPr/>
          </p:nvSpPr>
          <p:spPr>
            <a:xfrm>
              <a:off x="0" y="535372"/>
              <a:ext cx="5840755" cy="196977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Arial"/>
                  <a:ea typeface="Arial"/>
                  <a:cs typeface="Arial"/>
                  <a:sym typeface="Arial"/>
                </a:rPr>
                <a:t>Want to go to college?</a:t>
              </a:r>
              <a:endParaRPr sz="1400" b="0" i="0" u="none" strike="noStrike" cap="none">
                <a:solidFill>
                  <a:srgbClr val="000000"/>
                </a:solidFill>
                <a:latin typeface="Arial"/>
                <a:ea typeface="Arial"/>
                <a:cs typeface="Arial"/>
                <a:sym typeface="Arial"/>
              </a:endParaRPr>
            </a:p>
          </p:txBody>
        </p:sp>
        <p:sp>
          <p:nvSpPr>
            <p:cNvPr id="384" name="Google Shape;384;p9"/>
            <p:cNvSpPr txBox="1"/>
            <p:nvPr/>
          </p:nvSpPr>
          <p:spPr>
            <a:xfrm>
              <a:off x="0" y="0"/>
              <a:ext cx="5840755" cy="42746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800"/>
                <a:buFont typeface="Arial"/>
                <a:buNone/>
              </a:pPr>
              <a:r>
                <a:rPr lang="en-US" sz="1800" b="1" i="0" u="none" strike="noStrike" cap="none">
                  <a:solidFill>
                    <a:srgbClr val="FED531"/>
                  </a:solidFill>
                  <a:latin typeface="Poppins"/>
                  <a:ea typeface="Poppins"/>
                  <a:cs typeface="Poppins"/>
                  <a:sym typeface="Poppins"/>
                </a:rPr>
                <a:t>Question 01</a:t>
              </a:r>
              <a:endParaRPr sz="1400" b="0" i="0" u="none" strike="noStrike" cap="none">
                <a:solidFill>
                  <a:srgbClr val="000000"/>
                </a:solidFill>
                <a:latin typeface="Arial"/>
                <a:ea typeface="Arial"/>
                <a:cs typeface="Arial"/>
                <a:sym typeface="Arial"/>
              </a:endParaRPr>
            </a:p>
          </p:txBody>
        </p:sp>
      </p:grpSp>
      <p:sp>
        <p:nvSpPr>
          <p:cNvPr id="385" name="Google Shape;385;p9"/>
          <p:cNvSpPr txBox="1"/>
          <p:nvPr/>
        </p:nvSpPr>
        <p:spPr>
          <a:xfrm>
            <a:off x="1395622" y="6924523"/>
            <a:ext cx="1403747" cy="314325"/>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Poppins"/>
                <a:ea typeface="Poppins"/>
                <a:cs typeface="Poppins"/>
                <a:sym typeface="Poppins"/>
              </a:rPr>
              <a:t>Answer 01</a:t>
            </a:r>
            <a:endParaRPr sz="1400" b="0" i="0" u="none" strike="noStrike" cap="none">
              <a:solidFill>
                <a:srgbClr val="000000"/>
              </a:solidFill>
              <a:latin typeface="Arial"/>
              <a:ea typeface="Arial"/>
              <a:cs typeface="Arial"/>
              <a:sym typeface="Arial"/>
            </a:endParaRPr>
          </a:p>
        </p:txBody>
      </p:sp>
      <p:sp>
        <p:nvSpPr>
          <p:cNvPr id="386" name="Google Shape;386;p9"/>
          <p:cNvSpPr txBox="1"/>
          <p:nvPr/>
        </p:nvSpPr>
        <p:spPr>
          <a:xfrm>
            <a:off x="7187588" y="7639873"/>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4800"/>
              <a:buFont typeface="Arial"/>
              <a:buNone/>
            </a:pPr>
            <a:r>
              <a:rPr lang="en-US" sz="4800">
                <a:solidFill>
                  <a:srgbClr val="FFFFFF"/>
                </a:solidFill>
              </a:rPr>
              <a:t>52</a:t>
            </a:r>
            <a:r>
              <a:rPr lang="en-US" sz="4800" b="0"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nvGrpSpPr>
          <p:cNvPr id="387" name="Google Shape;387;p9"/>
          <p:cNvGrpSpPr/>
          <p:nvPr/>
        </p:nvGrpSpPr>
        <p:grpSpPr>
          <a:xfrm>
            <a:off x="7187588" y="4654938"/>
            <a:ext cx="2342683" cy="1878857"/>
            <a:chOff x="0" y="0"/>
            <a:chExt cx="5840755" cy="2505142"/>
          </a:xfrm>
        </p:grpSpPr>
        <p:sp>
          <p:nvSpPr>
            <p:cNvPr id="388" name="Google Shape;388;p9"/>
            <p:cNvSpPr txBox="1"/>
            <p:nvPr/>
          </p:nvSpPr>
          <p:spPr>
            <a:xfrm>
              <a:off x="0" y="535372"/>
              <a:ext cx="5840755" cy="196977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Arial"/>
                  <a:ea typeface="Arial"/>
                  <a:cs typeface="Arial"/>
                  <a:sym typeface="Arial"/>
                </a:rPr>
                <a:t>Enroll in college?</a:t>
              </a:r>
              <a:endParaRPr sz="1400" b="0" i="0" u="none" strike="noStrike" cap="none">
                <a:solidFill>
                  <a:srgbClr val="000000"/>
                </a:solidFill>
                <a:latin typeface="Arial"/>
                <a:ea typeface="Arial"/>
                <a:cs typeface="Arial"/>
                <a:sym typeface="Arial"/>
              </a:endParaRPr>
            </a:p>
          </p:txBody>
        </p:sp>
        <p:sp>
          <p:nvSpPr>
            <p:cNvPr id="389" name="Google Shape;389;p9"/>
            <p:cNvSpPr txBox="1"/>
            <p:nvPr/>
          </p:nvSpPr>
          <p:spPr>
            <a:xfrm>
              <a:off x="0" y="0"/>
              <a:ext cx="5840755" cy="419100"/>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Poppins"/>
                  <a:ea typeface="Poppins"/>
                  <a:cs typeface="Poppins"/>
                  <a:sym typeface="Poppins"/>
                </a:rPr>
                <a:t>Question 02</a:t>
              </a:r>
              <a:endParaRPr sz="1400" b="0" i="0" u="none" strike="noStrike" cap="none">
                <a:solidFill>
                  <a:srgbClr val="000000"/>
                </a:solidFill>
                <a:latin typeface="Arial"/>
                <a:ea typeface="Arial"/>
                <a:cs typeface="Arial"/>
                <a:sym typeface="Arial"/>
              </a:endParaRPr>
            </a:p>
          </p:txBody>
        </p:sp>
      </p:grpSp>
      <p:sp>
        <p:nvSpPr>
          <p:cNvPr id="390" name="Google Shape;390;p9"/>
          <p:cNvSpPr txBox="1"/>
          <p:nvPr/>
        </p:nvSpPr>
        <p:spPr>
          <a:xfrm>
            <a:off x="7225688" y="6917606"/>
            <a:ext cx="2187889" cy="321242"/>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Poppins"/>
                <a:ea typeface="Poppins"/>
                <a:cs typeface="Poppins"/>
                <a:sym typeface="Poppins"/>
              </a:rPr>
              <a:t>Answer 02</a:t>
            </a:r>
            <a:endParaRPr sz="1400" b="0" i="0" u="none" strike="noStrike" cap="none">
              <a:solidFill>
                <a:srgbClr val="000000"/>
              </a:solidFill>
              <a:latin typeface="Arial"/>
              <a:ea typeface="Arial"/>
              <a:cs typeface="Arial"/>
              <a:sym typeface="Arial"/>
            </a:endParaRPr>
          </a:p>
        </p:txBody>
      </p:sp>
      <p:grpSp>
        <p:nvGrpSpPr>
          <p:cNvPr id="391" name="Google Shape;391;p9"/>
          <p:cNvGrpSpPr/>
          <p:nvPr/>
        </p:nvGrpSpPr>
        <p:grpSpPr>
          <a:xfrm>
            <a:off x="12173594" y="4550995"/>
            <a:ext cx="5668216" cy="1878857"/>
            <a:chOff x="0" y="0"/>
            <a:chExt cx="5840755" cy="2505142"/>
          </a:xfrm>
        </p:grpSpPr>
        <p:sp>
          <p:nvSpPr>
            <p:cNvPr id="392" name="Google Shape;392;p9"/>
            <p:cNvSpPr txBox="1"/>
            <p:nvPr/>
          </p:nvSpPr>
          <p:spPr>
            <a:xfrm>
              <a:off x="0" y="535372"/>
              <a:ext cx="5840755" cy="196977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Arial"/>
                  <a:ea typeface="Arial"/>
                  <a:cs typeface="Arial"/>
                  <a:sym typeface="Arial"/>
                </a:rPr>
                <a:t>Earn a 2-year or 4-year degree?</a:t>
              </a:r>
              <a:endParaRPr sz="1400" b="0" i="0" u="none" strike="noStrike" cap="none">
                <a:solidFill>
                  <a:srgbClr val="000000"/>
                </a:solidFill>
                <a:latin typeface="Arial"/>
                <a:ea typeface="Arial"/>
                <a:cs typeface="Arial"/>
                <a:sym typeface="Arial"/>
              </a:endParaRPr>
            </a:p>
          </p:txBody>
        </p:sp>
        <p:sp>
          <p:nvSpPr>
            <p:cNvPr id="393" name="Google Shape;393;p9"/>
            <p:cNvSpPr txBox="1"/>
            <p:nvPr/>
          </p:nvSpPr>
          <p:spPr>
            <a:xfrm>
              <a:off x="0" y="0"/>
              <a:ext cx="5840755" cy="419100"/>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Poppins"/>
                  <a:ea typeface="Poppins"/>
                  <a:cs typeface="Poppins"/>
                  <a:sym typeface="Poppins"/>
                </a:rPr>
                <a:t>Question 03</a:t>
              </a:r>
              <a:endParaRPr sz="1400" b="0" i="0" u="none" strike="noStrike" cap="none">
                <a:solidFill>
                  <a:srgbClr val="000000"/>
                </a:solidFill>
                <a:latin typeface="Arial"/>
                <a:ea typeface="Arial"/>
                <a:cs typeface="Arial"/>
                <a:sym typeface="Arial"/>
              </a:endParaRPr>
            </a:p>
          </p:txBody>
        </p:sp>
      </p:grpSp>
      <p:sp>
        <p:nvSpPr>
          <p:cNvPr id="394" name="Google Shape;394;p9"/>
          <p:cNvSpPr txBox="1"/>
          <p:nvPr/>
        </p:nvSpPr>
        <p:spPr>
          <a:xfrm>
            <a:off x="12192644" y="6924523"/>
            <a:ext cx="4380566" cy="314325"/>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100" b="1" i="0" u="none" strike="noStrike" cap="none">
                <a:solidFill>
                  <a:srgbClr val="FED531"/>
                </a:solidFill>
                <a:latin typeface="Poppins"/>
                <a:ea typeface="Poppins"/>
                <a:cs typeface="Poppins"/>
                <a:sym typeface="Poppins"/>
              </a:rPr>
              <a:t>Answer 03</a:t>
            </a:r>
            <a:endParaRPr sz="1400" b="0" i="0" u="none" strike="noStrike" cap="none">
              <a:solidFill>
                <a:srgbClr val="000000"/>
              </a:solidFill>
              <a:latin typeface="Arial"/>
              <a:ea typeface="Arial"/>
              <a:cs typeface="Arial"/>
              <a:sym typeface="Arial"/>
            </a:endParaRPr>
          </a:p>
        </p:txBody>
      </p:sp>
      <p:sp>
        <p:nvSpPr>
          <p:cNvPr id="395" name="Google Shape;395;p9"/>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396" name="Google Shape;396;p9"/>
          <p:cNvSpPr txBox="1"/>
          <p:nvPr/>
        </p:nvSpPr>
        <p:spPr>
          <a:xfrm>
            <a:off x="1395622" y="7639873"/>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4800"/>
              <a:buFont typeface="Arial"/>
              <a:buNone/>
            </a:pPr>
            <a:r>
              <a:rPr lang="en-US" sz="4800" b="0" i="0" u="none" strike="noStrike" cap="none" dirty="0">
                <a:solidFill>
                  <a:srgbClr val="FFFFFF"/>
                </a:solidFill>
                <a:latin typeface="Arial"/>
                <a:ea typeface="Arial"/>
                <a:cs typeface="Arial"/>
                <a:sym typeface="Arial"/>
              </a:rPr>
              <a:t>93%</a:t>
            </a:r>
            <a:endParaRPr sz="1400" b="0" i="0" u="none" strike="noStrike" cap="none" dirty="0">
              <a:solidFill>
                <a:srgbClr val="000000"/>
              </a:solidFill>
              <a:latin typeface="Arial"/>
              <a:ea typeface="Arial"/>
              <a:cs typeface="Arial"/>
              <a:sym typeface="Arial"/>
            </a:endParaRPr>
          </a:p>
        </p:txBody>
      </p:sp>
      <p:sp>
        <p:nvSpPr>
          <p:cNvPr id="397" name="Google Shape;397;p9"/>
          <p:cNvSpPr txBox="1"/>
          <p:nvPr/>
        </p:nvSpPr>
        <p:spPr>
          <a:xfrm>
            <a:off x="12173594" y="7651792"/>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4800"/>
              <a:buFont typeface="Arial"/>
              <a:buNone/>
            </a:pPr>
            <a:r>
              <a:rPr lang="en-US" sz="4800" b="0" i="0" u="none" strike="noStrike" cap="none">
                <a:solidFill>
                  <a:srgbClr val="FFFFFF"/>
                </a:solidFill>
                <a:latin typeface="Arial"/>
                <a:ea typeface="Arial"/>
                <a:cs typeface="Arial"/>
                <a:sym typeface="Arial"/>
              </a:rPr>
              <a:t>10%</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79">
          <a:extLst>
            <a:ext uri="{FF2B5EF4-FFF2-40B4-BE49-F238E27FC236}">
              <a16:creationId xmlns:a16="http://schemas.microsoft.com/office/drawing/2014/main" id="{4755A6B4-00B7-F2EA-EA2F-8B1BBAA0F273}"/>
            </a:ext>
          </a:extLst>
        </p:cNvPr>
        <p:cNvGrpSpPr/>
        <p:nvPr/>
      </p:nvGrpSpPr>
      <p:grpSpPr>
        <a:xfrm>
          <a:off x="0" y="0"/>
          <a:ext cx="0" cy="0"/>
          <a:chOff x="0" y="0"/>
          <a:chExt cx="0" cy="0"/>
        </a:xfrm>
      </p:grpSpPr>
      <p:sp>
        <p:nvSpPr>
          <p:cNvPr id="380" name="Google Shape;380;p9">
            <a:extLst>
              <a:ext uri="{FF2B5EF4-FFF2-40B4-BE49-F238E27FC236}">
                <a16:creationId xmlns:a16="http://schemas.microsoft.com/office/drawing/2014/main" id="{16273582-FDD4-A75A-AF9D-29DA390BF98D}"/>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395" name="Google Shape;395;p9">
            <a:extLst>
              <a:ext uri="{FF2B5EF4-FFF2-40B4-BE49-F238E27FC236}">
                <a16:creationId xmlns:a16="http://schemas.microsoft.com/office/drawing/2014/main" id="{2EE44D7B-B25F-5AE5-92BC-8182B3242F42}"/>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3" name="TextBox 2">
            <a:extLst>
              <a:ext uri="{FF2B5EF4-FFF2-40B4-BE49-F238E27FC236}">
                <a16:creationId xmlns:a16="http://schemas.microsoft.com/office/drawing/2014/main" id="{F06F8273-6F79-0BDE-9627-B19B5206E759}"/>
              </a:ext>
            </a:extLst>
          </p:cNvPr>
          <p:cNvSpPr txBox="1"/>
          <p:nvPr/>
        </p:nvSpPr>
        <p:spPr>
          <a:xfrm>
            <a:off x="2417323" y="3489187"/>
            <a:ext cx="1376950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Arial"/>
              <a:buNone/>
              <a:tabLst/>
              <a:defRPr/>
            </a:pPr>
            <a:r>
              <a:rPr lang="en-US" sz="5400" u="sng">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Let’s hear from several former foster youth who have experienced postsecondary education. </a:t>
            </a:r>
            <a:endParaRPr lang="en-US" sz="5400">
              <a:solidFill>
                <a:schemeClr val="bg1"/>
              </a:solidFill>
              <a:latin typeface="Arial"/>
              <a:ea typeface="Arial"/>
              <a:cs typeface="Arial"/>
              <a:sym typeface="Arial"/>
            </a:endParaRPr>
          </a:p>
        </p:txBody>
      </p:sp>
    </p:spTree>
    <p:extLst>
      <p:ext uri="{BB962C8B-B14F-4D97-AF65-F5344CB8AC3E}">
        <p14:creationId xmlns:p14="http://schemas.microsoft.com/office/powerpoint/2010/main" val="1642738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10"/>
          <p:cNvPicPr preferRelativeResize="0"/>
          <p:nvPr/>
        </p:nvPicPr>
        <p:blipFill rotWithShape="1">
          <a:blip r:embed="rId3">
            <a:alphaModFix/>
          </a:blip>
          <a:srcRect/>
          <a:stretch/>
        </p:blipFill>
        <p:spPr>
          <a:xfrm>
            <a:off x="31" y="17"/>
            <a:ext cx="18287971" cy="10286986"/>
          </a:xfrm>
          <a:prstGeom prst="rect">
            <a:avLst/>
          </a:prstGeom>
          <a:noFill/>
          <a:ln>
            <a:noFill/>
          </a:ln>
        </p:spPr>
      </p:pic>
      <p:sp>
        <p:nvSpPr>
          <p:cNvPr id="404" name="Google Shape;404;p10"/>
          <p:cNvSpPr txBox="1">
            <a:spLocks noGrp="1"/>
          </p:cNvSpPr>
          <p:nvPr>
            <p:ph type="title"/>
          </p:nvPr>
        </p:nvSpPr>
        <p:spPr>
          <a:xfrm>
            <a:off x="785814" y="638927"/>
            <a:ext cx="16663988" cy="1117254"/>
          </a:xfrm>
          <a:prstGeom prst="rect">
            <a:avLst/>
          </a:prstGeom>
          <a:noFill/>
          <a:ln>
            <a:noFill/>
          </a:ln>
        </p:spPr>
        <p:txBody>
          <a:bodyPr spcFirstLastPara="1" wrap="square" lIns="137150" tIns="68575" rIns="137150" bIns="68575"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b="1">
                <a:solidFill>
                  <a:schemeClr val="lt1"/>
                </a:solidFill>
                <a:latin typeface="Arial"/>
                <a:ea typeface="Arial"/>
                <a:cs typeface="Arial"/>
                <a:sym typeface="Arial"/>
              </a:rPr>
              <a:t>Despite the barriers, foster youth are going to college and beating the odds</a:t>
            </a:r>
            <a:r>
              <a:rPr lang="en-US" b="1">
                <a:solidFill>
                  <a:schemeClr val="lt1"/>
                </a:solidFill>
              </a:rP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09"/>
        <p:cNvGrpSpPr/>
        <p:nvPr/>
      </p:nvGrpSpPr>
      <p:grpSpPr>
        <a:xfrm>
          <a:off x="0" y="0"/>
          <a:ext cx="0" cy="0"/>
          <a:chOff x="0" y="0"/>
          <a:chExt cx="0" cy="0"/>
        </a:xfrm>
      </p:grpSpPr>
      <p:pic>
        <p:nvPicPr>
          <p:cNvPr id="410" name="Google Shape;410;p11" descr="A person and a child looking at a computer&#10;&#10;Description automatically generated with medium confidence"/>
          <p:cNvPicPr preferRelativeResize="0"/>
          <p:nvPr/>
        </p:nvPicPr>
        <p:blipFill rotWithShape="1">
          <a:blip r:embed="rId3">
            <a:alphaModFix/>
          </a:blip>
          <a:srcRect l="16971" t="-2551" r="16025" b="-1891"/>
          <a:stretch/>
        </p:blipFill>
        <p:spPr>
          <a:xfrm>
            <a:off x="9671105" y="-577877"/>
            <a:ext cx="9402804" cy="9782785"/>
          </a:xfrm>
          <a:prstGeom prst="rect">
            <a:avLst/>
          </a:prstGeom>
          <a:noFill/>
          <a:ln>
            <a:noFill/>
          </a:ln>
        </p:spPr>
      </p:pic>
      <p:sp>
        <p:nvSpPr>
          <p:cNvPr id="411" name="Google Shape;411;p11"/>
          <p:cNvSpPr/>
          <p:nvPr/>
        </p:nvSpPr>
        <p:spPr>
          <a:xfrm rot="-196209">
            <a:off x="-1096244" y="8750956"/>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412" name="Google Shape;412;p1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413" name="Google Shape;413;p11"/>
          <p:cNvSpPr txBox="1"/>
          <p:nvPr/>
        </p:nvSpPr>
        <p:spPr>
          <a:xfrm>
            <a:off x="1524000" y="1714500"/>
            <a:ext cx="6629400" cy="64633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The single most important factor influencing a positive outcome for youth is a…</a:t>
            </a:r>
            <a:endParaRPr sz="1400" b="0" i="0" u="none" strike="noStrike" cap="none">
              <a:solidFill>
                <a:srgbClr val="000000"/>
              </a:solidFill>
              <a:latin typeface="Arial"/>
              <a:ea typeface="Arial"/>
              <a:cs typeface="Arial"/>
              <a:sym typeface="Arial"/>
            </a:endParaRPr>
          </a:p>
        </p:txBody>
      </p:sp>
      <p:sp>
        <p:nvSpPr>
          <p:cNvPr id="414" name="Google Shape;414;p11"/>
          <p:cNvSpPr txBox="1"/>
          <p:nvPr/>
        </p:nvSpPr>
        <p:spPr>
          <a:xfrm rot="-209303">
            <a:off x="1536520" y="8686950"/>
            <a:ext cx="16763560" cy="9236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sng" strike="noStrike" cap="none">
                <a:solidFill>
                  <a:srgbClr val="FED531"/>
                </a:solidFill>
                <a:latin typeface="Arial"/>
                <a:ea typeface="Arial"/>
                <a:cs typeface="Arial"/>
                <a:sym typeface="Arial"/>
              </a:rPr>
              <a:t>lasting relationship with a caring, engaged adult.</a:t>
            </a:r>
            <a:endParaRPr sz="5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745"/>
        <p:cNvGrpSpPr/>
        <p:nvPr/>
      </p:nvGrpSpPr>
      <p:grpSpPr>
        <a:xfrm>
          <a:off x="0" y="0"/>
          <a:ext cx="0" cy="0"/>
          <a:chOff x="0" y="0"/>
          <a:chExt cx="0" cy="0"/>
        </a:xfrm>
      </p:grpSpPr>
      <p:sp>
        <p:nvSpPr>
          <p:cNvPr id="746" name="Google Shape;746;p32"/>
          <p:cNvSpPr/>
          <p:nvPr/>
        </p:nvSpPr>
        <p:spPr>
          <a:xfrm>
            <a:off x="2381" y="1341"/>
            <a:ext cx="18283238" cy="2368686"/>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sp>
        <p:nvSpPr>
          <p:cNvPr id="759" name="Google Shape;759;p32"/>
          <p:cNvSpPr txBox="1"/>
          <p:nvPr/>
        </p:nvSpPr>
        <p:spPr>
          <a:xfrm>
            <a:off x="576970" y="8646214"/>
            <a:ext cx="7080422" cy="1107739"/>
          </a:xfrm>
          <a:prstGeom prst="rect">
            <a:avLst/>
          </a:prstGeom>
          <a:noFill/>
          <a:ln>
            <a:noFill/>
          </a:ln>
        </p:spPr>
        <p:txBody>
          <a:bodyPr spcFirstLastPara="1" wrap="square" lIns="0" tIns="0" rIns="0" bIns="0" anchor="t" anchorCtr="0">
            <a:spAutoFit/>
          </a:bodyPr>
          <a:lstStyle/>
          <a:p>
            <a:pPr algn="ctr"/>
            <a:r>
              <a:rPr lang="en-US" sz="3599" b="1">
                <a:solidFill>
                  <a:srgbClr val="FFC000"/>
                </a:solidFill>
              </a:rPr>
              <a:t>Patience is key </a:t>
            </a:r>
            <a:r>
              <a:rPr lang="en-US" sz="3599">
                <a:solidFill>
                  <a:srgbClr val="FFC000"/>
                </a:solidFill>
              </a:rPr>
              <a:t>– </a:t>
            </a:r>
          </a:p>
          <a:p>
            <a:pPr algn="ctr"/>
            <a:r>
              <a:rPr lang="en-US" sz="3599">
                <a:solidFill>
                  <a:srgbClr val="FFC000"/>
                </a:solidFill>
              </a:rPr>
              <a:t>many youth are in “survival mode”</a:t>
            </a:r>
            <a:endParaRPr>
              <a:solidFill>
                <a:srgbClr val="FFC000"/>
              </a:solidFill>
            </a:endParaRPr>
          </a:p>
        </p:txBody>
      </p:sp>
      <p:sp>
        <p:nvSpPr>
          <p:cNvPr id="764" name="Google Shape;764;p32"/>
          <p:cNvSpPr txBox="1"/>
          <p:nvPr/>
        </p:nvSpPr>
        <p:spPr>
          <a:xfrm>
            <a:off x="3268796" y="461791"/>
            <a:ext cx="11750408" cy="1846403"/>
          </a:xfrm>
          <a:prstGeom prst="rect">
            <a:avLst/>
          </a:prstGeom>
          <a:noFill/>
          <a:ln>
            <a:noFill/>
          </a:ln>
        </p:spPr>
        <p:txBody>
          <a:bodyPr spcFirstLastPara="1" wrap="square" lIns="0" tIns="0" rIns="0" bIns="0" anchor="t" anchorCtr="0">
            <a:spAutoFit/>
          </a:bodyPr>
          <a:lstStyle/>
          <a:p>
            <a:pPr algn="ctr"/>
            <a:r>
              <a:rPr lang="en-US" sz="5999" b="1">
                <a:solidFill>
                  <a:srgbClr val="FFFFFF"/>
                </a:solidFill>
                <a:latin typeface="Poppins"/>
                <a:ea typeface="Poppins"/>
                <a:cs typeface="Poppins"/>
                <a:sym typeface="Poppins"/>
              </a:rPr>
              <a:t>Encouraging a </a:t>
            </a:r>
          </a:p>
          <a:p>
            <a:pPr algn="ctr"/>
            <a:r>
              <a:rPr lang="en-US" sz="5999" b="1">
                <a:solidFill>
                  <a:srgbClr val="FFFFFF"/>
                </a:solidFill>
                <a:latin typeface="Poppins"/>
                <a:ea typeface="Poppins"/>
                <a:cs typeface="Poppins"/>
                <a:sym typeface="Poppins"/>
              </a:rPr>
              <a:t>Growth Mindset</a:t>
            </a:r>
            <a:endParaRPr/>
          </a:p>
        </p:txBody>
      </p:sp>
      <p:graphicFrame>
        <p:nvGraphicFramePr>
          <p:cNvPr id="6" name="Table 6">
            <a:extLst>
              <a:ext uri="{FF2B5EF4-FFF2-40B4-BE49-F238E27FC236}">
                <a16:creationId xmlns:a16="http://schemas.microsoft.com/office/drawing/2014/main" id="{A020AD7D-9259-8591-FD81-E7B3B9E70F11}"/>
              </a:ext>
            </a:extLst>
          </p:cNvPr>
          <p:cNvGraphicFramePr>
            <a:graphicFrameLocks noGrp="1"/>
          </p:cNvGraphicFramePr>
          <p:nvPr/>
        </p:nvGraphicFramePr>
        <p:xfrm>
          <a:off x="8194911" y="2497484"/>
          <a:ext cx="9712411" cy="7650360"/>
        </p:xfrm>
        <a:graphic>
          <a:graphicData uri="http://schemas.openxmlformats.org/drawingml/2006/table">
            <a:tbl>
              <a:tblPr firstRow="1" bandRow="1">
                <a:tableStyleId>{7DF18680-E054-41AD-8BC1-D1AEF772440D}</a:tableStyleId>
              </a:tblPr>
              <a:tblGrid>
                <a:gridCol w="2502243">
                  <a:extLst>
                    <a:ext uri="{9D8B030D-6E8A-4147-A177-3AD203B41FA5}">
                      <a16:colId xmlns:a16="http://schemas.microsoft.com/office/drawing/2014/main" val="3495673850"/>
                    </a:ext>
                  </a:extLst>
                </a:gridCol>
                <a:gridCol w="7210168">
                  <a:extLst>
                    <a:ext uri="{9D8B030D-6E8A-4147-A177-3AD203B41FA5}">
                      <a16:colId xmlns:a16="http://schemas.microsoft.com/office/drawing/2014/main" val="2959057373"/>
                    </a:ext>
                  </a:extLst>
                </a:gridCol>
              </a:tblGrid>
              <a:tr h="1767005">
                <a:tc>
                  <a:txBody>
                    <a:bodyPr/>
                    <a:lstStyle/>
                    <a:p>
                      <a:r>
                        <a:rPr lang="en-US" sz="2800" b="1" u="none" strike="noStrike" cap="none">
                          <a:solidFill>
                            <a:schemeClr val="lt1"/>
                          </a:solidFill>
                          <a:effectLst/>
                          <a:sym typeface="Arial"/>
                        </a:rPr>
                        <a:t>If you are hearing this from a youth…</a:t>
                      </a:r>
                      <a:endParaRPr lang="en-US" sz="2800"/>
                    </a:p>
                  </a:txBody>
                  <a:tcPr marL="91416" marR="91416" marT="45708" marB="45708">
                    <a:lnB w="12700" cap="flat" cmpd="sng" algn="ctr">
                      <a:solidFill>
                        <a:schemeClr val="tx1"/>
                      </a:solidFill>
                      <a:prstDash val="solid"/>
                      <a:round/>
                      <a:headEnd type="none" w="med" len="med"/>
                      <a:tailEnd type="none" w="med" len="med"/>
                    </a:lnB>
                    <a:solidFill>
                      <a:srgbClr val="00B0F0"/>
                    </a:solidFill>
                  </a:tcPr>
                </a:tc>
                <a:tc>
                  <a:txBody>
                    <a:bodyPr/>
                    <a:lstStyle/>
                    <a:p>
                      <a:r>
                        <a:rPr lang="en-US" sz="2800" b="1" u="none" strike="noStrike" cap="none">
                          <a:solidFill>
                            <a:schemeClr val="lt1"/>
                          </a:solidFill>
                          <a:effectLst/>
                          <a:sym typeface="Arial"/>
                        </a:rPr>
                        <a:t>Try one of the following responses to help develop and maintain a growth mindset.</a:t>
                      </a:r>
                      <a:endParaRPr lang="en-US" sz="2800"/>
                    </a:p>
                  </a:txBody>
                  <a:tcPr marL="91416" marR="91416" marT="45708" marB="45708">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485202789"/>
                  </a:ext>
                </a:extLst>
              </a:tr>
              <a:tr h="1886804">
                <a:tc>
                  <a:txBody>
                    <a:bodyPr/>
                    <a:lstStyle/>
                    <a:p>
                      <a:r>
                        <a:rPr lang="en-US" sz="2400" b="0" i="1" u="none" strike="noStrike" cap="none">
                          <a:solidFill>
                            <a:srgbClr val="002060"/>
                          </a:solidFill>
                          <a:effectLst/>
                          <a:sym typeface="Arial"/>
                        </a:rPr>
                        <a:t>I am not smart enough to do this.</a:t>
                      </a:r>
                      <a:endParaRPr lang="en-US" sz="2400" i="1">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u="none" strike="noStrike" cap="none">
                          <a:solidFill>
                            <a:srgbClr val="002060"/>
                          </a:solidFill>
                          <a:effectLst/>
                          <a:sym typeface="Arial"/>
                        </a:rPr>
                        <a:t>Being smart does not mean learning comes easy or you can do things by yourself all the time. Being smart means you use the tools and resources available to you for learning. That may mean asking for help sometimes.</a:t>
                      </a:r>
                      <a:endParaRPr lang="en-US" sz="240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3342358"/>
                  </a:ext>
                </a:extLst>
              </a:tr>
              <a:tr h="1527408">
                <a:tc>
                  <a:txBody>
                    <a:bodyPr/>
                    <a:lstStyle/>
                    <a:p>
                      <a:r>
                        <a:rPr lang="en-US" sz="2400" b="0" i="1" u="none" strike="noStrike" cap="none">
                          <a:solidFill>
                            <a:srgbClr val="002060"/>
                          </a:solidFill>
                          <a:effectLst/>
                          <a:sym typeface="Arial"/>
                        </a:rPr>
                        <a:t>This is too hard. I can’t do this.</a:t>
                      </a:r>
                      <a:endParaRPr lang="en-US" sz="2400" i="1">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u="none" strike="noStrike" cap="none">
                          <a:solidFill>
                            <a:srgbClr val="002060"/>
                          </a:solidFill>
                          <a:effectLst/>
                          <a:sym typeface="Arial"/>
                        </a:rPr>
                        <a:t>When something feels hard, it means we are challenging ourselves and our thought process to grow in new ways. I know with time and practice you will be successful. How can I help?</a:t>
                      </a:r>
                      <a:endParaRPr lang="en-US" sz="240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7343254"/>
                  </a:ext>
                </a:extLst>
              </a:tr>
              <a:tr h="1168012">
                <a:tc>
                  <a:txBody>
                    <a:bodyPr/>
                    <a:lstStyle/>
                    <a:p>
                      <a:r>
                        <a:rPr lang="en-US" sz="2400" b="0" i="1" u="none" strike="noStrike" cap="none">
                          <a:solidFill>
                            <a:srgbClr val="002060"/>
                          </a:solidFill>
                          <a:effectLst/>
                          <a:sym typeface="Arial"/>
                        </a:rPr>
                        <a:t>I will never be able to get this.</a:t>
                      </a:r>
                      <a:endParaRPr lang="en-US" sz="2400" i="1">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u="none" strike="noStrike" cap="none">
                          <a:solidFill>
                            <a:srgbClr val="002060"/>
                          </a:solidFill>
                          <a:effectLst/>
                          <a:sym typeface="Arial"/>
                        </a:rPr>
                        <a:t>Remember to be patient with yourself. Just because you do not understand this yet does not mean you will never understand it. Who can we ask for help?</a:t>
                      </a:r>
                      <a:endParaRPr lang="en-US" sz="240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4986326"/>
                  </a:ext>
                </a:extLst>
              </a:tr>
              <a:tr h="1168012">
                <a:tc>
                  <a:txBody>
                    <a:bodyPr/>
                    <a:lstStyle/>
                    <a:p>
                      <a:r>
                        <a:rPr lang="en-US" sz="2400" b="0" i="1" u="none" strike="noStrike" cap="none">
                          <a:solidFill>
                            <a:srgbClr val="002060"/>
                          </a:solidFill>
                          <a:effectLst/>
                          <a:sym typeface="Arial"/>
                        </a:rPr>
                        <a:t>I totally failed. I am so dumb.</a:t>
                      </a:r>
                      <a:endParaRPr lang="en-US" sz="2400" i="1">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u="none" strike="noStrike" cap="none">
                          <a:solidFill>
                            <a:srgbClr val="002060"/>
                          </a:solidFill>
                          <a:effectLst/>
                          <a:sym typeface="Arial"/>
                        </a:rPr>
                        <a:t>Learning from our mistakes can lead to future success. Let’s see what we can learn from this experience to help us be successful next time.</a:t>
                      </a:r>
                      <a:endParaRPr lang="en-US" sz="240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0093915"/>
                  </a:ext>
                </a:extLst>
              </a:tr>
            </a:tbl>
          </a:graphicData>
        </a:graphic>
      </p:graphicFrame>
      <p:sp>
        <p:nvSpPr>
          <p:cNvPr id="2" name="TextBox 1">
            <a:extLst>
              <a:ext uri="{FF2B5EF4-FFF2-40B4-BE49-F238E27FC236}">
                <a16:creationId xmlns:a16="http://schemas.microsoft.com/office/drawing/2014/main" id="{D948D3AE-7735-3FD6-7275-A73DC34C7F39}"/>
              </a:ext>
            </a:extLst>
          </p:cNvPr>
          <p:cNvSpPr txBox="1"/>
          <p:nvPr/>
        </p:nvSpPr>
        <p:spPr>
          <a:xfrm>
            <a:off x="725251" y="3169509"/>
            <a:ext cx="6932141" cy="5078313"/>
          </a:xfrm>
          <a:prstGeom prst="rect">
            <a:avLst/>
          </a:prstGeom>
          <a:noFill/>
        </p:spPr>
        <p:txBody>
          <a:bodyPr wrap="square" rtlCol="0">
            <a:spAutoFit/>
          </a:bodyPr>
          <a:lstStyle/>
          <a:p>
            <a:r>
              <a:rPr lang="en-US" sz="3600">
                <a:solidFill>
                  <a:schemeClr val="bg1"/>
                </a:solidFill>
              </a:rPr>
              <a:t>Help youth reframe perceptions of their academic abilities</a:t>
            </a:r>
          </a:p>
          <a:p>
            <a:endParaRPr lang="en-US" sz="3600">
              <a:solidFill>
                <a:schemeClr val="bg1"/>
              </a:solidFill>
            </a:endParaRPr>
          </a:p>
          <a:p>
            <a:r>
              <a:rPr lang="en-US" sz="3600">
                <a:solidFill>
                  <a:schemeClr val="bg1"/>
                </a:solidFill>
              </a:rPr>
              <a:t>Encourage patience with the learning process</a:t>
            </a:r>
          </a:p>
          <a:p>
            <a:endParaRPr lang="en-US" sz="3600">
              <a:solidFill>
                <a:schemeClr val="bg1"/>
              </a:solidFill>
            </a:endParaRPr>
          </a:p>
          <a:p>
            <a:r>
              <a:rPr lang="en-US" sz="3600">
                <a:solidFill>
                  <a:schemeClr val="bg1"/>
                </a:solidFill>
              </a:rPr>
              <a:t>Reflect back to the youth their strengths and positive traits you have observed</a:t>
            </a:r>
          </a:p>
        </p:txBody>
      </p:sp>
    </p:spTree>
    <p:extLst>
      <p:ext uri="{BB962C8B-B14F-4D97-AF65-F5344CB8AC3E}">
        <p14:creationId xmlns:p14="http://schemas.microsoft.com/office/powerpoint/2010/main" val="695517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19"/>
        <p:cNvGrpSpPr/>
        <p:nvPr/>
      </p:nvGrpSpPr>
      <p:grpSpPr>
        <a:xfrm>
          <a:off x="0" y="0"/>
          <a:ext cx="0" cy="0"/>
          <a:chOff x="0" y="0"/>
          <a:chExt cx="0" cy="0"/>
        </a:xfrm>
      </p:grpSpPr>
      <p:pic>
        <p:nvPicPr>
          <p:cNvPr id="420" name="Google Shape;420;p12" descr="A group of people sitting in chairs&#10;&#10;Description automatically generated with medium confidence"/>
          <p:cNvPicPr preferRelativeResize="0"/>
          <p:nvPr/>
        </p:nvPicPr>
        <p:blipFill rotWithShape="1">
          <a:blip r:embed="rId3">
            <a:alphaModFix/>
          </a:blip>
          <a:srcRect/>
          <a:stretch/>
        </p:blipFill>
        <p:spPr>
          <a:xfrm>
            <a:off x="9143999" y="0"/>
            <a:ext cx="13411201" cy="8939888"/>
          </a:xfrm>
          <a:prstGeom prst="rect">
            <a:avLst/>
          </a:prstGeom>
          <a:noFill/>
          <a:ln>
            <a:noFill/>
          </a:ln>
        </p:spPr>
      </p:pic>
      <p:sp>
        <p:nvSpPr>
          <p:cNvPr id="421" name="Google Shape;421;p12"/>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422" name="Google Shape;422;p12"/>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423" name="Google Shape;423;p12"/>
          <p:cNvGrpSpPr/>
          <p:nvPr/>
        </p:nvGrpSpPr>
        <p:grpSpPr>
          <a:xfrm>
            <a:off x="1371600" y="1935925"/>
            <a:ext cx="6934200" cy="6786950"/>
            <a:chOff x="1208728" y="-556608"/>
            <a:chExt cx="6999888" cy="9049269"/>
          </a:xfrm>
        </p:grpSpPr>
        <p:sp>
          <p:nvSpPr>
            <p:cNvPr id="424" name="Google Shape;424;p12"/>
            <p:cNvSpPr txBox="1"/>
            <p:nvPr/>
          </p:nvSpPr>
          <p:spPr>
            <a:xfrm>
              <a:off x="1208728" y="367359"/>
              <a:ext cx="6999888" cy="8125302"/>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4400"/>
                <a:buFont typeface="Arial"/>
                <a:buNone/>
              </a:pPr>
              <a:r>
                <a:rPr lang="en-US" sz="4400" b="0" i="0" u="none" strike="noStrike" cap="none">
                  <a:solidFill>
                    <a:srgbClr val="0A1F41"/>
                  </a:solidFill>
                  <a:latin typeface="Arial"/>
                  <a:ea typeface="Arial"/>
                  <a:cs typeface="Arial"/>
                  <a:sym typeface="Arial"/>
                </a:rPr>
                <a:t>How often are you talking to the youth in your care about college?</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4400"/>
                <a:buFont typeface="Arial"/>
                <a:buNone/>
              </a:pPr>
              <a:endParaRPr sz="4400" b="0" i="0" u="none" strike="noStrike" cap="none">
                <a:solidFill>
                  <a:srgbClr val="0A1F41"/>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Daily</a:t>
              </a:r>
              <a:endParaRPr sz="1400" b="0" i="0" u="none" strike="noStrike" cap="none">
                <a:solidFill>
                  <a:srgbClr val="000000"/>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Every Week</a:t>
              </a:r>
              <a:endParaRPr sz="1400" b="0" i="0" u="none" strike="noStrike" cap="none">
                <a:solidFill>
                  <a:srgbClr val="000000"/>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Monthly</a:t>
              </a:r>
              <a:endParaRPr sz="1400" b="0" i="0" u="none" strike="noStrike" cap="none">
                <a:solidFill>
                  <a:srgbClr val="000000"/>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Once a Year</a:t>
              </a:r>
              <a:endParaRPr sz="1400" b="0" i="0" u="none" strike="noStrike" cap="none">
                <a:solidFill>
                  <a:srgbClr val="000000"/>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a:solidFill>
                    <a:srgbClr val="0A1F41"/>
                  </a:solidFill>
                  <a:latin typeface="Arial"/>
                  <a:ea typeface="Arial"/>
                  <a:cs typeface="Arial"/>
                  <a:sym typeface="Arial"/>
                </a:rPr>
                <a:t>Never</a:t>
              </a:r>
              <a:endParaRPr sz="1400" b="0" i="0" u="none" strike="noStrike" cap="none">
                <a:solidFill>
                  <a:srgbClr val="000000"/>
                </a:solidFill>
                <a:latin typeface="Arial"/>
                <a:ea typeface="Arial"/>
                <a:cs typeface="Arial"/>
                <a:sym typeface="Arial"/>
              </a:endParaRPr>
            </a:p>
          </p:txBody>
        </p:sp>
        <p:sp>
          <p:nvSpPr>
            <p:cNvPr id="425" name="Google Shape;425;p12"/>
            <p:cNvSpPr txBox="1"/>
            <p:nvPr/>
          </p:nvSpPr>
          <p:spPr>
            <a:xfrm>
              <a:off x="1208728" y="-556608"/>
              <a:ext cx="4892318" cy="743793"/>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Reflection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30"/>
        <p:cNvGrpSpPr/>
        <p:nvPr/>
      </p:nvGrpSpPr>
      <p:grpSpPr>
        <a:xfrm>
          <a:off x="0" y="0"/>
          <a:ext cx="0" cy="0"/>
          <a:chOff x="0" y="0"/>
          <a:chExt cx="0" cy="0"/>
        </a:xfrm>
      </p:grpSpPr>
      <p:sp>
        <p:nvSpPr>
          <p:cNvPr id="431" name="Google Shape;431;p13"/>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432" name="Google Shape;432;p1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433" name="Google Shape;433;p13"/>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434" name="Google Shape;434;p13"/>
          <p:cNvSpPr txBox="1"/>
          <p:nvPr/>
        </p:nvSpPr>
        <p:spPr>
          <a:xfrm rot="-1797935">
            <a:off x="2813197" y="3493739"/>
            <a:ext cx="1565085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A College Path for Everyone</a:t>
            </a:r>
            <a:endParaRPr sz="7003" b="1" i="0" u="none" strike="noStrike" cap="none">
              <a:solidFill>
                <a:srgbClr val="FED531"/>
              </a:solidFill>
              <a:latin typeface="Poppins"/>
              <a:ea typeface="Poppins"/>
              <a:cs typeface="Poppins"/>
              <a:sym typeface="Poppins"/>
            </a:endParaRPr>
          </a:p>
        </p:txBody>
      </p:sp>
      <p:sp>
        <p:nvSpPr>
          <p:cNvPr id="435" name="Google Shape;435;p13"/>
          <p:cNvSpPr txBox="1"/>
          <p:nvPr/>
        </p:nvSpPr>
        <p:spPr>
          <a:xfrm rot="-1797950">
            <a:off x="5956592" y="3059238"/>
            <a:ext cx="15650968" cy="554142"/>
          </a:xfrm>
          <a:prstGeom prst="rect">
            <a:avLst/>
          </a:prstGeom>
          <a:noFill/>
          <a:ln>
            <a:noFill/>
          </a:ln>
        </p:spPr>
        <p:txBody>
          <a:bodyPr spcFirstLastPara="1" wrap="square" lIns="0" tIns="0" rIns="0" bIns="0" anchor="t" anchorCtr="0">
            <a:spAutoFit/>
          </a:bodyPr>
          <a:lstStyle/>
          <a:p>
            <a:pPr marL="0" marR="0" lvl="0" indent="0" algn="l" rtl="0">
              <a:lnSpc>
                <a:spcPct val="233416"/>
              </a:lnSpc>
              <a:spcBef>
                <a:spcPts val="0"/>
              </a:spcBef>
              <a:spcAft>
                <a:spcPts val="0"/>
              </a:spcAft>
              <a:buClr>
                <a:srgbClr val="000000"/>
              </a:buClr>
              <a:buSzPts val="3600"/>
              <a:buFont typeface="Arial"/>
              <a:buNone/>
            </a:pPr>
            <a:r>
              <a:rPr lang="en-US" sz="3600" b="1" i="0" u="none" strike="noStrike" cap="none">
                <a:solidFill>
                  <a:srgbClr val="FED531"/>
                </a:solidFill>
                <a:latin typeface="Poppins"/>
                <a:ea typeface="Poppins"/>
                <a:cs typeface="Poppins"/>
                <a:sym typeface="Poppins"/>
              </a:rPr>
              <a:t>Understanding available higher education options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62833" y="-734438"/>
            <a:ext cx="2225893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878" y="3244847"/>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a:p>
        </p:txBody>
      </p:sp>
      <p:sp>
        <p:nvSpPr>
          <p:cNvPr id="899" name="Google Shape;899;p42"/>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7300" y="2738438"/>
            <a:ext cx="12611102" cy="65270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200"/>
              <a:buNone/>
            </a:pPr>
            <a:r>
              <a:rPr lang="en-US"/>
              <a:t> </a:t>
            </a:r>
            <a:endParaRPr/>
          </a:p>
        </p:txBody>
      </p:sp>
      <p:sp>
        <p:nvSpPr>
          <p:cNvPr id="901" name="Google Shape;901;p42"/>
          <p:cNvSpPr txBox="1">
            <a:spLocks noGrp="1"/>
          </p:cNvSpPr>
          <p:nvPr>
            <p:ph type="title"/>
          </p:nvPr>
        </p:nvSpPr>
        <p:spPr>
          <a:xfrm>
            <a:off x="13596587" y="4128253"/>
            <a:ext cx="4475021" cy="11499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D531"/>
              </a:buClr>
              <a:buSzPts val="4800"/>
              <a:buFont typeface="Poppins"/>
              <a:buNone/>
            </a:pPr>
            <a:r>
              <a:rPr lang="en-US" sz="4800" b="1">
                <a:solidFill>
                  <a:srgbClr val="FED531"/>
                </a:solidFill>
                <a:latin typeface="Poppins"/>
                <a:ea typeface="Poppins"/>
                <a:cs typeface="Poppins"/>
                <a:sym typeface="Poppins"/>
              </a:rPr>
              <a:t>Educational </a:t>
            </a:r>
            <a:br>
              <a:rPr lang="en-US" sz="4800" b="1">
                <a:solidFill>
                  <a:srgbClr val="FED531"/>
                </a:solidFill>
                <a:latin typeface="Poppins"/>
                <a:ea typeface="Poppins"/>
                <a:cs typeface="Poppins"/>
                <a:sym typeface="Poppins"/>
              </a:rPr>
            </a:br>
            <a:r>
              <a:rPr lang="en-US" sz="4800" b="1">
                <a:solidFill>
                  <a:srgbClr val="FED531"/>
                </a:solidFill>
                <a:latin typeface="Poppins"/>
                <a:ea typeface="Poppins"/>
                <a:cs typeface="Poppins"/>
                <a:sym typeface="Poppins"/>
              </a:rPr>
              <a:t>Pathways</a:t>
            </a:r>
            <a:br>
              <a:rPr lang="en-US" sz="5400" b="1">
                <a:solidFill>
                  <a:srgbClr val="FED531"/>
                </a:solidFill>
                <a:latin typeface="Poppins"/>
                <a:ea typeface="Poppins"/>
                <a:cs typeface="Poppins"/>
                <a:sym typeface="Poppins"/>
              </a:rPr>
            </a:br>
            <a:endParaRPr sz="5400">
              <a:solidFill>
                <a:srgbClr val="FED531"/>
              </a:solidFill>
            </a:endParaRPr>
          </a:p>
        </p:txBody>
      </p:sp>
      <p:pic>
        <p:nvPicPr>
          <p:cNvPr id="3" name="Picture 2">
            <a:extLst>
              <a:ext uri="{FF2B5EF4-FFF2-40B4-BE49-F238E27FC236}">
                <a16:creationId xmlns:a16="http://schemas.microsoft.com/office/drawing/2014/main" id="{B62E4B9E-82C9-0507-0D2B-1D6C43585258}"/>
              </a:ext>
            </a:extLst>
          </p:cNvPr>
          <p:cNvPicPr>
            <a:picLocks noChangeAspect="1"/>
          </p:cNvPicPr>
          <p:nvPr/>
        </p:nvPicPr>
        <p:blipFill rotWithShape="1">
          <a:blip r:embed="rId3"/>
          <a:srcRect l="11986" t="24474" r="64365" b="7608"/>
          <a:stretch/>
        </p:blipFill>
        <p:spPr>
          <a:xfrm>
            <a:off x="2559884" y="830561"/>
            <a:ext cx="10171981" cy="821618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2381" y="432208"/>
            <a:ext cx="17483563" cy="1105505"/>
          </a:xfrm>
        </p:spPr>
        <p:txBody>
          <a:bodyPr>
            <a:normAutofit/>
          </a:bodyPr>
          <a:lstStyle/>
          <a:p>
            <a:pPr algn="ctr"/>
            <a:r>
              <a:rPr lang="en-US" sz="4399" b="1">
                <a:solidFill>
                  <a:srgbClr val="FFFFFF"/>
                </a:solidFill>
                <a:latin typeface="Poppins"/>
                <a:cs typeface="Poppins"/>
                <a:sym typeface="Arial"/>
              </a:rPr>
              <a:t>Difference Across Colleges and Universities</a:t>
            </a: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3988357396"/>
              </p:ext>
            </p:extLst>
          </p:nvPr>
        </p:nvGraphicFramePr>
        <p:xfrm>
          <a:off x="433311" y="1486167"/>
          <a:ext cx="17521436" cy="5302583"/>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97852">
                <a:tc>
                  <a:txBody>
                    <a:bodyPr/>
                    <a:lstStyle/>
                    <a:p>
                      <a:pPr algn="ctr"/>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Poppins" panose="00000500000000000000" pitchFamily="2" charset="0"/>
                          <a:cs typeface="Poppins" panose="00000500000000000000" pitchFamily="2" charset="0"/>
                        </a:rPr>
                        <a:t>Private University</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Poppins" panose="00000500000000000000" pitchFamily="2" charset="0"/>
                          <a:cs typeface="Poppins" panose="00000500000000000000" pitchFamily="2" charset="0"/>
                        </a:rPr>
                        <a:t>Out-of-State Universities</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Poppins" panose="00000500000000000000" pitchFamily="2" charset="0"/>
                          <a:cs typeface="Poppins" panose="00000500000000000000" pitchFamily="2" charset="0"/>
                        </a:rPr>
                        <a:t>California Community College (CCC)</a:t>
                      </a:r>
                    </a:p>
                  </a:txBody>
                  <a:tcPr marL="91416" marR="91416" marT="45708" marB="45708"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504287">
                <a:tc>
                  <a:txBody>
                    <a:bodyPr/>
                    <a:lstStyle/>
                    <a:p>
                      <a:r>
                        <a:rPr lang="en-US" sz="2800" b="1">
                          <a:solidFill>
                            <a:schemeClr val="tx1"/>
                          </a:solidFill>
                          <a:latin typeface="Calibri" panose="020F0502020204030204" pitchFamily="34" charset="0"/>
                          <a:cs typeface="Calibri" panose="020F0502020204030204" pitchFamily="34" charset="0"/>
                        </a:rPr>
                        <a:t>Admissions Requirements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n-US" sz="2800" b="1">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n-US" sz="2800" b="1">
                        <a:solidFill>
                          <a:schemeClr val="tx1"/>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a:solidFill>
                          <a:schemeClr val="tx1"/>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a:solidFill>
                          <a:schemeClr val="tx1"/>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bl>
          </a:graphicData>
        </a:graphic>
      </p:graphicFrame>
      <p:sp>
        <p:nvSpPr>
          <p:cNvPr id="3" name="TextBox 2">
            <a:extLst>
              <a:ext uri="{FF2B5EF4-FFF2-40B4-BE49-F238E27FC236}">
                <a16:creationId xmlns:a16="http://schemas.microsoft.com/office/drawing/2014/main" id="{E17A154B-8A23-1EA7-4C26-E47366333F3E}"/>
              </a:ext>
            </a:extLst>
          </p:cNvPr>
          <p:cNvSpPr txBox="1"/>
          <p:nvPr/>
        </p:nvSpPr>
        <p:spPr>
          <a:xfrm>
            <a:off x="2336800" y="4762366"/>
            <a:ext cx="3606800" cy="4648200"/>
          </a:xfrm>
          <a:prstGeom prst="rect">
            <a:avLst/>
          </a:prstGeom>
          <a:noFill/>
        </p:spPr>
        <p:txBody>
          <a:bodyPr wrap="square" rtlCol="0">
            <a:spAutoFit/>
          </a:bodyPr>
          <a:lstStyle/>
          <a:p>
            <a:endParaRPr lang="en-US"/>
          </a:p>
        </p:txBody>
      </p:sp>
      <p:sp>
        <p:nvSpPr>
          <p:cNvPr id="6" name="TextBox 5">
            <a:extLst>
              <a:ext uri="{FF2B5EF4-FFF2-40B4-BE49-F238E27FC236}">
                <a16:creationId xmlns:a16="http://schemas.microsoft.com/office/drawing/2014/main" id="{CCE4EB70-D11D-300A-6BF3-F81BDF9588E7}"/>
              </a:ext>
            </a:extLst>
          </p:cNvPr>
          <p:cNvSpPr txBox="1"/>
          <p:nvPr/>
        </p:nvSpPr>
        <p:spPr>
          <a:xfrm>
            <a:off x="2679036" y="3363570"/>
            <a:ext cx="3606800" cy="3323987"/>
          </a:xfrm>
          <a:prstGeom prst="rect">
            <a:avLst/>
          </a:prstGeom>
          <a:noFill/>
        </p:spPr>
        <p:txBody>
          <a:bodyPr wrap="square" rtlCol="0">
            <a:spAutoFit/>
          </a:bodyPr>
          <a:lstStyle/>
          <a:p>
            <a:pPr marL="0" indent="0">
              <a:buFontTx/>
              <a:buNone/>
            </a:pPr>
            <a:r>
              <a:rPr lang="en-US" sz="2800" b="1">
                <a:solidFill>
                  <a:schemeClr val="tx1"/>
                </a:solidFill>
                <a:latin typeface="Calibri"/>
                <a:ea typeface="Calibri"/>
                <a:cs typeface="Calibri"/>
                <a:sym typeface="Calibri"/>
              </a:rPr>
              <a:t>Selective admissions:</a:t>
            </a:r>
          </a:p>
          <a:p>
            <a:pPr marL="457200" indent="-457200">
              <a:buFontTx/>
              <a:buChar char="-"/>
            </a:pPr>
            <a:r>
              <a:rPr lang="en-US" sz="2800">
                <a:solidFill>
                  <a:schemeClr val="tx1"/>
                </a:solidFill>
                <a:latin typeface="Calibri"/>
                <a:ea typeface="Calibri"/>
                <a:cs typeface="Calibri"/>
                <a:sym typeface="Calibri"/>
              </a:rPr>
              <a:t>A-G Requirements</a:t>
            </a:r>
          </a:p>
          <a:p>
            <a:pPr marL="457200" indent="-457200">
              <a:buFontTx/>
              <a:buChar char="-"/>
            </a:pPr>
            <a:r>
              <a:rPr lang="en-US" sz="2800">
                <a:solidFill>
                  <a:schemeClr val="tx1"/>
                </a:solidFill>
                <a:latin typeface="Calibri"/>
                <a:ea typeface="Calibri"/>
                <a:cs typeface="Calibri"/>
                <a:sym typeface="Calibri"/>
              </a:rPr>
              <a:t>Academic GPA</a:t>
            </a:r>
          </a:p>
          <a:p>
            <a:pPr marL="457200" indent="-457200">
              <a:buFontTx/>
              <a:buChar char="-"/>
            </a:pPr>
            <a:r>
              <a:rPr lang="en-US" sz="2800">
                <a:solidFill>
                  <a:schemeClr val="tx1"/>
                </a:solidFill>
                <a:latin typeface="Calibri"/>
                <a:ea typeface="Calibri"/>
                <a:cs typeface="Calibri"/>
                <a:sym typeface="Calibri"/>
              </a:rPr>
              <a:t>Personal Statement (UC Only)</a:t>
            </a:r>
          </a:p>
          <a:p>
            <a:pPr marL="457200" indent="-457200">
              <a:buFontTx/>
              <a:buChar char="-"/>
            </a:pPr>
            <a:r>
              <a:rPr lang="en-US" sz="2800">
                <a:solidFill>
                  <a:schemeClr val="tx1"/>
                </a:solidFill>
                <a:latin typeface="Calibri"/>
                <a:cs typeface="Calibri"/>
                <a:sym typeface="Calibri"/>
              </a:rPr>
              <a:t>SAT/ACT no longer required </a:t>
            </a:r>
            <a:endParaRPr lang="en-US" sz="2800">
              <a:solidFill>
                <a:schemeClr val="tx1"/>
              </a:solidFill>
            </a:endParaRPr>
          </a:p>
          <a:p>
            <a:endParaRPr lang="en-US"/>
          </a:p>
        </p:txBody>
      </p:sp>
      <p:sp>
        <p:nvSpPr>
          <p:cNvPr id="7" name="TextBox 6">
            <a:extLst>
              <a:ext uri="{FF2B5EF4-FFF2-40B4-BE49-F238E27FC236}">
                <a16:creationId xmlns:a16="http://schemas.microsoft.com/office/drawing/2014/main" id="{5F56D67C-D8FE-D802-CAB9-EA657C55021D}"/>
              </a:ext>
            </a:extLst>
          </p:cNvPr>
          <p:cNvSpPr txBox="1"/>
          <p:nvPr/>
        </p:nvSpPr>
        <p:spPr>
          <a:xfrm>
            <a:off x="6327177" y="3227601"/>
            <a:ext cx="3719766" cy="3754874"/>
          </a:xfrm>
          <a:prstGeom prst="rect">
            <a:avLst/>
          </a:prstGeom>
          <a:noFill/>
        </p:spPr>
        <p:txBody>
          <a:bodyPr wrap="square" rtlCol="0">
            <a:spAutoFit/>
          </a:bodyPr>
          <a:lstStyle/>
          <a:p>
            <a:pPr marL="0" indent="0">
              <a:buFontTx/>
              <a:buNone/>
            </a:pPr>
            <a:r>
              <a:rPr lang="en-US" sz="2800" b="1">
                <a:solidFill>
                  <a:schemeClr val="tx1"/>
                </a:solidFill>
                <a:latin typeface="Calibri"/>
                <a:ea typeface="Calibri"/>
                <a:cs typeface="Calibri"/>
                <a:sym typeface="Calibri"/>
              </a:rPr>
              <a:t>Selective admissions:</a:t>
            </a:r>
          </a:p>
          <a:p>
            <a:pPr marL="457200" indent="-457200">
              <a:buFontTx/>
              <a:buChar char="-"/>
            </a:pPr>
            <a:r>
              <a:rPr lang="en-US" sz="2800">
                <a:solidFill>
                  <a:schemeClr val="tx1"/>
                </a:solidFill>
                <a:latin typeface="Calibri"/>
                <a:ea typeface="Calibri"/>
                <a:cs typeface="Calibri"/>
                <a:sym typeface="Calibri"/>
              </a:rPr>
              <a:t>A-G Requirements</a:t>
            </a:r>
          </a:p>
          <a:p>
            <a:pPr marL="457200" indent="-457200">
              <a:buFontTx/>
              <a:buChar char="-"/>
            </a:pPr>
            <a:r>
              <a:rPr lang="en-US" sz="2800">
                <a:solidFill>
                  <a:schemeClr val="tx1"/>
                </a:solidFill>
                <a:latin typeface="Calibri"/>
                <a:ea typeface="Calibri"/>
                <a:cs typeface="Calibri"/>
                <a:sym typeface="Calibri"/>
              </a:rPr>
              <a:t>Academic GPA</a:t>
            </a:r>
          </a:p>
          <a:p>
            <a:pPr marL="457200" indent="-457200">
              <a:buFontTx/>
              <a:buChar char="-"/>
            </a:pPr>
            <a:r>
              <a:rPr lang="en-US" sz="2800">
                <a:solidFill>
                  <a:schemeClr val="tx1"/>
                </a:solidFill>
                <a:latin typeface="Calibri"/>
                <a:ea typeface="Calibri"/>
                <a:cs typeface="Calibri"/>
                <a:sym typeface="Calibri"/>
              </a:rPr>
              <a:t>Personal Statement</a:t>
            </a:r>
          </a:p>
          <a:p>
            <a:pPr marL="457200" indent="-457200">
              <a:buFontTx/>
              <a:buChar char="-"/>
            </a:pPr>
            <a:r>
              <a:rPr lang="en-US" sz="2800">
                <a:solidFill>
                  <a:schemeClr val="tx1"/>
                </a:solidFill>
                <a:latin typeface="Calibri"/>
                <a:cs typeface="Calibri"/>
                <a:sym typeface="Calibri"/>
              </a:rPr>
              <a:t>May require SAT/ACT</a:t>
            </a:r>
          </a:p>
          <a:p>
            <a:pPr marL="457200" indent="-457200">
              <a:buFontTx/>
              <a:buChar char="-"/>
            </a:pPr>
            <a:r>
              <a:rPr lang="en-US" sz="2800">
                <a:solidFill>
                  <a:schemeClr val="tx1"/>
                </a:solidFill>
                <a:latin typeface="Calibri"/>
                <a:cs typeface="Calibri"/>
                <a:sym typeface="Calibri"/>
              </a:rPr>
              <a:t>May request Letters of Recommendation</a:t>
            </a:r>
            <a:endParaRPr lang="en-US" sz="2800">
              <a:solidFill>
                <a:schemeClr val="tx1"/>
              </a:solidFill>
            </a:endParaRPr>
          </a:p>
          <a:p>
            <a:endParaRPr lang="en-US"/>
          </a:p>
        </p:txBody>
      </p:sp>
      <p:sp>
        <p:nvSpPr>
          <p:cNvPr id="8" name="TextBox 7">
            <a:extLst>
              <a:ext uri="{FF2B5EF4-FFF2-40B4-BE49-F238E27FC236}">
                <a16:creationId xmlns:a16="http://schemas.microsoft.com/office/drawing/2014/main" id="{D6151EAC-D839-0FC7-6368-34ECC8CBCF47}"/>
              </a:ext>
            </a:extLst>
          </p:cNvPr>
          <p:cNvSpPr txBox="1"/>
          <p:nvPr/>
        </p:nvSpPr>
        <p:spPr>
          <a:xfrm>
            <a:off x="10088284" y="3313137"/>
            <a:ext cx="3962401" cy="3754874"/>
          </a:xfrm>
          <a:prstGeom prst="rect">
            <a:avLst/>
          </a:prstGeom>
          <a:noFill/>
        </p:spPr>
        <p:txBody>
          <a:bodyPr wrap="square" rtlCol="0">
            <a:spAutoFit/>
          </a:bodyPr>
          <a:lstStyle/>
          <a:p>
            <a:r>
              <a:rPr lang="en-US" sz="2800" b="1">
                <a:solidFill>
                  <a:schemeClr val="tx1"/>
                </a:solidFill>
                <a:latin typeface="Calibri" panose="020F0502020204030204" pitchFamily="34" charset="0"/>
                <a:cs typeface="Calibri" panose="020F0502020204030204" pitchFamily="34" charset="0"/>
              </a:rPr>
              <a:t>Selective admissions:</a:t>
            </a:r>
          </a:p>
          <a:p>
            <a:pPr marL="457200" indent="-457200">
              <a:buFontTx/>
              <a:buChar char="-"/>
            </a:pPr>
            <a:r>
              <a:rPr lang="en-US" sz="2800">
                <a:solidFill>
                  <a:schemeClr val="tx1"/>
                </a:solidFill>
                <a:latin typeface="Calibri" panose="020F0502020204030204" pitchFamily="34" charset="0"/>
                <a:cs typeface="Calibri" panose="020F0502020204030204" pitchFamily="34" charset="0"/>
              </a:rPr>
              <a:t>A-G Requirements</a:t>
            </a:r>
          </a:p>
          <a:p>
            <a:pPr marL="457200" indent="-457200">
              <a:buFontTx/>
              <a:buChar char="-"/>
            </a:pPr>
            <a:r>
              <a:rPr lang="en-US" sz="2800">
                <a:solidFill>
                  <a:schemeClr val="tx1"/>
                </a:solidFill>
                <a:latin typeface="Calibri" panose="020F0502020204030204" pitchFamily="34" charset="0"/>
                <a:cs typeface="Calibri" panose="020F0502020204030204" pitchFamily="34" charset="0"/>
              </a:rPr>
              <a:t>Academic GPA</a:t>
            </a:r>
          </a:p>
          <a:p>
            <a:pPr marL="457200" indent="-457200">
              <a:buFontTx/>
              <a:buChar char="-"/>
            </a:pPr>
            <a:r>
              <a:rPr lang="en-US" sz="2800">
                <a:solidFill>
                  <a:schemeClr val="tx1"/>
                </a:solidFill>
                <a:latin typeface="Calibri" panose="020F0502020204030204" pitchFamily="34" charset="0"/>
                <a:cs typeface="Calibri" panose="020F0502020204030204" pitchFamily="34" charset="0"/>
              </a:rPr>
              <a:t>May request a Personal Statement </a:t>
            </a:r>
          </a:p>
          <a:p>
            <a:pPr marL="457200" indent="-457200">
              <a:buFontTx/>
              <a:buChar char="-"/>
            </a:pPr>
            <a:r>
              <a:rPr lang="en-US" sz="2800">
                <a:solidFill>
                  <a:schemeClr val="tx1"/>
                </a:solidFill>
                <a:latin typeface="Calibri" panose="020F0502020204030204" pitchFamily="34" charset="0"/>
                <a:cs typeface="Calibri" panose="020F0502020204030204" pitchFamily="34" charset="0"/>
              </a:rPr>
              <a:t>May require SAT/ACT</a:t>
            </a:r>
          </a:p>
          <a:p>
            <a:pPr marL="457200" indent="-457200">
              <a:buFontTx/>
              <a:buChar char="-"/>
            </a:pPr>
            <a:r>
              <a:rPr lang="en-US" sz="2800">
                <a:solidFill>
                  <a:schemeClr val="tx1"/>
                </a:solidFill>
                <a:latin typeface="Calibri" panose="020F0502020204030204" pitchFamily="34" charset="0"/>
                <a:cs typeface="Calibri" panose="020F0502020204030204" pitchFamily="34" charset="0"/>
              </a:rPr>
              <a:t>May request Letters of Recommendation</a:t>
            </a:r>
          </a:p>
          <a:p>
            <a:endParaRPr lang="en-US"/>
          </a:p>
        </p:txBody>
      </p:sp>
      <p:sp>
        <p:nvSpPr>
          <p:cNvPr id="9" name="TextBox 8">
            <a:extLst>
              <a:ext uri="{FF2B5EF4-FFF2-40B4-BE49-F238E27FC236}">
                <a16:creationId xmlns:a16="http://schemas.microsoft.com/office/drawing/2014/main" id="{80AAA85A-F06E-5219-7F9C-48A00DAA9AD7}"/>
              </a:ext>
            </a:extLst>
          </p:cNvPr>
          <p:cNvSpPr txBox="1"/>
          <p:nvPr/>
        </p:nvSpPr>
        <p:spPr>
          <a:xfrm>
            <a:off x="13984923" y="3407800"/>
            <a:ext cx="3912093" cy="3323987"/>
          </a:xfrm>
          <a:prstGeom prst="rect">
            <a:avLst/>
          </a:prstGeom>
          <a:noFill/>
        </p:spPr>
        <p:txBody>
          <a:bodyPr wrap="square" rtlCol="0">
            <a:spAutoFit/>
          </a:bodyPr>
          <a:lstStyle/>
          <a:p>
            <a:r>
              <a:rPr lang="en-US" sz="2800" b="1">
                <a:solidFill>
                  <a:schemeClr val="tx1"/>
                </a:solidFill>
                <a:latin typeface="Calibri" panose="020F0502020204030204" pitchFamily="34" charset="0"/>
                <a:cs typeface="Calibri" panose="020F0502020204030204" pitchFamily="34" charset="0"/>
              </a:rPr>
              <a:t>Open access colleges:</a:t>
            </a:r>
          </a:p>
          <a:p>
            <a:pPr marL="457200" indent="-457200">
              <a:buFontTx/>
              <a:buChar char="-"/>
            </a:pPr>
            <a:r>
              <a:rPr lang="en-US" sz="2800">
                <a:solidFill>
                  <a:schemeClr val="tx1"/>
                </a:solidFill>
                <a:latin typeface="Calibri" panose="020F0502020204030204" pitchFamily="34" charset="0"/>
                <a:cs typeface="Calibri" panose="020F0502020204030204" pitchFamily="34" charset="0"/>
              </a:rPr>
              <a:t>HS Diploma not required</a:t>
            </a:r>
          </a:p>
          <a:p>
            <a:pPr marL="457200" indent="-457200">
              <a:buFontTx/>
              <a:buChar char="-"/>
            </a:pPr>
            <a:r>
              <a:rPr lang="en-US" sz="2800">
                <a:solidFill>
                  <a:schemeClr val="tx1"/>
                </a:solidFill>
                <a:latin typeface="Calibri" panose="020F0502020204030204" pitchFamily="34" charset="0"/>
                <a:cs typeface="Calibri" panose="020F0502020204030204" pitchFamily="34" charset="0"/>
              </a:rPr>
              <a:t>No minimum GPA</a:t>
            </a:r>
          </a:p>
          <a:p>
            <a:pPr marL="457200" indent="-457200">
              <a:buFontTx/>
              <a:buChar char="-"/>
            </a:pPr>
            <a:r>
              <a:rPr lang="en-US" sz="2800">
                <a:solidFill>
                  <a:schemeClr val="tx1"/>
                </a:solidFill>
                <a:latin typeface="Calibri" panose="020F0502020204030204" pitchFamily="34" charset="0"/>
                <a:cs typeface="Calibri" panose="020F0502020204030204" pitchFamily="34" charset="0"/>
              </a:rPr>
              <a:t>No personal statement</a:t>
            </a:r>
          </a:p>
          <a:p>
            <a:pPr marL="457200" indent="-457200">
              <a:buFontTx/>
              <a:buChar char="-"/>
            </a:pPr>
            <a:r>
              <a:rPr lang="en-US" sz="2800">
                <a:solidFill>
                  <a:schemeClr val="tx1"/>
                </a:solidFill>
                <a:latin typeface="Calibri" panose="020F0502020204030204" pitchFamily="34" charset="0"/>
                <a:cs typeface="Calibri" panose="020F0502020204030204" pitchFamily="34" charset="0"/>
              </a:rPr>
              <a:t>No SAT/ACT required</a:t>
            </a:r>
          </a:p>
          <a:p>
            <a:endParaRPr lang="en-US"/>
          </a:p>
        </p:txBody>
      </p:sp>
    </p:spTree>
    <p:extLst>
      <p:ext uri="{BB962C8B-B14F-4D97-AF65-F5344CB8AC3E}">
        <p14:creationId xmlns:p14="http://schemas.microsoft.com/office/powerpoint/2010/main" val="313688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2381" y="432208"/>
            <a:ext cx="17483563" cy="1105505"/>
          </a:xfrm>
        </p:spPr>
        <p:txBody>
          <a:bodyPr>
            <a:normAutofit/>
          </a:bodyPr>
          <a:lstStyle/>
          <a:p>
            <a:pPr algn="ctr"/>
            <a:r>
              <a:rPr lang="en-US" sz="4399" b="1">
                <a:solidFill>
                  <a:srgbClr val="FFFFFF"/>
                </a:solidFill>
                <a:latin typeface="Poppins"/>
                <a:cs typeface="Poppins"/>
                <a:sym typeface="Arial"/>
              </a:rPr>
              <a:t>Difference Across Colleges and Universities</a:t>
            </a: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4175744040"/>
              </p:ext>
            </p:extLst>
          </p:nvPr>
        </p:nvGraphicFramePr>
        <p:xfrm>
          <a:off x="433311" y="1505300"/>
          <a:ext cx="17521436" cy="6639062"/>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83056">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Poppins" panose="00000500000000000000" pitchFamily="2" charset="0"/>
                          <a:cs typeface="Poppins" panose="00000500000000000000" pitchFamily="2" charset="0"/>
                        </a:rPr>
                        <a:t>University of California (UC) or California State University (CSU)</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Poppins" panose="00000500000000000000" pitchFamily="2" charset="0"/>
                          <a:cs typeface="Poppins" panose="00000500000000000000" pitchFamily="2" charset="0"/>
                        </a:rPr>
                        <a:t>Private University</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Poppins" panose="00000500000000000000" pitchFamily="2" charset="0"/>
                          <a:cs typeface="Poppins" panose="00000500000000000000" pitchFamily="2" charset="0"/>
                        </a:rPr>
                        <a:t>Out-of-State Universities</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Poppins" panose="00000500000000000000" pitchFamily="2" charset="0"/>
                          <a:cs typeface="Poppins" panose="00000500000000000000" pitchFamily="2" charset="0"/>
                        </a:rPr>
                        <a:t>California Community College (CCC)</a:t>
                      </a:r>
                    </a:p>
                  </a:txBody>
                  <a:tcPr marL="91416" marR="91416" marT="45708" marB="45708"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059990">
                <a:tc>
                  <a:txBody>
                    <a:bodyPr/>
                    <a:lstStyle/>
                    <a:p>
                      <a:r>
                        <a:rPr lang="en-US" sz="2400" b="0">
                          <a:latin typeface="Calibri" panose="020F0502020204030204" pitchFamily="34" charset="0"/>
                          <a:cs typeface="Calibri" panose="020F0502020204030204" pitchFamily="34" charset="0"/>
                        </a:rPr>
                        <a:t>Admissions Requirements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a:latin typeface="Calibri"/>
                          <a:ea typeface="Calibri"/>
                          <a:cs typeface="Calibri"/>
                          <a:sym typeface="Calibri"/>
                        </a:rPr>
                        <a:t>Selective admissions:</a:t>
                      </a:r>
                    </a:p>
                    <a:p>
                      <a:pPr marL="457200" indent="-457200">
                        <a:buFontTx/>
                        <a:buChar char="-"/>
                      </a:pPr>
                      <a:r>
                        <a:rPr lang="en-US" sz="2400" b="0">
                          <a:latin typeface="Calibri"/>
                          <a:ea typeface="Calibri"/>
                          <a:cs typeface="Calibri"/>
                          <a:sym typeface="Calibri"/>
                        </a:rPr>
                        <a:t>A-G Requirements</a:t>
                      </a:r>
                    </a:p>
                    <a:p>
                      <a:pPr marL="457200" indent="-457200">
                        <a:buFontTx/>
                        <a:buChar char="-"/>
                      </a:pPr>
                      <a:r>
                        <a:rPr lang="en-US" sz="2400" b="0">
                          <a:latin typeface="Calibri"/>
                          <a:ea typeface="Calibri"/>
                          <a:cs typeface="Calibri"/>
                          <a:sym typeface="Calibri"/>
                        </a:rPr>
                        <a:t>Academic GPA</a:t>
                      </a:r>
                    </a:p>
                    <a:p>
                      <a:pPr marL="457200" indent="-457200">
                        <a:buFontTx/>
                        <a:buChar char="-"/>
                      </a:pPr>
                      <a:r>
                        <a:rPr lang="en-US" sz="2400" b="0">
                          <a:latin typeface="Calibri"/>
                          <a:ea typeface="Calibri"/>
                          <a:cs typeface="Calibri"/>
                          <a:sym typeface="Calibri"/>
                        </a:rPr>
                        <a:t>Personal Statement (UC Only)</a:t>
                      </a:r>
                    </a:p>
                    <a:p>
                      <a:pPr marL="457200" indent="-457200">
                        <a:buFontTx/>
                        <a:buChar char="-"/>
                      </a:pPr>
                      <a:r>
                        <a:rPr lang="en-US" sz="2400" b="0">
                          <a:latin typeface="Calibri"/>
                          <a:cs typeface="Calibri"/>
                          <a:sym typeface="Calibri"/>
                        </a:rPr>
                        <a:t>SAT/ACT no longer required </a:t>
                      </a:r>
                      <a:endParaRPr lang="en-US" sz="2400" b="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a:latin typeface="Calibri"/>
                          <a:ea typeface="Calibri"/>
                          <a:cs typeface="Calibri"/>
                          <a:sym typeface="Calibri"/>
                        </a:rPr>
                        <a:t>Selective admissions:</a:t>
                      </a:r>
                    </a:p>
                    <a:p>
                      <a:pPr marL="457200" indent="-457200">
                        <a:buFontTx/>
                        <a:buChar char="-"/>
                      </a:pPr>
                      <a:r>
                        <a:rPr lang="en-US" sz="2400" b="0">
                          <a:latin typeface="Calibri"/>
                          <a:ea typeface="Calibri"/>
                          <a:cs typeface="Calibri"/>
                          <a:sym typeface="Calibri"/>
                        </a:rPr>
                        <a:t>A-G Requirements</a:t>
                      </a:r>
                    </a:p>
                    <a:p>
                      <a:pPr marL="457200" indent="-457200">
                        <a:buFontTx/>
                        <a:buChar char="-"/>
                      </a:pPr>
                      <a:r>
                        <a:rPr lang="en-US" sz="2400" b="0">
                          <a:latin typeface="Calibri"/>
                          <a:ea typeface="Calibri"/>
                          <a:cs typeface="Calibri"/>
                          <a:sym typeface="Calibri"/>
                        </a:rPr>
                        <a:t>Academic GPA</a:t>
                      </a:r>
                    </a:p>
                    <a:p>
                      <a:pPr marL="457200" indent="-457200">
                        <a:buFontTx/>
                        <a:buChar char="-"/>
                      </a:pPr>
                      <a:r>
                        <a:rPr lang="en-US" sz="2400" b="0">
                          <a:latin typeface="Calibri"/>
                          <a:ea typeface="Calibri"/>
                          <a:cs typeface="Calibri"/>
                          <a:sym typeface="Calibri"/>
                        </a:rPr>
                        <a:t>Personal Statement</a:t>
                      </a:r>
                    </a:p>
                    <a:p>
                      <a:pPr marL="457200" indent="-457200">
                        <a:buFontTx/>
                        <a:buChar char="-"/>
                      </a:pPr>
                      <a:r>
                        <a:rPr lang="en-US" sz="2400" b="0">
                          <a:latin typeface="Calibri"/>
                          <a:cs typeface="Calibri"/>
                          <a:sym typeface="Calibri"/>
                        </a:rPr>
                        <a:t>May require SAT/ACT</a:t>
                      </a:r>
                    </a:p>
                    <a:p>
                      <a:pPr marL="457200" indent="-457200">
                        <a:buFontTx/>
                        <a:buChar char="-"/>
                      </a:pPr>
                      <a:r>
                        <a:rPr lang="en-US" sz="2400" b="0">
                          <a:latin typeface="Calibri"/>
                          <a:cs typeface="Calibri"/>
                          <a:sym typeface="Calibri"/>
                        </a:rPr>
                        <a:t>May request Letters of Recommendation</a:t>
                      </a:r>
                      <a:endParaRPr lang="en-US" sz="2400" b="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a:latin typeface="Calibri" panose="020F0502020204030204" pitchFamily="34" charset="0"/>
                          <a:cs typeface="Calibri" panose="020F0502020204030204" pitchFamily="34" charset="0"/>
                        </a:rPr>
                        <a:t>Selective admissions:</a:t>
                      </a:r>
                    </a:p>
                    <a:p>
                      <a:pPr marL="457200" indent="-457200">
                        <a:buFontTx/>
                        <a:buChar char="-"/>
                      </a:pPr>
                      <a:r>
                        <a:rPr lang="en-US" sz="2400" b="0">
                          <a:latin typeface="Calibri" panose="020F0502020204030204" pitchFamily="34" charset="0"/>
                          <a:cs typeface="Calibri" panose="020F0502020204030204" pitchFamily="34" charset="0"/>
                        </a:rPr>
                        <a:t>A-G Requirements</a:t>
                      </a:r>
                    </a:p>
                    <a:p>
                      <a:pPr marL="457200" indent="-457200">
                        <a:buFontTx/>
                        <a:buChar char="-"/>
                      </a:pPr>
                      <a:r>
                        <a:rPr lang="en-US" sz="2400" b="0">
                          <a:latin typeface="Calibri" panose="020F0502020204030204" pitchFamily="34" charset="0"/>
                          <a:cs typeface="Calibri" panose="020F0502020204030204" pitchFamily="34" charset="0"/>
                        </a:rPr>
                        <a:t>Academic GPA</a:t>
                      </a:r>
                    </a:p>
                    <a:p>
                      <a:pPr marL="457200" indent="-457200">
                        <a:buFontTx/>
                        <a:buChar char="-"/>
                      </a:pPr>
                      <a:r>
                        <a:rPr lang="en-US" sz="2400" b="0">
                          <a:latin typeface="Calibri" panose="020F0502020204030204" pitchFamily="34" charset="0"/>
                          <a:cs typeface="Calibri" panose="020F0502020204030204" pitchFamily="34" charset="0"/>
                        </a:rPr>
                        <a:t>May request a Personal Statement </a:t>
                      </a:r>
                    </a:p>
                    <a:p>
                      <a:pPr marL="457200" indent="-457200">
                        <a:buFontTx/>
                        <a:buChar char="-"/>
                      </a:pPr>
                      <a:r>
                        <a:rPr lang="en-US" sz="2400" b="0">
                          <a:latin typeface="Calibri" panose="020F0502020204030204" pitchFamily="34" charset="0"/>
                          <a:cs typeface="Calibri" panose="020F0502020204030204" pitchFamily="34" charset="0"/>
                        </a:rPr>
                        <a:t>May require SAT/ACT</a:t>
                      </a:r>
                    </a:p>
                    <a:p>
                      <a:pPr marL="457200" indent="-457200">
                        <a:buFontTx/>
                        <a:buChar char="-"/>
                      </a:pPr>
                      <a:r>
                        <a:rPr lang="en-US" sz="2400" b="0">
                          <a:latin typeface="Calibri" panose="020F0502020204030204" pitchFamily="34" charset="0"/>
                          <a:cs typeface="Calibri" panose="020F0502020204030204" pitchFamily="34" charset="0"/>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a:latin typeface="Calibri" panose="020F0502020204030204" pitchFamily="34" charset="0"/>
                          <a:cs typeface="Calibri" panose="020F0502020204030204" pitchFamily="34" charset="0"/>
                        </a:rPr>
                        <a:t>Open access colleges:</a:t>
                      </a:r>
                    </a:p>
                    <a:p>
                      <a:pPr marL="457200" indent="-457200">
                        <a:buFontTx/>
                        <a:buChar char="-"/>
                      </a:pPr>
                      <a:r>
                        <a:rPr lang="en-US" sz="2400" b="0">
                          <a:latin typeface="Calibri" panose="020F0502020204030204" pitchFamily="34" charset="0"/>
                          <a:cs typeface="Calibri" panose="020F0502020204030204" pitchFamily="34" charset="0"/>
                        </a:rPr>
                        <a:t>HS Diploma not required</a:t>
                      </a:r>
                    </a:p>
                    <a:p>
                      <a:pPr marL="457200" indent="-457200">
                        <a:buFontTx/>
                        <a:buChar char="-"/>
                      </a:pPr>
                      <a:r>
                        <a:rPr lang="en-US" sz="2400" b="0">
                          <a:latin typeface="Calibri" panose="020F0502020204030204" pitchFamily="34" charset="0"/>
                          <a:cs typeface="Calibri" panose="020F0502020204030204" pitchFamily="34" charset="0"/>
                        </a:rPr>
                        <a:t>No minimum GPA</a:t>
                      </a:r>
                    </a:p>
                    <a:p>
                      <a:pPr marL="457200" indent="-457200">
                        <a:buFontTx/>
                        <a:buChar char="-"/>
                      </a:pPr>
                      <a:r>
                        <a:rPr lang="en-US" sz="2400" b="0">
                          <a:latin typeface="Calibri" panose="020F0502020204030204" pitchFamily="34" charset="0"/>
                          <a:cs typeface="Calibri" panose="020F0502020204030204" pitchFamily="34" charset="0"/>
                        </a:rPr>
                        <a:t>No personal statement</a:t>
                      </a:r>
                    </a:p>
                    <a:p>
                      <a:pPr marL="457200" indent="-457200">
                        <a:buFontTx/>
                        <a:buChar char="-"/>
                      </a:pPr>
                      <a:r>
                        <a:rPr lang="en-US" sz="2400" b="0">
                          <a:latin typeface="Calibri" panose="020F0502020204030204" pitchFamily="34" charset="0"/>
                          <a:cs typeface="Calibri" panose="020F0502020204030204" pitchFamily="34" charset="0"/>
                        </a:rPr>
                        <a:t>No SAT/ACT required</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780776">
                <a:tc>
                  <a:txBody>
                    <a:bodyPr/>
                    <a:lstStyle/>
                    <a:p>
                      <a:r>
                        <a:rPr kumimoji="0" lang="en-US" sz="2800" b="1" i="0" u="none" strike="noStrike" kern="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sym typeface="Arial"/>
                        </a:rPr>
                        <a:t>Room &amp; Board</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800" b="1" i="0" u="none" strike="noStrike" kern="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800" b="1" i="0" u="none" strike="noStrike" kern="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bl>
          </a:graphicData>
        </a:graphic>
      </p:graphicFrame>
      <p:sp>
        <p:nvSpPr>
          <p:cNvPr id="3" name="TextBox 2">
            <a:extLst>
              <a:ext uri="{FF2B5EF4-FFF2-40B4-BE49-F238E27FC236}">
                <a16:creationId xmlns:a16="http://schemas.microsoft.com/office/drawing/2014/main" id="{33DBAF93-9140-3C0F-A0DD-E9C15CEA48AC}"/>
              </a:ext>
            </a:extLst>
          </p:cNvPr>
          <p:cNvSpPr txBox="1"/>
          <p:nvPr/>
        </p:nvSpPr>
        <p:spPr>
          <a:xfrm>
            <a:off x="2284844" y="6420144"/>
            <a:ext cx="3684155" cy="20313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Priority 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meal plans</a:t>
            </a:r>
          </a:p>
          <a:p>
            <a:endParaRPr lang="en-US"/>
          </a:p>
        </p:txBody>
      </p:sp>
      <p:sp>
        <p:nvSpPr>
          <p:cNvPr id="6" name="TextBox 5">
            <a:extLst>
              <a:ext uri="{FF2B5EF4-FFF2-40B4-BE49-F238E27FC236}">
                <a16:creationId xmlns:a16="http://schemas.microsoft.com/office/drawing/2014/main" id="{431C13EB-1605-CA36-0796-2085AD5A9162}"/>
              </a:ext>
            </a:extLst>
          </p:cNvPr>
          <p:cNvSpPr txBox="1"/>
          <p:nvPr/>
        </p:nvSpPr>
        <p:spPr>
          <a:xfrm>
            <a:off x="6201675" y="6358741"/>
            <a:ext cx="3642451" cy="20313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meal plans</a:t>
            </a:r>
          </a:p>
          <a:p>
            <a:endParaRPr lang="en-US"/>
          </a:p>
        </p:txBody>
      </p:sp>
      <p:sp>
        <p:nvSpPr>
          <p:cNvPr id="7" name="TextBox 6">
            <a:extLst>
              <a:ext uri="{FF2B5EF4-FFF2-40B4-BE49-F238E27FC236}">
                <a16:creationId xmlns:a16="http://schemas.microsoft.com/office/drawing/2014/main" id="{4A78F942-C3BF-5D0B-6F9E-46DBD2B5FD2D}"/>
              </a:ext>
            </a:extLst>
          </p:cNvPr>
          <p:cNvSpPr txBox="1"/>
          <p:nvPr/>
        </p:nvSpPr>
        <p:spPr>
          <a:xfrm>
            <a:off x="9700167" y="6417692"/>
            <a:ext cx="3642451" cy="20313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1" i="0" u="none" strike="noStrike" kern="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sym typeface="Arial"/>
              </a:rPr>
              <a:t>Access to meal plans</a:t>
            </a:r>
          </a:p>
          <a:p>
            <a:endParaRPr lang="en-US"/>
          </a:p>
        </p:txBody>
      </p:sp>
      <p:sp>
        <p:nvSpPr>
          <p:cNvPr id="8" name="TextBox 7">
            <a:extLst>
              <a:ext uri="{FF2B5EF4-FFF2-40B4-BE49-F238E27FC236}">
                <a16:creationId xmlns:a16="http://schemas.microsoft.com/office/drawing/2014/main" id="{EDDD17B1-8E2A-D8B5-FB06-7E97E8BFCCB3}"/>
              </a:ext>
            </a:extLst>
          </p:cNvPr>
          <p:cNvSpPr txBox="1"/>
          <p:nvPr/>
        </p:nvSpPr>
        <p:spPr>
          <a:xfrm>
            <a:off x="14179339" y="6434584"/>
            <a:ext cx="3950596" cy="1600438"/>
          </a:xfrm>
          <a:prstGeom prst="rect">
            <a:avLst/>
          </a:prstGeom>
          <a:noFill/>
        </p:spPr>
        <p:txBody>
          <a:bodyPr wrap="square" rtlCol="0">
            <a:spAutoFit/>
          </a:bodyPr>
          <a:lstStyle/>
          <a:p>
            <a:r>
              <a:rPr kumimoji="0" lang="en-US" sz="2800" b="1" i="0" u="none" strike="noStrike" kern="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sym typeface="Arial"/>
              </a:rPr>
              <a:t>Campus housing and meal plans are not typically available</a:t>
            </a:r>
            <a:endParaRPr kumimoji="0" lang="en-US"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endParaRPr lang="en-US"/>
          </a:p>
        </p:txBody>
      </p:sp>
    </p:spTree>
    <p:extLst>
      <p:ext uri="{BB962C8B-B14F-4D97-AF65-F5344CB8AC3E}">
        <p14:creationId xmlns:p14="http://schemas.microsoft.com/office/powerpoint/2010/main" val="35009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75"/>
        <p:cNvGrpSpPr/>
        <p:nvPr/>
      </p:nvGrpSpPr>
      <p:grpSpPr>
        <a:xfrm>
          <a:off x="0" y="0"/>
          <a:ext cx="0" cy="0"/>
          <a:chOff x="0" y="0"/>
          <a:chExt cx="0" cy="0"/>
        </a:xfrm>
      </p:grpSpPr>
      <p:pic>
        <p:nvPicPr>
          <p:cNvPr id="276" name="Google Shape;276;p3"/>
          <p:cNvPicPr preferRelativeResize="0"/>
          <p:nvPr/>
        </p:nvPicPr>
        <p:blipFill rotWithShape="1">
          <a:blip r:embed="rId3">
            <a:alphaModFix/>
          </a:blip>
          <a:srcRect t="2067" b="22930"/>
          <a:stretch/>
        </p:blipFill>
        <p:spPr>
          <a:xfrm>
            <a:off x="9144000" y="0"/>
            <a:ext cx="9144000" cy="10287000"/>
          </a:xfrm>
          <a:prstGeom prst="rect">
            <a:avLst/>
          </a:prstGeom>
          <a:noFill/>
          <a:ln>
            <a:noFill/>
          </a:ln>
        </p:spPr>
      </p:pic>
      <p:sp>
        <p:nvSpPr>
          <p:cNvPr id="277" name="Google Shape;277;p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25D1FD"/>
          </a:solidFill>
          <a:ln>
            <a:noFill/>
          </a:ln>
        </p:spPr>
        <p:txBody>
          <a:bodyPr/>
          <a:lstStyle/>
          <a:p>
            <a:endParaRPr lang="en-US"/>
          </a:p>
        </p:txBody>
      </p:sp>
      <p:sp>
        <p:nvSpPr>
          <p:cNvPr id="278" name="Google Shape;278;p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grpSp>
        <p:nvGrpSpPr>
          <p:cNvPr id="279" name="Google Shape;279;p3"/>
          <p:cNvGrpSpPr/>
          <p:nvPr/>
        </p:nvGrpSpPr>
        <p:grpSpPr>
          <a:xfrm>
            <a:off x="354045" y="1367023"/>
            <a:ext cx="8789955" cy="8055168"/>
            <a:chOff x="-386208" y="-306545"/>
            <a:chExt cx="9582856" cy="9815931"/>
          </a:xfrm>
        </p:grpSpPr>
        <p:sp>
          <p:nvSpPr>
            <p:cNvPr id="280" name="Google Shape;280;p3"/>
            <p:cNvSpPr txBox="1"/>
            <p:nvPr/>
          </p:nvSpPr>
          <p:spPr>
            <a:xfrm>
              <a:off x="0" y="-306545"/>
              <a:ext cx="9196648" cy="246221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Today’s </a:t>
              </a:r>
              <a:r>
                <a:rPr lang="en-US" sz="6000" b="1" i="0" u="none" strike="noStrike" cap="none">
                  <a:solidFill>
                    <a:srgbClr val="FED531"/>
                  </a:solidFill>
                  <a:latin typeface="Poppins"/>
                  <a:ea typeface="Poppins"/>
                  <a:cs typeface="Poppins"/>
                  <a:sym typeface="Poppins"/>
                </a:rPr>
                <a:t>Learning Objectives</a:t>
              </a:r>
              <a:endParaRPr sz="1400" b="0" i="0" u="none" strike="noStrike" cap="none">
                <a:solidFill>
                  <a:srgbClr val="000000"/>
                </a:solidFill>
                <a:latin typeface="Arial"/>
                <a:ea typeface="Arial"/>
                <a:cs typeface="Arial"/>
                <a:sym typeface="Arial"/>
              </a:endParaRPr>
            </a:p>
          </p:txBody>
        </p:sp>
        <p:sp>
          <p:nvSpPr>
            <p:cNvPr id="281" name="Google Shape;281;p3"/>
            <p:cNvSpPr txBox="1"/>
            <p:nvPr/>
          </p:nvSpPr>
          <p:spPr>
            <a:xfrm>
              <a:off x="-386208" y="2309386"/>
              <a:ext cx="9196500" cy="7200000"/>
            </a:xfrm>
            <a:prstGeom prst="rect">
              <a:avLst/>
            </a:prstGeom>
            <a:noFill/>
            <a:ln>
              <a:noFill/>
            </a:ln>
          </p:spPr>
          <p:txBody>
            <a:bodyPr spcFirstLastPara="1" wrap="square" lIns="0" tIns="0" rIns="0" bIns="0" anchor="t" anchorCtr="0">
              <a:spAutoFit/>
            </a:bodyPr>
            <a:lstStyle/>
            <a:p>
              <a:pPr marL="518160" marR="0" lvl="1" indent="-259079"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Explain the benefits of postsecondary education</a:t>
              </a:r>
              <a:endParaRPr sz="1400" b="0" i="0" u="none" strike="noStrike" cap="none">
                <a:solidFill>
                  <a:srgbClr val="000000"/>
                </a:solidFill>
                <a:latin typeface="Arial"/>
                <a:ea typeface="Arial"/>
                <a:cs typeface="Arial"/>
                <a:sym typeface="Arial"/>
              </a:endParaRPr>
            </a:p>
            <a:p>
              <a:pPr marL="518160" marR="0" lvl="1" indent="-259079"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Identify resources to help students explore their career interests and higher education options.</a:t>
              </a:r>
              <a:endParaRPr sz="1400" b="0" i="0" u="none" strike="noStrike" cap="none">
                <a:solidFill>
                  <a:srgbClr val="000000"/>
                </a:solidFill>
                <a:latin typeface="Arial"/>
                <a:ea typeface="Arial"/>
                <a:cs typeface="Arial"/>
                <a:sym typeface="Arial"/>
              </a:endParaRPr>
            </a:p>
            <a:p>
              <a:pPr marL="518160" marR="0" lvl="1" indent="-259079"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Describe key educational planning milestones between 11th -12th grade</a:t>
              </a:r>
              <a:endParaRPr sz="1400" b="0" i="0" u="none" strike="noStrike" cap="none">
                <a:solidFill>
                  <a:srgbClr val="000000"/>
                </a:solidFill>
                <a:latin typeface="Arial"/>
                <a:ea typeface="Arial"/>
                <a:cs typeface="Arial"/>
                <a:sym typeface="Arial"/>
              </a:endParaRPr>
            </a:p>
            <a:p>
              <a:pPr marL="518160" marR="0" lvl="1" indent="-259079"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Explain key steps and resources for applying for college and financial aid</a:t>
              </a:r>
              <a:endParaRPr sz="1400" b="0" i="0" u="none" strike="noStrike" cap="none">
                <a:solidFill>
                  <a:srgbClr val="000000"/>
                </a:solidFill>
                <a:latin typeface="Arial"/>
                <a:ea typeface="Arial"/>
                <a:cs typeface="Arial"/>
                <a:sym typeface="Arial"/>
              </a:endParaRPr>
            </a:p>
            <a:p>
              <a:pPr marL="518160" marR="0" lvl="1" indent="-259079" algn="l" rtl="0">
                <a:lnSpc>
                  <a:spcPct val="150000"/>
                </a:lnSpc>
                <a:spcBef>
                  <a:spcPts val="0"/>
                </a:spcBef>
                <a:spcAft>
                  <a:spcPts val="0"/>
                </a:spcAft>
                <a:buClr>
                  <a:srgbClr val="FFFFFF"/>
                </a:buClr>
                <a:buSzPts val="2399"/>
                <a:buFont typeface="Arial"/>
                <a:buChar char="•"/>
              </a:pPr>
              <a:r>
                <a:rPr lang="en-US" sz="2399" b="0" i="0" u="none" strike="noStrike" cap="none">
                  <a:solidFill>
                    <a:srgbClr val="FFFFFF"/>
                  </a:solidFill>
                  <a:latin typeface="Arial"/>
                  <a:ea typeface="Arial"/>
                  <a:cs typeface="Arial"/>
                  <a:sym typeface="Arial"/>
                </a:rPr>
                <a:t>Describe specific resources, benefits and supports available to help foster youth achieve their postsecondary educational goals</a:t>
              </a:r>
              <a:endParaRPr sz="1400" b="0" i="0" u="none" strike="noStrike" cap="none">
                <a:solidFill>
                  <a:srgbClr val="000000"/>
                </a:solidFill>
                <a:latin typeface="Arial"/>
                <a:ea typeface="Arial"/>
                <a:cs typeface="Arial"/>
                <a:sym typeface="Arial"/>
              </a:endParaRPr>
            </a:p>
            <a:p>
              <a:pPr marL="518160" marR="0" lvl="1" indent="-106743" algn="l" rtl="0">
                <a:lnSpc>
                  <a:spcPct val="180075"/>
                </a:lnSpc>
                <a:spcBef>
                  <a:spcPts val="0"/>
                </a:spcBef>
                <a:spcAft>
                  <a:spcPts val="0"/>
                </a:spcAft>
                <a:buClr>
                  <a:schemeClr val="dk1"/>
                </a:buClr>
                <a:buSzPts val="2399"/>
                <a:buFont typeface="Arial"/>
                <a:buNone/>
              </a:pPr>
              <a:endParaRPr sz="2399" b="0" i="0" u="none" strike="noStrike" cap="none">
                <a:solidFill>
                  <a:srgbClr val="FFFFFF"/>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a:t> </a:t>
            </a:r>
            <a:endParaRPr/>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51975" y="-92070"/>
            <a:ext cx="17483563" cy="1105505"/>
          </a:xfrm>
        </p:spPr>
        <p:txBody>
          <a:bodyPr>
            <a:normAutofit/>
          </a:bodyPr>
          <a:lstStyle/>
          <a:p>
            <a:pPr algn="ctr"/>
            <a:r>
              <a:rPr lang="en-US" sz="4399" b="1">
                <a:solidFill>
                  <a:srgbClr val="FFFFFF"/>
                </a:solidFill>
                <a:latin typeface="Poppins"/>
                <a:cs typeface="Poppins"/>
                <a:sym typeface="Arial"/>
              </a:rPr>
              <a:t>Difference Across Colleges and Universities</a:t>
            </a: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3651549374"/>
              </p:ext>
            </p:extLst>
          </p:nvPr>
        </p:nvGraphicFramePr>
        <p:xfrm>
          <a:off x="404231" y="791954"/>
          <a:ext cx="17521436" cy="9550387"/>
        </p:xfrm>
        <a:graphic>
          <a:graphicData uri="http://schemas.openxmlformats.org/drawingml/2006/table">
            <a:tbl>
              <a:tblPr firstRow="1" bandRow="1">
                <a:tableStyleId>{B301B821-A1FF-4177-AEE7-76D212191A09}</a:tableStyleId>
              </a:tblPr>
              <a:tblGrid>
                <a:gridCol w="2286863">
                  <a:extLst>
                    <a:ext uri="{9D8B030D-6E8A-4147-A177-3AD203B41FA5}">
                      <a16:colId xmlns:a16="http://schemas.microsoft.com/office/drawing/2014/main" val="863370076"/>
                    </a:ext>
                  </a:extLst>
                </a:gridCol>
                <a:gridCol w="3640928">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913485">
                <a:tc>
                  <a:txBody>
                    <a:bodyPr/>
                    <a:lstStyle/>
                    <a:p>
                      <a:endParaRPr lang="en-US" sz="400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Poppins"/>
                          <a:cs typeface="Poppins"/>
                        </a:rPr>
                        <a:t>University of California (UC) or California State University (CSU)</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Poppins" panose="00000500000000000000" pitchFamily="2" charset="0"/>
                          <a:cs typeface="Poppins" panose="00000500000000000000" pitchFamily="2" charset="0"/>
                        </a:rPr>
                        <a:t>Private University</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Poppins" panose="00000500000000000000" pitchFamily="2" charset="0"/>
                          <a:cs typeface="Poppins" panose="00000500000000000000" pitchFamily="2" charset="0"/>
                        </a:rPr>
                        <a:t>Out-of-State Universities</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a:latin typeface="Poppins" panose="00000500000000000000" pitchFamily="2" charset="0"/>
                          <a:cs typeface="Poppins" panose="00000500000000000000" pitchFamily="2" charset="0"/>
                        </a:rPr>
                        <a:t>California Community College (CCC)</a:t>
                      </a:r>
                    </a:p>
                  </a:txBody>
                  <a:tcPr marL="91416" marR="91416" marT="45708" marB="45708"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164292">
                <a:tc>
                  <a:txBody>
                    <a:bodyPr/>
                    <a:lstStyle/>
                    <a:p>
                      <a:r>
                        <a:rPr lang="en-US" sz="2400" b="0" i="0" u="none" strike="noStrike" cap="none">
                          <a:solidFill>
                            <a:schemeClr val="dk1"/>
                          </a:solidFill>
                          <a:latin typeface="Calibri"/>
                          <a:cs typeface="Calibri"/>
                          <a:sym typeface="Arial"/>
                        </a:rPr>
                        <a:t>Admissions Requirements</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i="0" u="none" strike="noStrike" cap="none">
                          <a:solidFill>
                            <a:schemeClr val="dk1"/>
                          </a:solidFill>
                          <a:latin typeface="Calibri"/>
                          <a:ea typeface="Calibri"/>
                          <a:cs typeface="Calibri"/>
                          <a:sym typeface="Calibri"/>
                        </a:rPr>
                        <a:t>Selective admissions:</a:t>
                      </a:r>
                    </a:p>
                    <a:p>
                      <a:pPr marL="457200" indent="-457200">
                        <a:buFontTx/>
                        <a:buChar char="-"/>
                      </a:pPr>
                      <a:r>
                        <a:rPr lang="en-US" sz="2400" b="0" i="0" u="none" strike="noStrike" cap="none">
                          <a:solidFill>
                            <a:schemeClr val="dk1"/>
                          </a:solidFill>
                          <a:latin typeface="Calibri"/>
                          <a:ea typeface="Calibri"/>
                          <a:cs typeface="Calibri"/>
                          <a:sym typeface="Calibri"/>
                        </a:rPr>
                        <a:t>A-G Requirements</a:t>
                      </a:r>
                    </a:p>
                    <a:p>
                      <a:pPr marL="457200" indent="-457200">
                        <a:buFontTx/>
                        <a:buChar char="-"/>
                      </a:pPr>
                      <a:r>
                        <a:rPr lang="en-US" sz="2400" b="0" i="0" u="none" strike="noStrike" cap="none">
                          <a:solidFill>
                            <a:schemeClr val="dk1"/>
                          </a:solidFill>
                          <a:latin typeface="Calibri"/>
                          <a:ea typeface="Calibri"/>
                          <a:cs typeface="Calibri"/>
                          <a:sym typeface="Calibri"/>
                        </a:rPr>
                        <a:t>Academic GPA</a:t>
                      </a:r>
                    </a:p>
                    <a:p>
                      <a:pPr marL="457200" indent="-457200">
                        <a:buFontTx/>
                        <a:buChar char="-"/>
                      </a:pPr>
                      <a:r>
                        <a:rPr lang="en-US" sz="2400" b="0" i="0" u="none" strike="noStrike" cap="none">
                          <a:solidFill>
                            <a:schemeClr val="dk1"/>
                          </a:solidFill>
                          <a:latin typeface="Calibri"/>
                          <a:ea typeface="Calibri"/>
                          <a:cs typeface="Calibri"/>
                          <a:sym typeface="Calibri"/>
                        </a:rPr>
                        <a:t>Personal Statement (UC Only)</a:t>
                      </a:r>
                    </a:p>
                    <a:p>
                      <a:pPr marL="457200" indent="-457200">
                        <a:buFontTx/>
                        <a:buChar char="-"/>
                      </a:pPr>
                      <a:r>
                        <a:rPr lang="en-US" sz="2400" b="0" i="0" u="none" strike="noStrike" cap="none">
                          <a:solidFill>
                            <a:schemeClr val="dk1"/>
                          </a:solidFill>
                          <a:latin typeface="Calibri"/>
                          <a:cs typeface="Calibri"/>
                          <a:sym typeface="Calibri"/>
                        </a:rPr>
                        <a:t>SAT/ACT no longer required </a:t>
                      </a:r>
                      <a:endParaRPr lang="en-US" sz="2400" b="0" i="0" u="none" strike="noStrike" cap="none">
                        <a:solidFill>
                          <a:schemeClr val="dk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n-US" sz="2400" b="0" i="0" u="none" strike="noStrike" cap="none">
                          <a:solidFill>
                            <a:schemeClr val="dk1"/>
                          </a:solidFill>
                          <a:latin typeface="Calibri"/>
                          <a:ea typeface="Calibri"/>
                          <a:cs typeface="Calibri"/>
                          <a:sym typeface="Calibri"/>
                        </a:rPr>
                        <a:t>Selective admissions:</a:t>
                      </a:r>
                    </a:p>
                    <a:p>
                      <a:pPr marL="457200" indent="-457200">
                        <a:buFontTx/>
                        <a:buChar char="-"/>
                      </a:pPr>
                      <a:r>
                        <a:rPr lang="en-US" sz="2400" b="0" i="0" u="none" strike="noStrike" cap="none">
                          <a:solidFill>
                            <a:schemeClr val="dk1"/>
                          </a:solidFill>
                          <a:latin typeface="Calibri"/>
                          <a:ea typeface="Calibri"/>
                          <a:cs typeface="Calibri"/>
                          <a:sym typeface="Calibri"/>
                        </a:rPr>
                        <a:t>A-G Requirements</a:t>
                      </a:r>
                    </a:p>
                    <a:p>
                      <a:pPr marL="457200" indent="-457200">
                        <a:buFontTx/>
                        <a:buChar char="-"/>
                      </a:pPr>
                      <a:r>
                        <a:rPr lang="en-US" sz="2400" b="0" i="0" u="none" strike="noStrike" cap="none">
                          <a:solidFill>
                            <a:schemeClr val="dk1"/>
                          </a:solidFill>
                          <a:latin typeface="Calibri"/>
                          <a:ea typeface="Calibri"/>
                          <a:cs typeface="Calibri"/>
                          <a:sym typeface="Calibri"/>
                        </a:rPr>
                        <a:t>Academic GPA</a:t>
                      </a:r>
                    </a:p>
                    <a:p>
                      <a:pPr marL="457200" indent="-457200">
                        <a:buFontTx/>
                        <a:buChar char="-"/>
                      </a:pPr>
                      <a:r>
                        <a:rPr lang="en-US" sz="2400" b="0" i="0" u="none" strike="noStrike" cap="none">
                          <a:solidFill>
                            <a:schemeClr val="dk1"/>
                          </a:solidFill>
                          <a:latin typeface="Calibri"/>
                          <a:ea typeface="Calibri"/>
                          <a:cs typeface="Calibri"/>
                          <a:sym typeface="Calibri"/>
                        </a:rPr>
                        <a:t>Personal Statement</a:t>
                      </a:r>
                    </a:p>
                    <a:p>
                      <a:pPr marL="457200" indent="-457200">
                        <a:buFontTx/>
                        <a:buChar char="-"/>
                      </a:pPr>
                      <a:r>
                        <a:rPr lang="en-US" sz="2400" b="0" i="0" u="none" strike="noStrike" cap="none">
                          <a:solidFill>
                            <a:schemeClr val="dk1"/>
                          </a:solidFill>
                          <a:latin typeface="Calibri"/>
                          <a:cs typeface="Calibri"/>
                          <a:sym typeface="Calibri"/>
                        </a:rPr>
                        <a:t>May require SAT/ACT</a:t>
                      </a:r>
                    </a:p>
                    <a:p>
                      <a:pPr marL="457200" indent="-457200">
                        <a:buFontTx/>
                        <a:buChar char="-"/>
                      </a:pPr>
                      <a:r>
                        <a:rPr lang="en-US" sz="2400" b="0" i="0" u="none" strike="noStrike" cap="none">
                          <a:solidFill>
                            <a:schemeClr val="dk1"/>
                          </a:solidFill>
                          <a:latin typeface="Calibri"/>
                          <a:cs typeface="Calibri"/>
                          <a:sym typeface="Calibri"/>
                        </a:rPr>
                        <a:t>May request Letters of Recommendation</a:t>
                      </a:r>
                      <a:endParaRPr lang="en-US" sz="2400" b="0" i="0" u="none" strike="noStrike" cap="none">
                        <a:solidFill>
                          <a:schemeClr val="dk1"/>
                        </a:solidFill>
                        <a:latin typeface="Calibri"/>
                        <a:cs typeface="Calibri"/>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i="0" u="none" strike="noStrike" cap="none">
                          <a:solidFill>
                            <a:schemeClr val="dk1"/>
                          </a:solidFill>
                          <a:latin typeface="Calibri"/>
                          <a:cs typeface="Calibri"/>
                          <a:sym typeface="Arial"/>
                        </a:rPr>
                        <a:t>Selective admissions:</a:t>
                      </a:r>
                    </a:p>
                    <a:p>
                      <a:pPr marL="457200" indent="-457200">
                        <a:buFontTx/>
                        <a:buChar char="-"/>
                      </a:pPr>
                      <a:r>
                        <a:rPr lang="en-US" sz="2400" b="0" i="0" u="none" strike="noStrike" cap="none">
                          <a:solidFill>
                            <a:schemeClr val="dk1"/>
                          </a:solidFill>
                          <a:latin typeface="Calibri"/>
                          <a:cs typeface="Calibri"/>
                          <a:sym typeface="Arial"/>
                        </a:rPr>
                        <a:t>A-G Requirements</a:t>
                      </a:r>
                    </a:p>
                    <a:p>
                      <a:pPr marL="457200" indent="-457200">
                        <a:buFontTx/>
                        <a:buChar char="-"/>
                      </a:pPr>
                      <a:r>
                        <a:rPr lang="en-US" sz="2400" b="0" i="0" u="none" strike="noStrike" cap="none">
                          <a:solidFill>
                            <a:schemeClr val="dk1"/>
                          </a:solidFill>
                          <a:latin typeface="Calibri"/>
                          <a:cs typeface="Calibri"/>
                          <a:sym typeface="Arial"/>
                        </a:rPr>
                        <a:t>Academic GPA</a:t>
                      </a:r>
                    </a:p>
                    <a:p>
                      <a:pPr marL="457200" indent="-457200">
                        <a:buFontTx/>
                        <a:buChar char="-"/>
                      </a:pPr>
                      <a:r>
                        <a:rPr lang="en-US" sz="2400" b="0" i="0" u="none" strike="noStrike" cap="none">
                          <a:solidFill>
                            <a:schemeClr val="dk1"/>
                          </a:solidFill>
                          <a:latin typeface="Calibri"/>
                          <a:cs typeface="Calibri"/>
                          <a:sym typeface="Arial"/>
                        </a:rPr>
                        <a:t>May request a Personal Statement </a:t>
                      </a:r>
                    </a:p>
                    <a:p>
                      <a:pPr marL="457200" indent="-457200">
                        <a:buFontTx/>
                        <a:buChar char="-"/>
                      </a:pPr>
                      <a:r>
                        <a:rPr lang="en-US" sz="2400" b="0" i="0" u="none" strike="noStrike" cap="none">
                          <a:solidFill>
                            <a:schemeClr val="dk1"/>
                          </a:solidFill>
                          <a:latin typeface="Calibri"/>
                          <a:cs typeface="Calibri"/>
                          <a:sym typeface="Arial"/>
                        </a:rPr>
                        <a:t>May require SAT/ACT</a:t>
                      </a:r>
                    </a:p>
                    <a:p>
                      <a:pPr marL="457200" indent="-457200">
                        <a:buFontTx/>
                        <a:buChar char="-"/>
                      </a:pPr>
                      <a:r>
                        <a:rPr lang="en-US" sz="2400" b="0" i="0" u="none" strike="noStrike" cap="none">
                          <a:solidFill>
                            <a:schemeClr val="dk1"/>
                          </a:solidFill>
                          <a:latin typeface="Calibri"/>
                          <a:cs typeface="Calibri"/>
                          <a:sym typeface="Arial"/>
                        </a:rPr>
                        <a:t>May request Letters of Recommendation</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i="0" u="none" strike="noStrike" cap="none">
                          <a:solidFill>
                            <a:schemeClr val="dk1"/>
                          </a:solidFill>
                          <a:latin typeface="Calibri"/>
                          <a:cs typeface="Calibri"/>
                          <a:sym typeface="Arial"/>
                        </a:rPr>
                        <a:t>Open access colleges:</a:t>
                      </a:r>
                    </a:p>
                    <a:p>
                      <a:pPr marL="457200" indent="-457200">
                        <a:buFontTx/>
                        <a:buChar char="-"/>
                      </a:pPr>
                      <a:r>
                        <a:rPr lang="en-US" sz="2400" b="0" i="0" u="none" strike="noStrike" cap="none">
                          <a:solidFill>
                            <a:schemeClr val="dk1"/>
                          </a:solidFill>
                          <a:latin typeface="Calibri"/>
                          <a:cs typeface="Calibri"/>
                          <a:sym typeface="Arial"/>
                        </a:rPr>
                        <a:t>HS Diploma not required</a:t>
                      </a:r>
                    </a:p>
                    <a:p>
                      <a:pPr marL="457200" indent="-457200">
                        <a:buFontTx/>
                        <a:buChar char="-"/>
                      </a:pPr>
                      <a:r>
                        <a:rPr lang="en-US" sz="2400" b="0" i="0" u="none" strike="noStrike" cap="none">
                          <a:solidFill>
                            <a:schemeClr val="dk1"/>
                          </a:solidFill>
                          <a:latin typeface="Calibri"/>
                          <a:cs typeface="Calibri"/>
                          <a:sym typeface="Arial"/>
                        </a:rPr>
                        <a:t>No minimum GPA</a:t>
                      </a:r>
                    </a:p>
                    <a:p>
                      <a:pPr marL="457200" indent="-457200">
                        <a:buFontTx/>
                        <a:buChar char="-"/>
                      </a:pPr>
                      <a:r>
                        <a:rPr lang="en-US" sz="2400" b="0" i="0" u="none" strike="noStrike" cap="none">
                          <a:solidFill>
                            <a:schemeClr val="dk1"/>
                          </a:solidFill>
                          <a:latin typeface="Calibri"/>
                          <a:cs typeface="Calibri"/>
                          <a:sym typeface="Arial"/>
                        </a:rPr>
                        <a:t>No personal statement</a:t>
                      </a:r>
                    </a:p>
                    <a:p>
                      <a:pPr marL="457200" indent="-457200">
                        <a:buFontTx/>
                        <a:buChar char="-"/>
                      </a:pPr>
                      <a:r>
                        <a:rPr lang="en-US" sz="2400" b="0" i="0" u="none" strike="noStrike" cap="none">
                          <a:solidFill>
                            <a:schemeClr val="dk1"/>
                          </a:solidFill>
                          <a:latin typeface="Calibri"/>
                          <a:cs typeface="Calibri"/>
                          <a:sym typeface="Arial"/>
                        </a:rPr>
                        <a:t>No SAT/ACT required</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308318">
                <a:tc>
                  <a:txBody>
                    <a:bodyPr/>
                    <a:lstStyle/>
                    <a:p>
                      <a:r>
                        <a:rPr lang="en-US" sz="2400" b="0" i="0" u="none" strike="noStrike" cap="none">
                          <a:solidFill>
                            <a:schemeClr val="dk1"/>
                          </a:solidFill>
                          <a:latin typeface="Calibri"/>
                          <a:ea typeface="+mn-ea"/>
                          <a:cs typeface="Calibri"/>
                          <a:sym typeface="Arial"/>
                        </a:rPr>
                        <a:t>Room &amp; Board</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noProof="0">
                          <a:solidFill>
                            <a:schemeClr val="dk1"/>
                          </a:solidFill>
                          <a:latin typeface="Calibri"/>
                          <a:ea typeface="+mn-ea"/>
                          <a:cs typeface="Calibri"/>
                          <a:sym typeface="Arial"/>
                        </a:rPr>
                        <a:t>Priority 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noProof="0">
                          <a:solidFill>
                            <a:schemeClr val="dk1"/>
                          </a:solidFill>
                          <a:latin typeface="Calibri"/>
                          <a:ea typeface="+mn-ea"/>
                          <a:cs typeface="Calibri"/>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a:solidFill>
                            <a:schemeClr val="dk1"/>
                          </a:solidFill>
                          <a:latin typeface="Calibri"/>
                          <a:ea typeface="+mn-ea"/>
                          <a:cs typeface="Calibri"/>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a:solidFill>
                            <a:schemeClr val="dk1"/>
                          </a:solidFill>
                          <a:latin typeface="Calibri"/>
                          <a:ea typeface="+mn-ea"/>
                          <a:cs typeface="Calibri"/>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a:solidFill>
                            <a:schemeClr val="dk1"/>
                          </a:solidFill>
                          <a:latin typeface="Calibri"/>
                          <a:ea typeface="+mn-ea"/>
                          <a:cs typeface="Calibri"/>
                          <a:sym typeface="Arial"/>
                        </a:rPr>
                        <a:t>Access to campus housing </a:t>
                      </a:r>
                    </a:p>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a:solidFill>
                            <a:schemeClr val="dk1"/>
                          </a:solidFill>
                          <a:latin typeface="Calibri"/>
                          <a:ea typeface="+mn-ea"/>
                          <a:cs typeface="Calibri"/>
                          <a:sym typeface="Arial"/>
                        </a:rPr>
                        <a:t>Access to meal plans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400" b="0" i="0" u="none" strike="noStrike" cap="none">
                          <a:solidFill>
                            <a:schemeClr val="dk1"/>
                          </a:solidFill>
                          <a:latin typeface="Calibri"/>
                          <a:ea typeface="+mn-ea"/>
                          <a:cs typeface="Calibri"/>
                          <a:sym typeface="Arial"/>
                        </a:rPr>
                        <a:t>Campus housing and meal plans are not typically available</a:t>
                      </a:r>
                      <a:endParaRPr lang="en-US" sz="2400" b="0" i="0" u="none" strike="noStrike" cap="none" noProof="0">
                        <a:solidFill>
                          <a:schemeClr val="dk1"/>
                        </a:solidFill>
                        <a:latin typeface="Calibri"/>
                        <a:ea typeface="+mn-ea"/>
                        <a:cs typeface="Calibri"/>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r h="3164292">
                <a:tc>
                  <a:txBody>
                    <a:bodyPr/>
                    <a:lstStyle/>
                    <a:p>
                      <a:r>
                        <a:rPr lang="en-US" sz="2800" b="1" i="0">
                          <a:solidFill>
                            <a:schemeClr val="tx1"/>
                          </a:solidFill>
                          <a:latin typeface="Calibri" panose="020F0502020204030204" pitchFamily="34" charset="0"/>
                          <a:cs typeface="Calibri" panose="020F0502020204030204" pitchFamily="34" charset="0"/>
                        </a:rPr>
                        <a:t>Degrees Offered</a:t>
                      </a: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buFontTx/>
                        <a:buChar char="-"/>
                      </a:pPr>
                      <a:endParaRPr lang="en-US" sz="2800" b="1"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l" rtl="0">
                        <a:lnSpc>
                          <a:spcPct val="100000"/>
                        </a:lnSpc>
                        <a:spcBef>
                          <a:spcPts val="0"/>
                        </a:spcBef>
                        <a:spcAft>
                          <a:spcPts val="0"/>
                        </a:spcAft>
                        <a:buClr>
                          <a:srgbClr val="000000"/>
                        </a:buClr>
                        <a:buFontTx/>
                        <a:buChar char="-"/>
                      </a:pPr>
                      <a:endParaRPr kumimoji="0" lang="en-US" sz="2800" b="1" i="0" u="none" strike="noStrike" kern="0" cap="none" spc="0" normalizeH="0" baseline="0">
                        <a:ln>
                          <a:noFill/>
                        </a:ln>
                        <a:solidFill>
                          <a:schemeClr val="tx1"/>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l" rtl="0">
                        <a:lnSpc>
                          <a:spcPct val="100000"/>
                        </a:lnSpc>
                        <a:spcBef>
                          <a:spcPts val="0"/>
                        </a:spcBef>
                        <a:spcAft>
                          <a:spcPts val="0"/>
                        </a:spcAft>
                        <a:buClr>
                          <a:srgbClr val="000000"/>
                        </a:buClr>
                        <a:buFontTx/>
                        <a:buChar char="-"/>
                      </a:pPr>
                      <a:endParaRPr kumimoji="0" lang="en-US" sz="2800" b="1" i="0" u="none" strike="noStrike" kern="0" cap="none" spc="0" normalizeH="0" baseline="0">
                        <a:ln>
                          <a:noFill/>
                        </a:ln>
                        <a:solidFill>
                          <a:schemeClr val="tx1"/>
                        </a:solidFill>
                        <a:effectLst/>
                        <a:uLnTx/>
                        <a:uFillTx/>
                        <a:latin typeface="Calibri" panose="020F0502020204030204" pitchFamily="34" charset="0"/>
                        <a:ea typeface="+mn-ea"/>
                        <a:cs typeface="Calibri" panose="020F050202020403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l" rtl="0">
                        <a:lnSpc>
                          <a:spcPct val="100000"/>
                        </a:lnSpc>
                        <a:spcBef>
                          <a:spcPts val="0"/>
                        </a:spcBef>
                        <a:spcAft>
                          <a:spcPts val="0"/>
                        </a:spcAft>
                        <a:buClr>
                          <a:srgbClr val="000000"/>
                        </a:buClr>
                        <a:buFontTx/>
                        <a:buChar char="-"/>
                      </a:pPr>
                      <a:endParaRPr lang="en-US" sz="2800" b="1" i="0">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4245117"/>
                  </a:ext>
                </a:extLst>
              </a:tr>
            </a:tbl>
          </a:graphicData>
        </a:graphic>
      </p:graphicFrame>
      <p:sp>
        <p:nvSpPr>
          <p:cNvPr id="5" name="TextBox 4">
            <a:extLst>
              <a:ext uri="{FF2B5EF4-FFF2-40B4-BE49-F238E27FC236}">
                <a16:creationId xmlns:a16="http://schemas.microsoft.com/office/drawing/2014/main" id="{5F64A3F1-649E-FE9D-F70D-C33D0702EE27}"/>
              </a:ext>
            </a:extLst>
          </p:cNvPr>
          <p:cNvSpPr txBox="1"/>
          <p:nvPr/>
        </p:nvSpPr>
        <p:spPr>
          <a:xfrm>
            <a:off x="2904555" y="7500978"/>
            <a:ext cx="3022600" cy="2031325"/>
          </a:xfrm>
          <a:prstGeom prst="rect">
            <a:avLst/>
          </a:prstGeom>
          <a:noFill/>
        </p:spPr>
        <p:txBody>
          <a:bodyPr wrap="square" rtlCol="0">
            <a:spAutoFit/>
          </a:bodyPr>
          <a:lstStyle/>
          <a:p>
            <a:pPr marL="457200" indent="-457200">
              <a:buFontTx/>
              <a:buChar char="-"/>
            </a:pPr>
            <a:r>
              <a:rPr lang="en-US" sz="2800" b="1" i="0" u="none" strike="noStrike" cap="none">
                <a:solidFill>
                  <a:schemeClr val="tx1"/>
                </a:solidFill>
                <a:latin typeface="Calibri" panose="020F0502020204030204" pitchFamily="34" charset="0"/>
                <a:ea typeface="+mn-ea"/>
                <a:cs typeface="Calibri" panose="020F0502020204030204" pitchFamily="34" charset="0"/>
                <a:sym typeface="Arial"/>
              </a:rPr>
              <a:t>Bachelors (Arts or Sciences)</a:t>
            </a:r>
          </a:p>
          <a:p>
            <a:pPr marL="457200" indent="-457200">
              <a:buFontTx/>
              <a:buChar char="-"/>
            </a:pPr>
            <a:r>
              <a:rPr lang="en-US" sz="2800" b="1" i="0" u="none" strike="noStrike" cap="none">
                <a:solidFill>
                  <a:schemeClr val="tx1"/>
                </a:solidFill>
                <a:latin typeface="Calibri" panose="020F0502020204030204" pitchFamily="34" charset="0"/>
                <a:ea typeface="+mn-ea"/>
                <a:cs typeface="Calibri" panose="020F0502020204030204" pitchFamily="34" charset="0"/>
                <a:sym typeface="Arial"/>
              </a:rPr>
              <a:t>Masters</a:t>
            </a:r>
          </a:p>
          <a:p>
            <a:pPr marL="457200" indent="-457200">
              <a:buFontTx/>
              <a:buChar char="-"/>
            </a:pPr>
            <a:r>
              <a:rPr lang="en-US" sz="2800" b="1" i="0" u="none" strike="noStrike" cap="none">
                <a:solidFill>
                  <a:schemeClr val="tx1"/>
                </a:solidFill>
                <a:latin typeface="Calibri" panose="020F0502020204030204" pitchFamily="34" charset="0"/>
                <a:ea typeface="+mn-ea"/>
                <a:cs typeface="Calibri" panose="020F0502020204030204" pitchFamily="34" charset="0"/>
                <a:sym typeface="Arial"/>
              </a:rPr>
              <a:t>Doctorate</a:t>
            </a:r>
          </a:p>
          <a:p>
            <a:endParaRPr lang="en-US"/>
          </a:p>
        </p:txBody>
      </p:sp>
      <p:sp>
        <p:nvSpPr>
          <p:cNvPr id="6" name="TextBox 5">
            <a:extLst>
              <a:ext uri="{FF2B5EF4-FFF2-40B4-BE49-F238E27FC236}">
                <a16:creationId xmlns:a16="http://schemas.microsoft.com/office/drawing/2014/main" id="{ECD3B418-FB23-B235-49D7-89F895D6F9F7}"/>
              </a:ext>
            </a:extLst>
          </p:cNvPr>
          <p:cNvSpPr txBox="1"/>
          <p:nvPr/>
        </p:nvSpPr>
        <p:spPr>
          <a:xfrm>
            <a:off x="6499800" y="7511604"/>
            <a:ext cx="3022600" cy="2031325"/>
          </a:xfrm>
          <a:prstGeom prst="rect">
            <a:avLst/>
          </a:prstGeom>
          <a:noFill/>
        </p:spPr>
        <p:txBody>
          <a:bodyPr wrap="square" rtlCol="0">
            <a:spAutoFit/>
          </a:bodyPr>
          <a:lstStyle/>
          <a:p>
            <a:pPr marL="457200" indent="-457200">
              <a:buFontTx/>
              <a:buChar char="-"/>
            </a:pPr>
            <a:r>
              <a:rPr lang="en-US" sz="2800" b="1" i="0" u="none" strike="noStrike" cap="none">
                <a:solidFill>
                  <a:schemeClr val="tx1"/>
                </a:solidFill>
                <a:latin typeface="Calibri" panose="020F0502020204030204" pitchFamily="34" charset="0"/>
                <a:ea typeface="+mn-ea"/>
                <a:cs typeface="Calibri" panose="020F0502020204030204" pitchFamily="34" charset="0"/>
                <a:sym typeface="Arial"/>
              </a:rPr>
              <a:t>Bachelors (Arts or Sciences)</a:t>
            </a:r>
          </a:p>
          <a:p>
            <a:pPr marL="457200" indent="-457200">
              <a:buFontTx/>
              <a:buChar char="-"/>
            </a:pPr>
            <a:r>
              <a:rPr lang="en-US" sz="2800" b="1" i="0" u="none" strike="noStrike" cap="none">
                <a:solidFill>
                  <a:schemeClr val="tx1"/>
                </a:solidFill>
                <a:latin typeface="Calibri" panose="020F0502020204030204" pitchFamily="34" charset="0"/>
                <a:ea typeface="+mn-ea"/>
                <a:cs typeface="Calibri" panose="020F0502020204030204" pitchFamily="34" charset="0"/>
                <a:sym typeface="Arial"/>
              </a:rPr>
              <a:t>Masters</a:t>
            </a:r>
          </a:p>
          <a:p>
            <a:pPr marL="457200" indent="-457200">
              <a:buFontTx/>
              <a:buChar char="-"/>
            </a:pPr>
            <a:r>
              <a:rPr lang="en-US" sz="2800" b="1" i="0" u="none" strike="noStrike" cap="none">
                <a:solidFill>
                  <a:schemeClr val="tx1"/>
                </a:solidFill>
                <a:latin typeface="Calibri" panose="020F0502020204030204" pitchFamily="34" charset="0"/>
                <a:ea typeface="+mn-ea"/>
                <a:cs typeface="Calibri" panose="020F0502020204030204" pitchFamily="34" charset="0"/>
                <a:sym typeface="Arial"/>
              </a:rPr>
              <a:t>Doctorate</a:t>
            </a:r>
          </a:p>
          <a:p>
            <a:endParaRPr lang="en-US"/>
          </a:p>
        </p:txBody>
      </p:sp>
      <p:sp>
        <p:nvSpPr>
          <p:cNvPr id="7" name="TextBox 6">
            <a:extLst>
              <a:ext uri="{FF2B5EF4-FFF2-40B4-BE49-F238E27FC236}">
                <a16:creationId xmlns:a16="http://schemas.microsoft.com/office/drawing/2014/main" id="{0C4DE45E-4816-256C-A689-A8DF477C91A8}"/>
              </a:ext>
            </a:extLst>
          </p:cNvPr>
          <p:cNvSpPr txBox="1"/>
          <p:nvPr/>
        </p:nvSpPr>
        <p:spPr>
          <a:xfrm>
            <a:off x="10134087" y="7496975"/>
            <a:ext cx="3022600" cy="2031325"/>
          </a:xfrm>
          <a:prstGeom prst="rect">
            <a:avLst/>
          </a:prstGeom>
          <a:noFill/>
        </p:spPr>
        <p:txBody>
          <a:bodyPr wrap="square" rtlCol="0">
            <a:spAutoFit/>
          </a:bodyPr>
          <a:lstStyle/>
          <a:p>
            <a:pPr marL="457200" indent="-457200">
              <a:buFontTx/>
              <a:buChar char="-"/>
            </a:pPr>
            <a:r>
              <a:rPr lang="en-US" sz="2800" b="1" i="0" u="none" strike="noStrike" cap="none">
                <a:solidFill>
                  <a:schemeClr val="tx1"/>
                </a:solidFill>
                <a:latin typeface="Calibri" panose="020F0502020204030204" pitchFamily="34" charset="0"/>
                <a:ea typeface="+mn-ea"/>
                <a:cs typeface="Calibri" panose="020F0502020204030204" pitchFamily="34" charset="0"/>
                <a:sym typeface="Arial"/>
              </a:rPr>
              <a:t>Bachelors (Arts or Sciences)</a:t>
            </a:r>
          </a:p>
          <a:p>
            <a:pPr marL="457200" indent="-457200">
              <a:buFontTx/>
              <a:buChar char="-"/>
            </a:pPr>
            <a:r>
              <a:rPr lang="en-US" sz="2800" b="1" i="0" u="none" strike="noStrike" cap="none">
                <a:solidFill>
                  <a:schemeClr val="tx1"/>
                </a:solidFill>
                <a:latin typeface="Calibri" panose="020F0502020204030204" pitchFamily="34" charset="0"/>
                <a:ea typeface="+mn-ea"/>
                <a:cs typeface="Calibri" panose="020F0502020204030204" pitchFamily="34" charset="0"/>
                <a:sym typeface="Arial"/>
              </a:rPr>
              <a:t>Masters</a:t>
            </a:r>
          </a:p>
          <a:p>
            <a:pPr marL="457200" indent="-457200">
              <a:buFontTx/>
              <a:buChar char="-"/>
            </a:pPr>
            <a:r>
              <a:rPr lang="en-US" sz="2800" b="1" i="0" u="none" strike="noStrike" cap="none">
                <a:solidFill>
                  <a:schemeClr val="tx1"/>
                </a:solidFill>
                <a:latin typeface="Calibri" panose="020F0502020204030204" pitchFamily="34" charset="0"/>
                <a:ea typeface="+mn-ea"/>
                <a:cs typeface="Calibri" panose="020F0502020204030204" pitchFamily="34" charset="0"/>
                <a:sym typeface="Arial"/>
              </a:rPr>
              <a:t>Doctorate</a:t>
            </a:r>
          </a:p>
          <a:p>
            <a:endParaRPr lang="en-US"/>
          </a:p>
        </p:txBody>
      </p:sp>
      <p:sp>
        <p:nvSpPr>
          <p:cNvPr id="8" name="TextBox 7">
            <a:extLst>
              <a:ext uri="{FF2B5EF4-FFF2-40B4-BE49-F238E27FC236}">
                <a16:creationId xmlns:a16="http://schemas.microsoft.com/office/drawing/2014/main" id="{C0EBC79D-9BF8-5596-88DE-A013852ED0BF}"/>
              </a:ext>
            </a:extLst>
          </p:cNvPr>
          <p:cNvSpPr txBox="1"/>
          <p:nvPr/>
        </p:nvSpPr>
        <p:spPr>
          <a:xfrm>
            <a:off x="13864721" y="7348764"/>
            <a:ext cx="3967182" cy="2893100"/>
          </a:xfrm>
          <a:prstGeom prst="rect">
            <a:avLst/>
          </a:prstGeom>
          <a:noFill/>
        </p:spPr>
        <p:txBody>
          <a:bodyPr wrap="square" lIns="91440" tIns="45720" rIns="91440" bIns="45720" rtlCol="0" anchor="t">
            <a:spAutoFit/>
          </a:bodyPr>
          <a:lstStyle/>
          <a:p>
            <a:pPr marL="457200" marR="0" indent="-457200" algn="l" rtl="0">
              <a:lnSpc>
                <a:spcPct val="100000"/>
              </a:lnSpc>
              <a:spcBef>
                <a:spcPts val="0"/>
              </a:spcBef>
              <a:spcAft>
                <a:spcPts val="0"/>
              </a:spcAft>
              <a:buClr>
                <a:srgbClr val="000000"/>
              </a:buClr>
              <a:buFontTx/>
              <a:buChar char="-"/>
            </a:pPr>
            <a:r>
              <a:rPr lang="en-US" sz="2800" b="1" i="0" u="none" strike="noStrike" cap="none">
                <a:solidFill>
                  <a:schemeClr val="tx1"/>
                </a:solidFill>
                <a:latin typeface="Calibri" panose="020F0502020204030204" pitchFamily="34" charset="0"/>
                <a:ea typeface="+mn-ea"/>
                <a:cs typeface="Calibri" panose="020F0502020204030204" pitchFamily="34" charset="0"/>
                <a:sym typeface="Arial"/>
              </a:rPr>
              <a:t>Certificate</a:t>
            </a:r>
          </a:p>
          <a:p>
            <a:pPr marL="457200" indent="-457200">
              <a:buFontTx/>
              <a:buChar char="-"/>
            </a:pPr>
            <a:r>
              <a:rPr lang="en-US" sz="2800" b="1">
                <a:solidFill>
                  <a:schemeClr val="tx1"/>
                </a:solidFill>
                <a:latin typeface="Calibri"/>
                <a:ea typeface="Calibri"/>
                <a:cs typeface="Calibri"/>
              </a:rPr>
              <a:t>Associate Degree</a:t>
            </a:r>
            <a:endParaRPr lang="en-US" sz="2800" b="1">
              <a:solidFill>
                <a:schemeClr val="tx1"/>
              </a:solidFill>
              <a:latin typeface="Calibri" panose="020F0502020204030204" pitchFamily="34" charset="0"/>
              <a:ea typeface="Calibri"/>
              <a:cs typeface="Calibri" panose="020F0502020204030204" pitchFamily="34" charset="0"/>
            </a:endParaRPr>
          </a:p>
          <a:p>
            <a:pPr marL="457200" indent="-457200">
              <a:buFontTx/>
              <a:buChar char="-"/>
            </a:pPr>
            <a:r>
              <a:rPr lang="en-US" sz="2800" b="1">
                <a:solidFill>
                  <a:schemeClr val="tx1"/>
                </a:solidFill>
                <a:latin typeface="Calibri"/>
                <a:ea typeface="Calibri"/>
                <a:cs typeface="Calibri"/>
              </a:rPr>
              <a:t>Associate</a:t>
            </a:r>
            <a:r>
              <a:rPr lang="en-US" sz="2800" b="1" i="0" u="none" strike="noStrike" cap="none">
                <a:solidFill>
                  <a:schemeClr val="tx1"/>
                </a:solidFill>
                <a:latin typeface="Calibri"/>
                <a:ea typeface="Calibri"/>
                <a:cs typeface="Calibri"/>
                <a:sym typeface="Arial"/>
              </a:rPr>
              <a:t> Degree for Transfer (ADT)</a:t>
            </a:r>
            <a:r>
              <a:rPr lang="en-US" sz="2800" b="1">
                <a:solidFill>
                  <a:schemeClr val="tx1"/>
                </a:solidFill>
                <a:latin typeface="Calibri"/>
                <a:ea typeface="Calibri"/>
                <a:cs typeface="Calibri"/>
              </a:rPr>
              <a:t> </a:t>
            </a:r>
            <a:endParaRPr lang="en-US" sz="2800" b="1" i="0" u="none" strike="noStrike" cap="none">
              <a:solidFill>
                <a:schemeClr val="tx1"/>
              </a:solidFill>
              <a:latin typeface="Calibri" panose="020F0502020204030204" pitchFamily="34" charset="0"/>
              <a:ea typeface="Calibri"/>
              <a:cs typeface="Calibri" panose="020F0502020204030204" pitchFamily="34" charset="0"/>
            </a:endParaRPr>
          </a:p>
          <a:p>
            <a:pPr marL="457200" indent="-457200">
              <a:buFontTx/>
              <a:buChar char="-"/>
            </a:pPr>
            <a:r>
              <a:rPr lang="en-US" sz="2800" b="1" i="0">
                <a:latin typeface="Calibri" panose="020F0502020204030204" pitchFamily="34" charset="0"/>
                <a:cs typeface="Calibri" panose="020F0502020204030204" pitchFamily="34" charset="0"/>
                <a:hlinkClick r:id="rId3"/>
              </a:rPr>
              <a:t>Limited bachelor programs</a:t>
            </a:r>
            <a:endParaRPr lang="en-US" sz="2800" b="1" i="0">
              <a:latin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349396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515"/>
        <p:cNvGrpSpPr/>
        <p:nvPr/>
      </p:nvGrpSpPr>
      <p:grpSpPr>
        <a:xfrm>
          <a:off x="0" y="0"/>
          <a:ext cx="0" cy="0"/>
          <a:chOff x="0" y="0"/>
          <a:chExt cx="0" cy="0"/>
        </a:xfrm>
      </p:grpSpPr>
      <p:grpSp>
        <p:nvGrpSpPr>
          <p:cNvPr id="516" name="Google Shape;516;p19"/>
          <p:cNvGrpSpPr/>
          <p:nvPr/>
        </p:nvGrpSpPr>
        <p:grpSpPr>
          <a:xfrm>
            <a:off x="192465" y="1334433"/>
            <a:ext cx="8679455" cy="7173593"/>
            <a:chOff x="-874658" y="-23596"/>
            <a:chExt cx="8021475" cy="9564786"/>
          </a:xfrm>
        </p:grpSpPr>
        <p:sp>
          <p:nvSpPr>
            <p:cNvPr id="517" name="Google Shape;517;p19"/>
            <p:cNvSpPr txBox="1"/>
            <p:nvPr/>
          </p:nvSpPr>
          <p:spPr>
            <a:xfrm>
              <a:off x="-874658" y="2154556"/>
              <a:ext cx="7997681" cy="7386634"/>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600"/>
                <a:buFont typeface="Arial"/>
                <a:buChar char="•"/>
              </a:pPr>
              <a:r>
                <a:rPr lang="en-US" sz="3300" b="0" i="0" u="none" strike="noStrike" cap="none">
                  <a:solidFill>
                    <a:srgbClr val="0A1F41"/>
                  </a:solidFill>
                  <a:latin typeface="Arial"/>
                  <a:ea typeface="Arial"/>
                  <a:cs typeface="Arial"/>
                  <a:sym typeface="Arial"/>
                </a:rPr>
                <a:t>Typically, more expensive than in-state public universities (i.e., CSU or UC)</a:t>
              </a:r>
              <a:endParaRPr sz="3300" b="0" i="0" u="none" strike="noStrike" cap="none">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300" b="0" i="0" u="none" strike="noStrike" cap="none">
                  <a:solidFill>
                    <a:srgbClr val="0A1F41"/>
                  </a:solidFill>
                  <a:latin typeface="Arial"/>
                  <a:ea typeface="Arial"/>
                  <a:cs typeface="Arial"/>
                  <a:sym typeface="Arial"/>
                </a:rPr>
                <a:t>Financial aid and interstate tuition savings programs, such as the Western University Exchange (WUE), may be available</a:t>
              </a:r>
              <a:endParaRPr sz="3300" b="0" i="0" u="none" strike="noStrike" cap="none">
                <a:solidFill>
                  <a:srgbClr val="0A1F41"/>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300" b="0" i="0" u="none" strike="noStrike" cap="none">
                  <a:solidFill>
                    <a:srgbClr val="0A1F41"/>
                  </a:solidFill>
                  <a:latin typeface="Arial"/>
                  <a:ea typeface="Arial"/>
                  <a:cs typeface="Arial"/>
                  <a:sym typeface="Arial"/>
                </a:rPr>
                <a:t>Can provide a new environment or be culture shock without a safety net</a:t>
              </a:r>
              <a:endParaRPr sz="3300" b="0" i="0" u="none" strike="noStrike" cap="none">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300" b="0" i="0" u="none" strike="noStrike" cap="none">
                  <a:solidFill>
                    <a:srgbClr val="0A1F41"/>
                  </a:solidFill>
                  <a:latin typeface="Arial"/>
                  <a:ea typeface="Arial"/>
                  <a:cs typeface="Arial"/>
                  <a:sym typeface="Arial"/>
                </a:rPr>
                <a:t>Admissions processes, housing options, classes sizes and resources for foster youth vary</a:t>
              </a:r>
              <a:endParaRPr sz="3300" b="0" i="0" u="none" strike="noStrike" cap="none">
                <a:solidFill>
                  <a:srgbClr val="0A1F41"/>
                </a:solidFill>
                <a:latin typeface="Arial"/>
                <a:ea typeface="Arial"/>
                <a:cs typeface="Arial"/>
                <a:sym typeface="Arial"/>
              </a:endParaRPr>
            </a:p>
          </p:txBody>
        </p:sp>
        <p:sp>
          <p:nvSpPr>
            <p:cNvPr id="518" name="Google Shape;518;p19"/>
            <p:cNvSpPr txBox="1"/>
            <p:nvPr/>
          </p:nvSpPr>
          <p:spPr>
            <a:xfrm>
              <a:off x="-874658" y="-23596"/>
              <a:ext cx="8021475" cy="180562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4848D1"/>
                </a:buClr>
                <a:buSzPts val="4400"/>
                <a:buFont typeface="Poppins"/>
                <a:buNone/>
              </a:pPr>
              <a:r>
                <a:rPr lang="en-US" sz="4400" b="1" i="0" u="none" strike="noStrike" cap="none">
                  <a:solidFill>
                    <a:srgbClr val="4848D1"/>
                  </a:solidFill>
                  <a:latin typeface="Poppins"/>
                  <a:ea typeface="Poppins"/>
                  <a:cs typeface="Poppins"/>
                  <a:sym typeface="Poppins"/>
                </a:rPr>
                <a:t>Out-of-State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4848D1"/>
                </a:buClr>
                <a:buSzPts val="4400"/>
                <a:buFont typeface="Poppins"/>
                <a:buNone/>
              </a:pPr>
              <a:r>
                <a:rPr lang="en-US" sz="4400" b="1" i="0" u="none" strike="noStrike" cap="none">
                  <a:solidFill>
                    <a:srgbClr val="4848D1"/>
                  </a:solidFill>
                  <a:latin typeface="Poppins"/>
                  <a:ea typeface="Poppins"/>
                  <a:cs typeface="Poppins"/>
                  <a:sym typeface="Poppins"/>
                </a:rPr>
                <a:t>Colleges and Universities</a:t>
              </a:r>
              <a:endParaRPr sz="4400" b="1" i="0" u="none" strike="noStrike" cap="none">
                <a:solidFill>
                  <a:srgbClr val="4848D1"/>
                </a:solidFill>
                <a:latin typeface="Poppins"/>
                <a:ea typeface="Poppins"/>
                <a:cs typeface="Poppins"/>
                <a:sym typeface="Poppins"/>
              </a:endParaRPr>
            </a:p>
          </p:txBody>
        </p:sp>
      </p:grpSp>
      <p:pic>
        <p:nvPicPr>
          <p:cNvPr id="519" name="Google Shape;519;p19" descr="A group of people sitting at a table&#10;&#10;Description automatically generated with low confidence"/>
          <p:cNvPicPr preferRelativeResize="0"/>
          <p:nvPr/>
        </p:nvPicPr>
        <p:blipFill rotWithShape="1">
          <a:blip r:embed="rId3">
            <a:alphaModFix/>
          </a:blip>
          <a:srcRect/>
          <a:stretch/>
        </p:blipFill>
        <p:spPr>
          <a:xfrm>
            <a:off x="9144000" y="-738255"/>
            <a:ext cx="14729914" cy="10020300"/>
          </a:xfrm>
          <a:prstGeom prst="rect">
            <a:avLst/>
          </a:prstGeom>
          <a:noFill/>
          <a:ln>
            <a:noFill/>
          </a:ln>
        </p:spPr>
      </p:pic>
      <p:sp>
        <p:nvSpPr>
          <p:cNvPr id="520" name="Google Shape;520;p19"/>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521" name="Google Shape;521;p19"/>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53"/>
        <p:cNvGrpSpPr/>
        <p:nvPr/>
      </p:nvGrpSpPr>
      <p:grpSpPr>
        <a:xfrm>
          <a:off x="0" y="0"/>
          <a:ext cx="0" cy="0"/>
          <a:chOff x="0" y="0"/>
          <a:chExt cx="0" cy="0"/>
        </a:xfrm>
      </p:grpSpPr>
      <p:pic>
        <p:nvPicPr>
          <p:cNvPr id="454" name="Google Shape;454;p15" descr="A person working on a piece of wood&#10;&#10;Description automatically generated with low confidence"/>
          <p:cNvPicPr preferRelativeResize="0"/>
          <p:nvPr/>
        </p:nvPicPr>
        <p:blipFill rotWithShape="1">
          <a:blip r:embed="rId3">
            <a:alphaModFix/>
          </a:blip>
          <a:srcRect l="11427" t="-4861" r="-11426" b="4859"/>
          <a:stretch/>
        </p:blipFill>
        <p:spPr>
          <a:xfrm rot="-448380">
            <a:off x="8896247" y="-1384803"/>
            <a:ext cx="15430500" cy="10287000"/>
          </a:xfrm>
          <a:prstGeom prst="rect">
            <a:avLst/>
          </a:prstGeom>
          <a:noFill/>
          <a:ln>
            <a:noFill/>
          </a:ln>
        </p:spPr>
      </p:pic>
      <p:sp>
        <p:nvSpPr>
          <p:cNvPr id="455" name="Google Shape;455;p15"/>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456" name="Google Shape;456;p15"/>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457" name="Google Shape;457;p15"/>
          <p:cNvGrpSpPr/>
          <p:nvPr/>
        </p:nvGrpSpPr>
        <p:grpSpPr>
          <a:xfrm>
            <a:off x="646128" y="1140345"/>
            <a:ext cx="7826698" cy="6967489"/>
            <a:chOff x="-477203" y="299981"/>
            <a:chExt cx="8021475" cy="9289982"/>
          </a:xfrm>
        </p:grpSpPr>
        <p:sp>
          <p:nvSpPr>
            <p:cNvPr id="458" name="Google Shape;458;p15"/>
            <p:cNvSpPr txBox="1"/>
            <p:nvPr/>
          </p:nvSpPr>
          <p:spPr>
            <a:xfrm>
              <a:off x="-477203" y="2326439"/>
              <a:ext cx="7532922" cy="7263524"/>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200"/>
                <a:buFont typeface="Arial"/>
                <a:buChar char="•"/>
              </a:pPr>
              <a:r>
                <a:rPr lang="en-US" sz="3600" b="0" i="0" u="none" strike="noStrike" cap="none">
                  <a:solidFill>
                    <a:srgbClr val="0A1F41"/>
                  </a:solidFill>
                  <a:latin typeface="Arial"/>
                  <a:ea typeface="Arial"/>
                  <a:cs typeface="Arial"/>
                  <a:sym typeface="Arial"/>
                </a:rPr>
                <a:t>Can be shorter programs (ex: 12-18 months) </a:t>
              </a:r>
              <a:endParaRPr sz="1600" b="0" i="0" u="none" strike="noStrike" cap="none">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200"/>
                <a:buFont typeface="Arial"/>
                <a:buChar char="•"/>
              </a:pPr>
              <a:r>
                <a:rPr lang="en-US" sz="3600" b="0" i="0" u="none" strike="noStrike" cap="none">
                  <a:solidFill>
                    <a:srgbClr val="0A1F41"/>
                  </a:solidFill>
                  <a:latin typeface="Arial"/>
                  <a:ea typeface="Arial"/>
                  <a:cs typeface="Arial"/>
                  <a:sym typeface="Arial"/>
                </a:rPr>
                <a:t>High-quality, career-focused programs leading to good-paying jobs</a:t>
              </a:r>
              <a:endParaRPr sz="1600" b="0" i="0" u="none" strike="noStrike" cap="none">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200"/>
                <a:buFont typeface="Arial"/>
                <a:buChar char="•"/>
              </a:pPr>
              <a:r>
                <a:rPr lang="en-US" sz="3600" b="0" i="0" u="none" strike="noStrike" cap="none">
                  <a:solidFill>
                    <a:srgbClr val="0A1F41"/>
                  </a:solidFill>
                  <a:latin typeface="Arial"/>
                  <a:ea typeface="Arial"/>
                  <a:cs typeface="Arial"/>
                  <a:sym typeface="Arial"/>
                </a:rPr>
                <a:t>Financial aid is available </a:t>
              </a:r>
              <a:endParaRPr sz="1600" b="0" i="0" u="none" strike="noStrike" cap="none">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200"/>
                <a:buFont typeface="Arial"/>
                <a:buChar char="•"/>
              </a:pPr>
              <a:r>
                <a:rPr lang="en-US" sz="3600" b="0" i="0" u="none" strike="noStrike" cap="none">
                  <a:solidFill>
                    <a:srgbClr val="0A1F41"/>
                  </a:solidFill>
                  <a:latin typeface="Arial"/>
                  <a:ea typeface="Arial"/>
                  <a:cs typeface="Arial"/>
                  <a:sym typeface="Arial"/>
                </a:rPr>
                <a:t>Many are offered at community colleges, which foster youth can often attend for free</a:t>
              </a:r>
              <a:endParaRPr sz="1600" b="0" i="0" u="none" strike="noStrike" cap="none">
                <a:solidFill>
                  <a:srgbClr val="000000"/>
                </a:solidFill>
                <a:latin typeface="Arial"/>
                <a:ea typeface="Arial"/>
                <a:cs typeface="Arial"/>
                <a:sym typeface="Arial"/>
              </a:endParaRPr>
            </a:p>
          </p:txBody>
        </p:sp>
        <p:sp>
          <p:nvSpPr>
            <p:cNvPr id="459" name="Google Shape;459;p15"/>
            <p:cNvSpPr txBox="1"/>
            <p:nvPr/>
          </p:nvSpPr>
          <p:spPr>
            <a:xfrm>
              <a:off x="-477203" y="299981"/>
              <a:ext cx="8021475" cy="1805622"/>
            </a:xfrm>
            <a:prstGeom prst="rect">
              <a:avLst/>
            </a:prstGeom>
            <a:noFill/>
            <a:ln>
              <a:noFill/>
            </a:ln>
          </p:spPr>
          <p:txBody>
            <a:bodyPr spcFirstLastPara="1" wrap="square" lIns="0" tIns="0" rIns="0" bIns="0" anchor="t" anchorCtr="0">
              <a:spAutoFit/>
            </a:bodyPr>
            <a:lstStyle/>
            <a:p>
              <a:pPr>
                <a:buSzPts val="4400"/>
              </a:pPr>
              <a:r>
                <a:rPr lang="en-US" sz="4400" b="1" i="0" u="none" strike="noStrike" cap="none">
                  <a:solidFill>
                    <a:srgbClr val="4848D1"/>
                  </a:solidFill>
                  <a:latin typeface="Poppins"/>
                  <a:ea typeface="Poppins"/>
                  <a:cs typeface="Poppins"/>
                  <a:sym typeface="Poppins"/>
                </a:rPr>
                <a:t>Career &amp; Technical Education</a:t>
              </a:r>
              <a:r>
                <a:rPr lang="en-US" sz="4400" b="1">
                  <a:solidFill>
                    <a:srgbClr val="4848D1"/>
                  </a:solidFill>
                  <a:latin typeface="Poppins"/>
                  <a:ea typeface="Poppins"/>
                  <a:cs typeface="Poppins"/>
                  <a:sym typeface="Poppins"/>
                </a:rPr>
                <a:t> </a:t>
              </a:r>
              <a:r>
                <a:rPr lang="en-US" sz="4400" b="1" i="0" u="none" strike="noStrike" cap="none">
                  <a:solidFill>
                    <a:schemeClr val="lt1"/>
                  </a:solidFill>
                  <a:latin typeface="Poppins"/>
                  <a:ea typeface="Poppins"/>
                  <a:cs typeface="Poppins"/>
                  <a:sym typeface="Poppins"/>
                </a:rPr>
                <a:t>(CTE)</a:t>
              </a:r>
              <a:endParaRPr lang="en-US" sz="1400" b="0" i="0" u="none" strike="noStrike" cap="none">
                <a:solidFill>
                  <a:schemeClr val="lt1"/>
                </a:solidFill>
                <a:latin typeface="Arial"/>
                <a:ea typeface="Arial"/>
                <a:cs typeface="Arial"/>
              </a:endParaRPr>
            </a:p>
          </p:txBody>
        </p:sp>
      </p:grpSp>
      <p:sp>
        <p:nvSpPr>
          <p:cNvPr id="460" name="Google Shape;460;p15"/>
          <p:cNvSpPr txBox="1"/>
          <p:nvPr/>
        </p:nvSpPr>
        <p:spPr>
          <a:xfrm rot="-209349">
            <a:off x="7621732" y="8972228"/>
            <a:ext cx="10539036" cy="9542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a:solidFill>
                  <a:srgbClr val="FED531"/>
                </a:solidFill>
                <a:latin typeface="Arial"/>
                <a:ea typeface="Arial"/>
                <a:cs typeface="Arial"/>
                <a:sym typeface="Arial"/>
              </a:rPr>
              <a:t>Earn a Plumbing Technology </a:t>
            </a:r>
            <a:r>
              <a:rPr lang="en-US" sz="2800" b="1" u="sng">
                <a:solidFill>
                  <a:srgbClr val="FED531"/>
                </a:solidFill>
              </a:rPr>
              <a:t>C</a:t>
            </a:r>
            <a:r>
              <a:rPr lang="en-US" sz="2800" b="1" i="0" u="sng" strike="noStrike" cap="none">
                <a:solidFill>
                  <a:srgbClr val="FED531"/>
                </a:solidFill>
                <a:latin typeface="Arial"/>
                <a:ea typeface="Arial"/>
                <a:cs typeface="Arial"/>
                <a:sym typeface="Arial"/>
              </a:rPr>
              <a:t>ertificate at L.A. Trade Tech Community College and make $60,000!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53">
          <a:extLst>
            <a:ext uri="{FF2B5EF4-FFF2-40B4-BE49-F238E27FC236}">
              <a16:creationId xmlns:a16="http://schemas.microsoft.com/office/drawing/2014/main" id="{71B386D7-734D-6D6B-3041-AE00116D71D4}"/>
            </a:ext>
          </a:extLst>
        </p:cNvPr>
        <p:cNvGrpSpPr/>
        <p:nvPr/>
      </p:nvGrpSpPr>
      <p:grpSpPr>
        <a:xfrm>
          <a:off x="0" y="0"/>
          <a:ext cx="0" cy="0"/>
          <a:chOff x="0" y="0"/>
          <a:chExt cx="0" cy="0"/>
        </a:xfrm>
      </p:grpSpPr>
      <p:sp>
        <p:nvSpPr>
          <p:cNvPr id="455" name="Google Shape;455;p15">
            <a:extLst>
              <a:ext uri="{FF2B5EF4-FFF2-40B4-BE49-F238E27FC236}">
                <a16:creationId xmlns:a16="http://schemas.microsoft.com/office/drawing/2014/main" id="{FD99E9B8-6876-E28E-AD86-3D953E43830F}"/>
              </a:ext>
            </a:extLst>
          </p:cNvPr>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456" name="Google Shape;456;p15">
            <a:extLst>
              <a:ext uri="{FF2B5EF4-FFF2-40B4-BE49-F238E27FC236}">
                <a16:creationId xmlns:a16="http://schemas.microsoft.com/office/drawing/2014/main" id="{5BC32A39-0868-B06E-3F52-5FD6A4EEA5A5}"/>
              </a:ext>
            </a:extLst>
          </p:cNvPr>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2" name="Rectangle: Rounded Corners 1">
            <a:extLst>
              <a:ext uri="{FF2B5EF4-FFF2-40B4-BE49-F238E27FC236}">
                <a16:creationId xmlns:a16="http://schemas.microsoft.com/office/drawing/2014/main" id="{AE86E4BD-E3A1-C2ED-ECF6-F8403B3D6686}"/>
              </a:ext>
            </a:extLst>
          </p:cNvPr>
          <p:cNvSpPr/>
          <p:nvPr/>
        </p:nvSpPr>
        <p:spPr>
          <a:xfrm>
            <a:off x="1089386" y="2494108"/>
            <a:ext cx="4688732" cy="6459166"/>
          </a:xfrm>
          <a:prstGeom prst="roundRect">
            <a:avLst/>
          </a:prstGeom>
          <a:solidFill>
            <a:srgbClr val="FED527"/>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3" name="Rectangle: Rounded Corners 2">
            <a:extLst>
              <a:ext uri="{FF2B5EF4-FFF2-40B4-BE49-F238E27FC236}">
                <a16:creationId xmlns:a16="http://schemas.microsoft.com/office/drawing/2014/main" id="{4AA338D1-F863-684E-F05A-A637F8D70A56}"/>
              </a:ext>
            </a:extLst>
          </p:cNvPr>
          <p:cNvSpPr/>
          <p:nvPr/>
        </p:nvSpPr>
        <p:spPr>
          <a:xfrm>
            <a:off x="6368670" y="2378074"/>
            <a:ext cx="4688732" cy="6459166"/>
          </a:xfrm>
          <a:prstGeom prst="roundRect">
            <a:avLst/>
          </a:prstGeom>
          <a:solidFill>
            <a:srgbClr val="F4592F"/>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F13045A-E1B1-C0F9-CB75-FDB3353BCFEE}"/>
              </a:ext>
            </a:extLst>
          </p:cNvPr>
          <p:cNvSpPr/>
          <p:nvPr/>
        </p:nvSpPr>
        <p:spPr>
          <a:xfrm>
            <a:off x="11880715" y="2378074"/>
            <a:ext cx="4688732" cy="6459166"/>
          </a:xfrm>
          <a:prstGeom prst="roundRect">
            <a:avLst/>
          </a:prstGeom>
          <a:solidFill>
            <a:srgbClr val="4848D1"/>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751A0A-AAA8-DABF-DB19-30E63C923DBE}"/>
              </a:ext>
            </a:extLst>
          </p:cNvPr>
          <p:cNvSpPr txBox="1"/>
          <p:nvPr/>
        </p:nvSpPr>
        <p:spPr>
          <a:xfrm>
            <a:off x="749066" y="1177745"/>
            <a:ext cx="5369372" cy="120032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a:solidFill>
                  <a:srgbClr val="4848D1"/>
                </a:solidFill>
                <a:latin typeface="Poppins"/>
                <a:ea typeface="Poppins"/>
                <a:cs typeface="Poppins"/>
                <a:sym typeface="Poppins"/>
              </a:rPr>
              <a:t>Adult Education Programs</a:t>
            </a:r>
            <a:endParaRPr lang="en-US" sz="3600" b="0" i="0" u="none" strike="noStrike" cap="none">
              <a:solidFill>
                <a:srgbClr val="4848D1"/>
              </a:solidFill>
              <a:latin typeface="Arial"/>
              <a:ea typeface="Arial"/>
              <a:cs typeface="Arial"/>
              <a:sym typeface="Arial"/>
            </a:endParaRPr>
          </a:p>
        </p:txBody>
      </p:sp>
      <p:sp>
        <p:nvSpPr>
          <p:cNvPr id="7" name="TextBox 6">
            <a:extLst>
              <a:ext uri="{FF2B5EF4-FFF2-40B4-BE49-F238E27FC236}">
                <a16:creationId xmlns:a16="http://schemas.microsoft.com/office/drawing/2014/main" id="{E7FE8AB7-7990-7944-20B3-45FC0A343B69}"/>
              </a:ext>
            </a:extLst>
          </p:cNvPr>
          <p:cNvSpPr txBox="1"/>
          <p:nvPr/>
        </p:nvSpPr>
        <p:spPr>
          <a:xfrm>
            <a:off x="6028350" y="1533088"/>
            <a:ext cx="5369372" cy="646331"/>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a:solidFill>
                  <a:srgbClr val="4848D1"/>
                </a:solidFill>
                <a:latin typeface="Poppins"/>
                <a:ea typeface="Poppins"/>
                <a:cs typeface="Poppins"/>
                <a:sym typeface="Poppins"/>
              </a:rPr>
              <a:t>Job Corp</a:t>
            </a:r>
            <a:endParaRPr lang="en-US" sz="3600" b="0" i="0" u="none" strike="noStrike" cap="none">
              <a:solidFill>
                <a:srgbClr val="4848D1"/>
              </a:solidFill>
              <a:latin typeface="Arial"/>
              <a:ea typeface="Arial"/>
              <a:cs typeface="Arial"/>
              <a:sym typeface="Arial"/>
            </a:endParaRPr>
          </a:p>
        </p:txBody>
      </p:sp>
      <p:sp>
        <p:nvSpPr>
          <p:cNvPr id="8" name="TextBox 7">
            <a:extLst>
              <a:ext uri="{FF2B5EF4-FFF2-40B4-BE49-F238E27FC236}">
                <a16:creationId xmlns:a16="http://schemas.microsoft.com/office/drawing/2014/main" id="{3A505DDA-A958-8E1F-F671-62ED6E06501B}"/>
              </a:ext>
            </a:extLst>
          </p:cNvPr>
          <p:cNvSpPr txBox="1"/>
          <p:nvPr/>
        </p:nvSpPr>
        <p:spPr>
          <a:xfrm>
            <a:off x="11520744" y="1056528"/>
            <a:ext cx="5369372" cy="120032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a:solidFill>
                  <a:srgbClr val="4848D1"/>
                </a:solidFill>
                <a:latin typeface="Poppins"/>
                <a:ea typeface="Poppins"/>
                <a:cs typeface="Poppins"/>
                <a:sym typeface="Poppins"/>
              </a:rPr>
              <a:t>Military </a:t>
            </a:r>
          </a:p>
          <a:p>
            <a:pPr marL="0" marR="0" lvl="0" indent="0" algn="ctr" rtl="0">
              <a:lnSpc>
                <a:spcPct val="100000"/>
              </a:lnSpc>
              <a:spcBef>
                <a:spcPts val="0"/>
              </a:spcBef>
              <a:spcAft>
                <a:spcPts val="0"/>
              </a:spcAft>
              <a:buClr>
                <a:srgbClr val="000000"/>
              </a:buClr>
              <a:buSzPts val="4400"/>
              <a:buFont typeface="Arial"/>
              <a:buNone/>
            </a:pPr>
            <a:r>
              <a:rPr lang="en-US" sz="3600" b="1">
                <a:solidFill>
                  <a:srgbClr val="4848D1"/>
                </a:solidFill>
                <a:latin typeface="Poppins"/>
                <a:cs typeface="Poppins"/>
                <a:sym typeface="Poppins"/>
              </a:rPr>
              <a:t>Service</a:t>
            </a:r>
            <a:endParaRPr lang="en-US" sz="3600" b="0" i="0" u="none" strike="noStrike" cap="none">
              <a:solidFill>
                <a:srgbClr val="4848D1"/>
              </a:solidFill>
              <a:latin typeface="Arial"/>
              <a:ea typeface="Arial"/>
              <a:cs typeface="Arial"/>
              <a:sym typeface="Arial"/>
            </a:endParaRPr>
          </a:p>
        </p:txBody>
      </p:sp>
      <p:sp>
        <p:nvSpPr>
          <p:cNvPr id="9" name="TextBox 8">
            <a:extLst>
              <a:ext uri="{FF2B5EF4-FFF2-40B4-BE49-F238E27FC236}">
                <a16:creationId xmlns:a16="http://schemas.microsoft.com/office/drawing/2014/main" id="{592A232A-2D4D-72EE-1BC2-1BF4F5977200}"/>
              </a:ext>
            </a:extLst>
          </p:cNvPr>
          <p:cNvSpPr txBox="1"/>
          <p:nvPr/>
        </p:nvSpPr>
        <p:spPr>
          <a:xfrm>
            <a:off x="1320570" y="3022334"/>
            <a:ext cx="4636444" cy="5170646"/>
          </a:xfrm>
          <a:prstGeom prst="rect">
            <a:avLst/>
          </a:prstGeom>
          <a:noFill/>
        </p:spPr>
        <p:txBody>
          <a:bodyPr wrap="square" rtlCol="0">
            <a:spAutoFit/>
          </a:bodyPr>
          <a:lstStyle/>
          <a:p>
            <a:pPr marL="285750" indent="-285750">
              <a:buFont typeface="Arial" panose="020B0604020202020204" pitchFamily="34" charset="0"/>
              <a:buChar char="•"/>
            </a:pPr>
            <a:r>
              <a:rPr lang="en-US" sz="3000">
                <a:solidFill>
                  <a:schemeClr val="tx1"/>
                </a:solidFill>
              </a:rPr>
              <a:t>Offers a wide variety of accredited career education programs</a:t>
            </a:r>
          </a:p>
          <a:p>
            <a:pPr marL="285750" indent="-285750">
              <a:buFont typeface="Arial" panose="020B0604020202020204" pitchFamily="34" charset="0"/>
              <a:buChar char="•"/>
            </a:pPr>
            <a:endParaRPr lang="en-US" sz="3000">
              <a:solidFill>
                <a:schemeClr val="tx1"/>
              </a:solidFill>
            </a:endParaRPr>
          </a:p>
          <a:p>
            <a:pPr marL="285750" indent="-285750">
              <a:buFont typeface="Arial" panose="020B0604020202020204" pitchFamily="34" charset="0"/>
              <a:buChar char="•"/>
            </a:pPr>
            <a:r>
              <a:rPr lang="en-US" sz="3000">
                <a:solidFill>
                  <a:schemeClr val="tx1"/>
                </a:solidFill>
              </a:rPr>
              <a:t>Units do not transfer towards a college degree</a:t>
            </a:r>
          </a:p>
          <a:p>
            <a:pPr marL="285750" indent="-285750">
              <a:buFont typeface="Arial" panose="020B0604020202020204" pitchFamily="34" charset="0"/>
              <a:buChar char="•"/>
            </a:pPr>
            <a:endParaRPr lang="en-US" sz="3000">
              <a:solidFill>
                <a:schemeClr val="tx1"/>
              </a:solidFill>
            </a:endParaRPr>
          </a:p>
          <a:p>
            <a:pPr marL="285750" indent="-285750">
              <a:buFont typeface="Arial" panose="020B0604020202020204" pitchFamily="34" charset="0"/>
              <a:buChar char="•"/>
            </a:pPr>
            <a:r>
              <a:rPr lang="en-US" sz="3000">
                <a:solidFill>
                  <a:schemeClr val="tx1"/>
                </a:solidFill>
              </a:rPr>
              <a:t>Eligible for federal financial aid </a:t>
            </a:r>
          </a:p>
          <a:p>
            <a:pPr marL="285750" indent="-285750">
              <a:buFont typeface="Arial" panose="020B0604020202020204" pitchFamily="34" charset="0"/>
              <a:buChar char="•"/>
            </a:pPr>
            <a:endParaRPr lang="en-US" sz="3000">
              <a:solidFill>
                <a:schemeClr val="tx1"/>
              </a:solidFill>
            </a:endParaRPr>
          </a:p>
        </p:txBody>
      </p:sp>
      <p:sp>
        <p:nvSpPr>
          <p:cNvPr id="10" name="TextBox 9">
            <a:extLst>
              <a:ext uri="{FF2B5EF4-FFF2-40B4-BE49-F238E27FC236}">
                <a16:creationId xmlns:a16="http://schemas.microsoft.com/office/drawing/2014/main" id="{798F5958-FD5A-E0FB-F9F8-4E9AF16898D1}"/>
              </a:ext>
            </a:extLst>
          </p:cNvPr>
          <p:cNvSpPr txBox="1"/>
          <p:nvPr/>
        </p:nvSpPr>
        <p:spPr>
          <a:xfrm>
            <a:off x="6601431" y="3012257"/>
            <a:ext cx="4636444" cy="5632311"/>
          </a:xfrm>
          <a:prstGeom prst="rect">
            <a:avLst/>
          </a:prstGeom>
          <a:noFill/>
        </p:spPr>
        <p:txBody>
          <a:bodyPr wrap="square" rtlCol="0">
            <a:spAutoFit/>
          </a:bodyPr>
          <a:lstStyle/>
          <a:p>
            <a:pPr marL="285750" indent="-285750">
              <a:buFont typeface="Arial" panose="020B0604020202020204" pitchFamily="34" charset="0"/>
              <a:buChar char="•"/>
            </a:pPr>
            <a:r>
              <a:rPr lang="en-US" sz="3000">
                <a:solidFill>
                  <a:schemeClr val="tx1"/>
                </a:solidFill>
              </a:rPr>
              <a:t>Free career education with housing and basic living allowance. </a:t>
            </a:r>
          </a:p>
          <a:p>
            <a:pPr marL="285750" indent="-285750">
              <a:buFont typeface="Arial" panose="020B0604020202020204" pitchFamily="34" charset="0"/>
              <a:buChar char="•"/>
            </a:pPr>
            <a:endParaRPr lang="en-US" sz="3000">
              <a:solidFill>
                <a:schemeClr val="tx1"/>
              </a:solidFill>
            </a:endParaRPr>
          </a:p>
          <a:p>
            <a:pPr marL="285750" indent="-285750">
              <a:buFont typeface="Arial" panose="020B0604020202020204" pitchFamily="34" charset="0"/>
              <a:buChar char="•"/>
            </a:pPr>
            <a:r>
              <a:rPr lang="en-US" sz="3000">
                <a:solidFill>
                  <a:schemeClr val="tx1"/>
                </a:solidFill>
              </a:rPr>
              <a:t>No minimum GPA or high school diploma/equivalent required </a:t>
            </a:r>
          </a:p>
          <a:p>
            <a:pPr marL="285750" indent="-285750">
              <a:buFont typeface="Arial" panose="020B0604020202020204" pitchFamily="34" charset="0"/>
              <a:buChar char="•"/>
            </a:pPr>
            <a:endParaRPr lang="en-US" sz="3000">
              <a:solidFill>
                <a:schemeClr val="tx1"/>
              </a:solidFill>
            </a:endParaRPr>
          </a:p>
          <a:p>
            <a:pPr marL="285750" indent="-285750">
              <a:buFont typeface="Arial" panose="020B0604020202020204" pitchFamily="34" charset="0"/>
              <a:buChar char="•"/>
            </a:pPr>
            <a:r>
              <a:rPr lang="en-US" sz="3000">
                <a:solidFill>
                  <a:schemeClr val="tx1"/>
                </a:solidFill>
              </a:rPr>
              <a:t>Age, income, and citizenship restrictions. </a:t>
            </a:r>
          </a:p>
          <a:p>
            <a:pPr marL="285750" indent="-285750">
              <a:buFont typeface="Arial" panose="020B0604020202020204" pitchFamily="34" charset="0"/>
              <a:buChar char="•"/>
            </a:pPr>
            <a:endParaRPr lang="en-US" sz="3000">
              <a:solidFill>
                <a:schemeClr val="tx1"/>
              </a:solidFill>
            </a:endParaRPr>
          </a:p>
        </p:txBody>
      </p:sp>
      <p:sp>
        <p:nvSpPr>
          <p:cNvPr id="12" name="TextBox 11">
            <a:extLst>
              <a:ext uri="{FF2B5EF4-FFF2-40B4-BE49-F238E27FC236}">
                <a16:creationId xmlns:a16="http://schemas.microsoft.com/office/drawing/2014/main" id="{2A0A0040-CC2F-7316-09BA-CAD87743B309}"/>
              </a:ext>
            </a:extLst>
          </p:cNvPr>
          <p:cNvSpPr txBox="1"/>
          <p:nvPr/>
        </p:nvSpPr>
        <p:spPr>
          <a:xfrm>
            <a:off x="12203601" y="3100145"/>
            <a:ext cx="4042959" cy="4708981"/>
          </a:xfrm>
          <a:prstGeom prst="rect">
            <a:avLst/>
          </a:prstGeom>
          <a:noFill/>
        </p:spPr>
        <p:txBody>
          <a:bodyPr wrap="square" rtlCol="0">
            <a:spAutoFit/>
          </a:bodyPr>
          <a:lstStyle/>
          <a:p>
            <a:pPr marL="457200" indent="-457200">
              <a:buClr>
                <a:schemeClr val="bg1"/>
              </a:buClr>
              <a:buFont typeface="Arial" panose="020B0604020202020204" pitchFamily="34" charset="0"/>
              <a:buChar char="•"/>
            </a:pPr>
            <a:r>
              <a:rPr lang="en-US" sz="3000">
                <a:solidFill>
                  <a:schemeClr val="bg1"/>
                </a:solidFill>
              </a:rPr>
              <a:t>Access to housing resources, basic living allowance, and educational benefits. </a:t>
            </a:r>
          </a:p>
          <a:p>
            <a:pPr marL="457200" indent="-457200">
              <a:buFont typeface="Arial" panose="020B0604020202020204" pitchFamily="34" charset="0"/>
              <a:buChar char="•"/>
            </a:pPr>
            <a:endParaRPr lang="en-US" sz="3000">
              <a:solidFill>
                <a:schemeClr val="bg1"/>
              </a:solidFill>
            </a:endParaRPr>
          </a:p>
          <a:p>
            <a:pPr marL="457200" indent="-457200">
              <a:buClr>
                <a:schemeClr val="bg1"/>
              </a:buClr>
              <a:buFont typeface="Arial" panose="020B0604020202020204" pitchFamily="34" charset="0"/>
              <a:buChar char="•"/>
            </a:pPr>
            <a:r>
              <a:rPr lang="en-US" sz="3000">
                <a:solidFill>
                  <a:schemeClr val="bg1"/>
                </a:solidFill>
              </a:rPr>
              <a:t>Is a full-time job with a multiyear commitment </a:t>
            </a:r>
          </a:p>
          <a:p>
            <a:pPr marL="285750" indent="-285750">
              <a:buFont typeface="Arial" panose="020B0604020202020204" pitchFamily="34" charset="0"/>
              <a:buChar char="•"/>
            </a:pPr>
            <a:endParaRPr lang="en-US" sz="3000">
              <a:solidFill>
                <a:schemeClr val="tx1"/>
              </a:solidFill>
            </a:endParaRPr>
          </a:p>
        </p:txBody>
      </p:sp>
    </p:spTree>
    <p:extLst>
      <p:ext uri="{BB962C8B-B14F-4D97-AF65-F5344CB8AC3E}">
        <p14:creationId xmlns:p14="http://schemas.microsoft.com/office/powerpoint/2010/main" val="1405352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09"/>
        <p:cNvGrpSpPr/>
        <p:nvPr/>
      </p:nvGrpSpPr>
      <p:grpSpPr>
        <a:xfrm>
          <a:off x="0" y="0"/>
          <a:ext cx="0" cy="0"/>
          <a:chOff x="0" y="0"/>
          <a:chExt cx="0" cy="0"/>
        </a:xfrm>
      </p:grpSpPr>
      <p:pic>
        <p:nvPicPr>
          <p:cNvPr id="9" name="Picture 8" descr="Close-up of using a drill with protective gloves">
            <a:extLst>
              <a:ext uri="{FF2B5EF4-FFF2-40B4-BE49-F238E27FC236}">
                <a16:creationId xmlns:a16="http://schemas.microsoft.com/office/drawing/2014/main" id="{9A476754-16A5-57CE-142B-06CF7F670039}"/>
              </a:ext>
            </a:extLst>
          </p:cNvPr>
          <p:cNvPicPr>
            <a:picLocks noChangeAspect="1"/>
          </p:cNvPicPr>
          <p:nvPr/>
        </p:nvPicPr>
        <p:blipFill rotWithShape="1">
          <a:blip r:embed="rId3"/>
          <a:srcRect l="30012" r="9903"/>
          <a:stretch/>
        </p:blipFill>
        <p:spPr>
          <a:xfrm rot="274893">
            <a:off x="9996268" y="-272441"/>
            <a:ext cx="9189468" cy="10208733"/>
          </a:xfrm>
          <a:prstGeom prst="rect">
            <a:avLst/>
          </a:prstGeom>
        </p:spPr>
      </p:pic>
      <p:sp>
        <p:nvSpPr>
          <p:cNvPr id="911" name="Google Shape;911;p43"/>
          <p:cNvSpPr/>
          <p:nvPr/>
        </p:nvSpPr>
        <p:spPr>
          <a:xfrm rot="351921">
            <a:off x="-1083599" y="9211526"/>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00B0F0"/>
          </a:solidFill>
          <a:ln>
            <a:noFill/>
          </a:ln>
        </p:spPr>
        <p:txBody>
          <a:bodyPr/>
          <a:lstStyle/>
          <a:p>
            <a:endParaRPr lang="en-US"/>
          </a:p>
        </p:txBody>
      </p:sp>
      <p:grpSp>
        <p:nvGrpSpPr>
          <p:cNvPr id="914" name="Google Shape;914;p43"/>
          <p:cNvGrpSpPr/>
          <p:nvPr/>
        </p:nvGrpSpPr>
        <p:grpSpPr>
          <a:xfrm>
            <a:off x="320040" y="1334433"/>
            <a:ext cx="8458200" cy="1628274"/>
            <a:chOff x="-813215" y="-48766"/>
            <a:chExt cx="9096941" cy="2171032"/>
          </a:xfrm>
        </p:grpSpPr>
        <p:sp>
          <p:nvSpPr>
            <p:cNvPr id="915" name="Google Shape;915;p43"/>
            <p:cNvSpPr txBox="1"/>
            <p:nvPr/>
          </p:nvSpPr>
          <p:spPr>
            <a:xfrm>
              <a:off x="-813215" y="1835007"/>
              <a:ext cx="9096941" cy="287259"/>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200"/>
                <a:buFont typeface="Arial"/>
                <a:buChar char="•"/>
              </a:pPr>
              <a:endParaRPr/>
            </a:p>
          </p:txBody>
        </p:sp>
        <p:sp>
          <p:nvSpPr>
            <p:cNvPr id="916" name="Google Shape;916;p43"/>
            <p:cNvSpPr txBox="1"/>
            <p:nvPr/>
          </p:nvSpPr>
          <p:spPr>
            <a:xfrm>
              <a:off x="-592653" y="-48766"/>
              <a:ext cx="8225988" cy="9028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chemeClr val="bg1"/>
                  </a:solidFill>
                  <a:latin typeface="Poppins"/>
                  <a:ea typeface="Poppins"/>
                  <a:cs typeface="Poppins"/>
                  <a:sym typeface="Poppins"/>
                </a:rPr>
                <a:t>Apprenticeship Programs</a:t>
              </a:r>
              <a:endParaRPr>
                <a:solidFill>
                  <a:schemeClr val="bg1"/>
                </a:solidFill>
              </a:endParaRPr>
            </a:p>
          </p:txBody>
        </p:sp>
      </p:grpSp>
      <p:sp>
        <p:nvSpPr>
          <p:cNvPr id="4" name="Google Shape;915;p43">
            <a:extLst>
              <a:ext uri="{FF2B5EF4-FFF2-40B4-BE49-F238E27FC236}">
                <a16:creationId xmlns:a16="http://schemas.microsoft.com/office/drawing/2014/main" id="{04790FD0-EC52-A51A-1187-F273B6BD912D}"/>
              </a:ext>
            </a:extLst>
          </p:cNvPr>
          <p:cNvSpPr txBox="1"/>
          <p:nvPr/>
        </p:nvSpPr>
        <p:spPr>
          <a:xfrm>
            <a:off x="320040" y="2484988"/>
            <a:ext cx="9593504" cy="6063198"/>
          </a:xfrm>
          <a:prstGeom prst="rect">
            <a:avLst/>
          </a:prstGeom>
          <a:noFill/>
          <a:ln>
            <a:noFill/>
          </a:ln>
        </p:spPr>
        <p:txBody>
          <a:bodyPr spcFirstLastPara="1" wrap="square" lIns="0" tIns="0" rIns="0" bIns="0" anchor="t" anchorCtr="0">
            <a:spAutoFit/>
          </a:bodyPr>
          <a:lstStyle/>
          <a:p>
            <a:pPr marL="690563" marR="0" lvl="0" indent="-466725" algn="l" rtl="0">
              <a:spcBef>
                <a:spcPts val="0"/>
              </a:spcBef>
              <a:spcAft>
                <a:spcPts val="0"/>
              </a:spcAft>
              <a:buClrTx/>
              <a:buSzPct val="100000"/>
              <a:buFont typeface="Arial" panose="020B0604020202020204" pitchFamily="34" charset="0"/>
              <a:buChar char="•"/>
            </a:pPr>
            <a:r>
              <a:rPr lang="en-US" sz="3200">
                <a:solidFill>
                  <a:schemeClr val="bg1"/>
                </a:solidFill>
              </a:rPr>
              <a:t>Most apprentices retain employment after completing the apprenticeship</a:t>
            </a:r>
          </a:p>
          <a:p>
            <a:pPr marL="223838" marR="0" lvl="0" algn="l" rtl="0">
              <a:spcBef>
                <a:spcPts val="0"/>
              </a:spcBef>
              <a:spcAft>
                <a:spcPts val="0"/>
              </a:spcAft>
              <a:buClrTx/>
              <a:buSzPct val="100000"/>
            </a:pPr>
            <a:endParaRPr lang="en-US">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a:solidFill>
                  <a:schemeClr val="bg1"/>
                </a:solidFill>
              </a:rPr>
              <a:t>Students earn an income while learning a trade</a:t>
            </a:r>
          </a:p>
          <a:p>
            <a:pPr marL="223838" marR="0" lvl="0" algn="l" rtl="0">
              <a:spcBef>
                <a:spcPts val="0"/>
              </a:spcBef>
              <a:spcAft>
                <a:spcPts val="0"/>
              </a:spcAft>
              <a:buClrTx/>
              <a:buSzPct val="100000"/>
            </a:pPr>
            <a:endParaRPr lang="en-US">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a:solidFill>
                  <a:schemeClr val="bg1"/>
                </a:solidFill>
              </a:rPr>
              <a:t>Participants receive industry recognized credentials and can work towards a degree</a:t>
            </a:r>
          </a:p>
          <a:p>
            <a:pPr marL="223838" marR="0" lvl="0" algn="l" rtl="0">
              <a:spcBef>
                <a:spcPts val="0"/>
              </a:spcBef>
              <a:spcAft>
                <a:spcPts val="0"/>
              </a:spcAft>
              <a:buClrTx/>
              <a:buSzPct val="100000"/>
            </a:pPr>
            <a:endParaRPr lang="en-US" sz="160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a:solidFill>
                  <a:schemeClr val="bg1"/>
                </a:solidFill>
              </a:rPr>
              <a:t>Students connect with mentors in a chosen industry </a:t>
            </a:r>
          </a:p>
          <a:p>
            <a:pPr marL="690563" marR="0" lvl="0" indent="-466725" algn="l" rtl="0">
              <a:spcBef>
                <a:spcPts val="0"/>
              </a:spcBef>
              <a:spcAft>
                <a:spcPts val="0"/>
              </a:spcAft>
              <a:buClrTx/>
              <a:buSzPct val="100000"/>
              <a:buFont typeface="Arial" panose="020B0604020202020204" pitchFamily="34" charset="0"/>
              <a:buChar char="•"/>
            </a:pPr>
            <a:endParaRPr lang="en-US" sz="1600">
              <a:solidFill>
                <a:schemeClr val="bg1"/>
              </a:solidFill>
            </a:endParaRPr>
          </a:p>
          <a:p>
            <a:pPr marL="690563" marR="0" lvl="0" indent="-466725" algn="l" rtl="0">
              <a:spcBef>
                <a:spcPts val="0"/>
              </a:spcBef>
              <a:spcAft>
                <a:spcPts val="0"/>
              </a:spcAft>
              <a:buClrTx/>
              <a:buSzPct val="100000"/>
              <a:buFont typeface="Arial" panose="020B0604020202020204" pitchFamily="34" charset="0"/>
              <a:buChar char="•"/>
            </a:pPr>
            <a:r>
              <a:rPr lang="en-US" sz="3200">
                <a:solidFill>
                  <a:schemeClr val="bg1"/>
                </a:solidFill>
              </a:rPr>
              <a:t>Some programs may require an aptitude test  and most require English proficiency</a:t>
            </a:r>
          </a:p>
          <a:p>
            <a:pPr marL="690563" marR="0" lvl="0" indent="-466725" algn="l" rtl="0">
              <a:spcBef>
                <a:spcPts val="0"/>
              </a:spcBef>
              <a:spcAft>
                <a:spcPts val="0"/>
              </a:spcAft>
              <a:buClrTx/>
              <a:buSzPct val="100000"/>
              <a:buFont typeface="Arial" panose="020B0604020202020204" pitchFamily="34" charset="0"/>
              <a:buChar char="•"/>
            </a:pPr>
            <a:endParaRPr lang="en-US" sz="3200">
              <a:solidFill>
                <a:srgbClr val="0A1F41"/>
              </a:solidFill>
            </a:endParaRPr>
          </a:p>
        </p:txBody>
      </p:sp>
      <p:sp>
        <p:nvSpPr>
          <p:cNvPr id="6" name="Google Shape;917;p43">
            <a:extLst>
              <a:ext uri="{FF2B5EF4-FFF2-40B4-BE49-F238E27FC236}">
                <a16:creationId xmlns:a16="http://schemas.microsoft.com/office/drawing/2014/main" id="{D1DFA843-7F2A-8BE1-B263-52762DE131A5}"/>
              </a:ext>
            </a:extLst>
          </p:cNvPr>
          <p:cNvSpPr txBox="1"/>
          <p:nvPr/>
        </p:nvSpPr>
        <p:spPr>
          <a:xfrm rot="355309">
            <a:off x="223739" y="9175075"/>
            <a:ext cx="1723993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2060"/>
                </a:solidFill>
                <a:latin typeface="Arial"/>
                <a:ea typeface="Arial"/>
                <a:cs typeface="Arial"/>
                <a:sym typeface="Arial"/>
              </a:rPr>
              <a:t>Learn more about apprenticeship programs by visiting:</a:t>
            </a:r>
          </a:p>
          <a:p>
            <a:pPr marL="0" marR="0" lvl="0" indent="0" algn="l" rtl="0">
              <a:spcBef>
                <a:spcPts val="0"/>
              </a:spcBef>
              <a:spcAft>
                <a:spcPts val="0"/>
              </a:spcAft>
              <a:buNone/>
            </a:pPr>
            <a:r>
              <a:rPr lang="en-US" sz="3200" b="1" u="sng">
                <a:solidFill>
                  <a:schemeClr val="bg1"/>
                </a:solidFill>
                <a:latin typeface="Arial"/>
                <a:ea typeface="Arial"/>
                <a:cs typeface="Arial"/>
                <a:sym typeface="Arial"/>
              </a:rPr>
              <a:t>www.dir.ca.gov/das/das.html</a:t>
            </a:r>
            <a:endParaRPr sz="1600">
              <a:solidFill>
                <a:schemeClr val="bg1"/>
              </a:solidFill>
            </a:endParaRPr>
          </a:p>
        </p:txBody>
      </p:sp>
      <p:sp>
        <p:nvSpPr>
          <p:cNvPr id="2" name="TextBox 1">
            <a:extLst>
              <a:ext uri="{FF2B5EF4-FFF2-40B4-BE49-F238E27FC236}">
                <a16:creationId xmlns:a16="http://schemas.microsoft.com/office/drawing/2014/main" id="{D101460C-94D9-8414-C76F-1385EAA30802}"/>
              </a:ext>
            </a:extLst>
          </p:cNvPr>
          <p:cNvSpPr txBox="1"/>
          <p:nvPr/>
        </p:nvSpPr>
        <p:spPr>
          <a:xfrm rot="379826">
            <a:off x="10320104" y="9192964"/>
            <a:ext cx="8541798" cy="584775"/>
          </a:xfrm>
          <a:prstGeom prst="rect">
            <a:avLst/>
          </a:prstGeom>
          <a:noFill/>
        </p:spPr>
        <p:txBody>
          <a:bodyPr wrap="square" rtlCol="0">
            <a:spAutoFit/>
          </a:bodyPr>
          <a:lstStyle/>
          <a:p>
            <a:pPr marL="223838" marR="0" lvl="0" algn="l" rtl="0">
              <a:spcBef>
                <a:spcPts val="0"/>
              </a:spcBef>
              <a:spcAft>
                <a:spcPts val="0"/>
              </a:spcAft>
              <a:buClrTx/>
              <a:buSzPct val="100000"/>
            </a:pPr>
            <a:r>
              <a:rPr lang="en-US" sz="3200" b="1">
                <a:solidFill>
                  <a:srgbClr val="FFFF00"/>
                </a:solidFill>
                <a:latin typeface="Poppins" panose="00000500000000000000" pitchFamily="2" charset="0"/>
                <a:cs typeface="Poppins" panose="00000500000000000000" pitchFamily="2" charset="0"/>
              </a:rPr>
              <a:t>Average annual income is $50,000!</a:t>
            </a:r>
          </a:p>
        </p:txBody>
      </p:sp>
    </p:spTree>
    <p:extLst>
      <p:ext uri="{BB962C8B-B14F-4D97-AF65-F5344CB8AC3E}">
        <p14:creationId xmlns:p14="http://schemas.microsoft.com/office/powerpoint/2010/main" val="2573147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65"/>
        <p:cNvGrpSpPr/>
        <p:nvPr/>
      </p:nvGrpSpPr>
      <p:grpSpPr>
        <a:xfrm>
          <a:off x="0" y="0"/>
          <a:ext cx="0" cy="0"/>
          <a:chOff x="0" y="0"/>
          <a:chExt cx="0" cy="0"/>
        </a:xfrm>
      </p:grpSpPr>
      <p:pic>
        <p:nvPicPr>
          <p:cNvPr id="466" name="Google Shape;466;p16" descr="A picture containing text, stop, sign, sky&#10;&#10;Description automatically generated"/>
          <p:cNvPicPr preferRelativeResize="0"/>
          <p:nvPr/>
        </p:nvPicPr>
        <p:blipFill rotWithShape="1">
          <a:blip r:embed="rId3">
            <a:alphaModFix/>
          </a:blip>
          <a:srcRect r="24768"/>
          <a:stretch/>
        </p:blipFill>
        <p:spPr>
          <a:xfrm>
            <a:off x="-2656599" y="106901"/>
            <a:ext cx="11800600" cy="10457271"/>
          </a:xfrm>
          <a:prstGeom prst="rect">
            <a:avLst/>
          </a:prstGeom>
          <a:noFill/>
          <a:ln>
            <a:noFill/>
          </a:ln>
        </p:spPr>
      </p:pic>
      <p:sp>
        <p:nvSpPr>
          <p:cNvPr id="467" name="Google Shape;467;p16"/>
          <p:cNvSpPr/>
          <p:nvPr/>
        </p:nvSpPr>
        <p:spPr>
          <a:xfrm rot="-413588">
            <a:off x="4486432" y="9660805"/>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468" name="Google Shape;468;p16"/>
          <p:cNvSpPr txBox="1"/>
          <p:nvPr/>
        </p:nvSpPr>
        <p:spPr>
          <a:xfrm>
            <a:off x="10100108" y="745578"/>
            <a:ext cx="7319955" cy="270843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ED531"/>
                </a:solidFill>
                <a:latin typeface="Poppins"/>
                <a:ea typeface="Poppins"/>
                <a:cs typeface="Poppins"/>
                <a:sym typeface="Poppins"/>
              </a:rPr>
              <a:t>WARNING!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Poppins"/>
                <a:ea typeface="Poppins"/>
                <a:cs typeface="Poppins"/>
                <a:sym typeface="Poppins"/>
              </a:rPr>
              <a:t>Proprietary or For-Profit (Private) Vocational Schools</a:t>
            </a:r>
            <a:endParaRPr sz="1400" b="0" i="0" u="none" strike="noStrike" cap="none">
              <a:solidFill>
                <a:srgbClr val="000000"/>
              </a:solidFill>
              <a:latin typeface="Arial"/>
              <a:ea typeface="Arial"/>
              <a:cs typeface="Arial"/>
              <a:sym typeface="Arial"/>
            </a:endParaRPr>
          </a:p>
        </p:txBody>
      </p:sp>
      <p:sp>
        <p:nvSpPr>
          <p:cNvPr id="469" name="Google Shape;469;p16"/>
          <p:cNvSpPr txBox="1"/>
          <p:nvPr/>
        </p:nvSpPr>
        <p:spPr>
          <a:xfrm>
            <a:off x="9894411" y="3719578"/>
            <a:ext cx="7525652" cy="5946243"/>
          </a:xfrm>
          <a:prstGeom prst="rect">
            <a:avLst/>
          </a:prstGeom>
          <a:noFill/>
          <a:ln>
            <a:noFill/>
          </a:ln>
        </p:spPr>
        <p:txBody>
          <a:bodyPr spcFirstLastPara="1" wrap="square" lIns="0" tIns="0" rIns="0" bIns="0" anchor="t" anchorCtr="0">
            <a:spAutoFit/>
          </a:bodyPr>
          <a:lstStyle/>
          <a:p>
            <a:pPr marL="457200" indent="-457200">
              <a:lnSpc>
                <a:spcPct val="104999"/>
              </a:lnSpc>
              <a:buClr>
                <a:srgbClr val="25D1FD"/>
              </a:buClr>
              <a:buSzPts val="3200"/>
              <a:buFont typeface="Arial"/>
              <a:buChar char="•"/>
            </a:pPr>
            <a:r>
              <a:rPr lang="en-US" sz="3200" b="0" i="0" u="none" strike="noStrike" cap="none">
                <a:solidFill>
                  <a:srgbClr val="25D1FD"/>
                </a:solidFill>
                <a:latin typeface="Arial"/>
                <a:ea typeface="Arial"/>
                <a:cs typeface="Arial"/>
                <a:sym typeface="Arial"/>
              </a:rPr>
              <a:t>Use extreme caution before enrolling and ensure the school is accredited </a:t>
            </a:r>
            <a:endParaRPr lang="en-US" sz="3200" b="0" i="0" u="none" strike="noStrike" cap="none">
              <a:solidFill>
                <a:srgbClr val="FFFFFF"/>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endParaRPr lang="en-US" sz="3200" b="0" i="0" u="none" strike="noStrike" cap="none">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b="0" i="0" u="none" strike="noStrike" cap="none">
                <a:solidFill>
                  <a:srgbClr val="25D1FD"/>
                </a:solidFill>
                <a:latin typeface="Arial"/>
                <a:ea typeface="Arial"/>
                <a:cs typeface="Arial"/>
                <a:sym typeface="Arial"/>
              </a:rPr>
              <a:t>Cost significantly more than similar community college programs</a:t>
            </a:r>
            <a:endParaRPr sz="1400" b="0" i="0" u="none" strike="noStrike" cap="none">
              <a:solidFill>
                <a:srgbClr val="000000"/>
              </a:solidFill>
              <a:latin typeface="Arial"/>
              <a:ea typeface="Arial"/>
              <a:cs typeface="Arial"/>
              <a:sym typeface="Arial"/>
            </a:endParaRPr>
          </a:p>
          <a:p>
            <a:pPr marL="457200" marR="0" lvl="0" indent="-254000" algn="l" rtl="0">
              <a:lnSpc>
                <a:spcPct val="104999"/>
              </a:lnSpc>
              <a:spcBef>
                <a:spcPts val="0"/>
              </a:spcBef>
              <a:spcAft>
                <a:spcPts val="0"/>
              </a:spcAft>
              <a:buClr>
                <a:schemeClr val="dk1"/>
              </a:buClr>
              <a:buSzPts val="3200"/>
              <a:buFont typeface="Arial"/>
              <a:buNone/>
            </a:pPr>
            <a:endParaRPr sz="2800" b="0" i="0" u="none" strike="noStrike" cap="none">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b="0" i="0" u="none" strike="noStrike" cap="none">
                <a:solidFill>
                  <a:srgbClr val="25D1FD"/>
                </a:solidFill>
                <a:latin typeface="Arial"/>
                <a:ea typeface="Arial"/>
                <a:cs typeface="Arial"/>
                <a:sym typeface="Arial"/>
              </a:rPr>
              <a:t>High rates of student debt</a:t>
            </a:r>
            <a:endParaRPr sz="1400" b="0" i="0" u="none" strike="noStrike" cap="none">
              <a:solidFill>
                <a:srgbClr val="000000"/>
              </a:solidFill>
              <a:latin typeface="Arial"/>
              <a:ea typeface="Arial"/>
              <a:cs typeface="Arial"/>
              <a:sym typeface="Arial"/>
            </a:endParaRPr>
          </a:p>
          <a:p>
            <a:pPr marL="457200" marR="0" lvl="0" indent="-254000" algn="l" rtl="0">
              <a:lnSpc>
                <a:spcPct val="104999"/>
              </a:lnSpc>
              <a:spcBef>
                <a:spcPts val="0"/>
              </a:spcBef>
              <a:spcAft>
                <a:spcPts val="0"/>
              </a:spcAft>
              <a:buClr>
                <a:schemeClr val="dk1"/>
              </a:buClr>
              <a:buSzPts val="3200"/>
              <a:buFont typeface="Arial"/>
              <a:buNone/>
            </a:pPr>
            <a:endParaRPr sz="2800" b="0" i="0" u="none" strike="noStrike" cap="none">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b="0" i="0" u="none" strike="noStrike" cap="none">
                <a:solidFill>
                  <a:srgbClr val="25D1FD"/>
                </a:solidFill>
                <a:latin typeface="Arial"/>
                <a:ea typeface="Arial"/>
                <a:cs typeface="Arial"/>
                <a:sym typeface="Arial"/>
              </a:rPr>
              <a:t>Poor job outcomes</a:t>
            </a:r>
            <a:endParaRPr sz="1400" b="0" i="0" u="none" strike="noStrike" cap="none">
              <a:solidFill>
                <a:srgbClr val="000000"/>
              </a:solidFill>
              <a:latin typeface="Arial"/>
              <a:ea typeface="Arial"/>
              <a:cs typeface="Arial"/>
              <a:sym typeface="Arial"/>
            </a:endParaRPr>
          </a:p>
          <a:p>
            <a:pPr marL="457200" marR="0" lvl="0" indent="-254000" algn="l" rtl="0">
              <a:lnSpc>
                <a:spcPct val="104999"/>
              </a:lnSpc>
              <a:spcBef>
                <a:spcPts val="0"/>
              </a:spcBef>
              <a:spcAft>
                <a:spcPts val="0"/>
              </a:spcAft>
              <a:buClr>
                <a:schemeClr val="dk1"/>
              </a:buClr>
              <a:buSzPts val="3200"/>
              <a:buFont typeface="Arial"/>
              <a:buNone/>
            </a:pPr>
            <a:endParaRPr sz="2800" b="0" i="0" u="none" strike="noStrike" cap="none">
              <a:solidFill>
                <a:srgbClr val="25D1FD"/>
              </a:solidFill>
              <a:latin typeface="Arial"/>
              <a:ea typeface="Arial"/>
              <a:cs typeface="Arial"/>
              <a:sym typeface="Arial"/>
            </a:endParaRPr>
          </a:p>
          <a:p>
            <a:pPr marL="457200" marR="0" lvl="0" indent="-457200" algn="l" rtl="0">
              <a:lnSpc>
                <a:spcPct val="104999"/>
              </a:lnSpc>
              <a:spcBef>
                <a:spcPts val="0"/>
              </a:spcBef>
              <a:spcAft>
                <a:spcPts val="0"/>
              </a:spcAft>
              <a:buClr>
                <a:srgbClr val="25D1FD"/>
              </a:buClr>
              <a:buSzPts val="3200"/>
              <a:buFont typeface="Arial"/>
              <a:buChar char="•"/>
            </a:pPr>
            <a:r>
              <a:rPr lang="en-US" sz="3200" b="0" i="0" u="none" strike="noStrike" cap="none">
                <a:solidFill>
                  <a:srgbClr val="25D1FD"/>
                </a:solidFill>
                <a:latin typeface="Arial"/>
                <a:ea typeface="Arial"/>
                <a:cs typeface="Arial"/>
                <a:sym typeface="Arial"/>
              </a:rPr>
              <a:t>Some are under federal investigation</a:t>
            </a:r>
            <a:endParaRPr sz="1400" b="0" i="0" u="none" strike="noStrike" cap="none">
              <a:solidFill>
                <a:srgbClr val="000000"/>
              </a:solidFill>
              <a:latin typeface="Arial"/>
              <a:ea typeface="Arial"/>
              <a:cs typeface="Arial"/>
              <a:sym typeface="Arial"/>
            </a:endParaRPr>
          </a:p>
          <a:p>
            <a:pPr marL="457200" marR="0" lvl="0" indent="-254000" algn="l" rtl="0">
              <a:lnSpc>
                <a:spcPct val="104999"/>
              </a:lnSpc>
              <a:spcBef>
                <a:spcPts val="0"/>
              </a:spcBef>
              <a:spcAft>
                <a:spcPts val="0"/>
              </a:spcAft>
              <a:buClr>
                <a:schemeClr val="dk1"/>
              </a:buClr>
              <a:buSzPts val="3200"/>
              <a:buFont typeface="Arial"/>
              <a:buNone/>
            </a:pPr>
            <a:endParaRPr sz="2800" b="0" i="0" u="none" strike="noStrike" cap="none">
              <a:solidFill>
                <a:srgbClr val="25D1FD"/>
              </a:solidFill>
              <a:latin typeface="Arial"/>
              <a:ea typeface="Arial"/>
              <a:cs typeface="Arial"/>
              <a:sym typeface="Arial"/>
            </a:endParaRPr>
          </a:p>
        </p:txBody>
      </p:sp>
      <p:sp>
        <p:nvSpPr>
          <p:cNvPr id="470" name="Google Shape;470;p1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79">
          <a:extLst>
            <a:ext uri="{FF2B5EF4-FFF2-40B4-BE49-F238E27FC236}">
              <a16:creationId xmlns:a16="http://schemas.microsoft.com/office/drawing/2014/main" id="{4755A6B4-00B7-F2EA-EA2F-8B1BBAA0F273}"/>
            </a:ext>
          </a:extLst>
        </p:cNvPr>
        <p:cNvGrpSpPr/>
        <p:nvPr/>
      </p:nvGrpSpPr>
      <p:grpSpPr>
        <a:xfrm>
          <a:off x="0" y="0"/>
          <a:ext cx="0" cy="0"/>
          <a:chOff x="0" y="0"/>
          <a:chExt cx="0" cy="0"/>
        </a:xfrm>
      </p:grpSpPr>
      <p:sp>
        <p:nvSpPr>
          <p:cNvPr id="380" name="Google Shape;380;p9">
            <a:extLst>
              <a:ext uri="{FF2B5EF4-FFF2-40B4-BE49-F238E27FC236}">
                <a16:creationId xmlns:a16="http://schemas.microsoft.com/office/drawing/2014/main" id="{16273582-FDD4-A75A-AF9D-29DA390BF98D}"/>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395" name="Google Shape;395;p9">
            <a:extLst>
              <a:ext uri="{FF2B5EF4-FFF2-40B4-BE49-F238E27FC236}">
                <a16:creationId xmlns:a16="http://schemas.microsoft.com/office/drawing/2014/main" id="{2EE44D7B-B25F-5AE5-92BC-8182B3242F42}"/>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3" name="TextBox 2">
            <a:extLst>
              <a:ext uri="{FF2B5EF4-FFF2-40B4-BE49-F238E27FC236}">
                <a16:creationId xmlns:a16="http://schemas.microsoft.com/office/drawing/2014/main" id="{F06F8273-6F79-0BDE-9627-B19B5206E759}"/>
              </a:ext>
            </a:extLst>
          </p:cNvPr>
          <p:cNvSpPr txBox="1"/>
          <p:nvPr/>
        </p:nvSpPr>
        <p:spPr>
          <a:xfrm>
            <a:off x="2417323" y="3590787"/>
            <a:ext cx="1376950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Arial"/>
              <a:buNone/>
              <a:tabLst/>
              <a:defRPr/>
            </a:pPr>
            <a:r>
              <a:rPr lang="en-US" sz="5400" u="sng">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Let’s hear from several former foster youth about how they chose their postsecondary institution.</a:t>
            </a:r>
            <a:endParaRPr lang="en-US" sz="5400">
              <a:solidFill>
                <a:schemeClr val="bg1"/>
              </a:solidFill>
              <a:latin typeface="Arial"/>
              <a:ea typeface="Arial"/>
              <a:cs typeface="Arial"/>
              <a:sym typeface="Arial"/>
            </a:endParaRPr>
          </a:p>
        </p:txBody>
      </p:sp>
    </p:spTree>
    <p:extLst>
      <p:ext uri="{BB962C8B-B14F-4D97-AF65-F5344CB8AC3E}">
        <p14:creationId xmlns:p14="http://schemas.microsoft.com/office/powerpoint/2010/main" val="3593622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75"/>
        <p:cNvGrpSpPr/>
        <p:nvPr/>
      </p:nvGrpSpPr>
      <p:grpSpPr>
        <a:xfrm>
          <a:off x="0" y="0"/>
          <a:ext cx="0" cy="0"/>
          <a:chOff x="0" y="0"/>
          <a:chExt cx="0" cy="0"/>
        </a:xfrm>
      </p:grpSpPr>
      <p:sp>
        <p:nvSpPr>
          <p:cNvPr id="476" name="Google Shape;476;p1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477" name="Google Shape;477;p1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478" name="Google Shape;478;p1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479" name="Google Shape;479;p17"/>
          <p:cNvSpPr txBox="1"/>
          <p:nvPr/>
        </p:nvSpPr>
        <p:spPr>
          <a:xfrm rot="-1772599">
            <a:off x="5415415" y="3352689"/>
            <a:ext cx="7845041"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Helpful Tip!</a:t>
            </a:r>
            <a:endParaRPr sz="7003" b="1" i="0" u="none" strike="noStrike" cap="none">
              <a:solidFill>
                <a:srgbClr val="FED531"/>
              </a:solidFill>
              <a:latin typeface="Poppins"/>
              <a:ea typeface="Poppins"/>
              <a:cs typeface="Poppins"/>
              <a:sym typeface="Poppins"/>
            </a:endParaRPr>
          </a:p>
        </p:txBody>
      </p:sp>
      <p:sp>
        <p:nvSpPr>
          <p:cNvPr id="480" name="Google Shape;480;p17"/>
          <p:cNvSpPr txBox="1"/>
          <p:nvPr/>
        </p:nvSpPr>
        <p:spPr>
          <a:xfrm rot="-1890925">
            <a:off x="7153736" y="4419489"/>
            <a:ext cx="9491285"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ED531"/>
                </a:solidFill>
                <a:latin typeface="Arial"/>
                <a:ea typeface="Arial"/>
                <a:cs typeface="Arial"/>
                <a:sym typeface="Arial"/>
              </a:rPr>
              <a:t>Encourage direct college enrollment from high school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46"/>
        <p:cNvGrpSpPr/>
        <p:nvPr/>
      </p:nvGrpSpPr>
      <p:grpSpPr>
        <a:xfrm>
          <a:off x="0" y="0"/>
          <a:ext cx="0" cy="0"/>
          <a:chOff x="0" y="0"/>
          <a:chExt cx="0" cy="0"/>
        </a:xfrm>
      </p:grpSpPr>
      <p:sp>
        <p:nvSpPr>
          <p:cNvPr id="847" name="Google Shape;847;p4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48" name="Google Shape;848;p4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49" name="Google Shape;849;p4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50" name="Google Shape;850;p41"/>
          <p:cNvSpPr txBox="1"/>
          <p:nvPr/>
        </p:nvSpPr>
        <p:spPr>
          <a:xfrm rot="-1797935">
            <a:off x="5461778" y="2517851"/>
            <a:ext cx="13407334"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Quiz! </a:t>
            </a:r>
            <a:endParaRPr sz="7003" b="1" i="0" u="none" strike="noStrike" cap="none">
              <a:solidFill>
                <a:srgbClr val="FED531"/>
              </a:solidFill>
              <a:latin typeface="Poppins"/>
              <a:ea typeface="Poppins"/>
              <a:cs typeface="Poppins"/>
              <a:sym typeface="Poppins"/>
            </a:endParaRPr>
          </a:p>
        </p:txBody>
      </p:sp>
      <p:sp>
        <p:nvSpPr>
          <p:cNvPr id="851" name="Google Shape;851;p41"/>
          <p:cNvSpPr txBox="1"/>
          <p:nvPr/>
        </p:nvSpPr>
        <p:spPr>
          <a:xfrm rot="-1797935">
            <a:off x="6789479" y="4360620"/>
            <a:ext cx="12254362"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a:solidFill>
                  <a:srgbClr val="FED531"/>
                </a:solidFill>
                <a:latin typeface="Poppins"/>
                <a:ea typeface="Poppins"/>
                <a:cs typeface="Poppins"/>
                <a:sym typeface="Poppins"/>
              </a:rPr>
              <a:t>Let’s practice what we have learned!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66330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526"/>
        <p:cNvGrpSpPr/>
        <p:nvPr/>
      </p:nvGrpSpPr>
      <p:grpSpPr>
        <a:xfrm>
          <a:off x="0" y="0"/>
          <a:ext cx="0" cy="0"/>
          <a:chOff x="0" y="0"/>
          <a:chExt cx="0" cy="0"/>
        </a:xfrm>
      </p:grpSpPr>
      <p:sp>
        <p:nvSpPr>
          <p:cNvPr id="527" name="Google Shape;527;p20"/>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528" name="Google Shape;528;p20"/>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529" name="Google Shape;529;p20"/>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530" name="Google Shape;530;p20"/>
          <p:cNvSpPr txBox="1"/>
          <p:nvPr/>
        </p:nvSpPr>
        <p:spPr>
          <a:xfrm rot="-1797959">
            <a:off x="3360431" y="2765016"/>
            <a:ext cx="11706039" cy="2371363"/>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Resources on college and </a:t>
            </a:r>
            <a:endParaRPr sz="1400" b="0" i="0" u="none" strike="noStrike" cap="none">
              <a:solidFill>
                <a:srgbClr val="000000"/>
              </a:solidFill>
              <a:latin typeface="Arial"/>
              <a:ea typeface="Arial"/>
              <a:cs typeface="Arial"/>
              <a:sym typeface="Arial"/>
            </a:endParaRPr>
          </a:p>
          <a:p>
            <a:pPr marL="0" marR="0" lvl="0" indent="0" algn="ctr"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     career exploration </a:t>
            </a:r>
            <a:endParaRPr sz="7003" b="1" i="0" u="none" strike="noStrike" cap="none">
              <a:solidFill>
                <a:srgbClr val="FED53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59"/>
        <p:cNvGrpSpPr/>
        <p:nvPr/>
      </p:nvGrpSpPr>
      <p:grpSpPr>
        <a:xfrm>
          <a:off x="0" y="0"/>
          <a:ext cx="0" cy="0"/>
          <a:chOff x="0" y="0"/>
          <a:chExt cx="0" cy="0"/>
        </a:xfrm>
      </p:grpSpPr>
      <p:sp>
        <p:nvSpPr>
          <p:cNvPr id="260" name="Google Shape;260;p2"/>
          <p:cNvSpPr/>
          <p:nvPr/>
        </p:nvSpPr>
        <p:spPr>
          <a:xfrm rot="-1206410">
            <a:off x="-382233" y="3578034"/>
            <a:ext cx="20811249" cy="10897296"/>
          </a:xfrm>
          <a:custGeom>
            <a:avLst/>
            <a:gdLst/>
            <a:ahLst/>
            <a:cxnLst/>
            <a:rect l="l" t="t" r="r" b="b"/>
            <a:pathLst>
              <a:path w="7039855" h="3162292" extrusionOk="0">
                <a:moveTo>
                  <a:pt x="0" y="0"/>
                </a:moveTo>
                <a:lnTo>
                  <a:pt x="7039855" y="0"/>
                </a:lnTo>
                <a:lnTo>
                  <a:pt x="7039855" y="3162292"/>
                </a:lnTo>
                <a:lnTo>
                  <a:pt x="0" y="3162292"/>
                </a:lnTo>
                <a:close/>
              </a:path>
            </a:pathLst>
          </a:custGeom>
          <a:solidFill>
            <a:srgbClr val="4848D1"/>
          </a:solidFill>
          <a:ln>
            <a:noFill/>
          </a:ln>
        </p:spPr>
        <p:txBody>
          <a:bodyPr/>
          <a:lstStyle/>
          <a:p>
            <a:endParaRPr lang="en-US"/>
          </a:p>
        </p:txBody>
      </p:sp>
      <p:sp>
        <p:nvSpPr>
          <p:cNvPr id="261" name="Google Shape;261;p2"/>
          <p:cNvSpPr/>
          <p:nvPr/>
        </p:nvSpPr>
        <p:spPr>
          <a:xfrm rot="-6792917">
            <a:off x="15987460" y="-301112"/>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ED531"/>
          </a:solidFill>
          <a:ln>
            <a:noFill/>
          </a:ln>
        </p:spPr>
        <p:txBody>
          <a:bodyPr/>
          <a:lstStyle/>
          <a:p>
            <a:endParaRPr lang="en-US"/>
          </a:p>
        </p:txBody>
      </p:sp>
      <p:sp>
        <p:nvSpPr>
          <p:cNvPr id="262" name="Google Shape;262;p2"/>
          <p:cNvSpPr/>
          <p:nvPr/>
        </p:nvSpPr>
        <p:spPr>
          <a:xfrm rot="-6792917">
            <a:off x="-3282734" y="7598183"/>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4592F"/>
          </a:solidFill>
          <a:ln>
            <a:noFill/>
          </a:ln>
        </p:spPr>
        <p:txBody>
          <a:bodyPr/>
          <a:lstStyle/>
          <a:p>
            <a:endParaRPr lang="en-US"/>
          </a:p>
        </p:txBody>
      </p:sp>
      <p:sp>
        <p:nvSpPr>
          <p:cNvPr id="263" name="Google Shape;263;p2"/>
          <p:cNvSpPr txBox="1"/>
          <p:nvPr/>
        </p:nvSpPr>
        <p:spPr>
          <a:xfrm rot="-1213303">
            <a:off x="832205" y="2776899"/>
            <a:ext cx="13010171" cy="1129668"/>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Clr>
                <a:srgbClr val="000000"/>
              </a:buClr>
              <a:buSzPts val="7364"/>
              <a:buFont typeface="Arial"/>
              <a:buNone/>
            </a:pPr>
            <a:r>
              <a:rPr lang="en-US" sz="7364" b="1" i="0" u="none" strike="noStrike" cap="none">
                <a:solidFill>
                  <a:srgbClr val="FED531"/>
                </a:solidFill>
                <a:latin typeface="Poppins"/>
                <a:ea typeface="Poppins"/>
                <a:cs typeface="Poppins"/>
                <a:sym typeface="Poppins"/>
              </a:rPr>
              <a:t>Acknowledgements</a:t>
            </a:r>
            <a:endParaRPr sz="7364" b="1" i="0" u="none" strike="noStrike" cap="none">
              <a:solidFill>
                <a:srgbClr val="F4592F"/>
              </a:solidFill>
              <a:latin typeface="Poppins"/>
              <a:ea typeface="Poppins"/>
              <a:cs typeface="Poppins"/>
              <a:sym typeface="Poppins"/>
            </a:endParaRPr>
          </a:p>
        </p:txBody>
      </p:sp>
      <p:sp>
        <p:nvSpPr>
          <p:cNvPr id="264" name="Google Shape;264;p2"/>
          <p:cNvSpPr txBox="1"/>
          <p:nvPr/>
        </p:nvSpPr>
        <p:spPr>
          <a:xfrm>
            <a:off x="10023392" y="3180490"/>
            <a:ext cx="7815147" cy="3877985"/>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3000"/>
              <a:buFont typeface="Arial"/>
              <a:buNone/>
            </a:pPr>
            <a:r>
              <a:rPr lang="en-US" sz="3000" b="0" i="0" u="none" strike="noStrike" cap="none">
                <a:solidFill>
                  <a:srgbClr val="FED531"/>
                </a:solidFill>
                <a:latin typeface="Arial"/>
                <a:ea typeface="Arial"/>
                <a:cs typeface="Arial"/>
                <a:sym typeface="Arial"/>
              </a:rPr>
              <a:t>This presentation was created by John Burton Advocates for Youth (JBAY), with support from UNITE-LA, the Foster and Kinship Care Education Programs of LA County, the LA County Department of Children and Family Services, Foster Parent College and the LA Opportunity Youth Collaborative (OYC).</a:t>
            </a:r>
            <a:endParaRPr sz="1400" b="0" i="0" u="none" strike="noStrike" cap="none">
              <a:solidFill>
                <a:srgbClr val="000000"/>
              </a:solidFill>
              <a:latin typeface="Arial"/>
              <a:ea typeface="Arial"/>
              <a:cs typeface="Arial"/>
              <a:sym typeface="Arial"/>
            </a:endParaRPr>
          </a:p>
        </p:txBody>
      </p:sp>
      <p:pic>
        <p:nvPicPr>
          <p:cNvPr id="265" name="Google Shape;265;p2" descr="Graphical user interface&#10;&#10;Description automatically generated with medium confidence"/>
          <p:cNvPicPr preferRelativeResize="0"/>
          <p:nvPr/>
        </p:nvPicPr>
        <p:blipFill rotWithShape="1">
          <a:blip r:embed="rId3">
            <a:alphaModFix/>
          </a:blip>
          <a:srcRect/>
          <a:stretch/>
        </p:blipFill>
        <p:spPr>
          <a:xfrm>
            <a:off x="497411" y="6582917"/>
            <a:ext cx="4132729" cy="1676400"/>
          </a:xfrm>
          <a:prstGeom prst="rect">
            <a:avLst/>
          </a:prstGeom>
          <a:noFill/>
          <a:ln>
            <a:noFill/>
          </a:ln>
        </p:spPr>
      </p:pic>
      <p:pic>
        <p:nvPicPr>
          <p:cNvPr id="266" name="Google Shape;266;p2"/>
          <p:cNvPicPr preferRelativeResize="0"/>
          <p:nvPr/>
        </p:nvPicPr>
        <p:blipFill rotWithShape="1">
          <a:blip r:embed="rId4">
            <a:alphaModFix/>
          </a:blip>
          <a:srcRect/>
          <a:stretch/>
        </p:blipFill>
        <p:spPr>
          <a:xfrm>
            <a:off x="7531702" y="6582918"/>
            <a:ext cx="2491690" cy="1675202"/>
          </a:xfrm>
          <a:prstGeom prst="rect">
            <a:avLst/>
          </a:prstGeom>
          <a:noFill/>
          <a:ln>
            <a:noFill/>
          </a:ln>
        </p:spPr>
      </p:pic>
      <p:pic>
        <p:nvPicPr>
          <p:cNvPr id="267" name="Google Shape;267;p2" descr="Logo, company name&#10;&#10;Description automatically generated"/>
          <p:cNvPicPr preferRelativeResize="0"/>
          <p:nvPr/>
        </p:nvPicPr>
        <p:blipFill rotWithShape="1">
          <a:blip r:embed="rId5">
            <a:alphaModFix/>
          </a:blip>
          <a:srcRect/>
          <a:stretch/>
        </p:blipFill>
        <p:spPr>
          <a:xfrm>
            <a:off x="4839866" y="6582918"/>
            <a:ext cx="2516526" cy="1675202"/>
          </a:xfrm>
          <a:prstGeom prst="rect">
            <a:avLst/>
          </a:prstGeom>
          <a:noFill/>
          <a:ln>
            <a:noFill/>
          </a:ln>
        </p:spPr>
      </p:pic>
      <p:sp>
        <p:nvSpPr>
          <p:cNvPr id="268" name="Google Shape;268;p2"/>
          <p:cNvSpPr txBox="1"/>
          <p:nvPr/>
        </p:nvSpPr>
        <p:spPr>
          <a:xfrm>
            <a:off x="10681029" y="7148276"/>
            <a:ext cx="7296304" cy="156966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chemeClr val="lt1"/>
                </a:solidFill>
                <a:latin typeface="Arial"/>
                <a:ea typeface="Arial"/>
                <a:cs typeface="Arial"/>
                <a:sym typeface="Arial"/>
              </a:rPr>
              <a:t>This curriculum is part of an overall strategy within the LA OYC’s Foster Youth College Advancement Project initiative, led by JBAY, to increase postsecondary attainment for foster youth. </a:t>
            </a:r>
            <a:endParaRPr sz="1400" b="0" i="0" u="none" strike="noStrike" cap="none">
              <a:solidFill>
                <a:srgbClr val="000000"/>
              </a:solidFill>
              <a:latin typeface="Arial"/>
              <a:ea typeface="Arial"/>
              <a:cs typeface="Arial"/>
              <a:sym typeface="Arial"/>
            </a:endParaRPr>
          </a:p>
        </p:txBody>
      </p:sp>
      <p:pic>
        <p:nvPicPr>
          <p:cNvPr id="269" name="Google Shape;269;p2" descr="Graphical user interface, text, application&#10;&#10;Description automatically generated with medium confidence"/>
          <p:cNvPicPr preferRelativeResize="0"/>
          <p:nvPr/>
        </p:nvPicPr>
        <p:blipFill rotWithShape="1">
          <a:blip r:embed="rId6">
            <a:alphaModFix/>
          </a:blip>
          <a:srcRect/>
          <a:stretch/>
        </p:blipFill>
        <p:spPr>
          <a:xfrm>
            <a:off x="457200" y="8724899"/>
            <a:ext cx="9566192" cy="1440923"/>
          </a:xfrm>
          <a:prstGeom prst="rect">
            <a:avLst/>
          </a:prstGeom>
          <a:noFill/>
          <a:ln>
            <a:noFill/>
          </a:ln>
        </p:spPr>
      </p:pic>
      <p:pic>
        <p:nvPicPr>
          <p:cNvPr id="270" name="Google Shape;270;p2"/>
          <p:cNvPicPr preferRelativeResize="0"/>
          <p:nvPr/>
        </p:nvPicPr>
        <p:blipFill rotWithShape="1">
          <a:blip r:embed="rId7">
            <a:alphaModFix/>
          </a:blip>
          <a:srcRect/>
          <a:stretch/>
        </p:blipFill>
        <p:spPr>
          <a:xfrm>
            <a:off x="10134600" y="8717937"/>
            <a:ext cx="3948328" cy="146546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535"/>
        <p:cNvGrpSpPr/>
        <p:nvPr/>
      </p:nvGrpSpPr>
      <p:grpSpPr>
        <a:xfrm>
          <a:off x="0" y="0"/>
          <a:ext cx="0" cy="0"/>
          <a:chOff x="0" y="0"/>
          <a:chExt cx="0" cy="0"/>
        </a:xfrm>
      </p:grpSpPr>
      <p:pic>
        <p:nvPicPr>
          <p:cNvPr id="536" name="Google Shape;536;p21" descr="A group of people looking at a book&#10;&#10;Description automatically generated with low confidence"/>
          <p:cNvPicPr preferRelativeResize="0"/>
          <p:nvPr/>
        </p:nvPicPr>
        <p:blipFill rotWithShape="1">
          <a:blip r:embed="rId3">
            <a:alphaModFix/>
          </a:blip>
          <a:srcRect l="512" t="5383" r="35300" b="-5383"/>
          <a:stretch/>
        </p:blipFill>
        <p:spPr>
          <a:xfrm rot="-647630">
            <a:off x="8716644" y="-873302"/>
            <a:ext cx="10684203" cy="11096672"/>
          </a:xfrm>
          <a:prstGeom prst="rect">
            <a:avLst/>
          </a:prstGeom>
          <a:noFill/>
          <a:ln>
            <a:noFill/>
          </a:ln>
        </p:spPr>
      </p:pic>
      <p:sp>
        <p:nvSpPr>
          <p:cNvPr id="537" name="Google Shape;537;p21"/>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538" name="Google Shape;538;p2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539" name="Google Shape;539;p21"/>
          <p:cNvSpPr txBox="1"/>
          <p:nvPr/>
        </p:nvSpPr>
        <p:spPr>
          <a:xfrm>
            <a:off x="1043434" y="1861547"/>
            <a:ext cx="6802089"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4848D1"/>
                </a:solidFill>
                <a:latin typeface="Poppins"/>
                <a:ea typeface="Poppins"/>
                <a:cs typeface="Poppins"/>
                <a:sym typeface="Poppins"/>
              </a:rPr>
              <a:t>Build rapport with a PACE Attitude</a:t>
            </a:r>
            <a:endParaRPr sz="1400" b="0" i="0" u="none" strike="noStrike" cap="none">
              <a:solidFill>
                <a:srgbClr val="000000"/>
              </a:solidFill>
              <a:latin typeface="Arial"/>
              <a:ea typeface="Arial"/>
              <a:cs typeface="Arial"/>
              <a:sym typeface="Arial"/>
            </a:endParaRPr>
          </a:p>
        </p:txBody>
      </p:sp>
      <p:pic>
        <p:nvPicPr>
          <p:cNvPr id="540" name="Google Shape;540;p21"/>
          <p:cNvPicPr preferRelativeResize="0"/>
          <p:nvPr/>
        </p:nvPicPr>
        <p:blipFill rotWithShape="1">
          <a:blip r:embed="rId4">
            <a:alphaModFix/>
          </a:blip>
          <a:srcRect l="37749" t="33484" r="36566" b="21014"/>
          <a:stretch/>
        </p:blipFill>
        <p:spPr>
          <a:xfrm>
            <a:off x="1921227" y="3865989"/>
            <a:ext cx="5046501" cy="4822654"/>
          </a:xfrm>
          <a:prstGeom prst="rect">
            <a:avLst/>
          </a:prstGeom>
          <a:noFill/>
          <a:ln>
            <a:noFill/>
          </a:ln>
        </p:spPr>
      </p:pic>
      <p:grpSp>
        <p:nvGrpSpPr>
          <p:cNvPr id="541" name="Google Shape;541;p21"/>
          <p:cNvGrpSpPr/>
          <p:nvPr/>
        </p:nvGrpSpPr>
        <p:grpSpPr>
          <a:xfrm>
            <a:off x="11202523" y="1805536"/>
            <a:ext cx="8180399" cy="5745135"/>
            <a:chOff x="568067" y="1194502"/>
            <a:chExt cx="8180399" cy="5745135"/>
          </a:xfrm>
        </p:grpSpPr>
        <p:sp>
          <p:nvSpPr>
            <p:cNvPr id="542" name="Google Shape;542;p21"/>
            <p:cNvSpPr/>
            <p:nvPr/>
          </p:nvSpPr>
          <p:spPr>
            <a:xfrm>
              <a:off x="568067" y="1194502"/>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1"/>
            <p:cNvSpPr/>
            <p:nvPr/>
          </p:nvSpPr>
          <p:spPr>
            <a:xfrm>
              <a:off x="1093558" y="1210227"/>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1"/>
            <p:cNvSpPr txBox="1"/>
            <p:nvPr/>
          </p:nvSpPr>
          <p:spPr>
            <a:xfrm>
              <a:off x="1093558" y="1210227"/>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P   layfulness</a:t>
              </a:r>
              <a:endParaRPr sz="6500" b="0" i="0" u="none" strike="noStrike" cap="none">
                <a:solidFill>
                  <a:schemeClr val="lt1"/>
                </a:solidFill>
                <a:latin typeface="Arial"/>
                <a:ea typeface="Arial"/>
                <a:cs typeface="Arial"/>
                <a:sym typeface="Arial"/>
              </a:endParaRPr>
            </a:p>
          </p:txBody>
        </p:sp>
        <p:sp>
          <p:nvSpPr>
            <p:cNvPr id="545" name="Google Shape;545;p21"/>
            <p:cNvSpPr/>
            <p:nvPr/>
          </p:nvSpPr>
          <p:spPr>
            <a:xfrm>
              <a:off x="568067" y="2629251"/>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1"/>
            <p:cNvSpPr/>
            <p:nvPr/>
          </p:nvSpPr>
          <p:spPr>
            <a:xfrm>
              <a:off x="1093558" y="2635392"/>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1"/>
            <p:cNvSpPr txBox="1"/>
            <p:nvPr/>
          </p:nvSpPr>
          <p:spPr>
            <a:xfrm>
              <a:off x="1093558" y="2635392"/>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A  cceptance</a:t>
              </a:r>
              <a:endParaRPr sz="6500" b="0" i="0" u="none" strike="noStrike" cap="none">
                <a:solidFill>
                  <a:schemeClr val="lt1"/>
                </a:solidFill>
                <a:latin typeface="Arial"/>
                <a:ea typeface="Arial"/>
                <a:cs typeface="Arial"/>
                <a:sym typeface="Arial"/>
              </a:endParaRPr>
            </a:p>
          </p:txBody>
        </p:sp>
        <p:sp>
          <p:nvSpPr>
            <p:cNvPr id="548" name="Google Shape;548;p21"/>
            <p:cNvSpPr/>
            <p:nvPr/>
          </p:nvSpPr>
          <p:spPr>
            <a:xfrm>
              <a:off x="568067" y="4064000"/>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21"/>
            <p:cNvSpPr/>
            <p:nvPr/>
          </p:nvSpPr>
          <p:spPr>
            <a:xfrm>
              <a:off x="1093558" y="4070140"/>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1"/>
            <p:cNvSpPr txBox="1"/>
            <p:nvPr/>
          </p:nvSpPr>
          <p:spPr>
            <a:xfrm>
              <a:off x="1093558" y="4070140"/>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C  uriosity</a:t>
              </a:r>
              <a:endParaRPr sz="6500" b="0" i="0" u="none" strike="noStrike" cap="none">
                <a:solidFill>
                  <a:schemeClr val="lt1"/>
                </a:solidFill>
                <a:latin typeface="Arial"/>
                <a:ea typeface="Arial"/>
                <a:cs typeface="Arial"/>
                <a:sym typeface="Arial"/>
              </a:endParaRPr>
            </a:p>
          </p:txBody>
        </p:sp>
        <p:sp>
          <p:nvSpPr>
            <p:cNvPr id="551" name="Google Shape;551;p21"/>
            <p:cNvSpPr/>
            <p:nvPr/>
          </p:nvSpPr>
          <p:spPr>
            <a:xfrm>
              <a:off x="568067" y="5498748"/>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21"/>
            <p:cNvSpPr/>
            <p:nvPr/>
          </p:nvSpPr>
          <p:spPr>
            <a:xfrm>
              <a:off x="1093558" y="5504889"/>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1"/>
            <p:cNvSpPr txBox="1"/>
            <p:nvPr/>
          </p:nvSpPr>
          <p:spPr>
            <a:xfrm>
              <a:off x="1093558" y="5504889"/>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E   mpathy</a:t>
              </a:r>
              <a:endParaRPr sz="6500" b="0" i="0" u="none" strike="noStrike" cap="none">
                <a:solidFill>
                  <a:schemeClr val="lt1"/>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966"/>
        <p:cNvGrpSpPr/>
        <p:nvPr/>
      </p:nvGrpSpPr>
      <p:grpSpPr>
        <a:xfrm>
          <a:off x="0" y="0"/>
          <a:ext cx="0" cy="0"/>
          <a:chOff x="0" y="0"/>
          <a:chExt cx="0" cy="0"/>
        </a:xfrm>
      </p:grpSpPr>
      <p:sp>
        <p:nvSpPr>
          <p:cNvPr id="968" name="Google Shape;968;p4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970" name="Google Shape;970;p47"/>
          <p:cNvSpPr txBox="1"/>
          <p:nvPr/>
        </p:nvSpPr>
        <p:spPr>
          <a:xfrm rot="-22791">
            <a:off x="461047" y="1486637"/>
            <a:ext cx="11702054"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4800" b="1">
                <a:solidFill>
                  <a:srgbClr val="25D1FD"/>
                </a:solidFill>
                <a:latin typeface="Poppins"/>
                <a:ea typeface="Poppins"/>
                <a:cs typeface="Poppins"/>
                <a:sym typeface="Poppins"/>
              </a:rPr>
              <a:t>Engaging Youth in Career Exploration</a:t>
            </a:r>
            <a:endParaRPr sz="1100"/>
          </a:p>
        </p:txBody>
      </p:sp>
      <p:sp>
        <p:nvSpPr>
          <p:cNvPr id="974" name="Google Shape;974;p47"/>
          <p:cNvSpPr/>
          <p:nvPr/>
        </p:nvSpPr>
        <p:spPr>
          <a:xfrm rot="-413588">
            <a:off x="4604897" y="9763502"/>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grpSp>
        <p:nvGrpSpPr>
          <p:cNvPr id="6" name="Group 5">
            <a:extLst>
              <a:ext uri="{FF2B5EF4-FFF2-40B4-BE49-F238E27FC236}">
                <a16:creationId xmlns:a16="http://schemas.microsoft.com/office/drawing/2014/main" id="{64101B19-08DE-687A-DBE4-5AC67AB6B2D2}"/>
              </a:ext>
            </a:extLst>
          </p:cNvPr>
          <p:cNvGrpSpPr/>
          <p:nvPr/>
        </p:nvGrpSpPr>
        <p:grpSpPr>
          <a:xfrm>
            <a:off x="12327812" y="1967332"/>
            <a:ext cx="5956216" cy="2774479"/>
            <a:chOff x="12327812" y="1967332"/>
            <a:chExt cx="5956216" cy="2774479"/>
          </a:xfrm>
        </p:grpSpPr>
        <p:sp>
          <p:nvSpPr>
            <p:cNvPr id="967" name="Google Shape;967;p47"/>
            <p:cNvSpPr txBox="1"/>
            <p:nvPr/>
          </p:nvSpPr>
          <p:spPr>
            <a:xfrm>
              <a:off x="12327812" y="1967332"/>
              <a:ext cx="5956216" cy="2774479"/>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2800" b="1">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a:solidFill>
                  <a:schemeClr val="lt1"/>
                </a:solidFill>
                <a:latin typeface="Poppins"/>
                <a:ea typeface="Poppins"/>
                <a:cs typeface="Poppins"/>
                <a:sym typeface="Poppins"/>
              </a:endParaRPr>
            </a:p>
            <a:p>
              <a:pPr marL="0" marR="0" lvl="0" indent="0" algn="l" rtl="0">
                <a:spcBef>
                  <a:spcPts val="0"/>
                </a:spcBef>
                <a:spcAft>
                  <a:spcPts val="0"/>
                </a:spcAft>
                <a:buNone/>
              </a:pPr>
              <a:endParaRPr lang="en-US" sz="2800" b="1">
                <a:solidFill>
                  <a:schemeClr val="lt1"/>
                </a:solidFill>
                <a:latin typeface="Poppins"/>
                <a:ea typeface="Poppins"/>
                <a:cs typeface="Poppins"/>
                <a:sym typeface="Poppins"/>
              </a:endParaRPr>
            </a:p>
          </p:txBody>
        </p:sp>
        <p:sp>
          <p:nvSpPr>
            <p:cNvPr id="982" name="Google Shape;982;p47"/>
            <p:cNvSpPr txBox="1"/>
            <p:nvPr/>
          </p:nvSpPr>
          <p:spPr>
            <a:xfrm>
              <a:off x="12503751" y="2179674"/>
              <a:ext cx="5721206" cy="2369880"/>
            </a:xfrm>
            <a:prstGeom prst="rect">
              <a:avLst/>
            </a:prstGeom>
            <a:noFill/>
            <a:ln>
              <a:noFill/>
            </a:ln>
          </p:spPr>
          <p:txBody>
            <a:bodyPr spcFirstLastPara="1" wrap="square" lIns="0" tIns="0" rIns="0" bIns="0" anchor="t" anchorCtr="0">
              <a:spAutoFit/>
            </a:bodyPr>
            <a:lstStyle/>
            <a:p>
              <a:pPr marL="457200" marR="0" lvl="1" algn="l" rtl="0">
                <a:spcBef>
                  <a:spcPts val="0"/>
                </a:spcBef>
                <a:spcAft>
                  <a:spcPts val="0"/>
                </a:spcAft>
                <a:buClr>
                  <a:schemeClr val="lt1"/>
                </a:buClr>
                <a:buSzPts val="2800"/>
              </a:pPr>
              <a:endParaRPr lang="en-US" dirty="0"/>
            </a:p>
            <a:p>
              <a:pPr lvl="1">
                <a:buClr>
                  <a:schemeClr val="lt1"/>
                </a:buClr>
                <a:buSzPts val="2800"/>
              </a:pPr>
              <a:r>
                <a:rPr lang="en-US" sz="2800" b="1" dirty="0">
                  <a:solidFill>
                    <a:srgbClr val="F4592F"/>
                  </a:solidFill>
                  <a:latin typeface="Poppins"/>
                  <a:cs typeface="Poppins"/>
                </a:rPr>
                <a:t>LA Opportunity Youth Collaborative</a:t>
              </a:r>
              <a:endParaRPr sz="2800" b="1" dirty="0">
                <a:solidFill>
                  <a:srgbClr val="F4592F"/>
                </a:solidFill>
                <a:latin typeface="Poppins"/>
                <a:cs typeface="Poppins"/>
              </a:endParaRPr>
            </a:p>
            <a:p>
              <a:pPr marL="800100" lvl="1" indent="-342900">
                <a:buClr>
                  <a:schemeClr val="lt1"/>
                </a:buClr>
                <a:buSzPts val="2800"/>
                <a:buFont typeface="Arial"/>
                <a:buChar char="•"/>
              </a:pPr>
              <a:r>
                <a:rPr lang="en-US" sz="2800" b="0" i="0" u="none" strike="noStrike" cap="none" dirty="0">
                  <a:solidFill>
                    <a:schemeClr val="lt1"/>
                  </a:solidFill>
                  <a:latin typeface="Arial"/>
                  <a:ea typeface="Arial"/>
                  <a:cs typeface="Arial"/>
                  <a:sym typeface="Arial"/>
                </a:rPr>
                <a:t>Youth Career Guide &amp; Caregiver Companion Guide</a:t>
              </a:r>
              <a:r>
                <a:rPr lang="en-US" sz="2800" dirty="0">
                  <a:solidFill>
                    <a:schemeClr val="lt1"/>
                  </a:solidFill>
                </a:rPr>
                <a:t> at </a:t>
              </a:r>
              <a:r>
                <a:rPr lang="en-US" sz="2800" b="1" dirty="0">
                  <a:solidFill>
                    <a:srgbClr val="F4592F"/>
                  </a:solidFill>
                </a:rPr>
                <a:t>laoyc.org/guides</a:t>
              </a:r>
              <a:endParaRPr b="1" dirty="0">
                <a:solidFill>
                  <a:srgbClr val="F4592F"/>
                </a:solidFill>
              </a:endParaRPr>
            </a:p>
          </p:txBody>
        </p:sp>
      </p:grpSp>
      <p:sp>
        <p:nvSpPr>
          <p:cNvPr id="2" name="TextBox 1">
            <a:extLst>
              <a:ext uri="{FF2B5EF4-FFF2-40B4-BE49-F238E27FC236}">
                <a16:creationId xmlns:a16="http://schemas.microsoft.com/office/drawing/2014/main" id="{45261BF8-7D71-58DD-CA7C-69BFE722B7B2}"/>
              </a:ext>
            </a:extLst>
          </p:cNvPr>
          <p:cNvSpPr txBox="1"/>
          <p:nvPr/>
        </p:nvSpPr>
        <p:spPr>
          <a:xfrm>
            <a:off x="713622" y="2646146"/>
            <a:ext cx="11370209" cy="6647974"/>
          </a:xfrm>
          <a:prstGeom prst="rect">
            <a:avLst/>
          </a:prstGeom>
          <a:noFill/>
        </p:spPr>
        <p:txBody>
          <a:bodyPr wrap="square" rtlCol="0">
            <a:spAutoFit/>
          </a:bodyPr>
          <a:lstStyle/>
          <a:p>
            <a:pPr fontAlgn="base">
              <a:buClr>
                <a:schemeClr val="bg1"/>
              </a:buClr>
            </a:pPr>
            <a:r>
              <a:rPr lang="en-US" sz="4000" b="1" i="0" u="none" strike="noStrike">
                <a:solidFill>
                  <a:srgbClr val="FFFFFF"/>
                </a:solidFill>
                <a:effectLst/>
                <a:latin typeface="Poppins" panose="00000500000000000000" pitchFamily="2" charset="0"/>
                <a:cs typeface="Poppins" panose="00000500000000000000" pitchFamily="2" charset="0"/>
              </a:rPr>
              <a:t>Career Conversation Starters:</a:t>
            </a:r>
          </a:p>
          <a:p>
            <a:pPr fontAlgn="base">
              <a:buClr>
                <a:schemeClr val="bg1"/>
              </a:buClr>
            </a:pPr>
            <a:endParaRPr lang="en-US" sz="2000" b="1" i="0" u="none" strike="noStrike">
              <a:solidFill>
                <a:srgbClr val="FFFFFF"/>
              </a:solidFill>
              <a:effectLst/>
              <a:latin typeface="Poppins" panose="00000500000000000000" pitchFamily="2" charset="0"/>
              <a:cs typeface="Poppins" panose="00000500000000000000" pitchFamily="2" charset="0"/>
            </a:endParaRPr>
          </a:p>
          <a:p>
            <a:pPr marL="457200" indent="-457200" fontAlgn="base">
              <a:buClr>
                <a:schemeClr val="bg1"/>
              </a:buClr>
              <a:buFont typeface="Arial" panose="020B0604020202020204" pitchFamily="34" charset="0"/>
              <a:buChar char="•"/>
            </a:pPr>
            <a:r>
              <a:rPr lang="en-US" sz="3200" b="0" i="0" u="none" strike="noStrike">
                <a:solidFill>
                  <a:srgbClr val="FFFFFF"/>
                </a:solidFill>
                <a:effectLst/>
                <a:latin typeface="+mn-lt"/>
                <a:cs typeface="Poppins" panose="00000500000000000000" pitchFamily="2" charset="0"/>
              </a:rPr>
              <a:t>Do you find it easy or difficult to think about yourself in the future? What might make it easier?</a:t>
            </a:r>
          </a:p>
          <a:p>
            <a:pPr marL="457200" indent="-457200" fontAlgn="base">
              <a:buClr>
                <a:schemeClr val="bg1"/>
              </a:buClr>
              <a:buFont typeface="Arial" panose="020B0604020202020204" pitchFamily="34" charset="0"/>
              <a:buChar char="•"/>
            </a:pPr>
            <a:r>
              <a:rPr lang="en-US" sz="3200" b="0" i="0" u="none" strike="noStrike">
                <a:solidFill>
                  <a:srgbClr val="FFFFFF"/>
                </a:solidFill>
                <a:effectLst/>
                <a:latin typeface="+mn-lt"/>
                <a:cs typeface="Poppins" panose="00000500000000000000" pitchFamily="2" charset="0"/>
              </a:rPr>
              <a:t>What are some of your talents/skills/strengths (try to think of 3-5)?</a:t>
            </a:r>
          </a:p>
          <a:p>
            <a:pPr marL="457200" indent="-457200" fontAlgn="base">
              <a:buClr>
                <a:schemeClr val="bg1"/>
              </a:buClr>
              <a:buFont typeface="Arial" panose="020B0604020202020204" pitchFamily="34" charset="0"/>
              <a:buChar char="•"/>
            </a:pPr>
            <a:r>
              <a:rPr lang="en-US" sz="3200" b="0" i="0" u="none" strike="noStrike">
                <a:solidFill>
                  <a:srgbClr val="FFFFFF"/>
                </a:solidFill>
                <a:effectLst/>
                <a:latin typeface="+mn-lt"/>
                <a:cs typeface="Poppins" panose="00000500000000000000" pitchFamily="2" charset="0"/>
              </a:rPr>
              <a:t>How would your best friend describe you?</a:t>
            </a:r>
          </a:p>
          <a:p>
            <a:pPr marL="457200" indent="-457200" fontAlgn="base">
              <a:buClr>
                <a:schemeClr val="bg1"/>
              </a:buClr>
              <a:buFont typeface="Arial" panose="020B0604020202020204" pitchFamily="34" charset="0"/>
              <a:buChar char="•"/>
            </a:pPr>
            <a:r>
              <a:rPr lang="en-US" sz="3200" b="0" i="0" u="none" strike="noStrike">
                <a:solidFill>
                  <a:srgbClr val="FFFFFF"/>
                </a:solidFill>
                <a:effectLst/>
                <a:latin typeface="+mn-lt"/>
                <a:cs typeface="Poppins" panose="00000500000000000000" pitchFamily="2" charset="0"/>
              </a:rPr>
              <a:t>What is one thing that makes you excited about your future? Makes you worry about your future?</a:t>
            </a:r>
          </a:p>
          <a:p>
            <a:pPr marL="457200" indent="-457200" fontAlgn="base">
              <a:buClr>
                <a:schemeClr val="bg1"/>
              </a:buClr>
              <a:buFont typeface="Arial" panose="020B0604020202020204" pitchFamily="34" charset="0"/>
              <a:buChar char="•"/>
            </a:pPr>
            <a:r>
              <a:rPr lang="en-US" sz="3200" b="0" i="0" u="none" strike="noStrike">
                <a:solidFill>
                  <a:srgbClr val="FFFFFF"/>
                </a:solidFill>
                <a:effectLst/>
                <a:latin typeface="+mn-lt"/>
                <a:cs typeface="Poppins" panose="00000500000000000000" pitchFamily="2" charset="0"/>
              </a:rPr>
              <a:t>What careers or jobs have you heard about? Which ones would you like to know more about?</a:t>
            </a:r>
          </a:p>
          <a:p>
            <a:pPr marL="457200" indent="-457200" rtl="0" fontAlgn="base">
              <a:spcBef>
                <a:spcPts val="0"/>
              </a:spcBef>
              <a:spcAft>
                <a:spcPts val="0"/>
              </a:spcAft>
              <a:buClr>
                <a:schemeClr val="bg1"/>
              </a:buClr>
              <a:buFont typeface="Arial" panose="020B0604020202020204" pitchFamily="34" charset="0"/>
              <a:buChar char="•"/>
            </a:pPr>
            <a:r>
              <a:rPr lang="en-US" sz="3200" b="0" i="0" u="none" strike="noStrike">
                <a:solidFill>
                  <a:srgbClr val="FFFFFF"/>
                </a:solidFill>
                <a:effectLst/>
                <a:latin typeface="+mn-lt"/>
                <a:cs typeface="Poppins" panose="00000500000000000000" pitchFamily="2" charset="0"/>
              </a:rPr>
              <a:t>What are some activities you enjoy doing in your down time?</a:t>
            </a:r>
          </a:p>
          <a:p>
            <a:pPr>
              <a:buClr>
                <a:schemeClr val="bg1"/>
              </a:buClr>
            </a:pPr>
            <a:endParaRPr lang="en-US"/>
          </a:p>
        </p:txBody>
      </p:sp>
      <p:grpSp>
        <p:nvGrpSpPr>
          <p:cNvPr id="5" name="Group 4">
            <a:extLst>
              <a:ext uri="{FF2B5EF4-FFF2-40B4-BE49-F238E27FC236}">
                <a16:creationId xmlns:a16="http://schemas.microsoft.com/office/drawing/2014/main" id="{13C5A4D7-7AE2-182C-9682-4A52635BFC08}"/>
              </a:ext>
            </a:extLst>
          </p:cNvPr>
          <p:cNvGrpSpPr/>
          <p:nvPr/>
        </p:nvGrpSpPr>
        <p:grpSpPr>
          <a:xfrm>
            <a:off x="12331784" y="5583418"/>
            <a:ext cx="5956216" cy="3282608"/>
            <a:chOff x="12331784" y="5583418"/>
            <a:chExt cx="5956216" cy="3282608"/>
          </a:xfrm>
        </p:grpSpPr>
        <p:sp>
          <p:nvSpPr>
            <p:cNvPr id="973" name="Google Shape;973;p47"/>
            <p:cNvSpPr txBox="1"/>
            <p:nvPr/>
          </p:nvSpPr>
          <p:spPr>
            <a:xfrm>
              <a:off x="12991280" y="8114800"/>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www.gladeo.org </a:t>
              </a:r>
              <a:endParaRPr dirty="0"/>
            </a:p>
          </p:txBody>
        </p:sp>
        <p:sp>
          <p:nvSpPr>
            <p:cNvPr id="976" name="Google Shape;976;p47"/>
            <p:cNvSpPr txBox="1"/>
            <p:nvPr/>
          </p:nvSpPr>
          <p:spPr>
            <a:xfrm>
              <a:off x="12991280" y="7678051"/>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www.cacareerzone.org </a:t>
              </a:r>
              <a:endParaRPr dirty="0"/>
            </a:p>
          </p:txBody>
        </p:sp>
        <p:sp>
          <p:nvSpPr>
            <p:cNvPr id="979" name="Google Shape;979;p47"/>
            <p:cNvSpPr txBox="1"/>
            <p:nvPr/>
          </p:nvSpPr>
          <p:spPr>
            <a:xfrm>
              <a:off x="12991280" y="6646420"/>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www.cccmypath.org</a:t>
              </a:r>
              <a:endParaRPr dirty="0"/>
            </a:p>
          </p:txBody>
        </p:sp>
        <p:sp>
          <p:nvSpPr>
            <p:cNvPr id="981" name="Google Shape;981;p47"/>
            <p:cNvSpPr txBox="1"/>
            <p:nvPr/>
          </p:nvSpPr>
          <p:spPr>
            <a:xfrm>
              <a:off x="12991280" y="7167964"/>
              <a:ext cx="4876800" cy="387798"/>
            </a:xfrm>
            <a:prstGeom prst="rect">
              <a:avLst/>
            </a:prstGeom>
            <a:noFill/>
            <a:ln>
              <a:noFill/>
            </a:ln>
          </p:spPr>
          <p:txBody>
            <a:bodyPr spcFirstLastPara="1" wrap="square" lIns="0" tIns="0" rIns="0" bIns="0" anchor="t" anchorCtr="0">
              <a:spAutoFit/>
            </a:body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www.myplan.org </a:t>
              </a:r>
              <a:endParaRPr dirty="0"/>
            </a:p>
          </p:txBody>
        </p:sp>
        <p:sp>
          <p:nvSpPr>
            <p:cNvPr id="3" name="Google Shape;979;p47">
              <a:extLst>
                <a:ext uri="{FF2B5EF4-FFF2-40B4-BE49-F238E27FC236}">
                  <a16:creationId xmlns:a16="http://schemas.microsoft.com/office/drawing/2014/main" id="{1482FFFC-72DE-C01E-3217-9E3EA079548E}"/>
                </a:ext>
              </a:extLst>
            </p:cNvPr>
            <p:cNvSpPr txBox="1"/>
            <p:nvPr/>
          </p:nvSpPr>
          <p:spPr>
            <a:xfrm>
              <a:off x="12991280" y="5970133"/>
              <a:ext cx="4876800" cy="5539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None/>
              </a:pPr>
              <a:r>
                <a:rPr lang="en-US" sz="4000" b="1">
                  <a:solidFill>
                    <a:srgbClr val="FED531"/>
                  </a:solidFill>
                  <a:latin typeface="Poppins"/>
                  <a:ea typeface="Poppins"/>
                  <a:cs typeface="Poppins"/>
                  <a:sym typeface="Poppins"/>
                </a:rPr>
                <a:t>Career Activities:</a:t>
              </a:r>
              <a:endParaRPr sz="2000"/>
            </a:p>
          </p:txBody>
        </p:sp>
        <p:sp>
          <p:nvSpPr>
            <p:cNvPr id="4" name="Rectangle 3">
              <a:extLst>
                <a:ext uri="{FF2B5EF4-FFF2-40B4-BE49-F238E27FC236}">
                  <a16:creationId xmlns:a16="http://schemas.microsoft.com/office/drawing/2014/main" id="{72CC292B-3176-15C4-1258-6E0874F2466E}"/>
                </a:ext>
              </a:extLst>
            </p:cNvPr>
            <p:cNvSpPr/>
            <p:nvPr/>
          </p:nvSpPr>
          <p:spPr>
            <a:xfrm>
              <a:off x="12331784" y="5583418"/>
              <a:ext cx="5956216" cy="3282608"/>
            </a:xfrm>
            <a:prstGeom prst="rect">
              <a:avLst/>
            </a:prstGeom>
            <a:noFill/>
            <a:ln w="57150">
              <a:solidFill>
                <a:srgbClr val="FED527"/>
              </a:solidFill>
              <a:extLst>
                <a:ext uri="{C807C97D-BFC1-408E-A445-0C87EB9F89A2}">
                  <ask:lineSketchStyleProps xmlns:ask="http://schemas.microsoft.com/office/drawing/2018/sketchyshapes" sd="2650216993">
                    <a:custGeom>
                      <a:avLst/>
                      <a:gdLst>
                        <a:gd name="connsiteX0" fmla="*/ 0 w 5956216"/>
                        <a:gd name="connsiteY0" fmla="*/ 0 h 3282608"/>
                        <a:gd name="connsiteX1" fmla="*/ 416935 w 5956216"/>
                        <a:gd name="connsiteY1" fmla="*/ 0 h 3282608"/>
                        <a:gd name="connsiteX2" fmla="*/ 893432 w 5956216"/>
                        <a:gd name="connsiteY2" fmla="*/ 0 h 3282608"/>
                        <a:gd name="connsiteX3" fmla="*/ 1608178 w 5956216"/>
                        <a:gd name="connsiteY3" fmla="*/ 0 h 3282608"/>
                        <a:gd name="connsiteX4" fmla="*/ 2203800 w 5956216"/>
                        <a:gd name="connsiteY4" fmla="*/ 0 h 3282608"/>
                        <a:gd name="connsiteX5" fmla="*/ 2799422 w 5956216"/>
                        <a:gd name="connsiteY5" fmla="*/ 0 h 3282608"/>
                        <a:gd name="connsiteX6" fmla="*/ 3275919 w 5956216"/>
                        <a:gd name="connsiteY6" fmla="*/ 0 h 3282608"/>
                        <a:gd name="connsiteX7" fmla="*/ 3692854 w 5956216"/>
                        <a:gd name="connsiteY7" fmla="*/ 0 h 3282608"/>
                        <a:gd name="connsiteX8" fmla="*/ 4169351 w 5956216"/>
                        <a:gd name="connsiteY8" fmla="*/ 0 h 3282608"/>
                        <a:gd name="connsiteX9" fmla="*/ 4645848 w 5956216"/>
                        <a:gd name="connsiteY9" fmla="*/ 0 h 3282608"/>
                        <a:gd name="connsiteX10" fmla="*/ 5181908 w 5956216"/>
                        <a:gd name="connsiteY10" fmla="*/ 0 h 3282608"/>
                        <a:gd name="connsiteX11" fmla="*/ 5956216 w 5956216"/>
                        <a:gd name="connsiteY11" fmla="*/ 0 h 3282608"/>
                        <a:gd name="connsiteX12" fmla="*/ 5956216 w 5956216"/>
                        <a:gd name="connsiteY12" fmla="*/ 612753 h 3282608"/>
                        <a:gd name="connsiteX13" fmla="*/ 5956216 w 5956216"/>
                        <a:gd name="connsiteY13" fmla="*/ 1159855 h 3282608"/>
                        <a:gd name="connsiteX14" fmla="*/ 5956216 w 5956216"/>
                        <a:gd name="connsiteY14" fmla="*/ 1772608 h 3282608"/>
                        <a:gd name="connsiteX15" fmla="*/ 5956216 w 5956216"/>
                        <a:gd name="connsiteY15" fmla="*/ 2352536 h 3282608"/>
                        <a:gd name="connsiteX16" fmla="*/ 5956216 w 5956216"/>
                        <a:gd name="connsiteY16" fmla="*/ 3282608 h 3282608"/>
                        <a:gd name="connsiteX17" fmla="*/ 5360594 w 5956216"/>
                        <a:gd name="connsiteY17" fmla="*/ 3282608 h 3282608"/>
                        <a:gd name="connsiteX18" fmla="*/ 4824535 w 5956216"/>
                        <a:gd name="connsiteY18" fmla="*/ 3282608 h 3282608"/>
                        <a:gd name="connsiteX19" fmla="*/ 4288476 w 5956216"/>
                        <a:gd name="connsiteY19" fmla="*/ 3282608 h 3282608"/>
                        <a:gd name="connsiteX20" fmla="*/ 3752416 w 5956216"/>
                        <a:gd name="connsiteY20" fmla="*/ 3282608 h 3282608"/>
                        <a:gd name="connsiteX21" fmla="*/ 3097232 w 5956216"/>
                        <a:gd name="connsiteY21" fmla="*/ 3282608 h 3282608"/>
                        <a:gd name="connsiteX22" fmla="*/ 2442049 w 5956216"/>
                        <a:gd name="connsiteY22" fmla="*/ 3282608 h 3282608"/>
                        <a:gd name="connsiteX23" fmla="*/ 1905989 w 5956216"/>
                        <a:gd name="connsiteY23" fmla="*/ 3282608 h 3282608"/>
                        <a:gd name="connsiteX24" fmla="*/ 1369930 w 5956216"/>
                        <a:gd name="connsiteY24" fmla="*/ 3282608 h 3282608"/>
                        <a:gd name="connsiteX25" fmla="*/ 833870 w 5956216"/>
                        <a:gd name="connsiteY25" fmla="*/ 3282608 h 3282608"/>
                        <a:gd name="connsiteX26" fmla="*/ 0 w 5956216"/>
                        <a:gd name="connsiteY26" fmla="*/ 3282608 h 3282608"/>
                        <a:gd name="connsiteX27" fmla="*/ 0 w 5956216"/>
                        <a:gd name="connsiteY27" fmla="*/ 2669855 h 3282608"/>
                        <a:gd name="connsiteX28" fmla="*/ 0 w 5956216"/>
                        <a:gd name="connsiteY28" fmla="*/ 2188405 h 3282608"/>
                        <a:gd name="connsiteX29" fmla="*/ 0 w 5956216"/>
                        <a:gd name="connsiteY29" fmla="*/ 1674130 h 3282608"/>
                        <a:gd name="connsiteX30" fmla="*/ 0 w 5956216"/>
                        <a:gd name="connsiteY30" fmla="*/ 1127029 h 3282608"/>
                        <a:gd name="connsiteX31" fmla="*/ 0 w 5956216"/>
                        <a:gd name="connsiteY31" fmla="*/ 645580 h 3282608"/>
                        <a:gd name="connsiteX32" fmla="*/ 0 w 5956216"/>
                        <a:gd name="connsiteY32" fmla="*/ 0 h 328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56216" h="3282608" extrusionOk="0">
                          <a:moveTo>
                            <a:pt x="0" y="0"/>
                          </a:moveTo>
                          <a:cubicBezTo>
                            <a:pt x="182893" y="-36384"/>
                            <a:pt x="240863" y="21995"/>
                            <a:pt x="416935" y="0"/>
                          </a:cubicBezTo>
                          <a:cubicBezTo>
                            <a:pt x="593008" y="-21995"/>
                            <a:pt x="737946" y="35260"/>
                            <a:pt x="893432" y="0"/>
                          </a:cubicBezTo>
                          <a:cubicBezTo>
                            <a:pt x="1048918" y="-35260"/>
                            <a:pt x="1282454" y="1020"/>
                            <a:pt x="1608178" y="0"/>
                          </a:cubicBezTo>
                          <a:cubicBezTo>
                            <a:pt x="1933902" y="-1020"/>
                            <a:pt x="2082328" y="21793"/>
                            <a:pt x="2203800" y="0"/>
                          </a:cubicBezTo>
                          <a:cubicBezTo>
                            <a:pt x="2325272" y="-21793"/>
                            <a:pt x="2537881" y="34773"/>
                            <a:pt x="2799422" y="0"/>
                          </a:cubicBezTo>
                          <a:cubicBezTo>
                            <a:pt x="3060963" y="-34773"/>
                            <a:pt x="3109547" y="41710"/>
                            <a:pt x="3275919" y="0"/>
                          </a:cubicBezTo>
                          <a:cubicBezTo>
                            <a:pt x="3442291" y="-41710"/>
                            <a:pt x="3599174" y="729"/>
                            <a:pt x="3692854" y="0"/>
                          </a:cubicBezTo>
                          <a:cubicBezTo>
                            <a:pt x="3786535" y="-729"/>
                            <a:pt x="4071658" y="1607"/>
                            <a:pt x="4169351" y="0"/>
                          </a:cubicBezTo>
                          <a:cubicBezTo>
                            <a:pt x="4267044" y="-1607"/>
                            <a:pt x="4516266" y="38417"/>
                            <a:pt x="4645848" y="0"/>
                          </a:cubicBezTo>
                          <a:cubicBezTo>
                            <a:pt x="4775430" y="-38417"/>
                            <a:pt x="4968385" y="27369"/>
                            <a:pt x="5181908" y="0"/>
                          </a:cubicBezTo>
                          <a:cubicBezTo>
                            <a:pt x="5395431" y="-27369"/>
                            <a:pt x="5689124" y="5025"/>
                            <a:pt x="5956216" y="0"/>
                          </a:cubicBezTo>
                          <a:cubicBezTo>
                            <a:pt x="5980906" y="144746"/>
                            <a:pt x="5911556" y="428686"/>
                            <a:pt x="5956216" y="612753"/>
                          </a:cubicBezTo>
                          <a:cubicBezTo>
                            <a:pt x="6000876" y="796820"/>
                            <a:pt x="5907167" y="943128"/>
                            <a:pt x="5956216" y="1159855"/>
                          </a:cubicBezTo>
                          <a:cubicBezTo>
                            <a:pt x="6005265" y="1376582"/>
                            <a:pt x="5885049" y="1549221"/>
                            <a:pt x="5956216" y="1772608"/>
                          </a:cubicBezTo>
                          <a:cubicBezTo>
                            <a:pt x="6027383" y="1995995"/>
                            <a:pt x="5940296" y="2071606"/>
                            <a:pt x="5956216" y="2352536"/>
                          </a:cubicBezTo>
                          <a:cubicBezTo>
                            <a:pt x="5972136" y="2633466"/>
                            <a:pt x="5925847" y="3067279"/>
                            <a:pt x="5956216" y="3282608"/>
                          </a:cubicBezTo>
                          <a:cubicBezTo>
                            <a:pt x="5792185" y="3292294"/>
                            <a:pt x="5605519" y="3260429"/>
                            <a:pt x="5360594" y="3282608"/>
                          </a:cubicBezTo>
                          <a:cubicBezTo>
                            <a:pt x="5115669" y="3304787"/>
                            <a:pt x="4933911" y="3277379"/>
                            <a:pt x="4824535" y="3282608"/>
                          </a:cubicBezTo>
                          <a:cubicBezTo>
                            <a:pt x="4715159" y="3287837"/>
                            <a:pt x="4515495" y="3263333"/>
                            <a:pt x="4288476" y="3282608"/>
                          </a:cubicBezTo>
                          <a:cubicBezTo>
                            <a:pt x="4061457" y="3301883"/>
                            <a:pt x="3960714" y="3232681"/>
                            <a:pt x="3752416" y="3282608"/>
                          </a:cubicBezTo>
                          <a:cubicBezTo>
                            <a:pt x="3544118" y="3332535"/>
                            <a:pt x="3290267" y="3264965"/>
                            <a:pt x="3097232" y="3282608"/>
                          </a:cubicBezTo>
                          <a:cubicBezTo>
                            <a:pt x="2904197" y="3300251"/>
                            <a:pt x="2735350" y="3234821"/>
                            <a:pt x="2442049" y="3282608"/>
                          </a:cubicBezTo>
                          <a:cubicBezTo>
                            <a:pt x="2148748" y="3330395"/>
                            <a:pt x="2153252" y="3223213"/>
                            <a:pt x="1905989" y="3282608"/>
                          </a:cubicBezTo>
                          <a:cubicBezTo>
                            <a:pt x="1658726" y="3342003"/>
                            <a:pt x="1527850" y="3240390"/>
                            <a:pt x="1369930" y="3282608"/>
                          </a:cubicBezTo>
                          <a:cubicBezTo>
                            <a:pt x="1212010" y="3324826"/>
                            <a:pt x="1039971" y="3228285"/>
                            <a:pt x="833870" y="3282608"/>
                          </a:cubicBezTo>
                          <a:cubicBezTo>
                            <a:pt x="627769" y="3336931"/>
                            <a:pt x="211742" y="3217069"/>
                            <a:pt x="0" y="3282608"/>
                          </a:cubicBezTo>
                          <a:cubicBezTo>
                            <a:pt x="-72808" y="3126762"/>
                            <a:pt x="19819" y="2830563"/>
                            <a:pt x="0" y="2669855"/>
                          </a:cubicBezTo>
                          <a:cubicBezTo>
                            <a:pt x="-19819" y="2509147"/>
                            <a:pt x="44013" y="2350598"/>
                            <a:pt x="0" y="2188405"/>
                          </a:cubicBezTo>
                          <a:cubicBezTo>
                            <a:pt x="-44013" y="2026212"/>
                            <a:pt x="35774" y="1809998"/>
                            <a:pt x="0" y="1674130"/>
                          </a:cubicBezTo>
                          <a:cubicBezTo>
                            <a:pt x="-35774" y="1538263"/>
                            <a:pt x="18741" y="1259609"/>
                            <a:pt x="0" y="1127029"/>
                          </a:cubicBezTo>
                          <a:cubicBezTo>
                            <a:pt x="-18741" y="994449"/>
                            <a:pt x="7736" y="772518"/>
                            <a:pt x="0" y="645580"/>
                          </a:cubicBezTo>
                          <a:cubicBezTo>
                            <a:pt x="-7736" y="518642"/>
                            <a:pt x="66428" y="191637"/>
                            <a:pt x="0" y="0"/>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18669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589"/>
        <p:cNvGrpSpPr/>
        <p:nvPr/>
      </p:nvGrpSpPr>
      <p:grpSpPr>
        <a:xfrm>
          <a:off x="0" y="0"/>
          <a:ext cx="0" cy="0"/>
          <a:chOff x="0" y="0"/>
          <a:chExt cx="0" cy="0"/>
        </a:xfrm>
      </p:grpSpPr>
      <p:sp>
        <p:nvSpPr>
          <p:cNvPr id="590" name="Google Shape;590;p24"/>
          <p:cNvSpPr txBox="1"/>
          <p:nvPr/>
        </p:nvSpPr>
        <p:spPr>
          <a:xfrm rot="-1772599">
            <a:off x="439755" y="751853"/>
            <a:ext cx="4927387"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Reality Testing</a:t>
            </a:r>
            <a:endParaRPr sz="6000" b="1" i="0" u="none" strike="noStrike" cap="none">
              <a:solidFill>
                <a:srgbClr val="FFFFFF"/>
              </a:solidFill>
              <a:latin typeface="Poppins"/>
              <a:ea typeface="Poppins"/>
              <a:cs typeface="Poppins"/>
              <a:sym typeface="Poppins"/>
            </a:endParaRPr>
          </a:p>
        </p:txBody>
      </p:sp>
      <p:grpSp>
        <p:nvGrpSpPr>
          <p:cNvPr id="591" name="Google Shape;591;p24"/>
          <p:cNvGrpSpPr/>
          <p:nvPr/>
        </p:nvGrpSpPr>
        <p:grpSpPr>
          <a:xfrm>
            <a:off x="5218014" y="927009"/>
            <a:ext cx="8651472" cy="3837621"/>
            <a:chOff x="-197496" y="-711994"/>
            <a:chExt cx="8337547" cy="5116830"/>
          </a:xfrm>
        </p:grpSpPr>
        <p:sp>
          <p:nvSpPr>
            <p:cNvPr id="592" name="Google Shape;592;p24"/>
            <p:cNvSpPr txBox="1"/>
            <p:nvPr/>
          </p:nvSpPr>
          <p:spPr>
            <a:xfrm>
              <a:off x="497826" y="711516"/>
              <a:ext cx="5915284" cy="3693320"/>
            </a:xfrm>
            <a:prstGeom prst="rect">
              <a:avLst/>
            </a:prstGeom>
            <a:noFill/>
            <a:ln>
              <a:noFill/>
            </a:ln>
          </p:spPr>
          <p:txBody>
            <a:bodyPr spcFirstLastPara="1" wrap="square" lIns="0" tIns="0" rIns="0" bIns="0" anchor="t" anchorCtr="0">
              <a:spAutoFit/>
            </a:bodyPr>
            <a:lstStyle/>
            <a:p>
              <a:pPr marL="709613" marR="0" lvl="0" indent="-457200" algn="l" rtl="0">
                <a:lnSpc>
                  <a:spcPct val="100000"/>
                </a:lnSpc>
                <a:spcBef>
                  <a:spcPts val="0"/>
                </a:spcBef>
                <a:spcAft>
                  <a:spcPts val="0"/>
                </a:spcAft>
                <a:buClr>
                  <a:schemeClr val="lt1"/>
                </a:buClr>
                <a:buSzPts val="2200"/>
                <a:buFont typeface="Arial"/>
                <a:buChar char="•"/>
              </a:pPr>
              <a:r>
                <a:rPr lang="en-US" sz="3600" b="0" i="0" u="none" strike="noStrike" cap="none">
                  <a:solidFill>
                    <a:schemeClr val="lt1"/>
                  </a:solidFill>
                  <a:latin typeface="+mn-lt"/>
                  <a:ea typeface="Calibri"/>
                  <a:cs typeface="Calibri"/>
                  <a:sym typeface="Calibri"/>
                </a:rPr>
                <a:t>Earnings vs. cost of living and lifestyle needs</a:t>
              </a:r>
              <a:endParaRPr sz="3600" b="0" i="0" u="none" strike="noStrike" cap="none">
                <a:solidFill>
                  <a:schemeClr val="lt1"/>
                </a:solidFill>
                <a:latin typeface="+mn-lt"/>
                <a:ea typeface="Calibri"/>
                <a:cs typeface="Calibri"/>
                <a:sym typeface="Calibri"/>
              </a:endParaRPr>
            </a:p>
            <a:p>
              <a:pPr marL="709613" marR="0" lvl="0" indent="-457200" algn="l" rtl="0">
                <a:lnSpc>
                  <a:spcPct val="100000"/>
                </a:lnSpc>
                <a:spcBef>
                  <a:spcPts val="0"/>
                </a:spcBef>
                <a:spcAft>
                  <a:spcPts val="0"/>
                </a:spcAft>
                <a:buClr>
                  <a:schemeClr val="lt1"/>
                </a:buClr>
                <a:buSzPts val="2200"/>
                <a:buFont typeface="Arial"/>
                <a:buChar char="•"/>
              </a:pPr>
              <a:r>
                <a:rPr lang="en-US" sz="3600" b="0" i="0" u="none" strike="noStrike" cap="none">
                  <a:solidFill>
                    <a:schemeClr val="lt1"/>
                  </a:solidFill>
                  <a:latin typeface="+mn-lt"/>
                  <a:ea typeface="Calibri"/>
                  <a:cs typeface="Calibri"/>
                  <a:sym typeface="Calibri"/>
                </a:rPr>
                <a:t>Education requirements and costs</a:t>
              </a:r>
              <a:endParaRPr sz="3600" b="0" i="0" u="none" strike="noStrike" cap="none">
                <a:solidFill>
                  <a:schemeClr val="lt1"/>
                </a:solidFill>
                <a:latin typeface="+mn-lt"/>
                <a:ea typeface="Calibri"/>
                <a:cs typeface="Calibri"/>
                <a:sym typeface="Calibri"/>
              </a:endParaRPr>
            </a:p>
            <a:p>
              <a:pPr marL="709613" marR="0" lvl="0" indent="-457200" algn="l" rtl="0">
                <a:lnSpc>
                  <a:spcPct val="100000"/>
                </a:lnSpc>
                <a:spcBef>
                  <a:spcPts val="0"/>
                </a:spcBef>
                <a:spcAft>
                  <a:spcPts val="0"/>
                </a:spcAft>
                <a:buClr>
                  <a:schemeClr val="lt1"/>
                </a:buClr>
                <a:buSzPts val="2200"/>
                <a:buFont typeface="Arial"/>
                <a:buChar char="•"/>
              </a:pPr>
              <a:r>
                <a:rPr lang="en-US" sz="3600" b="0" i="0" u="none" strike="noStrike" cap="none">
                  <a:solidFill>
                    <a:schemeClr val="lt1"/>
                  </a:solidFill>
                  <a:latin typeface="+mn-lt"/>
                  <a:ea typeface="Calibri"/>
                  <a:cs typeface="Calibri"/>
                  <a:sym typeface="Calibri"/>
                </a:rPr>
                <a:t>Projected industry growth</a:t>
              </a:r>
              <a:endParaRPr sz="3600" b="0" i="0" u="none" strike="noStrike" cap="none">
                <a:solidFill>
                  <a:schemeClr val="lt1"/>
                </a:solidFill>
                <a:latin typeface="+mn-lt"/>
                <a:ea typeface="Calibri"/>
                <a:cs typeface="Calibri"/>
                <a:sym typeface="Calibri"/>
              </a:endParaRPr>
            </a:p>
          </p:txBody>
        </p:sp>
        <p:sp>
          <p:nvSpPr>
            <p:cNvPr id="593" name="Google Shape;593;p24"/>
            <p:cNvSpPr txBox="1"/>
            <p:nvPr/>
          </p:nvSpPr>
          <p:spPr>
            <a:xfrm>
              <a:off x="-197496" y="-711994"/>
              <a:ext cx="8337547" cy="131318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ED531"/>
                  </a:solidFill>
                  <a:latin typeface="Poppins"/>
                  <a:ea typeface="Poppins"/>
                  <a:cs typeface="Poppins"/>
                  <a:sym typeface="Poppins"/>
                </a:rPr>
                <a:t>When engaging in Career Exploration,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ED531"/>
                  </a:solidFill>
                  <a:latin typeface="Poppins"/>
                  <a:ea typeface="Poppins"/>
                  <a:cs typeface="Poppins"/>
                  <a:sym typeface="Poppins"/>
                </a:rPr>
                <a:t>youth must consider the following:</a:t>
              </a:r>
              <a:endParaRPr sz="1400" b="0" i="0" u="none" strike="noStrike" cap="none">
                <a:solidFill>
                  <a:srgbClr val="000000"/>
                </a:solidFill>
                <a:latin typeface="Arial"/>
                <a:ea typeface="Arial"/>
                <a:cs typeface="Arial"/>
                <a:sym typeface="Arial"/>
              </a:endParaRPr>
            </a:p>
          </p:txBody>
        </p:sp>
      </p:grpSp>
      <p:pic>
        <p:nvPicPr>
          <p:cNvPr id="594" name="Google Shape;594;p24" descr="Related image"/>
          <p:cNvPicPr preferRelativeResize="0"/>
          <p:nvPr/>
        </p:nvPicPr>
        <p:blipFill rotWithShape="1">
          <a:blip r:embed="rId3">
            <a:alphaModFix/>
          </a:blip>
          <a:srcRect l="3719" t="3095" r="3475" b="3368"/>
          <a:stretch/>
        </p:blipFill>
        <p:spPr>
          <a:xfrm>
            <a:off x="13869485" y="767275"/>
            <a:ext cx="3522361" cy="3673070"/>
          </a:xfrm>
          <a:prstGeom prst="ellipse">
            <a:avLst/>
          </a:prstGeom>
          <a:noFill/>
          <a:ln>
            <a:noFill/>
          </a:ln>
        </p:spPr>
      </p:pic>
      <p:grpSp>
        <p:nvGrpSpPr>
          <p:cNvPr id="595" name="Google Shape;595;p24"/>
          <p:cNvGrpSpPr/>
          <p:nvPr/>
        </p:nvGrpSpPr>
        <p:grpSpPr>
          <a:xfrm>
            <a:off x="533400" y="7364108"/>
            <a:ext cx="4876800" cy="1889116"/>
            <a:chOff x="0" y="0"/>
            <a:chExt cx="5840755" cy="2518821"/>
          </a:xfrm>
        </p:grpSpPr>
        <p:sp>
          <p:nvSpPr>
            <p:cNvPr id="596" name="Google Shape;596;p24"/>
            <p:cNvSpPr txBox="1"/>
            <p:nvPr/>
          </p:nvSpPr>
          <p:spPr>
            <a:xfrm>
              <a:off x="0" y="535372"/>
              <a:ext cx="5840755" cy="1983449"/>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Learn what the cost of living is in your community &amp; what you need to earn using the Living Wage Calculator.</a:t>
              </a:r>
              <a:endParaRPr sz="1400" b="0" i="0" u="none" strike="noStrike" cap="none">
                <a:solidFill>
                  <a:srgbClr val="000000"/>
                </a:solidFill>
                <a:latin typeface="Arial"/>
                <a:ea typeface="Arial"/>
                <a:cs typeface="Arial"/>
                <a:sym typeface="Arial"/>
              </a:endParaRPr>
            </a:p>
          </p:txBody>
        </p:sp>
        <p:sp>
          <p:nvSpPr>
            <p:cNvPr id="597" name="Google Shape;597;p24"/>
            <p:cNvSpPr txBox="1"/>
            <p:nvPr/>
          </p:nvSpPr>
          <p:spPr>
            <a:xfrm>
              <a:off x="0" y="0"/>
              <a:ext cx="5840755" cy="51706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FED527"/>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livingwage.mit.edu</a:t>
              </a:r>
              <a:r>
                <a:rPr lang="en-US" sz="2800" b="1" i="0" u="none" strike="noStrike" cap="none">
                  <a:solidFill>
                    <a:srgbClr val="FED531"/>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grpSp>
      <p:grpSp>
        <p:nvGrpSpPr>
          <p:cNvPr id="598" name="Google Shape;598;p24"/>
          <p:cNvGrpSpPr/>
          <p:nvPr/>
        </p:nvGrpSpPr>
        <p:grpSpPr>
          <a:xfrm>
            <a:off x="6265912" y="7368992"/>
            <a:ext cx="6138005" cy="1884232"/>
            <a:chOff x="-2" y="0"/>
            <a:chExt cx="7641596" cy="2518821"/>
          </a:xfrm>
        </p:grpSpPr>
        <p:sp>
          <p:nvSpPr>
            <p:cNvPr id="599" name="Google Shape;599;p24"/>
            <p:cNvSpPr txBox="1"/>
            <p:nvPr/>
          </p:nvSpPr>
          <p:spPr>
            <a:xfrm>
              <a:off x="0" y="535372"/>
              <a:ext cx="5840755" cy="1983449"/>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Customize your lifestyle to determine how much you will need to earn based on your preferences.</a:t>
              </a:r>
              <a:endParaRPr sz="1400" b="0" i="0" u="none" strike="noStrike" cap="none">
                <a:solidFill>
                  <a:srgbClr val="000000"/>
                </a:solidFill>
                <a:latin typeface="Arial"/>
                <a:ea typeface="Arial"/>
                <a:cs typeface="Arial"/>
                <a:sym typeface="Arial"/>
              </a:endParaRPr>
            </a:p>
          </p:txBody>
        </p:sp>
        <p:sp>
          <p:nvSpPr>
            <p:cNvPr id="600" name="Google Shape;600;p24"/>
            <p:cNvSpPr txBox="1"/>
            <p:nvPr/>
          </p:nvSpPr>
          <p:spPr>
            <a:xfrm>
              <a:off x="-2" y="0"/>
              <a:ext cx="7641596" cy="51840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FED527"/>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www.cacareerzone.org/budget/ </a:t>
              </a:r>
              <a:endParaRPr sz="1400" b="0" i="0" u="none" strike="noStrike" cap="none">
                <a:solidFill>
                  <a:srgbClr val="FED527"/>
                </a:solidFill>
                <a:latin typeface="Arial"/>
                <a:ea typeface="Arial"/>
                <a:cs typeface="Arial"/>
                <a:sym typeface="Arial"/>
              </a:endParaRPr>
            </a:p>
          </p:txBody>
        </p:sp>
      </p:grpSp>
      <p:grpSp>
        <p:nvGrpSpPr>
          <p:cNvPr id="601" name="Google Shape;601;p24"/>
          <p:cNvGrpSpPr/>
          <p:nvPr/>
        </p:nvGrpSpPr>
        <p:grpSpPr>
          <a:xfrm>
            <a:off x="13353586" y="7364108"/>
            <a:ext cx="6138005" cy="1517219"/>
            <a:chOff x="22815" y="-426692"/>
            <a:chExt cx="7351252" cy="2022958"/>
          </a:xfrm>
        </p:grpSpPr>
        <p:sp>
          <p:nvSpPr>
            <p:cNvPr id="602" name="Google Shape;602;p24"/>
            <p:cNvSpPr txBox="1"/>
            <p:nvPr/>
          </p:nvSpPr>
          <p:spPr>
            <a:xfrm>
              <a:off x="22816" y="108680"/>
              <a:ext cx="5840755" cy="1487586"/>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a:solidFill>
                    <a:srgbClr val="FFFFFF"/>
                  </a:solidFill>
                  <a:latin typeface="Arial"/>
                  <a:ea typeface="Arial"/>
                  <a:cs typeface="Arial"/>
                  <a:sym typeface="Arial"/>
                </a:rPr>
                <a:t>Explore the real earnings of California Community College graduates by program type</a:t>
              </a:r>
              <a:endParaRPr sz="1400" b="0" i="0" u="none" strike="noStrike" cap="none">
                <a:solidFill>
                  <a:srgbClr val="000000"/>
                </a:solidFill>
                <a:latin typeface="Arial"/>
                <a:ea typeface="Arial"/>
                <a:cs typeface="Arial"/>
                <a:sym typeface="Arial"/>
              </a:endParaRPr>
            </a:p>
          </p:txBody>
        </p:sp>
        <p:sp>
          <p:nvSpPr>
            <p:cNvPr id="603" name="Google Shape;603;p24"/>
            <p:cNvSpPr txBox="1"/>
            <p:nvPr/>
          </p:nvSpPr>
          <p:spPr>
            <a:xfrm>
              <a:off x="22815" y="-426692"/>
              <a:ext cx="7351252" cy="46422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sng" strike="noStrike" cap="none">
                  <a:solidFill>
                    <a:srgbClr val="FED531"/>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salarysurfer.cccco.edu </a:t>
              </a:r>
              <a:endParaRPr sz="2800" b="1" i="0" u="none" strike="noStrike" cap="none">
                <a:solidFill>
                  <a:srgbClr val="FED531"/>
                </a:solidFill>
                <a:latin typeface="Poppins"/>
                <a:ea typeface="Poppins"/>
                <a:cs typeface="Poppins"/>
                <a:sym typeface="Poppins"/>
              </a:endParaRPr>
            </a:p>
          </p:txBody>
        </p:sp>
      </p:grpSp>
      <p:pic>
        <p:nvPicPr>
          <p:cNvPr id="2" name="Graphic 1" descr="House outline">
            <a:extLst>
              <a:ext uri="{FF2B5EF4-FFF2-40B4-BE49-F238E27FC236}">
                <a16:creationId xmlns:a16="http://schemas.microsoft.com/office/drawing/2014/main" id="{32755FB4-D177-29F9-D4C2-FFB5DAB356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8567" y="5393598"/>
            <a:ext cx="1855319" cy="1855319"/>
          </a:xfrm>
          <a:prstGeom prst="rect">
            <a:avLst/>
          </a:prstGeom>
        </p:spPr>
      </p:pic>
      <p:pic>
        <p:nvPicPr>
          <p:cNvPr id="3" name="Graphic 2" descr="Piggy Bank outline">
            <a:extLst>
              <a:ext uri="{FF2B5EF4-FFF2-40B4-BE49-F238E27FC236}">
                <a16:creationId xmlns:a16="http://schemas.microsoft.com/office/drawing/2014/main" id="{DBDAC1AB-DBBE-CCDA-46F9-8910B5D306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12411" y="5393598"/>
            <a:ext cx="1855319" cy="1855319"/>
          </a:xfrm>
          <a:prstGeom prst="rect">
            <a:avLst/>
          </a:prstGeom>
        </p:spPr>
      </p:pic>
      <p:grpSp>
        <p:nvGrpSpPr>
          <p:cNvPr id="4" name="Group 3">
            <a:extLst>
              <a:ext uri="{FF2B5EF4-FFF2-40B4-BE49-F238E27FC236}">
                <a16:creationId xmlns:a16="http://schemas.microsoft.com/office/drawing/2014/main" id="{CAA1CA22-3C89-2E26-D238-C2A1767C3635}"/>
              </a:ext>
            </a:extLst>
          </p:cNvPr>
          <p:cNvGrpSpPr/>
          <p:nvPr/>
        </p:nvGrpSpPr>
        <p:grpSpPr>
          <a:xfrm>
            <a:off x="13954167" y="5295900"/>
            <a:ext cx="2176787" cy="2014851"/>
            <a:chOff x="13954167" y="5728226"/>
            <a:chExt cx="1724919" cy="1582525"/>
          </a:xfrm>
          <a:solidFill>
            <a:schemeClr val="bg1"/>
          </a:solidFill>
        </p:grpSpPr>
        <p:pic>
          <p:nvPicPr>
            <p:cNvPr id="5" name="Graphic 4" descr="Briefcase outline">
              <a:extLst>
                <a:ext uri="{FF2B5EF4-FFF2-40B4-BE49-F238E27FC236}">
                  <a16:creationId xmlns:a16="http://schemas.microsoft.com/office/drawing/2014/main" id="{47787D89-7B1E-A7B8-E8B1-63FD06A00B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29141" y="6160806"/>
              <a:ext cx="1149945" cy="1149945"/>
            </a:xfrm>
            <a:prstGeom prst="rect">
              <a:avLst/>
            </a:prstGeom>
          </p:spPr>
        </p:pic>
        <p:pic>
          <p:nvPicPr>
            <p:cNvPr id="6" name="Graphic 5" descr="Graduation cap outline">
              <a:extLst>
                <a:ext uri="{FF2B5EF4-FFF2-40B4-BE49-F238E27FC236}">
                  <a16:creationId xmlns:a16="http://schemas.microsoft.com/office/drawing/2014/main" id="{9ED1BD05-CB6B-0345-13A6-30BD9B4916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954167" y="5728226"/>
              <a:ext cx="1149946" cy="1149946"/>
            </a:xfrm>
            <a:prstGeom prst="rect">
              <a:avLst/>
            </a:prstGeom>
          </p:spPr>
        </p:pic>
      </p:grpSp>
    </p:spTree>
    <p:extLst>
      <p:ext uri="{BB962C8B-B14F-4D97-AF65-F5344CB8AC3E}">
        <p14:creationId xmlns:p14="http://schemas.microsoft.com/office/powerpoint/2010/main" val="35649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fade">
                                      <p:cBhvr>
                                        <p:cTn id="7" dur="1000"/>
                                        <p:tgtEl>
                                          <p:spTgt spid="598"/>
                                        </p:tgtEl>
                                      </p:cBhvr>
                                    </p:animEffect>
                                    <p:anim calcmode="lin" valueType="num">
                                      <p:cBhvr>
                                        <p:cTn id="8" dur="1000" fill="hold"/>
                                        <p:tgtEl>
                                          <p:spTgt spid="598"/>
                                        </p:tgtEl>
                                        <p:attrNameLst>
                                          <p:attrName>ppt_x</p:attrName>
                                        </p:attrNameLst>
                                      </p:cBhvr>
                                      <p:tavLst>
                                        <p:tav tm="0">
                                          <p:val>
                                            <p:strVal val="#ppt_x"/>
                                          </p:val>
                                        </p:tav>
                                        <p:tav tm="100000">
                                          <p:val>
                                            <p:strVal val="#ppt_x"/>
                                          </p:val>
                                        </p:tav>
                                      </p:tavLst>
                                    </p:anim>
                                    <p:anim calcmode="lin" valueType="num">
                                      <p:cBhvr>
                                        <p:cTn id="9" dur="1000" fill="hold"/>
                                        <p:tgtEl>
                                          <p:spTgt spid="5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95"/>
                                        </p:tgtEl>
                                        <p:attrNameLst>
                                          <p:attrName>style.visibility</p:attrName>
                                        </p:attrNameLst>
                                      </p:cBhvr>
                                      <p:to>
                                        <p:strVal val="visible"/>
                                      </p:to>
                                    </p:set>
                                    <p:animEffect transition="in" filter="fade">
                                      <p:cBhvr>
                                        <p:cTn id="14" dur="1000"/>
                                        <p:tgtEl>
                                          <p:spTgt spid="595"/>
                                        </p:tgtEl>
                                      </p:cBhvr>
                                    </p:animEffect>
                                    <p:anim calcmode="lin" valueType="num">
                                      <p:cBhvr>
                                        <p:cTn id="15" dur="1000" fill="hold"/>
                                        <p:tgtEl>
                                          <p:spTgt spid="595"/>
                                        </p:tgtEl>
                                        <p:attrNameLst>
                                          <p:attrName>ppt_x</p:attrName>
                                        </p:attrNameLst>
                                      </p:cBhvr>
                                      <p:tavLst>
                                        <p:tav tm="0">
                                          <p:val>
                                            <p:strVal val="#ppt_x"/>
                                          </p:val>
                                        </p:tav>
                                        <p:tav tm="100000">
                                          <p:val>
                                            <p:strVal val="#ppt_x"/>
                                          </p:val>
                                        </p:tav>
                                      </p:tavLst>
                                    </p:anim>
                                    <p:anim calcmode="lin" valueType="num">
                                      <p:cBhvr>
                                        <p:cTn id="16" dur="1000" fill="hold"/>
                                        <p:tgtEl>
                                          <p:spTgt spid="59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01"/>
                                        </p:tgtEl>
                                        <p:attrNameLst>
                                          <p:attrName>style.visibility</p:attrName>
                                        </p:attrNameLst>
                                      </p:cBhvr>
                                      <p:to>
                                        <p:strVal val="visible"/>
                                      </p:to>
                                    </p:set>
                                    <p:animEffect transition="in" filter="fade">
                                      <p:cBhvr>
                                        <p:cTn id="21" dur="1000"/>
                                        <p:tgtEl>
                                          <p:spTgt spid="601"/>
                                        </p:tgtEl>
                                      </p:cBhvr>
                                    </p:animEffect>
                                    <p:anim calcmode="lin" valueType="num">
                                      <p:cBhvr>
                                        <p:cTn id="22" dur="1000" fill="hold"/>
                                        <p:tgtEl>
                                          <p:spTgt spid="601"/>
                                        </p:tgtEl>
                                        <p:attrNameLst>
                                          <p:attrName>ppt_x</p:attrName>
                                        </p:attrNameLst>
                                      </p:cBhvr>
                                      <p:tavLst>
                                        <p:tav tm="0">
                                          <p:val>
                                            <p:strVal val="#ppt_x"/>
                                          </p:val>
                                        </p:tav>
                                        <p:tav tm="100000">
                                          <p:val>
                                            <p:strVal val="#ppt_x"/>
                                          </p:val>
                                        </p:tav>
                                      </p:tavLst>
                                    </p:anim>
                                    <p:anim calcmode="lin" valueType="num">
                                      <p:cBhvr>
                                        <p:cTn id="23" dur="1000" fill="hold"/>
                                        <p:tgtEl>
                                          <p:spTgt spid="6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11"/>
        <p:cNvGrpSpPr/>
        <p:nvPr/>
      </p:nvGrpSpPr>
      <p:grpSpPr>
        <a:xfrm>
          <a:off x="0" y="0"/>
          <a:ext cx="0" cy="0"/>
          <a:chOff x="0" y="0"/>
          <a:chExt cx="0" cy="0"/>
        </a:xfrm>
      </p:grpSpPr>
      <p:sp>
        <p:nvSpPr>
          <p:cNvPr id="612" name="Google Shape;612;p25"/>
          <p:cNvSpPr/>
          <p:nvPr/>
        </p:nvSpPr>
        <p:spPr>
          <a:xfrm rot="-6416286">
            <a:off x="9081811" y="-786195"/>
            <a:ext cx="12385589" cy="9045191"/>
          </a:xfrm>
          <a:custGeom>
            <a:avLst/>
            <a:gdLst/>
            <a:ahLst/>
            <a:cxnLst/>
            <a:rect l="l" t="t" r="r" b="b"/>
            <a:pathLst>
              <a:path w="2758157" h="2014281" extrusionOk="0">
                <a:moveTo>
                  <a:pt x="0" y="0"/>
                </a:moveTo>
                <a:lnTo>
                  <a:pt x="2758157" y="0"/>
                </a:lnTo>
                <a:lnTo>
                  <a:pt x="2758157" y="2014281"/>
                </a:lnTo>
                <a:lnTo>
                  <a:pt x="0" y="2014281"/>
                </a:lnTo>
                <a:close/>
              </a:path>
            </a:pathLst>
          </a:custGeom>
          <a:solidFill>
            <a:srgbClr val="F4592F"/>
          </a:solidFill>
          <a:ln>
            <a:noFill/>
          </a:ln>
        </p:spPr>
        <p:txBody>
          <a:bodyPr/>
          <a:lstStyle/>
          <a:p>
            <a:endParaRPr lang="en-US"/>
          </a:p>
        </p:txBody>
      </p:sp>
      <p:sp>
        <p:nvSpPr>
          <p:cNvPr id="613" name="Google Shape;613;p25"/>
          <p:cNvSpPr/>
          <p:nvPr/>
        </p:nvSpPr>
        <p:spPr>
          <a:xfrm>
            <a:off x="-1497174" y="266699"/>
            <a:ext cx="6952467" cy="3438511"/>
          </a:xfrm>
          <a:custGeom>
            <a:avLst/>
            <a:gdLst/>
            <a:ahLst/>
            <a:cxnLst/>
            <a:rect l="l" t="t" r="r" b="b"/>
            <a:pathLst>
              <a:path w="2337624" h="880216" extrusionOk="0">
                <a:moveTo>
                  <a:pt x="0" y="0"/>
                </a:moveTo>
                <a:lnTo>
                  <a:pt x="2337624" y="0"/>
                </a:lnTo>
                <a:lnTo>
                  <a:pt x="2337624" y="880216"/>
                </a:lnTo>
                <a:lnTo>
                  <a:pt x="0" y="880216"/>
                </a:lnTo>
                <a:close/>
              </a:path>
            </a:pathLst>
          </a:custGeom>
          <a:solidFill>
            <a:srgbClr val="25D1FD"/>
          </a:solidFill>
          <a:ln>
            <a:noFill/>
          </a:ln>
        </p:spPr>
        <p:txBody>
          <a:bodyPr/>
          <a:lstStyle/>
          <a:p>
            <a:endParaRPr lang="en-US"/>
          </a:p>
        </p:txBody>
      </p:sp>
      <p:sp>
        <p:nvSpPr>
          <p:cNvPr id="614" name="Google Shape;614;p25"/>
          <p:cNvSpPr/>
          <p:nvPr/>
        </p:nvSpPr>
        <p:spPr>
          <a:xfrm>
            <a:off x="4610658" y="1228618"/>
            <a:ext cx="3337745" cy="2476593"/>
          </a:xfrm>
          <a:custGeom>
            <a:avLst/>
            <a:gdLst/>
            <a:ahLst/>
            <a:cxnLst/>
            <a:rect l="l" t="t" r="r" b="b"/>
            <a:pathLst>
              <a:path w="1122248" h="570260" extrusionOk="0">
                <a:moveTo>
                  <a:pt x="0" y="0"/>
                </a:moveTo>
                <a:lnTo>
                  <a:pt x="1122248" y="0"/>
                </a:lnTo>
                <a:lnTo>
                  <a:pt x="1122248" y="570260"/>
                </a:lnTo>
                <a:lnTo>
                  <a:pt x="0" y="570260"/>
                </a:lnTo>
                <a:close/>
              </a:path>
            </a:pathLst>
          </a:custGeom>
          <a:solidFill>
            <a:srgbClr val="25D1FD"/>
          </a:solidFill>
          <a:ln>
            <a:noFill/>
          </a:ln>
        </p:spPr>
        <p:txBody>
          <a:bodyPr/>
          <a:lstStyle/>
          <a:p>
            <a:endParaRPr lang="en-US"/>
          </a:p>
        </p:txBody>
      </p:sp>
      <p:sp>
        <p:nvSpPr>
          <p:cNvPr id="615" name="Google Shape;615;p25"/>
          <p:cNvSpPr txBox="1"/>
          <p:nvPr/>
        </p:nvSpPr>
        <p:spPr>
          <a:xfrm>
            <a:off x="481870" y="406572"/>
            <a:ext cx="6817777"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Navigating Reality Testing Conversations</a:t>
            </a:r>
            <a:endParaRPr sz="1400" b="0" i="0" u="none" strike="noStrike" cap="none">
              <a:solidFill>
                <a:srgbClr val="000000"/>
              </a:solidFill>
              <a:latin typeface="Arial"/>
              <a:ea typeface="Arial"/>
              <a:cs typeface="Arial"/>
              <a:sym typeface="Arial"/>
            </a:endParaRPr>
          </a:p>
        </p:txBody>
      </p:sp>
      <p:grpSp>
        <p:nvGrpSpPr>
          <p:cNvPr id="616" name="Google Shape;616;p25"/>
          <p:cNvGrpSpPr/>
          <p:nvPr/>
        </p:nvGrpSpPr>
        <p:grpSpPr>
          <a:xfrm>
            <a:off x="990687" y="3680462"/>
            <a:ext cx="7778273" cy="6810332"/>
            <a:chOff x="574792" y="-316048"/>
            <a:chExt cx="6402894" cy="6356095"/>
          </a:xfrm>
        </p:grpSpPr>
        <p:sp>
          <p:nvSpPr>
            <p:cNvPr id="617" name="Google Shape;617;p25"/>
            <p:cNvSpPr/>
            <p:nvPr/>
          </p:nvSpPr>
          <p:spPr>
            <a:xfrm>
              <a:off x="1257589" y="27839"/>
              <a:ext cx="5388708" cy="5504254"/>
            </a:xfrm>
            <a:prstGeom prst="pie">
              <a:avLst>
                <a:gd name="adj1" fmla="val 16200000"/>
                <a:gd name="adj2" fmla="val 18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18" name="Google Shape;618;p25"/>
            <p:cNvSpPr txBox="1"/>
            <p:nvPr/>
          </p:nvSpPr>
          <p:spPr>
            <a:xfrm>
              <a:off x="4097566" y="1194217"/>
              <a:ext cx="1924538" cy="163817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Stick to the facts</a:t>
              </a:r>
              <a:endParaRPr sz="3600" b="0" i="0" u="none" strike="noStrike" cap="none">
                <a:solidFill>
                  <a:schemeClr val="dk1"/>
                </a:solidFill>
                <a:latin typeface="Arial"/>
                <a:ea typeface="Arial"/>
                <a:cs typeface="Arial"/>
                <a:sym typeface="Arial"/>
              </a:endParaRPr>
            </a:p>
          </p:txBody>
        </p:sp>
        <p:sp>
          <p:nvSpPr>
            <p:cNvPr id="619" name="Google Shape;619;p25"/>
            <p:cNvSpPr/>
            <p:nvPr/>
          </p:nvSpPr>
          <p:spPr>
            <a:xfrm>
              <a:off x="1159173" y="198503"/>
              <a:ext cx="5388708" cy="5504254"/>
            </a:xfrm>
            <a:prstGeom prst="pie">
              <a:avLst>
                <a:gd name="adj1" fmla="val 1800000"/>
                <a:gd name="adj2" fmla="val 90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20" name="Google Shape;620;p25"/>
            <p:cNvSpPr txBox="1"/>
            <p:nvPr/>
          </p:nvSpPr>
          <p:spPr>
            <a:xfrm>
              <a:off x="2442199" y="3769716"/>
              <a:ext cx="2886808" cy="144159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Question vs. Advice</a:t>
              </a:r>
              <a:endParaRPr sz="3600" b="0" i="0" u="none" strike="noStrike" cap="none">
                <a:solidFill>
                  <a:schemeClr val="dk1"/>
                </a:solidFill>
                <a:latin typeface="Arial"/>
                <a:ea typeface="Arial"/>
                <a:cs typeface="Arial"/>
                <a:sym typeface="Arial"/>
              </a:endParaRPr>
            </a:p>
          </p:txBody>
        </p:sp>
        <p:sp>
          <p:nvSpPr>
            <p:cNvPr id="621" name="Google Shape;621;p25"/>
            <p:cNvSpPr/>
            <p:nvPr/>
          </p:nvSpPr>
          <p:spPr>
            <a:xfrm>
              <a:off x="825004" y="-13972"/>
              <a:ext cx="5849700" cy="5587800"/>
            </a:xfrm>
            <a:prstGeom prst="pie">
              <a:avLst>
                <a:gd name="adj1" fmla="val 9000000"/>
                <a:gd name="adj2" fmla="val 162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22" name="Google Shape;622;p25"/>
            <p:cNvSpPr txBox="1"/>
            <p:nvPr/>
          </p:nvSpPr>
          <p:spPr>
            <a:xfrm>
              <a:off x="1257593" y="1181700"/>
              <a:ext cx="2417100" cy="16632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Use storytelling or personal anecdotes</a:t>
              </a:r>
              <a:endParaRPr sz="3600" b="0" i="0" u="none" strike="noStrike" cap="none">
                <a:solidFill>
                  <a:schemeClr val="dk1"/>
                </a:solidFill>
                <a:latin typeface="Arial"/>
                <a:ea typeface="Arial"/>
                <a:cs typeface="Arial"/>
                <a:sym typeface="Arial"/>
              </a:endParaRPr>
            </a:p>
          </p:txBody>
        </p:sp>
        <p:sp>
          <p:nvSpPr>
            <p:cNvPr id="623" name="Google Shape;623;p25"/>
            <p:cNvSpPr/>
            <p:nvPr/>
          </p:nvSpPr>
          <p:spPr>
            <a:xfrm>
              <a:off x="921805" y="-316048"/>
              <a:ext cx="6055881" cy="6185733"/>
            </a:xfrm>
            <a:custGeom>
              <a:avLst/>
              <a:gdLst/>
              <a:ahLst/>
              <a:cxnLst/>
              <a:rect l="l" t="t" r="r" b="b"/>
              <a:pathLst>
                <a:path w="120000" h="120000" extrusionOk="0">
                  <a:moveTo>
                    <a:pt x="59991" y="3982"/>
                  </a:moveTo>
                  <a:lnTo>
                    <a:pt x="59991" y="3982"/>
                  </a:lnTo>
                  <a:cubicBezTo>
                    <a:pt x="78992" y="3979"/>
                    <a:pt x="96696" y="13638"/>
                    <a:pt x="106998" y="29628"/>
                  </a:cubicBezTo>
                  <a:cubicBezTo>
                    <a:pt x="117301" y="45619"/>
                    <a:pt x="118792" y="65755"/>
                    <a:pt x="110959" y="83093"/>
                  </a:cubicBezTo>
                  <a:lnTo>
                    <a:pt x="114465" y="85075"/>
                  </a:lnTo>
                  <a:lnTo>
                    <a:pt x="106068" y="86039"/>
                  </a:lnTo>
                  <a:lnTo>
                    <a:pt x="102136" y="78106"/>
                  </a:lnTo>
                  <a:lnTo>
                    <a:pt x="105640" y="80087"/>
                  </a:lnTo>
                  <a:cubicBezTo>
                    <a:pt x="112393" y="64612"/>
                    <a:pt x="110915" y="46760"/>
                    <a:pt x="101710" y="32618"/>
                  </a:cubicBezTo>
                  <a:cubicBezTo>
                    <a:pt x="92504" y="18476"/>
                    <a:pt x="76815" y="9953"/>
                    <a:pt x="59992" y="995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24" name="Google Shape;624;p25"/>
            <p:cNvSpPr/>
            <p:nvPr/>
          </p:nvSpPr>
          <p:spPr>
            <a:xfrm>
              <a:off x="822994" y="-145686"/>
              <a:ext cx="6055881" cy="6185733"/>
            </a:xfrm>
            <a:custGeom>
              <a:avLst/>
              <a:gdLst/>
              <a:ahLst/>
              <a:cxnLst/>
              <a:rect l="l" t="t" r="r" b="b"/>
              <a:pathLst>
                <a:path w="120000" h="120000" extrusionOk="0">
                  <a:moveTo>
                    <a:pt x="108707" y="87540"/>
                  </a:moveTo>
                  <a:lnTo>
                    <a:pt x="108707" y="87540"/>
                  </a:lnTo>
                  <a:cubicBezTo>
                    <a:pt x="99225" y="104359"/>
                    <a:pt x="81761" y="115101"/>
                    <a:pt x="62495" y="115962"/>
                  </a:cubicBezTo>
                  <a:cubicBezTo>
                    <a:pt x="43228" y="116824"/>
                    <a:pt x="24878" y="107684"/>
                    <a:pt x="13938" y="91777"/>
                  </a:cubicBezTo>
                  <a:lnTo>
                    <a:pt x="10422" y="93765"/>
                  </a:lnTo>
                  <a:lnTo>
                    <a:pt x="13936" y="86046"/>
                  </a:lnTo>
                  <a:lnTo>
                    <a:pt x="22750" y="86795"/>
                  </a:lnTo>
                  <a:lnTo>
                    <a:pt x="19236" y="88782"/>
                  </a:lnTo>
                  <a:lnTo>
                    <a:pt x="19236" y="88782"/>
                  </a:lnTo>
                  <a:cubicBezTo>
                    <a:pt x="29074" y="102837"/>
                    <a:pt x="45404" y="110840"/>
                    <a:pt x="62490" y="109982"/>
                  </a:cubicBezTo>
                  <a:cubicBezTo>
                    <a:pt x="79576" y="109123"/>
                    <a:pt x="95029" y="99522"/>
                    <a:pt x="103422" y="84552"/>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sp>
          <p:nvSpPr>
            <p:cNvPr id="625" name="Google Shape;625;p25"/>
            <p:cNvSpPr/>
            <p:nvPr/>
          </p:nvSpPr>
          <p:spPr>
            <a:xfrm>
              <a:off x="574792" y="-316044"/>
              <a:ext cx="6350100" cy="6185700"/>
            </a:xfrm>
            <a:custGeom>
              <a:avLst/>
              <a:gdLst/>
              <a:ahLst/>
              <a:cxnLst/>
              <a:rect l="l" t="t" r="r" b="b"/>
              <a:pathLst>
                <a:path w="120000" h="120000" extrusionOk="0">
                  <a:moveTo>
                    <a:pt x="11817" y="88558"/>
                  </a:moveTo>
                  <a:lnTo>
                    <a:pt x="11817" y="88558"/>
                  </a:lnTo>
                  <a:cubicBezTo>
                    <a:pt x="1978" y="72020"/>
                    <a:pt x="1343" y="51597"/>
                    <a:pt x="10134" y="34482"/>
                  </a:cubicBezTo>
                  <a:cubicBezTo>
                    <a:pt x="18926" y="17366"/>
                    <a:pt x="35911" y="5960"/>
                    <a:pt x="55107" y="4281"/>
                  </a:cubicBezTo>
                  <a:lnTo>
                    <a:pt x="55108" y="225"/>
                  </a:lnTo>
                  <a:lnTo>
                    <a:pt x="60008" y="7118"/>
                  </a:lnTo>
                  <a:lnTo>
                    <a:pt x="55106" y="14462"/>
                  </a:lnTo>
                  <a:lnTo>
                    <a:pt x="55106" y="10408"/>
                  </a:lnTo>
                  <a:lnTo>
                    <a:pt x="55106" y="10408"/>
                  </a:lnTo>
                  <a:cubicBezTo>
                    <a:pt x="38042" y="12074"/>
                    <a:pt x="23020" y="22306"/>
                    <a:pt x="15288" y="37530"/>
                  </a:cubicBezTo>
                  <a:cubicBezTo>
                    <a:pt x="7556" y="52754"/>
                    <a:pt x="8189" y="70854"/>
                    <a:pt x="16966" y="8550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p:txBody>
        </p:sp>
      </p:grpSp>
      <p:pic>
        <p:nvPicPr>
          <p:cNvPr id="626" name="Google Shape;626;p25" descr="A picture containing person&#10;&#10;Description automatically generated"/>
          <p:cNvPicPr preferRelativeResize="0"/>
          <p:nvPr/>
        </p:nvPicPr>
        <p:blipFill rotWithShape="1">
          <a:blip r:embed="rId3">
            <a:alphaModFix/>
          </a:blip>
          <a:srcRect/>
          <a:stretch/>
        </p:blipFill>
        <p:spPr>
          <a:xfrm rot="-531779" flipH="1">
            <a:off x="4984133" y="925238"/>
            <a:ext cx="14288158" cy="10245167"/>
          </a:xfrm>
          <a:prstGeom prst="rtTriangle">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631"/>
        <p:cNvGrpSpPr/>
        <p:nvPr/>
      </p:nvGrpSpPr>
      <p:grpSpPr>
        <a:xfrm>
          <a:off x="0" y="0"/>
          <a:ext cx="0" cy="0"/>
          <a:chOff x="0" y="0"/>
          <a:chExt cx="0" cy="0"/>
        </a:xfrm>
      </p:grpSpPr>
      <p:pic>
        <p:nvPicPr>
          <p:cNvPr id="632" name="Google Shape;632;p26" descr="A person writing on a piece of paper&#10;&#10;Description automatically generated with medium confidence"/>
          <p:cNvPicPr preferRelativeResize="0"/>
          <p:nvPr/>
        </p:nvPicPr>
        <p:blipFill rotWithShape="1">
          <a:blip r:embed="rId3">
            <a:alphaModFix/>
          </a:blip>
          <a:srcRect/>
          <a:stretch/>
        </p:blipFill>
        <p:spPr>
          <a:xfrm rot="-434715">
            <a:off x="8627671" y="-894653"/>
            <a:ext cx="15430500" cy="10287000"/>
          </a:xfrm>
          <a:prstGeom prst="rect">
            <a:avLst/>
          </a:prstGeom>
          <a:noFill/>
          <a:ln>
            <a:noFill/>
          </a:ln>
        </p:spPr>
      </p:pic>
      <p:sp>
        <p:nvSpPr>
          <p:cNvPr id="633" name="Google Shape;633;p26"/>
          <p:cNvSpPr/>
          <p:nvPr/>
        </p:nvSpPr>
        <p:spPr>
          <a:xfrm rot="-196209">
            <a:off x="-1096244" y="9062490"/>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634" name="Google Shape;634;p2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635" name="Google Shape;635;p26"/>
          <p:cNvGrpSpPr/>
          <p:nvPr/>
        </p:nvGrpSpPr>
        <p:grpSpPr>
          <a:xfrm>
            <a:off x="582345" y="1410632"/>
            <a:ext cx="7458265" cy="7105369"/>
            <a:chOff x="-411934" y="1031334"/>
            <a:chExt cx="8021494" cy="9473821"/>
          </a:xfrm>
        </p:grpSpPr>
        <p:sp>
          <p:nvSpPr>
            <p:cNvPr id="636" name="Google Shape;636;p26"/>
            <p:cNvSpPr txBox="1"/>
            <p:nvPr/>
          </p:nvSpPr>
          <p:spPr>
            <a:xfrm>
              <a:off x="-388140" y="2131555"/>
              <a:ext cx="7997700" cy="8373600"/>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Include short- and long-term goals</a:t>
              </a:r>
              <a:endParaRPr sz="1400" b="0" i="0" u="none" strike="noStrike" cap="none">
                <a:solidFill>
                  <a:srgbClr val="000000"/>
                </a:solidFill>
                <a:latin typeface="Arial"/>
                <a:ea typeface="Arial"/>
                <a:cs typeface="Arial"/>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1900" b="0" i="0" u="none" strike="noStrike" cap="none">
                <a:solidFill>
                  <a:srgbClr val="0A1F41"/>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Explore potential barriers</a:t>
              </a:r>
              <a:endParaRPr sz="1400" b="0" i="0" u="none" strike="noStrike" cap="none">
                <a:solidFill>
                  <a:srgbClr val="000000"/>
                </a:solidFill>
                <a:latin typeface="Arial"/>
                <a:ea typeface="Arial"/>
                <a:cs typeface="Arial"/>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1900" b="0" i="0" u="none" strike="noStrike" cap="none">
                <a:solidFill>
                  <a:srgbClr val="0A1F41"/>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Discuss what will motivate youth to keep going</a:t>
              </a:r>
              <a:endParaRPr sz="1400" b="0" i="0" u="none" strike="noStrike" cap="none">
                <a:solidFill>
                  <a:srgbClr val="000000"/>
                </a:solidFill>
                <a:latin typeface="Arial"/>
                <a:ea typeface="Arial"/>
                <a:cs typeface="Arial"/>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1900" b="0" i="0" u="none" strike="noStrike" cap="none">
                <a:solidFill>
                  <a:srgbClr val="0A1F41"/>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Identifying supports at each stage</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1200"/>
                </a:spcBef>
                <a:spcAft>
                  <a:spcPts val="0"/>
                </a:spcAft>
                <a:buClr>
                  <a:srgbClr val="000000"/>
                </a:buClr>
                <a:buSzPts val="3600"/>
                <a:buFont typeface="Arial"/>
                <a:buNone/>
              </a:pPr>
              <a:endParaRPr sz="1900" b="0" i="0" u="none" strike="noStrike" cap="none">
                <a:solidFill>
                  <a:srgbClr val="0A1F41"/>
                </a:solidFill>
                <a:latin typeface="Arial"/>
                <a:ea typeface="Arial"/>
                <a:cs typeface="Arial"/>
                <a:sym typeface="Arial"/>
              </a:endParaRPr>
            </a:p>
            <a:p>
              <a:pPr marL="571500" marR="0" lvl="1" indent="-571500" algn="l" rtl="0">
                <a:lnSpc>
                  <a:spcPct val="100000"/>
                </a:lnSpc>
                <a:spcBef>
                  <a:spcPts val="120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Youth may be in survival mode</a:t>
              </a:r>
              <a:endParaRPr sz="3600" b="0" i="0" u="none" strike="noStrike" cap="none">
                <a:solidFill>
                  <a:srgbClr val="0A1F41"/>
                </a:solidFill>
                <a:latin typeface="Arial"/>
                <a:ea typeface="Arial"/>
                <a:cs typeface="Arial"/>
                <a:sym typeface="Arial"/>
              </a:endParaRPr>
            </a:p>
          </p:txBody>
        </p:sp>
        <p:sp>
          <p:nvSpPr>
            <p:cNvPr id="637" name="Google Shape;637;p26"/>
            <p:cNvSpPr txBox="1"/>
            <p:nvPr/>
          </p:nvSpPr>
          <p:spPr>
            <a:xfrm>
              <a:off x="-411934" y="1031334"/>
              <a:ext cx="8021475" cy="9028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4848D1"/>
                  </a:solidFill>
                  <a:latin typeface="Poppins"/>
                  <a:ea typeface="Poppins"/>
                  <a:cs typeface="Poppins"/>
                  <a:sym typeface="Poppins"/>
                </a:rPr>
                <a:t>Goal Setting</a:t>
              </a:r>
              <a:endParaRPr sz="1400" b="0" i="0" u="none" strike="noStrike" cap="none">
                <a:solidFill>
                  <a:srgbClr val="000000"/>
                </a:solidFill>
                <a:latin typeface="Arial"/>
                <a:ea typeface="Arial"/>
                <a:cs typeface="Arial"/>
                <a:sym typeface="Arial"/>
              </a:endParaRPr>
            </a:p>
          </p:txBody>
        </p:sp>
      </p:grpSp>
      <p:sp>
        <p:nvSpPr>
          <p:cNvPr id="638" name="Google Shape;638;p26"/>
          <p:cNvSpPr txBox="1"/>
          <p:nvPr/>
        </p:nvSpPr>
        <p:spPr>
          <a:xfrm rot="-210119">
            <a:off x="4877457" y="8880296"/>
            <a:ext cx="12602533" cy="831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ED531"/>
                </a:solidFill>
                <a:latin typeface="Calibri"/>
                <a:ea typeface="Calibri"/>
                <a:cs typeface="Calibri"/>
                <a:sym typeface="Calibri"/>
              </a:rPr>
              <a:t>Tip: Coordinate the youth’s goals with their TILP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43"/>
        <p:cNvGrpSpPr/>
        <p:nvPr/>
      </p:nvGrpSpPr>
      <p:grpSpPr>
        <a:xfrm>
          <a:off x="0" y="0"/>
          <a:ext cx="0" cy="0"/>
          <a:chOff x="0" y="0"/>
          <a:chExt cx="0" cy="0"/>
        </a:xfrm>
      </p:grpSpPr>
      <p:sp>
        <p:nvSpPr>
          <p:cNvPr id="644" name="Google Shape;644;p2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645" name="Google Shape;645;p2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646" name="Google Shape;646;p2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647" name="Google Shape;647;p27"/>
          <p:cNvSpPr txBox="1"/>
          <p:nvPr/>
        </p:nvSpPr>
        <p:spPr>
          <a:xfrm rot="-1797935">
            <a:off x="2813197" y="3493739"/>
            <a:ext cx="1565085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Education Planning Milestones</a:t>
            </a:r>
            <a:endParaRPr sz="7003" b="1" i="0" u="none" strike="noStrike" cap="none">
              <a:solidFill>
                <a:srgbClr val="FED531"/>
              </a:solidFill>
              <a:latin typeface="Poppins"/>
              <a:ea typeface="Poppins"/>
              <a:cs typeface="Poppins"/>
              <a:sym typeface="Poppins"/>
            </a:endParaRPr>
          </a:p>
        </p:txBody>
      </p:sp>
      <p:sp>
        <p:nvSpPr>
          <p:cNvPr id="648" name="Google Shape;648;p27"/>
          <p:cNvSpPr txBox="1"/>
          <p:nvPr/>
        </p:nvSpPr>
        <p:spPr>
          <a:xfrm rot="-1797935">
            <a:off x="6789479" y="4083621"/>
            <a:ext cx="12254362"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ED531"/>
                </a:solidFill>
                <a:latin typeface="Poppins"/>
                <a:ea typeface="Poppins"/>
                <a:cs typeface="Poppins"/>
                <a:sym typeface="Poppins"/>
              </a:rPr>
              <a:t>Helping foster youth chart a course to their college pathway.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66"/>
        <p:cNvGrpSpPr/>
        <p:nvPr/>
      </p:nvGrpSpPr>
      <p:grpSpPr>
        <a:xfrm>
          <a:off x="0" y="0"/>
          <a:ext cx="0" cy="0"/>
          <a:chOff x="0" y="0"/>
          <a:chExt cx="0" cy="0"/>
        </a:xfrm>
      </p:grpSpPr>
      <p:sp>
        <p:nvSpPr>
          <p:cNvPr id="667" name="Google Shape;667;p29"/>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668" name="Google Shape;668;p29"/>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669" name="Google Shape;669;p29"/>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670" name="Google Shape;670;p29"/>
          <p:cNvSpPr txBox="1"/>
          <p:nvPr/>
        </p:nvSpPr>
        <p:spPr>
          <a:xfrm rot="-1772599">
            <a:off x="5822614" y="3926995"/>
            <a:ext cx="7845041"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Helpful Tip!</a:t>
            </a:r>
            <a:endParaRPr sz="7003" b="1" i="0" u="none" strike="noStrike" cap="none">
              <a:solidFill>
                <a:srgbClr val="FED531"/>
              </a:solidFill>
              <a:latin typeface="Poppins"/>
              <a:ea typeface="Poppins"/>
              <a:cs typeface="Poppins"/>
              <a:sym typeface="Poppins"/>
            </a:endParaRPr>
          </a:p>
        </p:txBody>
      </p:sp>
      <p:sp>
        <p:nvSpPr>
          <p:cNvPr id="671" name="Google Shape;671;p29"/>
          <p:cNvSpPr txBox="1"/>
          <p:nvPr/>
        </p:nvSpPr>
        <p:spPr>
          <a:xfrm>
            <a:off x="8964851" y="5853025"/>
            <a:ext cx="82974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ED531"/>
                </a:solidFill>
                <a:latin typeface="Arial"/>
                <a:ea typeface="Arial"/>
                <a:cs typeface="Arial"/>
                <a:sym typeface="Arial"/>
              </a:rPr>
              <a:t>Every youth is different.    Meet youth where they are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76"/>
        <p:cNvGrpSpPr/>
        <p:nvPr/>
      </p:nvGrpSpPr>
      <p:grpSpPr>
        <a:xfrm>
          <a:off x="0" y="0"/>
          <a:ext cx="0" cy="0"/>
          <a:chOff x="0" y="0"/>
          <a:chExt cx="0" cy="0"/>
        </a:xfrm>
      </p:grpSpPr>
      <p:sp>
        <p:nvSpPr>
          <p:cNvPr id="677" name="Google Shape;677;p30"/>
          <p:cNvSpPr txBox="1"/>
          <p:nvPr/>
        </p:nvSpPr>
        <p:spPr>
          <a:xfrm>
            <a:off x="1891924" y="546779"/>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Educational Planning </a:t>
            </a:r>
            <a:r>
              <a:rPr lang="en-US" sz="6000" b="1" i="0" u="none" strike="noStrike" cap="none">
                <a:solidFill>
                  <a:schemeClr val="lt1"/>
                </a:solidFill>
                <a:latin typeface="Poppins"/>
                <a:ea typeface="Poppins"/>
                <a:cs typeface="Poppins"/>
                <a:sym typeface="Poppins"/>
              </a:rPr>
              <a:t>Milestones: Grade 11</a:t>
            </a:r>
            <a:endParaRPr sz="1400" b="0" i="0" u="none" strike="noStrike" cap="none">
              <a:solidFill>
                <a:srgbClr val="000000"/>
              </a:solidFill>
              <a:latin typeface="Arial"/>
              <a:ea typeface="Arial"/>
              <a:cs typeface="Arial"/>
              <a:sym typeface="Arial"/>
            </a:endParaRPr>
          </a:p>
        </p:txBody>
      </p:sp>
      <p:sp>
        <p:nvSpPr>
          <p:cNvPr id="678" name="Google Shape;678;p30"/>
          <p:cNvSpPr/>
          <p:nvPr/>
        </p:nvSpPr>
        <p:spPr>
          <a:xfrm>
            <a:off x="1445682" y="3309124"/>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Career Exploration and Readiness: </a:t>
            </a:r>
            <a:endParaRPr sz="1400" b="0" i="0" u="none" strike="noStrike" cap="none">
              <a:solidFill>
                <a:srgbClr val="000000"/>
              </a:solidFill>
              <a:latin typeface="Arial"/>
              <a:ea typeface="Arial"/>
              <a:cs typeface="Arial"/>
              <a:sym typeface="Arial"/>
            </a:endParaRPr>
          </a:p>
        </p:txBody>
      </p:sp>
      <p:sp>
        <p:nvSpPr>
          <p:cNvPr id="679" name="Google Shape;679;p30"/>
          <p:cNvSpPr/>
          <p:nvPr/>
        </p:nvSpPr>
        <p:spPr>
          <a:xfrm>
            <a:off x="5185596" y="7559082"/>
            <a:ext cx="2488093" cy="1783344"/>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a:solidFill>
                  <a:srgbClr val="FFFFFF"/>
                </a:solidFill>
                <a:latin typeface="+mn-lt"/>
                <a:ea typeface="Calibri"/>
                <a:cs typeface="Calibri"/>
                <a:sym typeface="Calibri"/>
              </a:rPr>
              <a:t>Meet with an academic counselor</a:t>
            </a:r>
            <a:endParaRPr sz="2400" b="0" i="0" u="none" strike="noStrike" cap="none">
              <a:solidFill>
                <a:srgbClr val="000000"/>
              </a:solidFill>
              <a:latin typeface="+mn-lt"/>
              <a:sym typeface="Arial"/>
            </a:endParaRPr>
          </a:p>
        </p:txBody>
      </p:sp>
      <p:sp>
        <p:nvSpPr>
          <p:cNvPr id="680" name="Google Shape;680;p30"/>
          <p:cNvSpPr/>
          <p:nvPr/>
        </p:nvSpPr>
        <p:spPr>
          <a:xfrm>
            <a:off x="10954751" y="7628417"/>
            <a:ext cx="2488093" cy="1714009"/>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a:solidFill>
                  <a:srgbClr val="FFFFFF"/>
                </a:solidFill>
                <a:latin typeface="+mn-lt"/>
                <a:ea typeface="Calibri"/>
                <a:cs typeface="Calibri"/>
                <a:sym typeface="Calibri"/>
              </a:rPr>
              <a:t>Maintain regular attendance</a:t>
            </a:r>
            <a:endParaRPr sz="2400" b="0" i="0" u="none" strike="noStrike" cap="none">
              <a:solidFill>
                <a:srgbClr val="000000"/>
              </a:solidFill>
              <a:latin typeface="+mn-lt"/>
              <a:sym typeface="Arial"/>
            </a:endParaRPr>
          </a:p>
        </p:txBody>
      </p:sp>
      <p:sp>
        <p:nvSpPr>
          <p:cNvPr id="681" name="Google Shape;681;p30"/>
          <p:cNvSpPr/>
          <p:nvPr/>
        </p:nvSpPr>
        <p:spPr>
          <a:xfrm>
            <a:off x="8139002" y="7617000"/>
            <a:ext cx="2328782" cy="1725426"/>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2400" b="1" i="0" u="none" strike="noStrike" cap="none">
                <a:solidFill>
                  <a:srgbClr val="FFFFFF"/>
                </a:solidFill>
                <a:latin typeface="+mn-lt"/>
                <a:ea typeface="Calibri"/>
                <a:cs typeface="Calibri"/>
                <a:sym typeface="Calibri"/>
              </a:rPr>
              <a:t>Enroll in “A-G” courses</a:t>
            </a:r>
            <a:endParaRPr sz="2400" b="0" i="0" u="none" strike="noStrike" cap="none">
              <a:solidFill>
                <a:srgbClr val="000000"/>
              </a:solidFill>
              <a:latin typeface="+mn-lt"/>
              <a:sym typeface="Arial"/>
            </a:endParaRPr>
          </a:p>
        </p:txBody>
      </p:sp>
      <p:sp>
        <p:nvSpPr>
          <p:cNvPr id="682" name="Google Shape;682;p30"/>
          <p:cNvSpPr/>
          <p:nvPr/>
        </p:nvSpPr>
        <p:spPr>
          <a:xfrm>
            <a:off x="13801598" y="7628417"/>
            <a:ext cx="2387964" cy="1714009"/>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a:solidFill>
                  <a:srgbClr val="FFFFFF"/>
                </a:solidFill>
                <a:latin typeface="+mn-lt"/>
                <a:ea typeface="Calibri"/>
                <a:cs typeface="Calibri"/>
                <a:sym typeface="Calibri"/>
              </a:rPr>
              <a:t>Seek tutoring as needed</a:t>
            </a:r>
            <a:endParaRPr sz="2400" b="0" i="0" u="none" strike="noStrike" cap="none">
              <a:solidFill>
                <a:srgbClr val="000000"/>
              </a:solidFill>
              <a:latin typeface="+mn-lt"/>
              <a:sym typeface="Arial"/>
            </a:endParaRPr>
          </a:p>
        </p:txBody>
      </p:sp>
      <p:sp>
        <p:nvSpPr>
          <p:cNvPr id="683" name="Google Shape;683;p30"/>
          <p:cNvSpPr/>
          <p:nvPr/>
        </p:nvSpPr>
        <p:spPr>
          <a:xfrm>
            <a:off x="5178647" y="3370593"/>
            <a:ext cx="2488093"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Take career assessments</a:t>
            </a:r>
            <a:endParaRPr sz="1400" b="0" i="0" u="none" strike="noStrike" cap="none">
              <a:solidFill>
                <a:srgbClr val="000000"/>
              </a:solidFill>
              <a:latin typeface="Arial"/>
              <a:ea typeface="Arial"/>
              <a:cs typeface="Arial"/>
              <a:sym typeface="Arial"/>
            </a:endParaRPr>
          </a:p>
        </p:txBody>
      </p:sp>
      <p:sp>
        <p:nvSpPr>
          <p:cNvPr id="684" name="Google Shape;684;p30"/>
          <p:cNvSpPr/>
          <p:nvPr/>
        </p:nvSpPr>
        <p:spPr>
          <a:xfrm>
            <a:off x="7995800" y="3383629"/>
            <a:ext cx="2745829"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a:solidFill>
                  <a:schemeClr val="dk1"/>
                </a:solidFill>
                <a:latin typeface="+mn-lt"/>
                <a:ea typeface="Calibri"/>
                <a:cs typeface="Calibri"/>
                <a:sym typeface="Calibri"/>
              </a:rPr>
              <a:t>Sign up for electives, extracurriculars or volunteer</a:t>
            </a:r>
            <a:endParaRPr sz="1200" b="0" i="0" u="none" strike="noStrike" cap="none">
              <a:solidFill>
                <a:srgbClr val="000000"/>
              </a:solidFill>
              <a:latin typeface="+mn-lt"/>
              <a:sym typeface="Arial"/>
            </a:endParaRPr>
          </a:p>
        </p:txBody>
      </p:sp>
      <p:sp>
        <p:nvSpPr>
          <p:cNvPr id="685" name="Google Shape;685;p30"/>
          <p:cNvSpPr/>
          <p:nvPr/>
        </p:nvSpPr>
        <p:spPr>
          <a:xfrm>
            <a:off x="7995800" y="5368130"/>
            <a:ext cx="2488093" cy="175631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a:solidFill>
                  <a:srgbClr val="FFFFFF"/>
                </a:solidFill>
                <a:latin typeface="+mn-lt"/>
                <a:ea typeface="Calibri"/>
                <a:cs typeface="Calibri"/>
                <a:sym typeface="Calibri"/>
              </a:rPr>
              <a:t>Visit a college campus</a:t>
            </a:r>
            <a:endParaRPr sz="2400" b="0" i="0" u="none" strike="noStrike" cap="none">
              <a:solidFill>
                <a:srgbClr val="000000"/>
              </a:solidFill>
              <a:latin typeface="+mn-lt"/>
              <a:sym typeface="Arial"/>
            </a:endParaRPr>
          </a:p>
        </p:txBody>
      </p:sp>
      <p:sp>
        <p:nvSpPr>
          <p:cNvPr id="686" name="Google Shape;686;p30"/>
          <p:cNvSpPr/>
          <p:nvPr/>
        </p:nvSpPr>
        <p:spPr>
          <a:xfrm>
            <a:off x="5113831" y="5386123"/>
            <a:ext cx="2488093" cy="1738317"/>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a:solidFill>
                  <a:srgbClr val="FFFFFF"/>
                </a:solidFill>
                <a:latin typeface="+mn-lt"/>
                <a:ea typeface="Calibri"/>
                <a:cs typeface="Calibri"/>
                <a:sym typeface="Calibri"/>
              </a:rPr>
              <a:t>Enroll in dual enrollment courses</a:t>
            </a:r>
            <a:endParaRPr sz="2400" b="0" i="0" u="none" strike="noStrike" cap="none">
              <a:solidFill>
                <a:srgbClr val="000000"/>
              </a:solidFill>
              <a:latin typeface="+mn-lt"/>
              <a:sym typeface="Arial"/>
            </a:endParaRPr>
          </a:p>
        </p:txBody>
      </p:sp>
      <p:sp>
        <p:nvSpPr>
          <p:cNvPr id="687" name="Google Shape;687;p30"/>
          <p:cNvSpPr/>
          <p:nvPr/>
        </p:nvSpPr>
        <p:spPr>
          <a:xfrm>
            <a:off x="10877769" y="5368130"/>
            <a:ext cx="2488093" cy="175631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dirty="0">
                <a:solidFill>
                  <a:srgbClr val="FFFFFF"/>
                </a:solidFill>
                <a:latin typeface="+mn-lt"/>
                <a:ea typeface="Calibri"/>
                <a:cs typeface="Calibri"/>
                <a:sym typeface="Calibri"/>
              </a:rPr>
              <a:t>Take the SAT or ACT &amp; get a Fee Waiver (optional)</a:t>
            </a:r>
            <a:endParaRPr sz="2400" b="0" i="0" u="none" strike="noStrike" cap="none" dirty="0">
              <a:solidFill>
                <a:srgbClr val="000000"/>
              </a:solidFill>
              <a:latin typeface="+mn-lt"/>
              <a:sym typeface="Arial"/>
            </a:endParaRPr>
          </a:p>
        </p:txBody>
      </p:sp>
      <p:sp>
        <p:nvSpPr>
          <p:cNvPr id="688" name="Google Shape;688;p30"/>
          <p:cNvSpPr/>
          <p:nvPr/>
        </p:nvSpPr>
        <p:spPr>
          <a:xfrm>
            <a:off x="13721283" y="3383629"/>
            <a:ext cx="2548599"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a:solidFill>
                  <a:schemeClr val="dk1"/>
                </a:solidFill>
                <a:latin typeface="+mn-lt"/>
                <a:ea typeface="Calibri"/>
                <a:cs typeface="Calibri"/>
                <a:sym typeface="Calibri"/>
              </a:rPr>
              <a:t>Get a summer job or paid internship </a:t>
            </a:r>
            <a:endParaRPr sz="1200" b="0" i="0" u="none" strike="noStrike" cap="none">
              <a:solidFill>
                <a:srgbClr val="000000"/>
              </a:solidFill>
              <a:latin typeface="+mn-lt"/>
              <a:sym typeface="Arial"/>
            </a:endParaRPr>
          </a:p>
        </p:txBody>
      </p:sp>
      <p:sp>
        <p:nvSpPr>
          <p:cNvPr id="689" name="Google Shape;689;p30"/>
          <p:cNvSpPr/>
          <p:nvPr/>
        </p:nvSpPr>
        <p:spPr>
          <a:xfrm>
            <a:off x="13751534" y="5345952"/>
            <a:ext cx="2488093" cy="1738322"/>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a:solidFill>
                  <a:srgbClr val="FFFFFF"/>
                </a:solidFill>
                <a:latin typeface="+mn-lt"/>
                <a:ea typeface="Calibri"/>
                <a:cs typeface="Calibri"/>
                <a:sym typeface="Calibri"/>
              </a:rPr>
              <a:t>Join an academic enrichment program</a:t>
            </a:r>
            <a:endParaRPr sz="2400" b="0" i="0" u="none" strike="noStrike" cap="none">
              <a:solidFill>
                <a:srgbClr val="000000"/>
              </a:solidFill>
              <a:latin typeface="+mn-lt"/>
              <a:sym typeface="Arial"/>
            </a:endParaRPr>
          </a:p>
        </p:txBody>
      </p:sp>
      <p:sp>
        <p:nvSpPr>
          <p:cNvPr id="691" name="Google Shape;691;p30"/>
          <p:cNvSpPr/>
          <p:nvPr/>
        </p:nvSpPr>
        <p:spPr>
          <a:xfrm>
            <a:off x="11042978" y="3383629"/>
            <a:ext cx="2311640"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a:solidFill>
                  <a:schemeClr val="dk1"/>
                </a:solidFill>
                <a:latin typeface="+mn-lt"/>
                <a:ea typeface="Calibri"/>
                <a:cs typeface="Calibri"/>
                <a:sym typeface="Calibri"/>
              </a:rPr>
              <a:t>Gather Right to Work documents</a:t>
            </a:r>
            <a:endParaRPr sz="1200" b="0" i="0" u="none" strike="noStrike" cap="none">
              <a:solidFill>
                <a:srgbClr val="000000"/>
              </a:solidFill>
              <a:latin typeface="+mn-lt"/>
              <a:sym typeface="Arial"/>
            </a:endParaRPr>
          </a:p>
        </p:txBody>
      </p:sp>
      <p:sp>
        <p:nvSpPr>
          <p:cNvPr id="694" name="Google Shape;694;p30"/>
          <p:cNvSpPr/>
          <p:nvPr/>
        </p:nvSpPr>
        <p:spPr>
          <a:xfrm>
            <a:off x="1357271" y="5454878"/>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mn-lt"/>
                <a:ea typeface="Calibri"/>
                <a:cs typeface="Calibri"/>
                <a:sym typeface="Calibri"/>
              </a:rPr>
              <a:t>Building College Knowledge and Readiness: </a:t>
            </a:r>
            <a:endParaRPr sz="1400" b="0" i="0" u="none" strike="noStrike" cap="none">
              <a:solidFill>
                <a:srgbClr val="000000"/>
              </a:solidFill>
              <a:latin typeface="+mn-lt"/>
              <a:sym typeface="Arial"/>
            </a:endParaRPr>
          </a:p>
        </p:txBody>
      </p:sp>
      <p:sp>
        <p:nvSpPr>
          <p:cNvPr id="695" name="Google Shape;695;p30"/>
          <p:cNvSpPr/>
          <p:nvPr/>
        </p:nvSpPr>
        <p:spPr>
          <a:xfrm>
            <a:off x="1380361" y="7600632"/>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mn-lt"/>
                <a:ea typeface="Calibri"/>
                <a:cs typeface="Calibri"/>
                <a:sym typeface="Calibri"/>
              </a:rPr>
              <a:t>Academics: </a:t>
            </a:r>
            <a:endParaRPr sz="1400" b="0" i="0" u="none" strike="noStrike" cap="none">
              <a:solidFill>
                <a:srgbClr val="000000"/>
              </a:solidFill>
              <a:latin typeface="+mn-lt"/>
              <a:sym typeface="Arial"/>
            </a:endParaRPr>
          </a:p>
        </p:txBody>
      </p:sp>
      <p:sp>
        <p:nvSpPr>
          <p:cNvPr id="2" name="Google Shape;678;p30">
            <a:extLst>
              <a:ext uri="{FF2B5EF4-FFF2-40B4-BE49-F238E27FC236}">
                <a16:creationId xmlns:a16="http://schemas.microsoft.com/office/drawing/2014/main" id="{FF5BF5E6-3EBB-5099-6EFC-6CFB03A57951}"/>
              </a:ext>
            </a:extLst>
          </p:cNvPr>
          <p:cNvSpPr/>
          <p:nvPr/>
        </p:nvSpPr>
        <p:spPr>
          <a:xfrm>
            <a:off x="1452631" y="3322160"/>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mn-lt"/>
                <a:ea typeface="Calibri"/>
                <a:cs typeface="Calibri"/>
                <a:sym typeface="Calibri"/>
              </a:rPr>
              <a:t>Career Exploration and Readiness: </a:t>
            </a:r>
            <a:endParaRPr sz="1400" b="0" i="0" u="none" strike="noStrike" cap="none">
              <a:solidFill>
                <a:srgbClr val="000000"/>
              </a:solidFill>
              <a:latin typeface="+mn-lt"/>
              <a:sym typeface="Arial"/>
            </a:endParaRPr>
          </a:p>
        </p:txBody>
      </p:sp>
      <p:sp>
        <p:nvSpPr>
          <p:cNvPr id="3" name="Google Shape;683;p30">
            <a:extLst>
              <a:ext uri="{FF2B5EF4-FFF2-40B4-BE49-F238E27FC236}">
                <a16:creationId xmlns:a16="http://schemas.microsoft.com/office/drawing/2014/main" id="{41E02AD0-A7EE-8F80-4371-A4FDFBD3FE6F}"/>
              </a:ext>
            </a:extLst>
          </p:cNvPr>
          <p:cNvSpPr/>
          <p:nvPr/>
        </p:nvSpPr>
        <p:spPr>
          <a:xfrm>
            <a:off x="5185596" y="3383629"/>
            <a:ext cx="2488093"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a:solidFill>
                  <a:schemeClr val="dk1"/>
                </a:solidFill>
                <a:latin typeface="+mn-lt"/>
                <a:ea typeface="Calibri"/>
                <a:cs typeface="Calibri"/>
                <a:sym typeface="Calibri"/>
              </a:rPr>
              <a:t>Take career assessments</a:t>
            </a:r>
            <a:endParaRPr sz="2400" b="0" i="0" u="none" strike="noStrike" cap="none">
              <a:solidFill>
                <a:srgbClr val="000000"/>
              </a:solidFill>
              <a:latin typeface="+mn-lt"/>
              <a:sym typeface="Arial"/>
            </a:endParaRPr>
          </a:p>
        </p:txBody>
      </p:sp>
    </p:spTree>
    <p:extLst>
      <p:ext uri="{BB962C8B-B14F-4D97-AF65-F5344CB8AC3E}">
        <p14:creationId xmlns:p14="http://schemas.microsoft.com/office/powerpoint/2010/main" val="83945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5"/>
                                        </p:tgtEl>
                                        <p:attrNameLst>
                                          <p:attrName>style.visibility</p:attrName>
                                        </p:attrNameLst>
                                      </p:cBhvr>
                                      <p:to>
                                        <p:strVal val="visible"/>
                                      </p:to>
                                    </p:set>
                                    <p:animEffect transition="in" filter="fade">
                                      <p:cBhvr>
                                        <p:cTn id="7" dur="1000"/>
                                        <p:tgtEl>
                                          <p:spTgt spid="695"/>
                                        </p:tgtEl>
                                      </p:cBhvr>
                                    </p:animEffect>
                                    <p:anim calcmode="lin" valueType="num">
                                      <p:cBhvr>
                                        <p:cTn id="8" dur="1000" fill="hold"/>
                                        <p:tgtEl>
                                          <p:spTgt spid="695"/>
                                        </p:tgtEl>
                                        <p:attrNameLst>
                                          <p:attrName>ppt_x</p:attrName>
                                        </p:attrNameLst>
                                      </p:cBhvr>
                                      <p:tavLst>
                                        <p:tav tm="0">
                                          <p:val>
                                            <p:strVal val="#ppt_x"/>
                                          </p:val>
                                        </p:tav>
                                        <p:tav tm="100000">
                                          <p:val>
                                            <p:strVal val="#ppt_x"/>
                                          </p:val>
                                        </p:tav>
                                      </p:tavLst>
                                    </p:anim>
                                    <p:anim calcmode="lin" valueType="num">
                                      <p:cBhvr>
                                        <p:cTn id="9" dur="1000" fill="hold"/>
                                        <p:tgtEl>
                                          <p:spTgt spid="69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79"/>
                                        </p:tgtEl>
                                        <p:attrNameLst>
                                          <p:attrName>style.visibility</p:attrName>
                                        </p:attrNameLst>
                                      </p:cBhvr>
                                      <p:to>
                                        <p:strVal val="visible"/>
                                      </p:to>
                                    </p:set>
                                    <p:animEffect transition="in" filter="fade">
                                      <p:cBhvr>
                                        <p:cTn id="12" dur="1000"/>
                                        <p:tgtEl>
                                          <p:spTgt spid="679"/>
                                        </p:tgtEl>
                                      </p:cBhvr>
                                    </p:animEffect>
                                    <p:anim calcmode="lin" valueType="num">
                                      <p:cBhvr>
                                        <p:cTn id="13" dur="1000" fill="hold"/>
                                        <p:tgtEl>
                                          <p:spTgt spid="679"/>
                                        </p:tgtEl>
                                        <p:attrNameLst>
                                          <p:attrName>ppt_x</p:attrName>
                                        </p:attrNameLst>
                                      </p:cBhvr>
                                      <p:tavLst>
                                        <p:tav tm="0">
                                          <p:val>
                                            <p:strVal val="#ppt_x"/>
                                          </p:val>
                                        </p:tav>
                                        <p:tav tm="100000">
                                          <p:val>
                                            <p:strVal val="#ppt_x"/>
                                          </p:val>
                                        </p:tav>
                                      </p:tavLst>
                                    </p:anim>
                                    <p:anim calcmode="lin" valueType="num">
                                      <p:cBhvr>
                                        <p:cTn id="14" dur="1000" fill="hold"/>
                                        <p:tgtEl>
                                          <p:spTgt spid="67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81"/>
                                        </p:tgtEl>
                                        <p:attrNameLst>
                                          <p:attrName>style.visibility</p:attrName>
                                        </p:attrNameLst>
                                      </p:cBhvr>
                                      <p:to>
                                        <p:strVal val="visible"/>
                                      </p:to>
                                    </p:set>
                                    <p:animEffect transition="in" filter="fade">
                                      <p:cBhvr>
                                        <p:cTn id="17" dur="1000"/>
                                        <p:tgtEl>
                                          <p:spTgt spid="681"/>
                                        </p:tgtEl>
                                      </p:cBhvr>
                                    </p:animEffect>
                                    <p:anim calcmode="lin" valueType="num">
                                      <p:cBhvr>
                                        <p:cTn id="18" dur="1000" fill="hold"/>
                                        <p:tgtEl>
                                          <p:spTgt spid="681"/>
                                        </p:tgtEl>
                                        <p:attrNameLst>
                                          <p:attrName>ppt_x</p:attrName>
                                        </p:attrNameLst>
                                      </p:cBhvr>
                                      <p:tavLst>
                                        <p:tav tm="0">
                                          <p:val>
                                            <p:strVal val="#ppt_x"/>
                                          </p:val>
                                        </p:tav>
                                        <p:tav tm="100000">
                                          <p:val>
                                            <p:strVal val="#ppt_x"/>
                                          </p:val>
                                        </p:tav>
                                      </p:tavLst>
                                    </p:anim>
                                    <p:anim calcmode="lin" valueType="num">
                                      <p:cBhvr>
                                        <p:cTn id="19" dur="1000" fill="hold"/>
                                        <p:tgtEl>
                                          <p:spTgt spid="68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80"/>
                                        </p:tgtEl>
                                        <p:attrNameLst>
                                          <p:attrName>style.visibility</p:attrName>
                                        </p:attrNameLst>
                                      </p:cBhvr>
                                      <p:to>
                                        <p:strVal val="visible"/>
                                      </p:to>
                                    </p:set>
                                    <p:animEffect transition="in" filter="fade">
                                      <p:cBhvr>
                                        <p:cTn id="22" dur="1000"/>
                                        <p:tgtEl>
                                          <p:spTgt spid="680"/>
                                        </p:tgtEl>
                                      </p:cBhvr>
                                    </p:animEffect>
                                    <p:anim calcmode="lin" valueType="num">
                                      <p:cBhvr>
                                        <p:cTn id="23" dur="1000" fill="hold"/>
                                        <p:tgtEl>
                                          <p:spTgt spid="680"/>
                                        </p:tgtEl>
                                        <p:attrNameLst>
                                          <p:attrName>ppt_x</p:attrName>
                                        </p:attrNameLst>
                                      </p:cBhvr>
                                      <p:tavLst>
                                        <p:tav tm="0">
                                          <p:val>
                                            <p:strVal val="#ppt_x"/>
                                          </p:val>
                                        </p:tav>
                                        <p:tav tm="100000">
                                          <p:val>
                                            <p:strVal val="#ppt_x"/>
                                          </p:val>
                                        </p:tav>
                                      </p:tavLst>
                                    </p:anim>
                                    <p:anim calcmode="lin" valueType="num">
                                      <p:cBhvr>
                                        <p:cTn id="24" dur="1000" fill="hold"/>
                                        <p:tgtEl>
                                          <p:spTgt spid="68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82"/>
                                        </p:tgtEl>
                                        <p:attrNameLst>
                                          <p:attrName>style.visibility</p:attrName>
                                        </p:attrNameLst>
                                      </p:cBhvr>
                                      <p:to>
                                        <p:strVal val="visible"/>
                                      </p:to>
                                    </p:set>
                                    <p:animEffect transition="in" filter="fade">
                                      <p:cBhvr>
                                        <p:cTn id="27" dur="1000"/>
                                        <p:tgtEl>
                                          <p:spTgt spid="682"/>
                                        </p:tgtEl>
                                      </p:cBhvr>
                                    </p:animEffect>
                                    <p:anim calcmode="lin" valueType="num">
                                      <p:cBhvr>
                                        <p:cTn id="28" dur="1000" fill="hold"/>
                                        <p:tgtEl>
                                          <p:spTgt spid="682"/>
                                        </p:tgtEl>
                                        <p:attrNameLst>
                                          <p:attrName>ppt_x</p:attrName>
                                        </p:attrNameLst>
                                      </p:cBhvr>
                                      <p:tavLst>
                                        <p:tav tm="0">
                                          <p:val>
                                            <p:strVal val="#ppt_x"/>
                                          </p:val>
                                        </p:tav>
                                        <p:tav tm="100000">
                                          <p:val>
                                            <p:strVal val="#ppt_x"/>
                                          </p:val>
                                        </p:tav>
                                      </p:tavLst>
                                    </p:anim>
                                    <p:anim calcmode="lin" valueType="num">
                                      <p:cBhvr>
                                        <p:cTn id="29" dur="1000" fill="hold"/>
                                        <p:tgtEl>
                                          <p:spTgt spid="68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94"/>
                                        </p:tgtEl>
                                        <p:attrNameLst>
                                          <p:attrName>style.visibility</p:attrName>
                                        </p:attrNameLst>
                                      </p:cBhvr>
                                      <p:to>
                                        <p:strVal val="visible"/>
                                      </p:to>
                                    </p:set>
                                    <p:animEffect transition="in" filter="fade">
                                      <p:cBhvr>
                                        <p:cTn id="34" dur="1000"/>
                                        <p:tgtEl>
                                          <p:spTgt spid="694"/>
                                        </p:tgtEl>
                                      </p:cBhvr>
                                    </p:animEffect>
                                    <p:anim calcmode="lin" valueType="num">
                                      <p:cBhvr>
                                        <p:cTn id="35" dur="1000" fill="hold"/>
                                        <p:tgtEl>
                                          <p:spTgt spid="694"/>
                                        </p:tgtEl>
                                        <p:attrNameLst>
                                          <p:attrName>ppt_x</p:attrName>
                                        </p:attrNameLst>
                                      </p:cBhvr>
                                      <p:tavLst>
                                        <p:tav tm="0">
                                          <p:val>
                                            <p:strVal val="#ppt_x"/>
                                          </p:val>
                                        </p:tav>
                                        <p:tav tm="100000">
                                          <p:val>
                                            <p:strVal val="#ppt_x"/>
                                          </p:val>
                                        </p:tav>
                                      </p:tavLst>
                                    </p:anim>
                                    <p:anim calcmode="lin" valueType="num">
                                      <p:cBhvr>
                                        <p:cTn id="36" dur="1000" fill="hold"/>
                                        <p:tgtEl>
                                          <p:spTgt spid="69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86"/>
                                        </p:tgtEl>
                                        <p:attrNameLst>
                                          <p:attrName>style.visibility</p:attrName>
                                        </p:attrNameLst>
                                      </p:cBhvr>
                                      <p:to>
                                        <p:strVal val="visible"/>
                                      </p:to>
                                    </p:set>
                                    <p:animEffect transition="in" filter="fade">
                                      <p:cBhvr>
                                        <p:cTn id="39" dur="1000"/>
                                        <p:tgtEl>
                                          <p:spTgt spid="686"/>
                                        </p:tgtEl>
                                      </p:cBhvr>
                                    </p:animEffect>
                                    <p:anim calcmode="lin" valueType="num">
                                      <p:cBhvr>
                                        <p:cTn id="40" dur="1000" fill="hold"/>
                                        <p:tgtEl>
                                          <p:spTgt spid="686"/>
                                        </p:tgtEl>
                                        <p:attrNameLst>
                                          <p:attrName>ppt_x</p:attrName>
                                        </p:attrNameLst>
                                      </p:cBhvr>
                                      <p:tavLst>
                                        <p:tav tm="0">
                                          <p:val>
                                            <p:strVal val="#ppt_x"/>
                                          </p:val>
                                        </p:tav>
                                        <p:tav tm="100000">
                                          <p:val>
                                            <p:strVal val="#ppt_x"/>
                                          </p:val>
                                        </p:tav>
                                      </p:tavLst>
                                    </p:anim>
                                    <p:anim calcmode="lin" valueType="num">
                                      <p:cBhvr>
                                        <p:cTn id="41" dur="1000" fill="hold"/>
                                        <p:tgtEl>
                                          <p:spTgt spid="68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85"/>
                                        </p:tgtEl>
                                        <p:attrNameLst>
                                          <p:attrName>style.visibility</p:attrName>
                                        </p:attrNameLst>
                                      </p:cBhvr>
                                      <p:to>
                                        <p:strVal val="visible"/>
                                      </p:to>
                                    </p:set>
                                    <p:animEffect transition="in" filter="fade">
                                      <p:cBhvr>
                                        <p:cTn id="44" dur="1000"/>
                                        <p:tgtEl>
                                          <p:spTgt spid="685"/>
                                        </p:tgtEl>
                                      </p:cBhvr>
                                    </p:animEffect>
                                    <p:anim calcmode="lin" valueType="num">
                                      <p:cBhvr>
                                        <p:cTn id="45" dur="1000" fill="hold"/>
                                        <p:tgtEl>
                                          <p:spTgt spid="685"/>
                                        </p:tgtEl>
                                        <p:attrNameLst>
                                          <p:attrName>ppt_x</p:attrName>
                                        </p:attrNameLst>
                                      </p:cBhvr>
                                      <p:tavLst>
                                        <p:tav tm="0">
                                          <p:val>
                                            <p:strVal val="#ppt_x"/>
                                          </p:val>
                                        </p:tav>
                                        <p:tav tm="100000">
                                          <p:val>
                                            <p:strVal val="#ppt_x"/>
                                          </p:val>
                                        </p:tav>
                                      </p:tavLst>
                                    </p:anim>
                                    <p:anim calcmode="lin" valueType="num">
                                      <p:cBhvr>
                                        <p:cTn id="46" dur="1000" fill="hold"/>
                                        <p:tgtEl>
                                          <p:spTgt spid="68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87"/>
                                        </p:tgtEl>
                                        <p:attrNameLst>
                                          <p:attrName>style.visibility</p:attrName>
                                        </p:attrNameLst>
                                      </p:cBhvr>
                                      <p:to>
                                        <p:strVal val="visible"/>
                                      </p:to>
                                    </p:set>
                                    <p:animEffect transition="in" filter="fade">
                                      <p:cBhvr>
                                        <p:cTn id="49" dur="1000"/>
                                        <p:tgtEl>
                                          <p:spTgt spid="687"/>
                                        </p:tgtEl>
                                      </p:cBhvr>
                                    </p:animEffect>
                                    <p:anim calcmode="lin" valueType="num">
                                      <p:cBhvr>
                                        <p:cTn id="50" dur="1000" fill="hold"/>
                                        <p:tgtEl>
                                          <p:spTgt spid="687"/>
                                        </p:tgtEl>
                                        <p:attrNameLst>
                                          <p:attrName>ppt_x</p:attrName>
                                        </p:attrNameLst>
                                      </p:cBhvr>
                                      <p:tavLst>
                                        <p:tav tm="0">
                                          <p:val>
                                            <p:strVal val="#ppt_x"/>
                                          </p:val>
                                        </p:tav>
                                        <p:tav tm="100000">
                                          <p:val>
                                            <p:strVal val="#ppt_x"/>
                                          </p:val>
                                        </p:tav>
                                      </p:tavLst>
                                    </p:anim>
                                    <p:anim calcmode="lin" valueType="num">
                                      <p:cBhvr>
                                        <p:cTn id="51" dur="1000" fill="hold"/>
                                        <p:tgtEl>
                                          <p:spTgt spid="68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89"/>
                                        </p:tgtEl>
                                        <p:attrNameLst>
                                          <p:attrName>style.visibility</p:attrName>
                                        </p:attrNameLst>
                                      </p:cBhvr>
                                      <p:to>
                                        <p:strVal val="visible"/>
                                      </p:to>
                                    </p:set>
                                    <p:animEffect transition="in" filter="fade">
                                      <p:cBhvr>
                                        <p:cTn id="54" dur="1000"/>
                                        <p:tgtEl>
                                          <p:spTgt spid="689"/>
                                        </p:tgtEl>
                                      </p:cBhvr>
                                    </p:animEffect>
                                    <p:anim calcmode="lin" valueType="num">
                                      <p:cBhvr>
                                        <p:cTn id="55" dur="1000" fill="hold"/>
                                        <p:tgtEl>
                                          <p:spTgt spid="689"/>
                                        </p:tgtEl>
                                        <p:attrNameLst>
                                          <p:attrName>ppt_x</p:attrName>
                                        </p:attrNameLst>
                                      </p:cBhvr>
                                      <p:tavLst>
                                        <p:tav tm="0">
                                          <p:val>
                                            <p:strVal val="#ppt_x"/>
                                          </p:val>
                                        </p:tav>
                                        <p:tav tm="100000">
                                          <p:val>
                                            <p:strVal val="#ppt_x"/>
                                          </p:val>
                                        </p:tav>
                                      </p:tavLst>
                                    </p:anim>
                                    <p:anim calcmode="lin" valueType="num">
                                      <p:cBhvr>
                                        <p:cTn id="56" dur="1000" fill="hold"/>
                                        <p:tgtEl>
                                          <p:spTgt spid="68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678"/>
                                        </p:tgtEl>
                                        <p:attrNameLst>
                                          <p:attrName>style.visibility</p:attrName>
                                        </p:attrNameLst>
                                      </p:cBhvr>
                                      <p:to>
                                        <p:strVal val="visible"/>
                                      </p:to>
                                    </p:set>
                                    <p:animEffect transition="in" filter="fade">
                                      <p:cBhvr>
                                        <p:cTn id="61" dur="1000"/>
                                        <p:tgtEl>
                                          <p:spTgt spid="678"/>
                                        </p:tgtEl>
                                      </p:cBhvr>
                                    </p:animEffect>
                                    <p:anim calcmode="lin" valueType="num">
                                      <p:cBhvr>
                                        <p:cTn id="62" dur="1000" fill="hold"/>
                                        <p:tgtEl>
                                          <p:spTgt spid="678"/>
                                        </p:tgtEl>
                                        <p:attrNameLst>
                                          <p:attrName>ppt_x</p:attrName>
                                        </p:attrNameLst>
                                      </p:cBhvr>
                                      <p:tavLst>
                                        <p:tav tm="0">
                                          <p:val>
                                            <p:strVal val="#ppt_x"/>
                                          </p:val>
                                        </p:tav>
                                        <p:tav tm="100000">
                                          <p:val>
                                            <p:strVal val="#ppt_x"/>
                                          </p:val>
                                        </p:tav>
                                      </p:tavLst>
                                    </p:anim>
                                    <p:anim calcmode="lin" valueType="num">
                                      <p:cBhvr>
                                        <p:cTn id="63" dur="1000" fill="hold"/>
                                        <p:tgtEl>
                                          <p:spTgt spid="67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83"/>
                                        </p:tgtEl>
                                        <p:attrNameLst>
                                          <p:attrName>style.visibility</p:attrName>
                                        </p:attrNameLst>
                                      </p:cBhvr>
                                      <p:to>
                                        <p:strVal val="visible"/>
                                      </p:to>
                                    </p:set>
                                    <p:animEffect transition="in" filter="fade">
                                      <p:cBhvr>
                                        <p:cTn id="66" dur="1000"/>
                                        <p:tgtEl>
                                          <p:spTgt spid="683"/>
                                        </p:tgtEl>
                                      </p:cBhvr>
                                    </p:animEffect>
                                    <p:anim calcmode="lin" valueType="num">
                                      <p:cBhvr>
                                        <p:cTn id="67" dur="1000" fill="hold"/>
                                        <p:tgtEl>
                                          <p:spTgt spid="683"/>
                                        </p:tgtEl>
                                        <p:attrNameLst>
                                          <p:attrName>ppt_x</p:attrName>
                                        </p:attrNameLst>
                                      </p:cBhvr>
                                      <p:tavLst>
                                        <p:tav tm="0">
                                          <p:val>
                                            <p:strVal val="#ppt_x"/>
                                          </p:val>
                                        </p:tav>
                                        <p:tav tm="100000">
                                          <p:val>
                                            <p:strVal val="#ppt_x"/>
                                          </p:val>
                                        </p:tav>
                                      </p:tavLst>
                                    </p:anim>
                                    <p:anim calcmode="lin" valueType="num">
                                      <p:cBhvr>
                                        <p:cTn id="68" dur="1000" fill="hold"/>
                                        <p:tgtEl>
                                          <p:spTgt spid="68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684"/>
                                        </p:tgtEl>
                                        <p:attrNameLst>
                                          <p:attrName>style.visibility</p:attrName>
                                        </p:attrNameLst>
                                      </p:cBhvr>
                                      <p:to>
                                        <p:strVal val="visible"/>
                                      </p:to>
                                    </p:set>
                                    <p:animEffect transition="in" filter="fade">
                                      <p:cBhvr>
                                        <p:cTn id="71" dur="1000"/>
                                        <p:tgtEl>
                                          <p:spTgt spid="684"/>
                                        </p:tgtEl>
                                      </p:cBhvr>
                                    </p:animEffect>
                                    <p:anim calcmode="lin" valueType="num">
                                      <p:cBhvr>
                                        <p:cTn id="72" dur="1000" fill="hold"/>
                                        <p:tgtEl>
                                          <p:spTgt spid="684"/>
                                        </p:tgtEl>
                                        <p:attrNameLst>
                                          <p:attrName>ppt_x</p:attrName>
                                        </p:attrNameLst>
                                      </p:cBhvr>
                                      <p:tavLst>
                                        <p:tav tm="0">
                                          <p:val>
                                            <p:strVal val="#ppt_x"/>
                                          </p:val>
                                        </p:tav>
                                        <p:tav tm="100000">
                                          <p:val>
                                            <p:strVal val="#ppt_x"/>
                                          </p:val>
                                        </p:tav>
                                      </p:tavLst>
                                    </p:anim>
                                    <p:anim calcmode="lin" valueType="num">
                                      <p:cBhvr>
                                        <p:cTn id="73" dur="1000" fill="hold"/>
                                        <p:tgtEl>
                                          <p:spTgt spid="684"/>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691"/>
                                        </p:tgtEl>
                                        <p:attrNameLst>
                                          <p:attrName>style.visibility</p:attrName>
                                        </p:attrNameLst>
                                      </p:cBhvr>
                                      <p:to>
                                        <p:strVal val="visible"/>
                                      </p:to>
                                    </p:set>
                                    <p:animEffect transition="in" filter="fade">
                                      <p:cBhvr>
                                        <p:cTn id="76" dur="1000"/>
                                        <p:tgtEl>
                                          <p:spTgt spid="691"/>
                                        </p:tgtEl>
                                      </p:cBhvr>
                                    </p:animEffect>
                                    <p:anim calcmode="lin" valueType="num">
                                      <p:cBhvr>
                                        <p:cTn id="77" dur="1000" fill="hold"/>
                                        <p:tgtEl>
                                          <p:spTgt spid="691"/>
                                        </p:tgtEl>
                                        <p:attrNameLst>
                                          <p:attrName>ppt_x</p:attrName>
                                        </p:attrNameLst>
                                      </p:cBhvr>
                                      <p:tavLst>
                                        <p:tav tm="0">
                                          <p:val>
                                            <p:strVal val="#ppt_x"/>
                                          </p:val>
                                        </p:tav>
                                        <p:tav tm="100000">
                                          <p:val>
                                            <p:strVal val="#ppt_x"/>
                                          </p:val>
                                        </p:tav>
                                      </p:tavLst>
                                    </p:anim>
                                    <p:anim calcmode="lin" valueType="num">
                                      <p:cBhvr>
                                        <p:cTn id="78" dur="1000" fill="hold"/>
                                        <p:tgtEl>
                                          <p:spTgt spid="69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688"/>
                                        </p:tgtEl>
                                        <p:attrNameLst>
                                          <p:attrName>style.visibility</p:attrName>
                                        </p:attrNameLst>
                                      </p:cBhvr>
                                      <p:to>
                                        <p:strVal val="visible"/>
                                      </p:to>
                                    </p:set>
                                    <p:animEffect transition="in" filter="fade">
                                      <p:cBhvr>
                                        <p:cTn id="81" dur="1000"/>
                                        <p:tgtEl>
                                          <p:spTgt spid="688"/>
                                        </p:tgtEl>
                                      </p:cBhvr>
                                    </p:animEffect>
                                    <p:anim calcmode="lin" valueType="num">
                                      <p:cBhvr>
                                        <p:cTn id="82" dur="1000" fill="hold"/>
                                        <p:tgtEl>
                                          <p:spTgt spid="688"/>
                                        </p:tgtEl>
                                        <p:attrNameLst>
                                          <p:attrName>ppt_x</p:attrName>
                                        </p:attrNameLst>
                                      </p:cBhvr>
                                      <p:tavLst>
                                        <p:tav tm="0">
                                          <p:val>
                                            <p:strVal val="#ppt_x"/>
                                          </p:val>
                                        </p:tav>
                                        <p:tav tm="100000">
                                          <p:val>
                                            <p:strVal val="#ppt_x"/>
                                          </p:val>
                                        </p:tav>
                                      </p:tavLst>
                                    </p:anim>
                                    <p:anim calcmode="lin" valueType="num">
                                      <p:cBhvr>
                                        <p:cTn id="83" dur="1000" fill="hold"/>
                                        <p:tgtEl>
                                          <p:spTgt spid="688"/>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1000"/>
                                        <p:tgtEl>
                                          <p:spTgt spid="2"/>
                                        </p:tgtEl>
                                      </p:cBhvr>
                                    </p:animEffect>
                                    <p:anim calcmode="lin" valueType="num">
                                      <p:cBhvr>
                                        <p:cTn id="89" dur="1000" fill="hold"/>
                                        <p:tgtEl>
                                          <p:spTgt spid="2"/>
                                        </p:tgtEl>
                                        <p:attrNameLst>
                                          <p:attrName>ppt_x</p:attrName>
                                        </p:attrNameLst>
                                      </p:cBhvr>
                                      <p:tavLst>
                                        <p:tav tm="0">
                                          <p:val>
                                            <p:strVal val="#ppt_x"/>
                                          </p:val>
                                        </p:tav>
                                        <p:tav tm="100000">
                                          <p:val>
                                            <p:strVal val="#ppt_x"/>
                                          </p:val>
                                        </p:tav>
                                      </p:tavLst>
                                    </p:anim>
                                    <p:anim calcmode="lin" valueType="num">
                                      <p:cBhvr>
                                        <p:cTn id="90" dur="1000" fill="hold"/>
                                        <p:tgtEl>
                                          <p:spTgt spid="2"/>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 grpId="0" animBg="1"/>
      <p:bldP spid="679" grpId="0" animBg="1"/>
      <p:bldP spid="680" grpId="0" animBg="1"/>
      <p:bldP spid="681" grpId="0" animBg="1"/>
      <p:bldP spid="682" grpId="0" animBg="1"/>
      <p:bldP spid="683" grpId="0" animBg="1"/>
      <p:bldP spid="684" grpId="0" animBg="1"/>
      <p:bldP spid="685" grpId="0" animBg="1"/>
      <p:bldP spid="686" grpId="0" animBg="1"/>
      <p:bldP spid="687" grpId="0" animBg="1"/>
      <p:bldP spid="688" grpId="0" animBg="1"/>
      <p:bldP spid="689" grpId="0" animBg="1"/>
      <p:bldP spid="691" grpId="0" animBg="1"/>
      <p:bldP spid="694" grpId="0" animBg="1"/>
      <p:bldP spid="695" grpId="0" animBg="1"/>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01"/>
        <p:cNvGrpSpPr/>
        <p:nvPr/>
      </p:nvGrpSpPr>
      <p:grpSpPr>
        <a:xfrm>
          <a:off x="0" y="0"/>
          <a:ext cx="0" cy="0"/>
          <a:chOff x="0" y="0"/>
          <a:chExt cx="0" cy="0"/>
        </a:xfrm>
      </p:grpSpPr>
      <p:sp>
        <p:nvSpPr>
          <p:cNvPr id="702" name="Google Shape;702;p31"/>
          <p:cNvSpPr txBox="1"/>
          <p:nvPr/>
        </p:nvSpPr>
        <p:spPr>
          <a:xfrm>
            <a:off x="1077647" y="510523"/>
            <a:ext cx="15930193" cy="184665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Educational Planning</a:t>
            </a:r>
            <a:endParaRPr lang="en-US" sz="6000" b="1">
              <a:solidFill>
                <a:schemeClr val="lt1"/>
              </a:solidFill>
              <a:latin typeface="Poppins"/>
              <a:ea typeface="Arial"/>
              <a:cs typeface="Poppins"/>
              <a:sym typeface="Poppins"/>
            </a:endParaRPr>
          </a:p>
          <a:p>
            <a:pPr marL="0" marR="0" lvl="0" indent="0" algn="ctr" rtl="0">
              <a:spcBef>
                <a:spcPts val="0"/>
              </a:spcBef>
              <a:spcAft>
                <a:spcPts val="0"/>
              </a:spcAft>
              <a:buClr>
                <a:srgbClr val="000000"/>
              </a:buClr>
              <a:buSzPts val="6000"/>
              <a:buFont typeface="Arial"/>
              <a:buNone/>
            </a:pPr>
            <a:r>
              <a:rPr lang="en-US" sz="6000" b="1">
                <a:solidFill>
                  <a:schemeClr val="lt1"/>
                </a:solidFill>
                <a:latin typeface="Poppins"/>
                <a:ea typeface="Arial"/>
                <a:cs typeface="Poppins"/>
                <a:sym typeface="Poppins"/>
              </a:rPr>
              <a:t>Additional HS Graduation P</a:t>
            </a:r>
            <a:r>
              <a:rPr lang="en-US" sz="6000" b="1">
                <a:solidFill>
                  <a:schemeClr val="lt1"/>
                </a:solidFill>
                <a:latin typeface="Poppins"/>
                <a:cs typeface="Poppins"/>
                <a:sym typeface="Poppins"/>
              </a:rPr>
              <a:t>athways</a:t>
            </a:r>
            <a:endParaRPr sz="1400" b="0" i="0" u="none" strike="noStrike" cap="none">
              <a:solidFill>
                <a:srgbClr val="000000"/>
              </a:solidFill>
              <a:latin typeface="Arial"/>
              <a:ea typeface="Arial"/>
              <a:cs typeface="Arial"/>
              <a:sym typeface="Arial"/>
            </a:endParaRPr>
          </a:p>
        </p:txBody>
      </p:sp>
      <p:sp>
        <p:nvSpPr>
          <p:cNvPr id="2" name="Freeform: Shape 1">
            <a:extLst>
              <a:ext uri="{FF2B5EF4-FFF2-40B4-BE49-F238E27FC236}">
                <a16:creationId xmlns:a16="http://schemas.microsoft.com/office/drawing/2014/main" id="{C89B79B8-195E-5EAA-5D2F-50F230222EEC}"/>
              </a:ext>
            </a:extLst>
          </p:cNvPr>
          <p:cNvSpPr/>
          <p:nvPr/>
        </p:nvSpPr>
        <p:spPr>
          <a:xfrm>
            <a:off x="3976490" y="2999307"/>
            <a:ext cx="3638550" cy="1421341"/>
          </a:xfrm>
          <a:custGeom>
            <a:avLst/>
            <a:gdLst>
              <a:gd name="connsiteX0" fmla="*/ 0 w 1509705"/>
              <a:gd name="connsiteY0" fmla="*/ 150756 h 904518"/>
              <a:gd name="connsiteX1" fmla="*/ 150756 w 1509705"/>
              <a:gd name="connsiteY1" fmla="*/ 0 h 904518"/>
              <a:gd name="connsiteX2" fmla="*/ 1358949 w 1509705"/>
              <a:gd name="connsiteY2" fmla="*/ 0 h 904518"/>
              <a:gd name="connsiteX3" fmla="*/ 1509705 w 1509705"/>
              <a:gd name="connsiteY3" fmla="*/ 150756 h 904518"/>
              <a:gd name="connsiteX4" fmla="*/ 1509705 w 1509705"/>
              <a:gd name="connsiteY4" fmla="*/ 753762 h 904518"/>
              <a:gd name="connsiteX5" fmla="*/ 1358949 w 1509705"/>
              <a:gd name="connsiteY5" fmla="*/ 904518 h 904518"/>
              <a:gd name="connsiteX6" fmla="*/ 150756 w 1509705"/>
              <a:gd name="connsiteY6" fmla="*/ 904518 h 904518"/>
              <a:gd name="connsiteX7" fmla="*/ 0 w 1509705"/>
              <a:gd name="connsiteY7" fmla="*/ 753762 h 904518"/>
              <a:gd name="connsiteX8" fmla="*/ 0 w 1509705"/>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705" h="904518">
                <a:moveTo>
                  <a:pt x="0" y="150756"/>
                </a:moveTo>
                <a:cubicBezTo>
                  <a:pt x="0" y="67496"/>
                  <a:pt x="67496" y="0"/>
                  <a:pt x="150756" y="0"/>
                </a:cubicBezTo>
                <a:lnTo>
                  <a:pt x="1358949" y="0"/>
                </a:lnTo>
                <a:cubicBezTo>
                  <a:pt x="1442209" y="0"/>
                  <a:pt x="1509705" y="67496"/>
                  <a:pt x="1509705" y="150756"/>
                </a:cubicBezTo>
                <a:lnTo>
                  <a:pt x="1509705" y="753762"/>
                </a:lnTo>
                <a:cubicBezTo>
                  <a:pt x="1509705" y="837022"/>
                  <a:pt x="1442209" y="904518"/>
                  <a:pt x="1358949" y="904518"/>
                </a:cubicBezTo>
                <a:lnTo>
                  <a:pt x="150756" y="904518"/>
                </a:lnTo>
                <a:cubicBezTo>
                  <a:pt x="67496" y="904518"/>
                  <a:pt x="0" y="837022"/>
                  <a:pt x="0" y="753762"/>
                </a:cubicBezTo>
                <a:lnTo>
                  <a:pt x="0" y="150756"/>
                </a:lnTo>
                <a:close/>
              </a:path>
            </a:pathLst>
          </a:custGeom>
          <a:solidFill>
            <a:srgbClr val="FED52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95" tIns="70825" rIns="97495" bIns="70825" numCol="1" spcCol="1270" anchor="ctr" anchorCtr="0">
            <a:noAutofit/>
          </a:bodyPr>
          <a:lstStyle/>
          <a:p>
            <a:pPr marL="0" lvl="0" indent="0" algn="ctr" defTabSz="622300">
              <a:lnSpc>
                <a:spcPct val="90000"/>
              </a:lnSpc>
              <a:spcBef>
                <a:spcPct val="0"/>
              </a:spcBef>
              <a:spcAft>
                <a:spcPct val="35000"/>
              </a:spcAft>
              <a:buNone/>
            </a:pPr>
            <a:r>
              <a:rPr lang="en-US" sz="3200" b="1" kern="1200">
                <a:solidFill>
                  <a:srgbClr val="002060"/>
                </a:solidFill>
                <a:latin typeface="Poppins" panose="00000500000000000000" pitchFamily="2" charset="0"/>
                <a:cs typeface="Poppins" panose="00000500000000000000" pitchFamily="2" charset="0"/>
              </a:rPr>
              <a:t>Enroll in  Summer School</a:t>
            </a:r>
          </a:p>
        </p:txBody>
      </p:sp>
      <p:sp>
        <p:nvSpPr>
          <p:cNvPr id="3" name="Freeform: Shape 2">
            <a:extLst>
              <a:ext uri="{FF2B5EF4-FFF2-40B4-BE49-F238E27FC236}">
                <a16:creationId xmlns:a16="http://schemas.microsoft.com/office/drawing/2014/main" id="{12F00945-9127-58A4-89E6-4011091C10D2}"/>
              </a:ext>
            </a:extLst>
          </p:cNvPr>
          <p:cNvSpPr/>
          <p:nvPr/>
        </p:nvSpPr>
        <p:spPr>
          <a:xfrm>
            <a:off x="3976490" y="4798908"/>
            <a:ext cx="3638550" cy="1421342"/>
          </a:xfrm>
          <a:custGeom>
            <a:avLst/>
            <a:gdLst>
              <a:gd name="connsiteX0" fmla="*/ 0 w 1968881"/>
              <a:gd name="connsiteY0" fmla="*/ 150756 h 904518"/>
              <a:gd name="connsiteX1" fmla="*/ 150756 w 1968881"/>
              <a:gd name="connsiteY1" fmla="*/ 0 h 904518"/>
              <a:gd name="connsiteX2" fmla="*/ 1818125 w 1968881"/>
              <a:gd name="connsiteY2" fmla="*/ 0 h 904518"/>
              <a:gd name="connsiteX3" fmla="*/ 1968881 w 1968881"/>
              <a:gd name="connsiteY3" fmla="*/ 150756 h 904518"/>
              <a:gd name="connsiteX4" fmla="*/ 1968881 w 1968881"/>
              <a:gd name="connsiteY4" fmla="*/ 753762 h 904518"/>
              <a:gd name="connsiteX5" fmla="*/ 1818125 w 1968881"/>
              <a:gd name="connsiteY5" fmla="*/ 904518 h 904518"/>
              <a:gd name="connsiteX6" fmla="*/ 150756 w 1968881"/>
              <a:gd name="connsiteY6" fmla="*/ 904518 h 904518"/>
              <a:gd name="connsiteX7" fmla="*/ 0 w 1968881"/>
              <a:gd name="connsiteY7" fmla="*/ 753762 h 904518"/>
              <a:gd name="connsiteX8" fmla="*/ 0 w 1968881"/>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881" h="904518">
                <a:moveTo>
                  <a:pt x="0" y="150756"/>
                </a:moveTo>
                <a:cubicBezTo>
                  <a:pt x="0" y="67496"/>
                  <a:pt x="67496" y="0"/>
                  <a:pt x="150756" y="0"/>
                </a:cubicBezTo>
                <a:lnTo>
                  <a:pt x="1818125" y="0"/>
                </a:lnTo>
                <a:cubicBezTo>
                  <a:pt x="1901385" y="0"/>
                  <a:pt x="1968881" y="67496"/>
                  <a:pt x="1968881" y="150756"/>
                </a:cubicBezTo>
                <a:lnTo>
                  <a:pt x="1968881" y="753762"/>
                </a:lnTo>
                <a:cubicBezTo>
                  <a:pt x="1968881" y="837022"/>
                  <a:pt x="1901385" y="904518"/>
                  <a:pt x="1818125" y="904518"/>
                </a:cubicBezTo>
                <a:lnTo>
                  <a:pt x="150756" y="904518"/>
                </a:lnTo>
                <a:cubicBezTo>
                  <a:pt x="67496" y="904518"/>
                  <a:pt x="0" y="837022"/>
                  <a:pt x="0" y="753762"/>
                </a:cubicBezTo>
                <a:lnTo>
                  <a:pt x="0" y="150756"/>
                </a:lnTo>
                <a:close/>
              </a:path>
            </a:pathLst>
          </a:custGeom>
          <a:solidFill>
            <a:srgbClr val="E7731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065" tIns="65110" rIns="86065" bIns="65110" numCol="1" spcCol="1270" anchor="ctr" anchorCtr="0">
            <a:noAutofit/>
          </a:bodyPr>
          <a:lstStyle/>
          <a:p>
            <a:pPr algn="ctr" defTabSz="488950">
              <a:lnSpc>
                <a:spcPct val="90000"/>
              </a:lnSpc>
              <a:spcBef>
                <a:spcPct val="0"/>
              </a:spcBef>
              <a:spcAft>
                <a:spcPct val="35000"/>
              </a:spcAft>
            </a:pPr>
            <a:r>
              <a:rPr lang="en-US" sz="3200" b="1" kern="1200">
                <a:latin typeface="Poppins" panose="00000500000000000000" pitchFamily="2" charset="0"/>
                <a:cs typeface="Poppins" panose="00000500000000000000" pitchFamily="2" charset="0"/>
              </a:rPr>
              <a:t>Continuation School</a:t>
            </a:r>
            <a:endParaRPr lang="en-US" sz="3200" b="1" kern="1200">
              <a:solidFill>
                <a:schemeClr val="bg1"/>
              </a:solidFill>
              <a:latin typeface="Poppins" panose="00000500000000000000" pitchFamily="2" charset="0"/>
              <a:cs typeface="Poppins" panose="00000500000000000000" pitchFamily="2" charset="0"/>
            </a:endParaRPr>
          </a:p>
        </p:txBody>
      </p:sp>
      <p:sp>
        <p:nvSpPr>
          <p:cNvPr id="6" name="Freeform: Shape 5">
            <a:extLst>
              <a:ext uri="{FF2B5EF4-FFF2-40B4-BE49-F238E27FC236}">
                <a16:creationId xmlns:a16="http://schemas.microsoft.com/office/drawing/2014/main" id="{4CA53CD5-719F-E822-ECCE-472A35FB73A9}"/>
              </a:ext>
            </a:extLst>
          </p:cNvPr>
          <p:cNvSpPr/>
          <p:nvPr/>
        </p:nvSpPr>
        <p:spPr>
          <a:xfrm>
            <a:off x="3976490" y="6577021"/>
            <a:ext cx="3638550" cy="1421342"/>
          </a:xfrm>
          <a:custGeom>
            <a:avLst/>
            <a:gdLst>
              <a:gd name="connsiteX0" fmla="*/ 0 w 1594657"/>
              <a:gd name="connsiteY0" fmla="*/ 150756 h 904518"/>
              <a:gd name="connsiteX1" fmla="*/ 150756 w 1594657"/>
              <a:gd name="connsiteY1" fmla="*/ 0 h 904518"/>
              <a:gd name="connsiteX2" fmla="*/ 1443901 w 1594657"/>
              <a:gd name="connsiteY2" fmla="*/ 0 h 904518"/>
              <a:gd name="connsiteX3" fmla="*/ 1594657 w 1594657"/>
              <a:gd name="connsiteY3" fmla="*/ 150756 h 904518"/>
              <a:gd name="connsiteX4" fmla="*/ 1594657 w 1594657"/>
              <a:gd name="connsiteY4" fmla="*/ 753762 h 904518"/>
              <a:gd name="connsiteX5" fmla="*/ 1443901 w 1594657"/>
              <a:gd name="connsiteY5" fmla="*/ 904518 h 904518"/>
              <a:gd name="connsiteX6" fmla="*/ 150756 w 1594657"/>
              <a:gd name="connsiteY6" fmla="*/ 904518 h 904518"/>
              <a:gd name="connsiteX7" fmla="*/ 0 w 1594657"/>
              <a:gd name="connsiteY7" fmla="*/ 753762 h 904518"/>
              <a:gd name="connsiteX8" fmla="*/ 0 w 1594657"/>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657" h="904518">
                <a:moveTo>
                  <a:pt x="0" y="150756"/>
                </a:moveTo>
                <a:cubicBezTo>
                  <a:pt x="0" y="67496"/>
                  <a:pt x="67496" y="0"/>
                  <a:pt x="150756" y="0"/>
                </a:cubicBezTo>
                <a:lnTo>
                  <a:pt x="1443901" y="0"/>
                </a:lnTo>
                <a:cubicBezTo>
                  <a:pt x="1527161" y="0"/>
                  <a:pt x="1594657" y="67496"/>
                  <a:pt x="1594657" y="150756"/>
                </a:cubicBezTo>
                <a:lnTo>
                  <a:pt x="1594657" y="753762"/>
                </a:lnTo>
                <a:cubicBezTo>
                  <a:pt x="1594657" y="837022"/>
                  <a:pt x="1527161" y="904518"/>
                  <a:pt x="1443901" y="904518"/>
                </a:cubicBezTo>
                <a:lnTo>
                  <a:pt x="150756" y="904518"/>
                </a:lnTo>
                <a:cubicBezTo>
                  <a:pt x="67496" y="904518"/>
                  <a:pt x="0" y="837022"/>
                  <a:pt x="0" y="753762"/>
                </a:cubicBezTo>
                <a:lnTo>
                  <a:pt x="0" y="150756"/>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5" tIns="74635" rIns="105115" bIns="74635" numCol="1" spcCol="1270" anchor="ctr" anchorCtr="0">
            <a:noAutofit/>
          </a:bodyPr>
          <a:lstStyle/>
          <a:p>
            <a:pPr marL="0" lvl="0" indent="0" algn="ctr" defTabSz="711200">
              <a:spcBef>
                <a:spcPct val="0"/>
              </a:spcBef>
              <a:buNone/>
            </a:pPr>
            <a:r>
              <a:rPr lang="en-US" sz="3200" b="1" i="0" kern="1200">
                <a:solidFill>
                  <a:srgbClr val="002060"/>
                </a:solidFill>
                <a:latin typeface="Poppins" panose="00000500000000000000" pitchFamily="2" charset="0"/>
                <a:cs typeface="Poppins" panose="00000500000000000000" pitchFamily="2" charset="0"/>
              </a:rPr>
              <a:t>5th year of </a:t>
            </a:r>
          </a:p>
          <a:p>
            <a:pPr marL="0" lvl="0" indent="0" algn="ctr" defTabSz="711200">
              <a:spcBef>
                <a:spcPct val="0"/>
              </a:spcBef>
              <a:buNone/>
            </a:pPr>
            <a:r>
              <a:rPr lang="en-US" sz="3200" b="1" i="0" kern="1200">
                <a:solidFill>
                  <a:srgbClr val="002060"/>
                </a:solidFill>
                <a:latin typeface="Poppins" panose="00000500000000000000" pitchFamily="2" charset="0"/>
                <a:cs typeface="Poppins" panose="00000500000000000000" pitchFamily="2" charset="0"/>
              </a:rPr>
              <a:t>high school </a:t>
            </a:r>
            <a:endParaRPr lang="en-US" sz="3200" kern="1200">
              <a:solidFill>
                <a:srgbClr val="002060"/>
              </a:solidFill>
              <a:latin typeface="Poppins" panose="00000500000000000000" pitchFamily="2" charset="0"/>
              <a:cs typeface="Poppins" panose="00000500000000000000" pitchFamily="2" charset="0"/>
            </a:endParaRPr>
          </a:p>
        </p:txBody>
      </p:sp>
      <p:sp>
        <p:nvSpPr>
          <p:cNvPr id="8" name="Freeform: Shape 7">
            <a:extLst>
              <a:ext uri="{FF2B5EF4-FFF2-40B4-BE49-F238E27FC236}">
                <a16:creationId xmlns:a16="http://schemas.microsoft.com/office/drawing/2014/main" id="{8B9A9003-1E61-45FE-7E72-BEADCBE40F93}"/>
              </a:ext>
            </a:extLst>
          </p:cNvPr>
          <p:cNvSpPr/>
          <p:nvPr/>
        </p:nvSpPr>
        <p:spPr>
          <a:xfrm>
            <a:off x="3964640" y="8328807"/>
            <a:ext cx="3638550" cy="1421341"/>
          </a:xfrm>
          <a:custGeom>
            <a:avLst/>
            <a:gdLst>
              <a:gd name="connsiteX0" fmla="*/ 0 w 1594657"/>
              <a:gd name="connsiteY0" fmla="*/ 150756 h 904518"/>
              <a:gd name="connsiteX1" fmla="*/ 150756 w 1594657"/>
              <a:gd name="connsiteY1" fmla="*/ 0 h 904518"/>
              <a:gd name="connsiteX2" fmla="*/ 1443901 w 1594657"/>
              <a:gd name="connsiteY2" fmla="*/ 0 h 904518"/>
              <a:gd name="connsiteX3" fmla="*/ 1594657 w 1594657"/>
              <a:gd name="connsiteY3" fmla="*/ 150756 h 904518"/>
              <a:gd name="connsiteX4" fmla="*/ 1594657 w 1594657"/>
              <a:gd name="connsiteY4" fmla="*/ 753762 h 904518"/>
              <a:gd name="connsiteX5" fmla="*/ 1443901 w 1594657"/>
              <a:gd name="connsiteY5" fmla="*/ 904518 h 904518"/>
              <a:gd name="connsiteX6" fmla="*/ 150756 w 1594657"/>
              <a:gd name="connsiteY6" fmla="*/ 904518 h 904518"/>
              <a:gd name="connsiteX7" fmla="*/ 0 w 1594657"/>
              <a:gd name="connsiteY7" fmla="*/ 753762 h 904518"/>
              <a:gd name="connsiteX8" fmla="*/ 0 w 1594657"/>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657" h="904518">
                <a:moveTo>
                  <a:pt x="0" y="150756"/>
                </a:moveTo>
                <a:cubicBezTo>
                  <a:pt x="0" y="67496"/>
                  <a:pt x="67496" y="0"/>
                  <a:pt x="150756" y="0"/>
                </a:cubicBezTo>
                <a:lnTo>
                  <a:pt x="1443901" y="0"/>
                </a:lnTo>
                <a:cubicBezTo>
                  <a:pt x="1527161" y="0"/>
                  <a:pt x="1594657" y="67496"/>
                  <a:pt x="1594657" y="150756"/>
                </a:cubicBezTo>
                <a:lnTo>
                  <a:pt x="1594657" y="753762"/>
                </a:lnTo>
                <a:cubicBezTo>
                  <a:pt x="1594657" y="837022"/>
                  <a:pt x="1527161" y="904518"/>
                  <a:pt x="1443901" y="904518"/>
                </a:cubicBezTo>
                <a:lnTo>
                  <a:pt x="150756" y="904518"/>
                </a:lnTo>
                <a:cubicBezTo>
                  <a:pt x="67496" y="904518"/>
                  <a:pt x="0" y="837022"/>
                  <a:pt x="0" y="753762"/>
                </a:cubicBezTo>
                <a:lnTo>
                  <a:pt x="0" y="150756"/>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5" tIns="74635" rIns="105115" bIns="74635" numCol="1" spcCol="1270" anchor="ctr" anchorCtr="0">
            <a:noAutofit/>
          </a:bodyPr>
          <a:lstStyle/>
          <a:p>
            <a:pPr marL="0" lvl="0" indent="0" algn="ctr" defTabSz="711200">
              <a:lnSpc>
                <a:spcPct val="90000"/>
              </a:lnSpc>
              <a:spcBef>
                <a:spcPct val="0"/>
              </a:spcBef>
              <a:spcAft>
                <a:spcPct val="35000"/>
              </a:spcAft>
              <a:buNone/>
            </a:pPr>
            <a:r>
              <a:rPr lang="en-US" sz="3200" b="1" i="0" kern="1200" dirty="0">
                <a:latin typeface="Poppins" panose="00000500000000000000" pitchFamily="2" charset="0"/>
                <a:cs typeface="Poppins" panose="00000500000000000000" pitchFamily="2" charset="0"/>
              </a:rPr>
              <a:t>Adult School</a:t>
            </a:r>
            <a:endParaRPr lang="en-US" sz="3200" kern="1200" dirty="0">
              <a:latin typeface="Poppins" panose="00000500000000000000" pitchFamily="2" charset="0"/>
              <a:cs typeface="Poppins" panose="00000500000000000000" pitchFamily="2" charset="0"/>
            </a:endParaRPr>
          </a:p>
        </p:txBody>
      </p:sp>
      <p:sp>
        <p:nvSpPr>
          <p:cNvPr id="10" name="Rectangle: Rounded Corners 9">
            <a:extLst>
              <a:ext uri="{FF2B5EF4-FFF2-40B4-BE49-F238E27FC236}">
                <a16:creationId xmlns:a16="http://schemas.microsoft.com/office/drawing/2014/main" id="{145981F6-6FE3-5E72-C750-50466919F30E}"/>
              </a:ext>
            </a:extLst>
          </p:cNvPr>
          <p:cNvSpPr/>
          <p:nvPr/>
        </p:nvSpPr>
        <p:spPr>
          <a:xfrm>
            <a:off x="8408751" y="3020099"/>
            <a:ext cx="7048500" cy="1379756"/>
          </a:xfrm>
          <a:prstGeom prst="roundRect">
            <a:avLst/>
          </a:prstGeom>
          <a:solidFill>
            <a:srgbClr val="FED52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a:solidFill>
                  <a:srgbClr val="002060"/>
                </a:solidFill>
                <a:latin typeface="Poppins"/>
                <a:cs typeface="Poppins"/>
              </a:rPr>
              <a:t>Student can take courses to recover units or to improve grades for postsecondary eligibility. </a:t>
            </a:r>
            <a:endParaRPr lang="en-US" sz="2400" b="1">
              <a:solidFill>
                <a:srgbClr val="002060"/>
              </a:solidFill>
              <a:latin typeface="Poppins" panose="00000500000000000000" pitchFamily="2" charset="0"/>
              <a:cs typeface="Poppins" panose="00000500000000000000" pitchFamily="2" charset="0"/>
            </a:endParaRPr>
          </a:p>
        </p:txBody>
      </p:sp>
      <p:sp>
        <p:nvSpPr>
          <p:cNvPr id="11" name="Rectangle: Rounded Corners 10">
            <a:extLst>
              <a:ext uri="{FF2B5EF4-FFF2-40B4-BE49-F238E27FC236}">
                <a16:creationId xmlns:a16="http://schemas.microsoft.com/office/drawing/2014/main" id="{43803202-112D-9E04-B763-E422E684723F}"/>
              </a:ext>
            </a:extLst>
          </p:cNvPr>
          <p:cNvSpPr/>
          <p:nvPr/>
        </p:nvSpPr>
        <p:spPr>
          <a:xfrm>
            <a:off x="8510081" y="4798560"/>
            <a:ext cx="7048500" cy="137975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Poppins" panose="00000500000000000000" pitchFamily="2" charset="0"/>
                <a:cs typeface="Poppins" panose="00000500000000000000" pitchFamily="2" charset="0"/>
              </a:rPr>
              <a:t>Students work at their own pace to make up units and complete graduation requirements.</a:t>
            </a:r>
          </a:p>
        </p:txBody>
      </p:sp>
      <p:sp>
        <p:nvSpPr>
          <p:cNvPr id="12" name="Rectangle: Rounded Corners 11">
            <a:extLst>
              <a:ext uri="{FF2B5EF4-FFF2-40B4-BE49-F238E27FC236}">
                <a16:creationId xmlns:a16="http://schemas.microsoft.com/office/drawing/2014/main" id="{7D9F069A-2455-A87B-A748-04C118D433B3}"/>
              </a:ext>
            </a:extLst>
          </p:cNvPr>
          <p:cNvSpPr/>
          <p:nvPr/>
        </p:nvSpPr>
        <p:spPr>
          <a:xfrm>
            <a:off x="8447662" y="6577021"/>
            <a:ext cx="7048500" cy="137975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kern="1200">
                <a:solidFill>
                  <a:srgbClr val="002060"/>
                </a:solidFill>
                <a:latin typeface="Poppins"/>
                <a:cs typeface="Poppins"/>
              </a:rPr>
              <a:t>Students can remain at their school to complete their diploma even after turning 19 years old</a:t>
            </a:r>
          </a:p>
        </p:txBody>
      </p:sp>
      <p:sp>
        <p:nvSpPr>
          <p:cNvPr id="13" name="Rectangle: Rounded Corners 12">
            <a:extLst>
              <a:ext uri="{FF2B5EF4-FFF2-40B4-BE49-F238E27FC236}">
                <a16:creationId xmlns:a16="http://schemas.microsoft.com/office/drawing/2014/main" id="{F945DDDB-A6E6-3C83-BA41-029762032967}"/>
              </a:ext>
            </a:extLst>
          </p:cNvPr>
          <p:cNvSpPr/>
          <p:nvPr/>
        </p:nvSpPr>
        <p:spPr>
          <a:xfrm>
            <a:off x="8510081" y="8396721"/>
            <a:ext cx="7048500" cy="13797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Poppins" panose="00000500000000000000" pitchFamily="2" charset="0"/>
                <a:cs typeface="Poppins" panose="00000500000000000000" pitchFamily="2" charset="0"/>
              </a:rPr>
              <a:t>Take classes at night after the school day or on weekend</a:t>
            </a:r>
          </a:p>
        </p:txBody>
      </p:sp>
    </p:spTree>
    <p:extLst>
      <p:ext uri="{BB962C8B-B14F-4D97-AF65-F5344CB8AC3E}">
        <p14:creationId xmlns:p14="http://schemas.microsoft.com/office/powerpoint/2010/main" val="299949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P spid="10" grpId="0" animBg="1"/>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01"/>
        <p:cNvGrpSpPr/>
        <p:nvPr/>
      </p:nvGrpSpPr>
      <p:grpSpPr>
        <a:xfrm>
          <a:off x="0" y="0"/>
          <a:ext cx="0" cy="0"/>
          <a:chOff x="0" y="0"/>
          <a:chExt cx="0" cy="0"/>
        </a:xfrm>
      </p:grpSpPr>
      <p:sp>
        <p:nvSpPr>
          <p:cNvPr id="702" name="Google Shape;702;p31"/>
          <p:cNvSpPr txBox="1"/>
          <p:nvPr/>
        </p:nvSpPr>
        <p:spPr>
          <a:xfrm>
            <a:off x="669331" y="510523"/>
            <a:ext cx="16816564" cy="332398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a:solidFill>
                  <a:schemeClr val="bg1"/>
                </a:solidFill>
                <a:latin typeface="Poppins"/>
                <a:ea typeface="Poppins"/>
                <a:cs typeface="Poppins"/>
                <a:sym typeface="Poppins"/>
              </a:rPr>
              <a:t>Educational Planning</a:t>
            </a:r>
          </a:p>
          <a:p>
            <a:pPr marL="0" marR="0" lvl="0" indent="0" algn="ctr" rtl="0">
              <a:lnSpc>
                <a:spcPct val="120000"/>
              </a:lnSpc>
              <a:spcBef>
                <a:spcPts val="0"/>
              </a:spcBef>
              <a:spcAft>
                <a:spcPts val="0"/>
              </a:spcAft>
              <a:buClr>
                <a:srgbClr val="000000"/>
              </a:buClr>
              <a:buSzPts val="6000"/>
              <a:buFont typeface="Arial"/>
              <a:buNone/>
            </a:pPr>
            <a:r>
              <a:rPr lang="en-US" sz="6000" b="1" dirty="0">
                <a:solidFill>
                  <a:srgbClr val="FED527"/>
                </a:solidFill>
                <a:latin typeface="Poppins"/>
                <a:cs typeface="Poppins"/>
                <a:sym typeface="Poppins"/>
              </a:rPr>
              <a:t>High School Graduation Exemptions for Foster Youth</a:t>
            </a:r>
            <a:endParaRPr sz="1400" b="0" i="0" u="none" strike="noStrike" cap="none" dirty="0">
              <a:solidFill>
                <a:srgbClr val="FED527"/>
              </a:solidFill>
              <a:latin typeface="Arial"/>
              <a:ea typeface="Arial"/>
              <a:cs typeface="Arial"/>
              <a:sym typeface="Arial"/>
            </a:endParaRPr>
          </a:p>
        </p:txBody>
      </p:sp>
      <p:sp>
        <p:nvSpPr>
          <p:cNvPr id="3" name="Google Shape;704;p31">
            <a:extLst>
              <a:ext uri="{FF2B5EF4-FFF2-40B4-BE49-F238E27FC236}">
                <a16:creationId xmlns:a16="http://schemas.microsoft.com/office/drawing/2014/main" id="{26790873-9889-CA8C-1E99-E7C75DDA2D06}"/>
              </a:ext>
            </a:extLst>
          </p:cNvPr>
          <p:cNvSpPr/>
          <p:nvPr/>
        </p:nvSpPr>
        <p:spPr>
          <a:xfrm>
            <a:off x="669331" y="4543235"/>
            <a:ext cx="16527806" cy="2904265"/>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FFFFFF"/>
                </a:solidFill>
                <a:latin typeface="DM Sans"/>
                <a:ea typeface="DM Sans"/>
                <a:cs typeface="DM Sans"/>
                <a:sym typeface="DM Sans"/>
              </a:rPr>
              <a:t>Exempts foster youth who transfer schools any time after completing their second year of high school from local graduation requirements if they would not be able to reasonably meet these additional local requirements</a:t>
            </a:r>
            <a:r>
              <a:rPr lang="en-US" sz="4000" b="1" i="0" u="none" strike="noStrike" cap="none" dirty="0">
                <a:solidFill>
                  <a:srgbClr val="FFFFFF"/>
                </a:solidFill>
                <a:latin typeface="Calibri"/>
                <a:ea typeface="Calibri"/>
                <a:cs typeface="Calibri"/>
                <a:sym typeface="Calibri"/>
              </a:rPr>
              <a:t>.</a:t>
            </a:r>
            <a:endParaRPr lang="en-US" sz="4000" b="0" i="0" u="none" strike="noStrike" cap="none" dirty="0">
              <a:solidFill>
                <a:srgbClr val="000000"/>
              </a:solidFill>
              <a:latin typeface="Arial"/>
              <a:ea typeface="Arial"/>
              <a:cs typeface="Arial"/>
              <a:sym typeface="Arial"/>
            </a:endParaRPr>
          </a:p>
        </p:txBody>
      </p:sp>
      <p:sp>
        <p:nvSpPr>
          <p:cNvPr id="4" name="Google Shape;704;p31">
            <a:extLst>
              <a:ext uri="{FF2B5EF4-FFF2-40B4-BE49-F238E27FC236}">
                <a16:creationId xmlns:a16="http://schemas.microsoft.com/office/drawing/2014/main" id="{3650451C-38A4-7005-7593-B3402716C78A}"/>
              </a:ext>
            </a:extLst>
          </p:cNvPr>
          <p:cNvSpPr/>
          <p:nvPr/>
        </p:nvSpPr>
        <p:spPr>
          <a:xfrm>
            <a:off x="834189" y="8156225"/>
            <a:ext cx="16362948" cy="1620252"/>
          </a:xfrm>
          <a:prstGeom prst="roundRect">
            <a:avLst>
              <a:gd name="adj" fmla="val 16667"/>
            </a:avLst>
          </a:prstGeom>
          <a:solidFill>
            <a:srgbClr val="F4592F"/>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algn="ctr">
              <a:buSzPts val="3200"/>
            </a:pPr>
            <a:r>
              <a:rPr lang="en-US" sz="4000" b="1" i="0" u="none" strike="noStrike" cap="none" dirty="0">
                <a:solidFill>
                  <a:srgbClr val="FFFFFF"/>
                </a:solidFill>
                <a:latin typeface="DM Sans"/>
                <a:ea typeface="DM Sans"/>
                <a:cs typeface="DM Sans"/>
                <a:sym typeface="DM Sans"/>
              </a:rPr>
              <a:t>Students receive the same graduation diploma, but do not fulfill the “A-G” requirements.</a:t>
            </a:r>
            <a:endParaRPr lang="en-US" sz="4000" b="0"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286"/>
        <p:cNvGrpSpPr/>
        <p:nvPr/>
      </p:nvGrpSpPr>
      <p:grpSpPr>
        <a:xfrm>
          <a:off x="0" y="0"/>
          <a:ext cx="0" cy="0"/>
          <a:chOff x="0" y="0"/>
          <a:chExt cx="0" cy="0"/>
        </a:xfrm>
      </p:grpSpPr>
      <p:pic>
        <p:nvPicPr>
          <p:cNvPr id="287" name="Google Shape;287;p4"/>
          <p:cNvPicPr preferRelativeResize="0"/>
          <p:nvPr/>
        </p:nvPicPr>
        <p:blipFill rotWithShape="1">
          <a:blip r:embed="rId3">
            <a:alphaModFix/>
          </a:blip>
          <a:srcRect l="47506" t="10431" r="6038" b="11273"/>
          <a:stretch/>
        </p:blipFill>
        <p:spPr>
          <a:xfrm>
            <a:off x="-495300" y="863752"/>
            <a:ext cx="8229600" cy="9423247"/>
          </a:xfrm>
          <a:prstGeom prst="rect">
            <a:avLst/>
          </a:prstGeom>
          <a:noFill/>
          <a:ln>
            <a:noFill/>
          </a:ln>
        </p:spPr>
      </p:pic>
      <p:sp>
        <p:nvSpPr>
          <p:cNvPr id="288" name="Google Shape;288;p4"/>
          <p:cNvSpPr/>
          <p:nvPr/>
        </p:nvSpPr>
        <p:spPr>
          <a:xfrm rot="-413588">
            <a:off x="124698" y="8699234"/>
            <a:ext cx="18641917" cy="3065958"/>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289" name="Google Shape;289;p4"/>
          <p:cNvSpPr/>
          <p:nvPr/>
        </p:nvSpPr>
        <p:spPr>
          <a:xfrm>
            <a:off x="-19050" y="3274574"/>
            <a:ext cx="44196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290" name="Google Shape;290;p4"/>
          <p:cNvSpPr/>
          <p:nvPr/>
        </p:nvSpPr>
        <p:spPr>
          <a:xfrm>
            <a:off x="19050" y="2900924"/>
            <a:ext cx="6924547"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291" name="Google Shape;291;p4"/>
          <p:cNvSpPr txBox="1"/>
          <p:nvPr/>
        </p:nvSpPr>
        <p:spPr>
          <a:xfrm>
            <a:off x="197029" y="3277791"/>
            <a:ext cx="6127571"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Supporting </a:t>
            </a:r>
            <a:r>
              <a:rPr lang="en-US" sz="6000" b="1" i="0" u="none" strike="noStrike" cap="none">
                <a:solidFill>
                  <a:schemeClr val="lt1"/>
                </a:solidFill>
                <a:latin typeface="Poppins"/>
                <a:ea typeface="Poppins"/>
                <a:cs typeface="Poppins"/>
                <a:sym typeface="Poppins"/>
              </a:rPr>
              <a:t>Materials</a:t>
            </a:r>
            <a:endParaRPr sz="1400" b="0" i="0" u="none" strike="noStrike" cap="none">
              <a:solidFill>
                <a:srgbClr val="000000"/>
              </a:solidFill>
              <a:latin typeface="Arial"/>
              <a:ea typeface="Arial"/>
              <a:cs typeface="Arial"/>
              <a:sym typeface="Arial"/>
            </a:endParaRPr>
          </a:p>
        </p:txBody>
      </p:sp>
      <p:sp>
        <p:nvSpPr>
          <p:cNvPr id="292" name="Google Shape;292;p4"/>
          <p:cNvSpPr txBox="1"/>
          <p:nvPr/>
        </p:nvSpPr>
        <p:spPr>
          <a:xfrm>
            <a:off x="8530466" y="2663428"/>
            <a:ext cx="9601199" cy="406265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rgbClr val="FFFFFF"/>
                </a:solidFill>
                <a:latin typeface="Arial"/>
                <a:ea typeface="Arial"/>
                <a:cs typeface="Arial"/>
                <a:sym typeface="Arial"/>
              </a:rPr>
              <a:t>Found here: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endParaRPr sz="6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rgbClr val="FED531"/>
                </a:solidFill>
                <a:latin typeface="Arial"/>
                <a:ea typeface="Arial"/>
                <a:cs typeface="Arial"/>
                <a:sym typeface="Arial"/>
              </a:rPr>
              <a:t>www.jbay.org/resources/edcourse2-materials/</a:t>
            </a:r>
            <a:endParaRPr sz="1400" b="0" i="0" u="none" strike="noStrike" cap="none">
              <a:solidFill>
                <a:srgbClr val="000000"/>
              </a:solidFill>
              <a:latin typeface="Arial"/>
              <a:ea typeface="Arial"/>
              <a:cs typeface="Arial"/>
              <a:sym typeface="Arial"/>
            </a:endParaRPr>
          </a:p>
        </p:txBody>
      </p:sp>
      <p:sp>
        <p:nvSpPr>
          <p:cNvPr id="293" name="Google Shape;293;p4"/>
          <p:cNvSpPr/>
          <p:nvPr/>
        </p:nvSpPr>
        <p:spPr>
          <a:xfrm rot="-805364">
            <a:off x="-2154358" y="-1507775"/>
            <a:ext cx="13167731" cy="3058542"/>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01"/>
        <p:cNvGrpSpPr/>
        <p:nvPr/>
      </p:nvGrpSpPr>
      <p:grpSpPr>
        <a:xfrm>
          <a:off x="0" y="0"/>
          <a:ext cx="0" cy="0"/>
          <a:chOff x="0" y="0"/>
          <a:chExt cx="0" cy="0"/>
        </a:xfrm>
      </p:grpSpPr>
      <p:sp>
        <p:nvSpPr>
          <p:cNvPr id="702" name="Google Shape;702;p31"/>
          <p:cNvSpPr txBox="1"/>
          <p:nvPr/>
        </p:nvSpPr>
        <p:spPr>
          <a:xfrm>
            <a:off x="669331" y="510523"/>
            <a:ext cx="16816564"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a:solidFill>
                  <a:schemeClr val="bg1"/>
                </a:solidFill>
                <a:latin typeface="Poppins"/>
                <a:ea typeface="Poppins"/>
                <a:cs typeface="Poppins"/>
                <a:sym typeface="Poppins"/>
              </a:rPr>
              <a:t>Educational Planning</a:t>
            </a:r>
          </a:p>
          <a:p>
            <a:pPr marL="0" marR="0" lvl="0" indent="0" algn="ctr" rtl="0">
              <a:lnSpc>
                <a:spcPct val="120000"/>
              </a:lnSpc>
              <a:spcBef>
                <a:spcPts val="0"/>
              </a:spcBef>
              <a:spcAft>
                <a:spcPts val="0"/>
              </a:spcAft>
              <a:buClr>
                <a:srgbClr val="000000"/>
              </a:buClr>
              <a:buSzPts val="6000"/>
              <a:buFont typeface="Arial"/>
              <a:buNone/>
            </a:pPr>
            <a:r>
              <a:rPr lang="en-US" sz="6000" b="1" dirty="0">
                <a:solidFill>
                  <a:srgbClr val="FED527"/>
                </a:solidFill>
                <a:latin typeface="Poppins"/>
                <a:cs typeface="Poppins"/>
                <a:sym typeface="Poppins"/>
              </a:rPr>
              <a:t>High School Completion Options</a:t>
            </a:r>
            <a:endParaRPr sz="1400" b="0" i="0" u="none" strike="noStrike" cap="none" dirty="0">
              <a:solidFill>
                <a:srgbClr val="FED527"/>
              </a:solidFill>
              <a:latin typeface="Arial"/>
              <a:ea typeface="Arial"/>
              <a:cs typeface="Arial"/>
              <a:sym typeface="Arial"/>
            </a:endParaRPr>
          </a:p>
        </p:txBody>
      </p:sp>
      <p:sp>
        <p:nvSpPr>
          <p:cNvPr id="704" name="Google Shape;704;p31"/>
          <p:cNvSpPr/>
          <p:nvPr/>
        </p:nvSpPr>
        <p:spPr>
          <a:xfrm>
            <a:off x="1090180" y="2967146"/>
            <a:ext cx="6128767" cy="2904265"/>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5000" b="1" dirty="0">
                <a:solidFill>
                  <a:srgbClr val="FFFFFF"/>
                </a:solidFill>
                <a:latin typeface="+mn-lt"/>
                <a:cs typeface="Calibri"/>
                <a:sym typeface="Calibri"/>
              </a:rPr>
              <a:t>High School Diploma</a:t>
            </a:r>
            <a:endParaRPr sz="5000" b="0" i="0" u="none" strike="noStrike" cap="none" dirty="0">
              <a:solidFill>
                <a:srgbClr val="000000"/>
              </a:solidFill>
              <a:latin typeface="+mn-lt"/>
              <a:ea typeface="Arial"/>
              <a:cs typeface="Arial"/>
              <a:sym typeface="Arial"/>
            </a:endParaRPr>
          </a:p>
        </p:txBody>
      </p:sp>
      <p:sp>
        <p:nvSpPr>
          <p:cNvPr id="2" name="Google Shape;704;p31">
            <a:extLst>
              <a:ext uri="{FF2B5EF4-FFF2-40B4-BE49-F238E27FC236}">
                <a16:creationId xmlns:a16="http://schemas.microsoft.com/office/drawing/2014/main" id="{12C42316-B365-B450-E4D9-DFC1B1D4BD48}"/>
              </a:ext>
            </a:extLst>
          </p:cNvPr>
          <p:cNvSpPr/>
          <p:nvPr/>
        </p:nvSpPr>
        <p:spPr>
          <a:xfrm>
            <a:off x="10362516" y="3139276"/>
            <a:ext cx="6602009" cy="2904265"/>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5000" b="1" dirty="0">
                <a:solidFill>
                  <a:srgbClr val="FFFFFF"/>
                </a:solidFill>
                <a:latin typeface="+mn-lt"/>
                <a:cs typeface="Calibri"/>
                <a:sym typeface="Calibri"/>
              </a:rPr>
              <a:t>High School Equivalency </a:t>
            </a:r>
          </a:p>
          <a:p>
            <a:pPr marL="0" marR="0" lvl="0" indent="0" algn="ctr" rtl="0">
              <a:lnSpc>
                <a:spcPct val="100000"/>
              </a:lnSpc>
              <a:spcBef>
                <a:spcPts val="0"/>
              </a:spcBef>
              <a:spcAft>
                <a:spcPts val="0"/>
              </a:spcAft>
              <a:buClr>
                <a:srgbClr val="000000"/>
              </a:buClr>
              <a:buSzPts val="3200"/>
              <a:buFont typeface="Arial"/>
              <a:buNone/>
            </a:pPr>
            <a:r>
              <a:rPr lang="en-US" sz="4000" b="1" dirty="0">
                <a:solidFill>
                  <a:srgbClr val="FFFFFF"/>
                </a:solidFill>
                <a:latin typeface="+mn-lt"/>
                <a:cs typeface="Calibri"/>
                <a:sym typeface="Calibri"/>
              </a:rPr>
              <a:t>(i.e. GED/</a:t>
            </a:r>
            <a:r>
              <a:rPr lang="en-US" sz="4000" b="1" dirty="0" err="1">
                <a:solidFill>
                  <a:srgbClr val="FFFFFF"/>
                </a:solidFill>
                <a:latin typeface="+mn-lt"/>
                <a:cs typeface="Calibri"/>
                <a:sym typeface="Calibri"/>
              </a:rPr>
              <a:t>HiSET</a:t>
            </a:r>
            <a:r>
              <a:rPr lang="en-US" sz="4000" b="1" dirty="0">
                <a:solidFill>
                  <a:srgbClr val="FFFFFF"/>
                </a:solidFill>
                <a:latin typeface="+mn-lt"/>
                <a:cs typeface="Calibri"/>
                <a:sym typeface="Calibri"/>
              </a:rPr>
              <a:t>)</a:t>
            </a:r>
            <a:endParaRPr sz="4000" b="0" i="0" u="none" strike="noStrike" cap="none" dirty="0">
              <a:solidFill>
                <a:srgbClr val="000000"/>
              </a:solidFill>
              <a:latin typeface="+mn-lt"/>
              <a:ea typeface="Arial"/>
              <a:cs typeface="Arial"/>
              <a:sym typeface="Arial"/>
            </a:endParaRPr>
          </a:p>
        </p:txBody>
      </p:sp>
      <p:sp>
        <p:nvSpPr>
          <p:cNvPr id="3" name="Google Shape;704;p31">
            <a:extLst>
              <a:ext uri="{FF2B5EF4-FFF2-40B4-BE49-F238E27FC236}">
                <a16:creationId xmlns:a16="http://schemas.microsoft.com/office/drawing/2014/main" id="{26790873-9889-CA8C-1E99-E7C75DDA2D06}"/>
              </a:ext>
            </a:extLst>
          </p:cNvPr>
          <p:cNvSpPr/>
          <p:nvPr/>
        </p:nvSpPr>
        <p:spPr>
          <a:xfrm>
            <a:off x="1090179" y="6456303"/>
            <a:ext cx="6128767" cy="2904265"/>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5000" b="1" dirty="0">
                <a:solidFill>
                  <a:srgbClr val="FFFFFF"/>
                </a:solidFill>
                <a:latin typeface="+mn-lt"/>
                <a:cs typeface="Calibri"/>
                <a:sym typeface="Calibri"/>
              </a:rPr>
              <a:t>Graduation Exceptions for Foster Youth </a:t>
            </a:r>
          </a:p>
          <a:p>
            <a:pPr marL="0" marR="0" lvl="0" indent="0" algn="ctr" rtl="0">
              <a:lnSpc>
                <a:spcPct val="100000"/>
              </a:lnSpc>
              <a:spcBef>
                <a:spcPts val="0"/>
              </a:spcBef>
              <a:spcAft>
                <a:spcPts val="0"/>
              </a:spcAft>
              <a:buClr>
                <a:srgbClr val="000000"/>
              </a:buClr>
              <a:buSzPts val="3200"/>
              <a:buFont typeface="Arial"/>
              <a:buNone/>
            </a:pPr>
            <a:r>
              <a:rPr lang="en-US" sz="4000" b="1" dirty="0">
                <a:solidFill>
                  <a:srgbClr val="FFFFFF"/>
                </a:solidFill>
                <a:latin typeface="+mn-lt"/>
                <a:cs typeface="Calibri"/>
                <a:sym typeface="Calibri"/>
              </a:rPr>
              <a:t>(i.e. “AB 167/216”)</a:t>
            </a:r>
            <a:endParaRPr sz="4000" b="0" i="0" u="none" strike="noStrike" cap="none" dirty="0">
              <a:solidFill>
                <a:srgbClr val="000000"/>
              </a:solidFill>
              <a:latin typeface="+mn-lt"/>
              <a:ea typeface="Arial"/>
              <a:cs typeface="Arial"/>
              <a:sym typeface="Arial"/>
            </a:endParaRPr>
          </a:p>
        </p:txBody>
      </p:sp>
      <p:sp>
        <p:nvSpPr>
          <p:cNvPr id="4" name="Google Shape;704;p31">
            <a:extLst>
              <a:ext uri="{FF2B5EF4-FFF2-40B4-BE49-F238E27FC236}">
                <a16:creationId xmlns:a16="http://schemas.microsoft.com/office/drawing/2014/main" id="{3650451C-38A4-7005-7593-B3402716C78A}"/>
              </a:ext>
            </a:extLst>
          </p:cNvPr>
          <p:cNvSpPr/>
          <p:nvPr/>
        </p:nvSpPr>
        <p:spPr>
          <a:xfrm>
            <a:off x="10362516" y="6456303"/>
            <a:ext cx="6602009" cy="2904265"/>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5000" b="1" dirty="0">
                <a:solidFill>
                  <a:srgbClr val="FFFFFF"/>
                </a:solidFill>
                <a:latin typeface="+mn-lt"/>
                <a:cs typeface="Calibri"/>
                <a:sym typeface="Calibri"/>
              </a:rPr>
              <a:t>High School Certificate of Completion</a:t>
            </a:r>
            <a:endParaRPr sz="5000" b="0" i="0" u="none" strike="noStrike" cap="none" dirty="0">
              <a:solidFill>
                <a:srgbClr val="000000"/>
              </a:solidFill>
              <a:latin typeface="+mn-lt"/>
              <a:ea typeface="Arial"/>
              <a:cs typeface="Arial"/>
              <a:sym typeface="Arial"/>
            </a:endParaRPr>
          </a:p>
        </p:txBody>
      </p:sp>
    </p:spTree>
    <p:extLst>
      <p:ext uri="{BB962C8B-B14F-4D97-AF65-F5344CB8AC3E}">
        <p14:creationId xmlns:p14="http://schemas.microsoft.com/office/powerpoint/2010/main" val="2808368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79">
          <a:extLst>
            <a:ext uri="{FF2B5EF4-FFF2-40B4-BE49-F238E27FC236}">
              <a16:creationId xmlns:a16="http://schemas.microsoft.com/office/drawing/2014/main" id="{4755A6B4-00B7-F2EA-EA2F-8B1BBAA0F273}"/>
            </a:ext>
          </a:extLst>
        </p:cNvPr>
        <p:cNvGrpSpPr/>
        <p:nvPr/>
      </p:nvGrpSpPr>
      <p:grpSpPr>
        <a:xfrm>
          <a:off x="0" y="0"/>
          <a:ext cx="0" cy="0"/>
          <a:chOff x="0" y="0"/>
          <a:chExt cx="0" cy="0"/>
        </a:xfrm>
      </p:grpSpPr>
      <p:sp>
        <p:nvSpPr>
          <p:cNvPr id="380" name="Google Shape;380;p9">
            <a:extLst>
              <a:ext uri="{FF2B5EF4-FFF2-40B4-BE49-F238E27FC236}">
                <a16:creationId xmlns:a16="http://schemas.microsoft.com/office/drawing/2014/main" id="{16273582-FDD4-A75A-AF9D-29DA390BF98D}"/>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395" name="Google Shape;395;p9">
            <a:extLst>
              <a:ext uri="{FF2B5EF4-FFF2-40B4-BE49-F238E27FC236}">
                <a16:creationId xmlns:a16="http://schemas.microsoft.com/office/drawing/2014/main" id="{2EE44D7B-B25F-5AE5-92BC-8182B3242F42}"/>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3" name="TextBox 2">
            <a:extLst>
              <a:ext uri="{FF2B5EF4-FFF2-40B4-BE49-F238E27FC236}">
                <a16:creationId xmlns:a16="http://schemas.microsoft.com/office/drawing/2014/main" id="{F06F8273-6F79-0BDE-9627-B19B5206E759}"/>
              </a:ext>
            </a:extLst>
          </p:cNvPr>
          <p:cNvSpPr txBox="1"/>
          <p:nvPr/>
        </p:nvSpPr>
        <p:spPr>
          <a:xfrm>
            <a:off x="2417323" y="3590787"/>
            <a:ext cx="1376950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Arial"/>
              <a:buNone/>
              <a:tabLst/>
              <a:defRPr/>
            </a:pPr>
            <a:r>
              <a:rPr lang="en-US" sz="5400" u="sng">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Let’s hear from several former foster youth about how they navigated challenges in high school.</a:t>
            </a:r>
            <a:endParaRPr lang="en-US" sz="5400">
              <a:solidFill>
                <a:schemeClr val="bg1"/>
              </a:solidFill>
              <a:latin typeface="Arial"/>
              <a:ea typeface="Arial"/>
              <a:cs typeface="Arial"/>
              <a:sym typeface="Arial"/>
            </a:endParaRPr>
          </a:p>
        </p:txBody>
      </p:sp>
    </p:spTree>
    <p:extLst>
      <p:ext uri="{BB962C8B-B14F-4D97-AF65-F5344CB8AC3E}">
        <p14:creationId xmlns:p14="http://schemas.microsoft.com/office/powerpoint/2010/main" val="495787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11"/>
        <p:cNvGrpSpPr/>
        <p:nvPr/>
      </p:nvGrpSpPr>
      <p:grpSpPr>
        <a:xfrm>
          <a:off x="0" y="0"/>
          <a:ext cx="0" cy="0"/>
          <a:chOff x="0" y="0"/>
          <a:chExt cx="0" cy="0"/>
        </a:xfrm>
      </p:grpSpPr>
      <p:sp>
        <p:nvSpPr>
          <p:cNvPr id="712" name="Google Shape;712;p32"/>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a:solidFill>
                  <a:srgbClr val="FED531"/>
                </a:solidFill>
                <a:latin typeface="Poppins"/>
                <a:ea typeface="Poppins"/>
                <a:cs typeface="Poppins"/>
                <a:sym typeface="Poppins"/>
              </a:rPr>
              <a:t>Educational Planning </a:t>
            </a:r>
            <a:r>
              <a:rPr lang="en-US" sz="6000" b="1" i="0" u="none" strike="noStrike" cap="none" dirty="0">
                <a:solidFill>
                  <a:schemeClr val="lt1"/>
                </a:solidFill>
                <a:latin typeface="Poppins"/>
                <a:ea typeface="Poppins"/>
                <a:cs typeface="Poppins"/>
                <a:sym typeface="Poppins"/>
              </a:rPr>
              <a:t>Milestones: Grade 12</a:t>
            </a:r>
            <a:endParaRPr sz="1400" b="0" i="0" u="none" strike="noStrike" cap="none" dirty="0">
              <a:solidFill>
                <a:srgbClr val="000000"/>
              </a:solidFill>
              <a:latin typeface="Arial"/>
              <a:ea typeface="Arial"/>
              <a:cs typeface="Arial"/>
              <a:sym typeface="Arial"/>
            </a:endParaRPr>
          </a:p>
        </p:txBody>
      </p:sp>
      <p:sp>
        <p:nvSpPr>
          <p:cNvPr id="713" name="Google Shape;713;p32"/>
          <p:cNvSpPr/>
          <p:nvPr/>
        </p:nvSpPr>
        <p:spPr>
          <a:xfrm>
            <a:off x="3178536" y="2811185"/>
            <a:ext cx="11962722" cy="798026"/>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mn-lt"/>
                <a:ea typeface="Calibri"/>
                <a:cs typeface="Calibri"/>
                <a:sym typeface="Calibri"/>
              </a:rPr>
              <a:t>Build upon the milestones in 11</a:t>
            </a:r>
            <a:r>
              <a:rPr lang="en-US" sz="4400" b="1" i="0" u="none" strike="noStrike" cap="none" baseline="30000">
                <a:solidFill>
                  <a:srgbClr val="FFFFFF"/>
                </a:solidFill>
                <a:latin typeface="+mn-lt"/>
                <a:ea typeface="Calibri"/>
                <a:cs typeface="Calibri"/>
                <a:sym typeface="Calibri"/>
              </a:rPr>
              <a:t>th</a:t>
            </a:r>
            <a:r>
              <a:rPr lang="en-US" sz="4400" b="1" i="0" u="none" strike="noStrike" cap="none">
                <a:solidFill>
                  <a:srgbClr val="FFFFFF"/>
                </a:solidFill>
                <a:latin typeface="+mn-lt"/>
                <a:ea typeface="Calibri"/>
                <a:cs typeface="Calibri"/>
                <a:sym typeface="Calibri"/>
              </a:rPr>
              <a:t> grade:</a:t>
            </a:r>
            <a:endParaRPr sz="1400" b="0" i="0" u="none" strike="noStrike" cap="none">
              <a:solidFill>
                <a:srgbClr val="000000"/>
              </a:solidFill>
              <a:latin typeface="+mn-lt"/>
              <a:ea typeface="Arial"/>
              <a:cs typeface="Arial"/>
              <a:sym typeface="Arial"/>
            </a:endParaRPr>
          </a:p>
        </p:txBody>
      </p:sp>
      <p:grpSp>
        <p:nvGrpSpPr>
          <p:cNvPr id="714" name="Google Shape;714;p32"/>
          <p:cNvGrpSpPr/>
          <p:nvPr/>
        </p:nvGrpSpPr>
        <p:grpSpPr>
          <a:xfrm>
            <a:off x="4038600" y="4197468"/>
            <a:ext cx="11140342" cy="946032"/>
            <a:chOff x="0" y="115481"/>
            <a:chExt cx="11691487" cy="1233179"/>
          </a:xfrm>
        </p:grpSpPr>
        <p:sp>
          <p:nvSpPr>
            <p:cNvPr id="715" name="Google Shape;715;p32"/>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32"/>
            <p:cNvSpPr txBox="1"/>
            <p:nvPr/>
          </p:nvSpPr>
          <p:spPr>
            <a:xfrm>
              <a:off x="60199" y="175681"/>
              <a:ext cx="11571089" cy="1112781"/>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mn-lt"/>
                  <a:ea typeface="Calibri"/>
                  <a:cs typeface="Calibri"/>
                  <a:sym typeface="Calibri"/>
                </a:rPr>
                <a:t>Take or Retake the SAT or ACT &amp; get a Fee Waiver (Optional</a:t>
              </a:r>
              <a:r>
                <a:rPr lang="en-US" sz="28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grpSp>
        <p:nvGrpSpPr>
          <p:cNvPr id="717" name="Google Shape;717;p32"/>
          <p:cNvGrpSpPr/>
          <p:nvPr/>
        </p:nvGrpSpPr>
        <p:grpSpPr>
          <a:xfrm>
            <a:off x="4038599" y="5283989"/>
            <a:ext cx="11140342" cy="946032"/>
            <a:chOff x="0" y="1381248"/>
            <a:chExt cx="11691487" cy="1233179"/>
          </a:xfrm>
        </p:grpSpPr>
        <p:sp>
          <p:nvSpPr>
            <p:cNvPr id="718" name="Google Shape;718;p32"/>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32"/>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dk1"/>
                  </a:solidFill>
                  <a:latin typeface="+mn-lt"/>
                  <a:ea typeface="Calibri"/>
                  <a:cs typeface="Calibri"/>
                  <a:sym typeface="Calibri"/>
                </a:rPr>
                <a:t>Narrow down list of majors and potential colleges to apply to</a:t>
              </a:r>
              <a:endParaRPr sz="2800" b="1" i="0" u="none" strike="noStrike" cap="none">
                <a:solidFill>
                  <a:schemeClr val="dk1"/>
                </a:solidFill>
                <a:latin typeface="+mn-lt"/>
                <a:ea typeface="Calibri"/>
                <a:cs typeface="Calibri"/>
                <a:sym typeface="Calibri"/>
              </a:endParaRPr>
            </a:p>
          </p:txBody>
        </p:sp>
      </p:grpSp>
      <p:grpSp>
        <p:nvGrpSpPr>
          <p:cNvPr id="720" name="Google Shape;720;p32"/>
          <p:cNvGrpSpPr/>
          <p:nvPr/>
        </p:nvGrpSpPr>
        <p:grpSpPr>
          <a:xfrm>
            <a:off x="4033712" y="6363984"/>
            <a:ext cx="11140342" cy="946032"/>
            <a:chOff x="0" y="2703708"/>
            <a:chExt cx="11691487" cy="1233179"/>
          </a:xfrm>
        </p:grpSpPr>
        <p:sp>
          <p:nvSpPr>
            <p:cNvPr id="721" name="Google Shape;721;p32"/>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32"/>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mn-lt"/>
                  <a:ea typeface="Calibri"/>
                  <a:cs typeface="Calibri"/>
                  <a:sym typeface="Calibri"/>
                </a:rPr>
                <a:t>Apply to college</a:t>
              </a:r>
              <a:endParaRPr sz="1400" b="0" i="0" u="none" strike="noStrike" cap="none">
                <a:solidFill>
                  <a:srgbClr val="000000"/>
                </a:solidFill>
                <a:latin typeface="+mn-lt"/>
                <a:ea typeface="Arial"/>
                <a:cs typeface="Arial"/>
                <a:sym typeface="Arial"/>
              </a:endParaRPr>
            </a:p>
          </p:txBody>
        </p:sp>
      </p:grpSp>
      <p:grpSp>
        <p:nvGrpSpPr>
          <p:cNvPr id="723" name="Google Shape;723;p32"/>
          <p:cNvGrpSpPr/>
          <p:nvPr/>
        </p:nvGrpSpPr>
        <p:grpSpPr>
          <a:xfrm>
            <a:off x="4005740" y="7450505"/>
            <a:ext cx="11140342" cy="946032"/>
            <a:chOff x="0" y="4026168"/>
            <a:chExt cx="11691487" cy="1233179"/>
          </a:xfrm>
        </p:grpSpPr>
        <p:sp>
          <p:nvSpPr>
            <p:cNvPr id="724" name="Google Shape;724;p32"/>
            <p:cNvSpPr/>
            <p:nvPr/>
          </p:nvSpPr>
          <p:spPr>
            <a:xfrm>
              <a:off x="0" y="4026168"/>
              <a:ext cx="11691487" cy="1233179"/>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32"/>
            <p:cNvSpPr txBox="1"/>
            <p:nvPr/>
          </p:nvSpPr>
          <p:spPr>
            <a:xfrm>
              <a:off x="60199" y="4086367"/>
              <a:ext cx="11571089" cy="1112781"/>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mn-lt"/>
                  <a:ea typeface="Calibri"/>
                  <a:cs typeface="Calibri"/>
                  <a:sym typeface="Calibri"/>
                </a:rPr>
                <a:t>Apply for financial aid</a:t>
              </a:r>
              <a:endParaRPr sz="1400" b="0" i="0" u="none" strike="noStrike" cap="none">
                <a:solidFill>
                  <a:srgbClr val="000000"/>
                </a:solidFill>
                <a:latin typeface="+mn-lt"/>
                <a:ea typeface="Arial"/>
                <a:cs typeface="Arial"/>
                <a:sym typeface="Arial"/>
              </a:endParaRPr>
            </a:p>
          </p:txBody>
        </p:sp>
      </p:grpSp>
      <p:grpSp>
        <p:nvGrpSpPr>
          <p:cNvPr id="726" name="Google Shape;726;p32"/>
          <p:cNvGrpSpPr/>
          <p:nvPr/>
        </p:nvGrpSpPr>
        <p:grpSpPr>
          <a:xfrm>
            <a:off x="4000917" y="8539663"/>
            <a:ext cx="11140342" cy="946032"/>
            <a:chOff x="0" y="115481"/>
            <a:chExt cx="11691487" cy="1233179"/>
          </a:xfrm>
        </p:grpSpPr>
        <p:sp>
          <p:nvSpPr>
            <p:cNvPr id="727" name="Google Shape;727;p32"/>
            <p:cNvSpPr/>
            <p:nvPr/>
          </p:nvSpPr>
          <p:spPr>
            <a:xfrm>
              <a:off x="0" y="115481"/>
              <a:ext cx="11691487" cy="1233179"/>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32"/>
            <p:cNvSpPr txBox="1"/>
            <p:nvPr/>
          </p:nvSpPr>
          <p:spPr>
            <a:xfrm>
              <a:off x="60199" y="175680"/>
              <a:ext cx="11571089" cy="1112781"/>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mn-lt"/>
                  <a:ea typeface="Calibri"/>
                  <a:cs typeface="Calibri"/>
                  <a:sym typeface="Calibri"/>
                </a:rPr>
                <a:t>Connect with campus-based support programs and other resources</a:t>
              </a:r>
              <a:endParaRPr sz="1400" b="0" i="0" u="none" strike="noStrike" cap="none">
                <a:solidFill>
                  <a:srgbClr val="000000"/>
                </a:solidFill>
                <a:latin typeface="+mn-lt"/>
                <a:ea typeface="Arial"/>
                <a:cs typeface="Arial"/>
                <a:sym typeface="Arial"/>
              </a:endParaRPr>
            </a:p>
          </p:txBody>
        </p:sp>
      </p:grpSp>
      <p:sp>
        <p:nvSpPr>
          <p:cNvPr id="729" name="Google Shape;729;p32"/>
          <p:cNvSpPr/>
          <p:nvPr/>
        </p:nvSpPr>
        <p:spPr>
          <a:xfrm>
            <a:off x="3177873" y="5437822"/>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0" name="Google Shape;730;p32"/>
          <p:cNvSpPr/>
          <p:nvPr/>
        </p:nvSpPr>
        <p:spPr>
          <a:xfrm>
            <a:off x="3177873" y="6504622"/>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1" name="Google Shape;731;p32"/>
          <p:cNvSpPr/>
          <p:nvPr/>
        </p:nvSpPr>
        <p:spPr>
          <a:xfrm>
            <a:off x="3177873" y="7661434"/>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2" name="Google Shape;732;p32"/>
          <p:cNvSpPr/>
          <p:nvPr/>
        </p:nvSpPr>
        <p:spPr>
          <a:xfrm>
            <a:off x="3177873" y="4374664"/>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3" name="Google Shape;733;p32"/>
          <p:cNvSpPr/>
          <p:nvPr/>
        </p:nvSpPr>
        <p:spPr>
          <a:xfrm>
            <a:off x="3177873" y="8728234"/>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437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animEffect transition="in" filter="wipe(down)">
                                      <p:cBhvr>
                                        <p:cTn id="7" dur="500"/>
                                        <p:tgtEl>
                                          <p:spTgt spid="7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32"/>
                                        </p:tgtEl>
                                        <p:attrNameLst>
                                          <p:attrName>style.visibility</p:attrName>
                                        </p:attrNameLst>
                                      </p:cBhvr>
                                      <p:to>
                                        <p:strVal val="visible"/>
                                      </p:to>
                                    </p:set>
                                    <p:animEffect transition="in" filter="wipe(down)">
                                      <p:cBhvr>
                                        <p:cTn id="10" dur="500"/>
                                        <p:tgtEl>
                                          <p:spTgt spid="7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29"/>
                                        </p:tgtEl>
                                        <p:attrNameLst>
                                          <p:attrName>style.visibility</p:attrName>
                                        </p:attrNameLst>
                                      </p:cBhvr>
                                      <p:to>
                                        <p:strVal val="visible"/>
                                      </p:to>
                                    </p:set>
                                    <p:animEffect transition="in" filter="wipe(down)">
                                      <p:cBhvr>
                                        <p:cTn id="15" dur="500"/>
                                        <p:tgtEl>
                                          <p:spTgt spid="729"/>
                                        </p:tgtEl>
                                      </p:cBhvr>
                                    </p:animEffect>
                                  </p:childTnLst>
                                </p:cTn>
                              </p:par>
                              <p:par>
                                <p:cTn id="16" presetID="22" presetClass="entr" presetSubtype="4" fill="hold" nodeType="withEffect">
                                  <p:stCondLst>
                                    <p:cond delay="0"/>
                                  </p:stCondLst>
                                  <p:childTnLst>
                                    <p:set>
                                      <p:cBhvr>
                                        <p:cTn id="17" dur="1" fill="hold">
                                          <p:stCondLst>
                                            <p:cond delay="0"/>
                                          </p:stCondLst>
                                        </p:cTn>
                                        <p:tgtEl>
                                          <p:spTgt spid="717"/>
                                        </p:tgtEl>
                                        <p:attrNameLst>
                                          <p:attrName>style.visibility</p:attrName>
                                        </p:attrNameLst>
                                      </p:cBhvr>
                                      <p:to>
                                        <p:strVal val="visible"/>
                                      </p:to>
                                    </p:set>
                                    <p:animEffect transition="in" filter="wipe(down)">
                                      <p:cBhvr>
                                        <p:cTn id="18" dur="500"/>
                                        <p:tgtEl>
                                          <p:spTgt spid="7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30"/>
                                        </p:tgtEl>
                                        <p:attrNameLst>
                                          <p:attrName>style.visibility</p:attrName>
                                        </p:attrNameLst>
                                      </p:cBhvr>
                                      <p:to>
                                        <p:strVal val="visible"/>
                                      </p:to>
                                    </p:set>
                                    <p:animEffect transition="in" filter="wipe(down)">
                                      <p:cBhvr>
                                        <p:cTn id="23" dur="500"/>
                                        <p:tgtEl>
                                          <p:spTgt spid="730"/>
                                        </p:tgtEl>
                                      </p:cBhvr>
                                    </p:animEffect>
                                  </p:childTnLst>
                                </p:cTn>
                              </p:par>
                              <p:par>
                                <p:cTn id="24" presetID="22" presetClass="entr" presetSubtype="4" fill="hold" nodeType="withEffect">
                                  <p:stCondLst>
                                    <p:cond delay="0"/>
                                  </p:stCondLst>
                                  <p:childTnLst>
                                    <p:set>
                                      <p:cBhvr>
                                        <p:cTn id="25" dur="1" fill="hold">
                                          <p:stCondLst>
                                            <p:cond delay="0"/>
                                          </p:stCondLst>
                                        </p:cTn>
                                        <p:tgtEl>
                                          <p:spTgt spid="720"/>
                                        </p:tgtEl>
                                        <p:attrNameLst>
                                          <p:attrName>style.visibility</p:attrName>
                                        </p:attrNameLst>
                                      </p:cBhvr>
                                      <p:to>
                                        <p:strVal val="visible"/>
                                      </p:to>
                                    </p:set>
                                    <p:animEffect transition="in" filter="wipe(down)">
                                      <p:cBhvr>
                                        <p:cTn id="26" dur="500"/>
                                        <p:tgtEl>
                                          <p:spTgt spid="7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31"/>
                                        </p:tgtEl>
                                        <p:attrNameLst>
                                          <p:attrName>style.visibility</p:attrName>
                                        </p:attrNameLst>
                                      </p:cBhvr>
                                      <p:to>
                                        <p:strVal val="visible"/>
                                      </p:to>
                                    </p:set>
                                    <p:animEffect transition="in" filter="wipe(down)">
                                      <p:cBhvr>
                                        <p:cTn id="31" dur="500"/>
                                        <p:tgtEl>
                                          <p:spTgt spid="731"/>
                                        </p:tgtEl>
                                      </p:cBhvr>
                                    </p:animEffect>
                                  </p:childTnLst>
                                </p:cTn>
                              </p:par>
                              <p:par>
                                <p:cTn id="32" presetID="22" presetClass="entr" presetSubtype="4" fill="hold" nodeType="withEffect">
                                  <p:stCondLst>
                                    <p:cond delay="0"/>
                                  </p:stCondLst>
                                  <p:childTnLst>
                                    <p:set>
                                      <p:cBhvr>
                                        <p:cTn id="33" dur="1" fill="hold">
                                          <p:stCondLst>
                                            <p:cond delay="0"/>
                                          </p:stCondLst>
                                        </p:cTn>
                                        <p:tgtEl>
                                          <p:spTgt spid="723"/>
                                        </p:tgtEl>
                                        <p:attrNameLst>
                                          <p:attrName>style.visibility</p:attrName>
                                        </p:attrNameLst>
                                      </p:cBhvr>
                                      <p:to>
                                        <p:strVal val="visible"/>
                                      </p:to>
                                    </p:set>
                                    <p:animEffect transition="in" filter="wipe(down)">
                                      <p:cBhvr>
                                        <p:cTn id="34" dur="500"/>
                                        <p:tgtEl>
                                          <p:spTgt spid="7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33"/>
                                        </p:tgtEl>
                                        <p:attrNameLst>
                                          <p:attrName>style.visibility</p:attrName>
                                        </p:attrNameLst>
                                      </p:cBhvr>
                                      <p:to>
                                        <p:strVal val="visible"/>
                                      </p:to>
                                    </p:set>
                                    <p:animEffect transition="in" filter="wipe(down)">
                                      <p:cBhvr>
                                        <p:cTn id="39" dur="500"/>
                                        <p:tgtEl>
                                          <p:spTgt spid="733"/>
                                        </p:tgtEl>
                                      </p:cBhvr>
                                    </p:animEffect>
                                  </p:childTnLst>
                                </p:cTn>
                              </p:par>
                              <p:par>
                                <p:cTn id="40" presetID="22" presetClass="entr" presetSubtype="4" fill="hold" nodeType="withEffect">
                                  <p:stCondLst>
                                    <p:cond delay="0"/>
                                  </p:stCondLst>
                                  <p:childTnLst>
                                    <p:set>
                                      <p:cBhvr>
                                        <p:cTn id="41" dur="1" fill="hold">
                                          <p:stCondLst>
                                            <p:cond delay="0"/>
                                          </p:stCondLst>
                                        </p:cTn>
                                        <p:tgtEl>
                                          <p:spTgt spid="726"/>
                                        </p:tgtEl>
                                        <p:attrNameLst>
                                          <p:attrName>style.visibility</p:attrName>
                                        </p:attrNameLst>
                                      </p:cBhvr>
                                      <p:to>
                                        <p:strVal val="visible"/>
                                      </p:to>
                                    </p:set>
                                    <p:animEffect transition="in" filter="wipe(down)">
                                      <p:cBhvr>
                                        <p:cTn id="42" dur="500"/>
                                        <p:tgtEl>
                                          <p:spTgt spid="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 grpId="0" animBg="1"/>
      <p:bldP spid="730" grpId="0" animBg="1"/>
      <p:bldP spid="731" grpId="0" animBg="1"/>
      <p:bldP spid="732" grpId="0" animBg="1"/>
      <p:bldP spid="7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38"/>
        <p:cNvGrpSpPr/>
        <p:nvPr/>
      </p:nvGrpSpPr>
      <p:grpSpPr>
        <a:xfrm>
          <a:off x="0" y="0"/>
          <a:ext cx="0" cy="0"/>
          <a:chOff x="0" y="0"/>
          <a:chExt cx="0" cy="0"/>
        </a:xfrm>
      </p:grpSpPr>
      <p:sp>
        <p:nvSpPr>
          <p:cNvPr id="739" name="Google Shape;739;p33"/>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740" name="Google Shape;740;p3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741" name="Google Shape;741;p33"/>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742" name="Google Shape;742;p33"/>
          <p:cNvSpPr txBox="1"/>
          <p:nvPr/>
        </p:nvSpPr>
        <p:spPr>
          <a:xfrm rot="-1797935">
            <a:off x="6213692" y="3467488"/>
            <a:ext cx="9138272"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Time for a break! </a:t>
            </a:r>
            <a:endParaRPr sz="7003" b="1" i="0" u="none" strike="noStrike" cap="none">
              <a:solidFill>
                <a:srgbClr val="FED531"/>
              </a:solidFill>
              <a:latin typeface="Poppins"/>
              <a:ea typeface="Poppins"/>
              <a:cs typeface="Poppins"/>
              <a:sym typeface="Poppi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48"/>
        <p:cNvGrpSpPr/>
        <p:nvPr/>
      </p:nvGrpSpPr>
      <p:grpSpPr>
        <a:xfrm>
          <a:off x="0" y="0"/>
          <a:ext cx="0" cy="0"/>
          <a:chOff x="0" y="0"/>
          <a:chExt cx="0" cy="0"/>
        </a:xfrm>
      </p:grpSpPr>
      <p:pic>
        <p:nvPicPr>
          <p:cNvPr id="749" name="Google Shape;749;p34" descr="A picture containing person, person&#10;&#10;Description automatically generated"/>
          <p:cNvPicPr preferRelativeResize="0"/>
          <p:nvPr/>
        </p:nvPicPr>
        <p:blipFill rotWithShape="1">
          <a:blip r:embed="rId3">
            <a:alphaModFix/>
          </a:blip>
          <a:srcRect l="16472"/>
          <a:stretch/>
        </p:blipFill>
        <p:spPr>
          <a:xfrm>
            <a:off x="7993233" y="0"/>
            <a:ext cx="11143235" cy="8877300"/>
          </a:xfrm>
          <a:prstGeom prst="rect">
            <a:avLst/>
          </a:prstGeom>
          <a:noFill/>
          <a:ln>
            <a:noFill/>
          </a:ln>
        </p:spPr>
      </p:pic>
      <p:sp>
        <p:nvSpPr>
          <p:cNvPr id="750" name="Google Shape;750;p34"/>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751" name="Google Shape;751;p34"/>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752" name="Google Shape;752;p34"/>
          <p:cNvGrpSpPr/>
          <p:nvPr/>
        </p:nvGrpSpPr>
        <p:grpSpPr>
          <a:xfrm>
            <a:off x="762000" y="1935925"/>
            <a:ext cx="6477000" cy="4755626"/>
            <a:chOff x="1208728" y="-556608"/>
            <a:chExt cx="6999888" cy="6340836"/>
          </a:xfrm>
        </p:grpSpPr>
        <p:sp>
          <p:nvSpPr>
            <p:cNvPr id="753" name="Google Shape;753;p34"/>
            <p:cNvSpPr txBox="1"/>
            <p:nvPr/>
          </p:nvSpPr>
          <p:spPr>
            <a:xfrm>
              <a:off x="1208728" y="367359"/>
              <a:ext cx="6999888" cy="5416869"/>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A1F41"/>
                </a:buClr>
                <a:buSzPts val="4400"/>
                <a:buFont typeface="Arial"/>
                <a:buNone/>
              </a:pPr>
              <a:r>
                <a:rPr lang="en-US" sz="4400" b="1" i="0" u="none" strike="noStrike" cap="none">
                  <a:solidFill>
                    <a:srgbClr val="0A1F41"/>
                  </a:solidFill>
                  <a:latin typeface="Arial"/>
                  <a:ea typeface="Arial"/>
                  <a:cs typeface="Arial"/>
                  <a:sym typeface="Arial"/>
                </a:rPr>
                <a:t>How do you feel about supporting youth with the college matriculation process? </a:t>
              </a:r>
              <a:r>
                <a:rPr lang="en-US" sz="4400" b="0" i="0" u="none" strike="noStrike" cap="none">
                  <a:solidFill>
                    <a:srgbClr val="0A1F41"/>
                  </a:solidFill>
                  <a:latin typeface="Arial"/>
                  <a:ea typeface="Arial"/>
                  <a:cs typeface="Arial"/>
                  <a:sym typeface="Arial"/>
                </a:rPr>
                <a:t>(i.e. college applications, financial aid applications, etc.?)</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chemeClr val="dk1"/>
                </a:buClr>
                <a:buSzPts val="4400"/>
                <a:buFont typeface="Calibri"/>
                <a:buNone/>
              </a:pPr>
              <a:endParaRPr sz="4400" b="0" i="0" u="none" strike="noStrike" cap="none">
                <a:solidFill>
                  <a:srgbClr val="0A1F41"/>
                </a:solidFill>
                <a:latin typeface="Arial"/>
                <a:ea typeface="Arial"/>
                <a:cs typeface="Arial"/>
                <a:sym typeface="Arial"/>
              </a:endParaRPr>
            </a:p>
          </p:txBody>
        </p:sp>
        <p:sp>
          <p:nvSpPr>
            <p:cNvPr id="754" name="Google Shape;754;p34"/>
            <p:cNvSpPr txBox="1"/>
            <p:nvPr/>
          </p:nvSpPr>
          <p:spPr>
            <a:xfrm>
              <a:off x="1208728" y="-556608"/>
              <a:ext cx="4892318" cy="743793"/>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4848D1"/>
                </a:buClr>
                <a:buSzPts val="6000"/>
                <a:buFont typeface="Poppins"/>
                <a:buNone/>
              </a:pPr>
              <a:r>
                <a:rPr lang="en-US" sz="6000" b="1" i="0" u="none" strike="noStrike" cap="none">
                  <a:solidFill>
                    <a:srgbClr val="4848D1"/>
                  </a:solidFill>
                  <a:latin typeface="Poppins"/>
                  <a:ea typeface="Poppins"/>
                  <a:cs typeface="Poppins"/>
                  <a:sym typeface="Poppins"/>
                </a:rPr>
                <a:t>Reflection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759"/>
        <p:cNvGrpSpPr/>
        <p:nvPr/>
      </p:nvGrpSpPr>
      <p:grpSpPr>
        <a:xfrm>
          <a:off x="0" y="0"/>
          <a:ext cx="0" cy="0"/>
          <a:chOff x="0" y="0"/>
          <a:chExt cx="0" cy="0"/>
        </a:xfrm>
      </p:grpSpPr>
      <p:sp>
        <p:nvSpPr>
          <p:cNvPr id="760" name="Google Shape;760;p35"/>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761" name="Google Shape;761;p35"/>
          <p:cNvSpPr txBox="1"/>
          <p:nvPr/>
        </p:nvSpPr>
        <p:spPr>
          <a:xfrm rot="21577209">
            <a:off x="1414399" y="2208014"/>
            <a:ext cx="16093434" cy="11079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chemeClr val="lt1"/>
                </a:solidFill>
                <a:latin typeface="Poppins"/>
                <a:ea typeface="Poppins"/>
                <a:cs typeface="Poppins"/>
                <a:sym typeface="Poppins"/>
              </a:rPr>
              <a:t>Identify a postsecondary support person</a:t>
            </a:r>
            <a:endParaRPr sz="1400" b="0" i="0" u="none" strike="noStrike" cap="none">
              <a:solidFill>
                <a:srgbClr val="000000"/>
              </a:solidFill>
              <a:latin typeface="Arial"/>
              <a:ea typeface="Arial"/>
              <a:cs typeface="Arial"/>
              <a:sym typeface="Arial"/>
            </a:endParaRPr>
          </a:p>
        </p:txBody>
      </p:sp>
      <p:sp>
        <p:nvSpPr>
          <p:cNvPr id="762" name="Google Shape;762;p35"/>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763" name="Google Shape;763;p35"/>
          <p:cNvSpPr txBox="1"/>
          <p:nvPr/>
        </p:nvSpPr>
        <p:spPr>
          <a:xfrm>
            <a:off x="1408454" y="4011825"/>
            <a:ext cx="15279346" cy="4339650"/>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FED531"/>
              </a:buClr>
              <a:buSzPts val="3600"/>
              <a:buFont typeface="Arial"/>
              <a:buChar char="•"/>
            </a:pPr>
            <a:r>
              <a:rPr lang="en-US" sz="3600" b="0" i="0" u="none" strike="noStrike" cap="none">
                <a:solidFill>
                  <a:srgbClr val="FED531"/>
                </a:solidFill>
                <a:latin typeface="Arial"/>
                <a:ea typeface="Arial"/>
                <a:cs typeface="Arial"/>
                <a:sym typeface="Arial"/>
              </a:rPr>
              <a:t>Students may be scared, overwhelmed, confused or anxious about this process.</a:t>
            </a:r>
            <a:endParaRPr sz="1400" b="0" i="0" u="none" strike="noStrike" cap="none">
              <a:solidFill>
                <a:srgbClr val="000000"/>
              </a:solidFill>
              <a:latin typeface="Arial"/>
              <a:ea typeface="Arial"/>
              <a:cs typeface="Arial"/>
              <a:sym typeface="Arial"/>
            </a:endParaRPr>
          </a:p>
          <a:p>
            <a:pPr marL="571500" marR="0" lvl="1" indent="-571500" algn="l" rtl="0">
              <a:lnSpc>
                <a:spcPct val="100000"/>
              </a:lnSpc>
              <a:spcBef>
                <a:spcPts val="1200"/>
              </a:spcBef>
              <a:spcAft>
                <a:spcPts val="0"/>
              </a:spcAft>
              <a:buClr>
                <a:srgbClr val="FED531"/>
              </a:buClr>
              <a:buSzPts val="3600"/>
              <a:buFont typeface="Arial"/>
              <a:buChar char="•"/>
            </a:pPr>
            <a:r>
              <a:rPr lang="en-US" sz="3600" b="0" i="0" u="none" strike="noStrike" cap="none">
                <a:solidFill>
                  <a:srgbClr val="FED531"/>
                </a:solidFill>
                <a:latin typeface="Arial"/>
                <a:ea typeface="Arial"/>
                <a:cs typeface="Arial"/>
                <a:sym typeface="Arial"/>
              </a:rPr>
              <a:t>Senate Bill 12 requires social workers and probation officers to identify a postsecondary support person to assist youth ages 16 or older with their college and financial aid applications. </a:t>
            </a:r>
            <a:endParaRPr sz="1400" b="0" i="0" u="none" strike="noStrike" cap="none">
              <a:solidFill>
                <a:srgbClr val="000000"/>
              </a:solidFill>
              <a:latin typeface="Arial"/>
              <a:ea typeface="Arial"/>
              <a:cs typeface="Arial"/>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3600" b="0" i="0" u="none" strike="noStrike" cap="none">
              <a:solidFill>
                <a:srgbClr val="FED531"/>
              </a:solidFill>
              <a:latin typeface="Arial"/>
              <a:ea typeface="Arial"/>
              <a:cs typeface="Arial"/>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3600" b="0" i="0" u="none" strike="noStrike" cap="none">
              <a:solidFill>
                <a:srgbClr val="FED531"/>
              </a:solidFill>
              <a:latin typeface="Arial"/>
              <a:ea typeface="Arial"/>
              <a:cs typeface="Arial"/>
              <a:sym typeface="Arial"/>
            </a:endParaRPr>
          </a:p>
        </p:txBody>
      </p:sp>
      <p:sp>
        <p:nvSpPr>
          <p:cNvPr id="764" name="Google Shape;764;p35"/>
          <p:cNvSpPr txBox="1"/>
          <p:nvPr/>
        </p:nvSpPr>
        <p:spPr>
          <a:xfrm>
            <a:off x="1600200" y="7223133"/>
            <a:ext cx="12166600" cy="92333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chemeClr val="lt1"/>
                </a:solidFill>
                <a:latin typeface="Poppins"/>
                <a:ea typeface="Poppins"/>
                <a:cs typeface="Poppins"/>
                <a:sym typeface="Poppins"/>
              </a:rPr>
              <a:t>That person could be you!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69"/>
        <p:cNvGrpSpPr/>
        <p:nvPr/>
      </p:nvGrpSpPr>
      <p:grpSpPr>
        <a:xfrm>
          <a:off x="0" y="0"/>
          <a:ext cx="0" cy="0"/>
          <a:chOff x="0" y="0"/>
          <a:chExt cx="0" cy="0"/>
        </a:xfrm>
      </p:grpSpPr>
      <p:sp>
        <p:nvSpPr>
          <p:cNvPr id="770" name="Google Shape;770;p36"/>
          <p:cNvSpPr/>
          <p:nvPr/>
        </p:nvSpPr>
        <p:spPr>
          <a:xfrm rot="-4483174">
            <a:off x="-5128567" y="1780624"/>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771" name="Google Shape;771;p36"/>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772" name="Google Shape;772;p36"/>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773" name="Google Shape;773;p36"/>
          <p:cNvSpPr txBox="1"/>
          <p:nvPr/>
        </p:nvSpPr>
        <p:spPr>
          <a:xfrm rot="-1797935">
            <a:off x="5128085" y="2343596"/>
            <a:ext cx="1409666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Applying to College</a:t>
            </a:r>
            <a:endParaRPr sz="7003" b="1" i="0" u="none" strike="noStrike" cap="none">
              <a:solidFill>
                <a:srgbClr val="FED531"/>
              </a:solidFill>
              <a:latin typeface="Poppins"/>
              <a:ea typeface="Poppins"/>
              <a:cs typeface="Poppins"/>
              <a:sym typeface="Poppi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78"/>
        <p:cNvGrpSpPr/>
        <p:nvPr/>
      </p:nvGrpSpPr>
      <p:grpSpPr>
        <a:xfrm>
          <a:off x="0" y="0"/>
          <a:ext cx="0" cy="0"/>
          <a:chOff x="0" y="0"/>
          <a:chExt cx="0" cy="0"/>
        </a:xfrm>
      </p:grpSpPr>
      <p:sp>
        <p:nvSpPr>
          <p:cNvPr id="779" name="Google Shape;779;p37"/>
          <p:cNvSpPr txBox="1"/>
          <p:nvPr/>
        </p:nvSpPr>
        <p:spPr>
          <a:xfrm>
            <a:off x="2896922" y="510523"/>
            <a:ext cx="13257478" cy="9233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Tips for Applying to a CSU or UC</a:t>
            </a:r>
            <a:endParaRPr sz="6000" b="1" i="0" u="none" strike="noStrike" cap="none">
              <a:solidFill>
                <a:schemeClr val="lt1"/>
              </a:solidFill>
              <a:latin typeface="Poppins"/>
              <a:ea typeface="Poppins"/>
              <a:cs typeface="Poppins"/>
              <a:sym typeface="Poppins"/>
            </a:endParaRPr>
          </a:p>
        </p:txBody>
      </p:sp>
      <p:sp>
        <p:nvSpPr>
          <p:cNvPr id="780" name="Google Shape;780;p37"/>
          <p:cNvSpPr/>
          <p:nvPr/>
        </p:nvSpPr>
        <p:spPr>
          <a:xfrm>
            <a:off x="9601203" y="1636405"/>
            <a:ext cx="6705599" cy="2163673"/>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FFFF"/>
                </a:solidFill>
                <a:latin typeface="+mn-lt"/>
                <a:ea typeface="Calibri"/>
                <a:cs typeface="Calibri"/>
                <a:sym typeface="Calibri"/>
              </a:rPr>
              <a:t>CSU Application </a:t>
            </a:r>
            <a:endParaRPr sz="1400" b="0" i="0" u="none" strike="noStrike" cap="none">
              <a:solidFill>
                <a:srgbClr val="000000"/>
              </a:solidFill>
              <a:latin typeface="+mn-lt"/>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a:solidFill>
                  <a:srgbClr val="0A1F41"/>
                </a:solidFill>
                <a:latin typeface="+mn-lt"/>
                <a:ea typeface="Calibri"/>
                <a:cs typeface="Calibri"/>
                <a:sym typeface="Calibri"/>
                <a:hlinkClick r:id="rId3"/>
              </a:rPr>
              <a:t>www.calstate.edu/apply</a:t>
            </a:r>
            <a:br>
              <a:rPr lang="en-US" sz="2800" b="1" i="0" u="sng" strike="noStrike" cap="none">
                <a:solidFill>
                  <a:srgbClr val="0A1F41"/>
                </a:solidFill>
                <a:latin typeface="+mn-lt"/>
                <a:ea typeface="Calibri"/>
                <a:cs typeface="Calibri"/>
                <a:sym typeface="Calibri"/>
              </a:rPr>
            </a:br>
            <a:r>
              <a:rPr lang="en-US" sz="2800" b="1" i="0" u="none" strike="noStrike" cap="none">
                <a:solidFill>
                  <a:srgbClr val="FFFFFF"/>
                </a:solidFill>
                <a:latin typeface="+mn-lt"/>
                <a:ea typeface="Calibri"/>
                <a:cs typeface="Calibri"/>
                <a:sym typeface="Calibri"/>
              </a:rPr>
              <a:t>Oct. 1 – Nov. 30</a:t>
            </a:r>
            <a:r>
              <a:rPr lang="en-US" sz="2800" b="1" i="0" u="none" strike="noStrike" cap="none" baseline="30000">
                <a:solidFill>
                  <a:srgbClr val="FFFFFF"/>
                </a:solidFill>
                <a:latin typeface="+mn-lt"/>
                <a:ea typeface="Calibri"/>
                <a:cs typeface="Calibri"/>
                <a:sym typeface="Calibri"/>
              </a:rPr>
              <a:t>th</a:t>
            </a:r>
            <a:r>
              <a:rPr lang="en-US" sz="2800" b="1" i="0" u="none" strike="noStrike" cap="none">
                <a:solidFill>
                  <a:srgbClr val="FFFFFF"/>
                </a:solidFill>
                <a:latin typeface="+mn-lt"/>
                <a:ea typeface="Calibri"/>
                <a:cs typeface="Calibri"/>
                <a:sym typeface="Calibri"/>
              </a:rPr>
              <a:t>*</a:t>
            </a:r>
            <a:endParaRPr sz="2800" b="1" i="0" u="none" strike="noStrike" cap="none">
              <a:solidFill>
                <a:srgbClr val="FFFFFF"/>
              </a:solidFill>
              <a:latin typeface="+mn-lt"/>
              <a:ea typeface="Calibri"/>
              <a:cs typeface="Calibri"/>
              <a:sym typeface="Calibri"/>
            </a:endParaRPr>
          </a:p>
        </p:txBody>
      </p:sp>
      <p:sp>
        <p:nvSpPr>
          <p:cNvPr id="781" name="Google Shape;781;p37"/>
          <p:cNvSpPr/>
          <p:nvPr/>
        </p:nvSpPr>
        <p:spPr>
          <a:xfrm>
            <a:off x="1981200" y="1636405"/>
            <a:ext cx="6705599" cy="2109043"/>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FFFF"/>
                </a:solidFill>
                <a:latin typeface="+mn-lt"/>
                <a:ea typeface="Calibri"/>
                <a:cs typeface="Calibri"/>
                <a:sym typeface="Calibri"/>
              </a:rPr>
              <a:t>UC Application </a:t>
            </a:r>
            <a:r>
              <a:rPr lang="en-US" sz="2800" b="1" i="0" u="none" strike="noStrike" cap="none">
                <a:solidFill>
                  <a:srgbClr val="0A1F41"/>
                </a:solidFill>
                <a:latin typeface="+mn-lt"/>
                <a:ea typeface="Calibri"/>
                <a:cs typeface="Calibri"/>
                <a:sym typeface="Calibri"/>
                <a:hlinkClick r:id="rId4"/>
              </a:rPr>
              <a:t>admission.universityofcalifornia.edu</a:t>
            </a:r>
            <a:endParaRPr lang="en-US" sz="2800" b="1" i="0" u="none" strike="noStrike" cap="none">
              <a:solidFill>
                <a:srgbClr val="0A1F41"/>
              </a:solidFill>
              <a:latin typeface="+mn-lt"/>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mn-lt"/>
                <a:ea typeface="Calibri"/>
                <a:cs typeface="Calibri"/>
                <a:sym typeface="Calibri"/>
              </a:rPr>
              <a:t>Aug. 1 – Nov. 30th </a:t>
            </a:r>
            <a:endParaRPr sz="1400" b="0" i="0" u="none" strike="noStrike" cap="none">
              <a:solidFill>
                <a:srgbClr val="000000"/>
              </a:solidFill>
              <a:latin typeface="+mn-lt"/>
              <a:ea typeface="Arial"/>
              <a:cs typeface="Arial"/>
              <a:sym typeface="Arial"/>
            </a:endParaRPr>
          </a:p>
        </p:txBody>
      </p:sp>
      <p:grpSp>
        <p:nvGrpSpPr>
          <p:cNvPr id="782" name="Google Shape;782;p37"/>
          <p:cNvGrpSpPr/>
          <p:nvPr/>
        </p:nvGrpSpPr>
        <p:grpSpPr>
          <a:xfrm>
            <a:off x="2885538" y="4293197"/>
            <a:ext cx="12376325" cy="739310"/>
            <a:chOff x="0" y="115481"/>
            <a:chExt cx="11691487" cy="1233179"/>
          </a:xfrm>
        </p:grpSpPr>
        <p:sp>
          <p:nvSpPr>
            <p:cNvPr id="783" name="Google Shape;783;p37"/>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7"/>
            <p:cNvSpPr txBox="1"/>
            <p:nvPr/>
          </p:nvSpPr>
          <p:spPr>
            <a:xfrm>
              <a:off x="60199" y="175681"/>
              <a:ext cx="11571089" cy="1112781"/>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mn-lt"/>
                  <a:ea typeface="Calibri"/>
                  <a:cs typeface="Calibri"/>
                  <a:sym typeface="Calibri"/>
                </a:rPr>
                <a:t>Start preparing the summer before your senior year &amp; review essays</a:t>
              </a:r>
              <a:endParaRPr sz="1400" b="0" i="0" u="none" strike="noStrike" cap="none">
                <a:solidFill>
                  <a:srgbClr val="000000"/>
                </a:solidFill>
                <a:latin typeface="+mn-lt"/>
                <a:ea typeface="Arial"/>
                <a:cs typeface="Arial"/>
                <a:sym typeface="Arial"/>
              </a:endParaRPr>
            </a:p>
          </p:txBody>
        </p:sp>
      </p:grpSp>
      <p:grpSp>
        <p:nvGrpSpPr>
          <p:cNvPr id="785" name="Google Shape;785;p37"/>
          <p:cNvGrpSpPr/>
          <p:nvPr/>
        </p:nvGrpSpPr>
        <p:grpSpPr>
          <a:xfrm>
            <a:off x="2915972" y="5221935"/>
            <a:ext cx="12376325" cy="739310"/>
            <a:chOff x="0" y="1381248"/>
            <a:chExt cx="11691487" cy="1233179"/>
          </a:xfrm>
        </p:grpSpPr>
        <p:sp>
          <p:nvSpPr>
            <p:cNvPr id="786" name="Google Shape;786;p37"/>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7"/>
            <p:cNvSpPr txBox="1"/>
            <p:nvPr/>
          </p:nvSpPr>
          <p:spPr>
            <a:xfrm>
              <a:off x="73653" y="1500701"/>
              <a:ext cx="11571089" cy="1112782"/>
            </a:xfrm>
            <a:prstGeom prst="rect">
              <a:avLst/>
            </a:prstGeom>
            <a:solidFill>
              <a:srgbClr val="FED53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dk1"/>
                  </a:solidFill>
                  <a:latin typeface="+mn-lt"/>
                  <a:ea typeface="Calibri"/>
                  <a:cs typeface="Calibri"/>
                  <a:sym typeface="Calibri"/>
                </a:rPr>
                <a:t>Apply to up to 4 CSUs &amp; 4 UCs for free with a fee waiver</a:t>
              </a:r>
              <a:endParaRPr sz="1400" b="0" i="0" u="none" strike="noStrike" cap="none">
                <a:solidFill>
                  <a:srgbClr val="000000"/>
                </a:solidFill>
                <a:latin typeface="+mn-lt"/>
                <a:ea typeface="Arial"/>
                <a:cs typeface="Arial"/>
                <a:sym typeface="Arial"/>
              </a:endParaRPr>
            </a:p>
          </p:txBody>
        </p:sp>
      </p:grpSp>
      <p:grpSp>
        <p:nvGrpSpPr>
          <p:cNvPr id="788" name="Google Shape;788;p37"/>
          <p:cNvGrpSpPr/>
          <p:nvPr/>
        </p:nvGrpSpPr>
        <p:grpSpPr>
          <a:xfrm>
            <a:off x="2930213" y="6112808"/>
            <a:ext cx="12376325" cy="739310"/>
            <a:chOff x="0" y="2703708"/>
            <a:chExt cx="11691487" cy="1233179"/>
          </a:xfrm>
        </p:grpSpPr>
        <p:sp>
          <p:nvSpPr>
            <p:cNvPr id="789" name="Google Shape;789;p37"/>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7"/>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mn-lt"/>
                  <a:ea typeface="Calibri"/>
                  <a:cs typeface="Calibri"/>
                  <a:sym typeface="Calibri"/>
                </a:rPr>
                <a:t>Pay attention to college application deadlines</a:t>
              </a:r>
              <a:endParaRPr sz="1400" b="0" i="0" u="none" strike="noStrike" cap="none">
                <a:solidFill>
                  <a:srgbClr val="000000"/>
                </a:solidFill>
                <a:latin typeface="+mn-lt"/>
                <a:ea typeface="Arial"/>
                <a:cs typeface="Arial"/>
                <a:sym typeface="Arial"/>
              </a:endParaRPr>
            </a:p>
          </p:txBody>
        </p:sp>
      </p:grpSp>
      <p:grpSp>
        <p:nvGrpSpPr>
          <p:cNvPr id="791" name="Google Shape;791;p37"/>
          <p:cNvGrpSpPr/>
          <p:nvPr/>
        </p:nvGrpSpPr>
        <p:grpSpPr>
          <a:xfrm>
            <a:off x="2955838" y="7004247"/>
            <a:ext cx="12376325" cy="739310"/>
            <a:chOff x="0" y="4026168"/>
            <a:chExt cx="11691487" cy="1233179"/>
          </a:xfrm>
        </p:grpSpPr>
        <p:sp>
          <p:nvSpPr>
            <p:cNvPr id="792" name="Google Shape;792;p37"/>
            <p:cNvSpPr/>
            <p:nvPr/>
          </p:nvSpPr>
          <p:spPr>
            <a:xfrm>
              <a:off x="0" y="4026168"/>
              <a:ext cx="11691487" cy="1233179"/>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7"/>
            <p:cNvSpPr txBox="1"/>
            <p:nvPr/>
          </p:nvSpPr>
          <p:spPr>
            <a:xfrm>
              <a:off x="60199" y="4086367"/>
              <a:ext cx="11571089" cy="1112781"/>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mn-lt"/>
                  <a:ea typeface="Calibri"/>
                  <a:cs typeface="Calibri"/>
                  <a:sym typeface="Calibri"/>
                </a:rPr>
                <a:t>Self-identify as a foster youth on the application</a:t>
              </a:r>
              <a:endParaRPr sz="1400" b="0" i="0" u="none" strike="noStrike" cap="none">
                <a:solidFill>
                  <a:srgbClr val="000000"/>
                </a:solidFill>
                <a:latin typeface="+mn-lt"/>
                <a:ea typeface="Arial"/>
                <a:cs typeface="Arial"/>
                <a:sym typeface="Arial"/>
              </a:endParaRPr>
            </a:p>
          </p:txBody>
        </p:sp>
      </p:grpSp>
      <p:grpSp>
        <p:nvGrpSpPr>
          <p:cNvPr id="794" name="Google Shape;794;p37"/>
          <p:cNvGrpSpPr/>
          <p:nvPr/>
        </p:nvGrpSpPr>
        <p:grpSpPr>
          <a:xfrm>
            <a:off x="2979697" y="8804392"/>
            <a:ext cx="12376325" cy="739310"/>
            <a:chOff x="0" y="115481"/>
            <a:chExt cx="11691487" cy="1233179"/>
          </a:xfrm>
        </p:grpSpPr>
        <p:sp>
          <p:nvSpPr>
            <p:cNvPr id="795" name="Google Shape;795;p37"/>
            <p:cNvSpPr/>
            <p:nvPr/>
          </p:nvSpPr>
          <p:spPr>
            <a:xfrm>
              <a:off x="0" y="115481"/>
              <a:ext cx="11691487" cy="1233179"/>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7"/>
            <p:cNvSpPr txBox="1"/>
            <p:nvPr/>
          </p:nvSpPr>
          <p:spPr>
            <a:xfrm>
              <a:off x="60199" y="175680"/>
              <a:ext cx="11571089" cy="1112781"/>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mn-lt"/>
                  <a:ea typeface="Calibri"/>
                  <a:cs typeface="Calibri"/>
                  <a:sym typeface="Calibri"/>
                </a:rPr>
                <a:t>Apply for EOP within the application</a:t>
              </a:r>
              <a:endParaRPr sz="1400" b="0" i="0" u="none" strike="noStrike" cap="none">
                <a:solidFill>
                  <a:srgbClr val="000000"/>
                </a:solidFill>
                <a:latin typeface="+mn-lt"/>
                <a:ea typeface="Arial"/>
                <a:cs typeface="Arial"/>
                <a:sym typeface="Arial"/>
              </a:endParaRPr>
            </a:p>
          </p:txBody>
        </p:sp>
      </p:grpSp>
      <p:sp>
        <p:nvSpPr>
          <p:cNvPr id="797" name="Google Shape;797;p37"/>
          <p:cNvSpPr/>
          <p:nvPr/>
        </p:nvSpPr>
        <p:spPr>
          <a:xfrm>
            <a:off x="2979697" y="7940410"/>
            <a:ext cx="12387347" cy="667129"/>
          </a:xfrm>
          <a:prstGeom prst="roundRect">
            <a:avLst>
              <a:gd name="adj" fmla="val 16667"/>
            </a:avLst>
          </a:prstGeom>
          <a:solidFill>
            <a:schemeClr val="accent6"/>
          </a:solidFill>
          <a:ln w="9525" cap="flat" cmpd="sng">
            <a:solidFill>
              <a:schemeClr val="lt1"/>
            </a:solidFill>
            <a:prstDash val="solid"/>
            <a:round/>
            <a:headEnd type="none" w="sm" len="sm"/>
            <a:tailEnd type="none" w="sm" len="sm"/>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mn-lt"/>
                <a:ea typeface="Calibri"/>
                <a:cs typeface="Calibri"/>
                <a:sym typeface="Calibri"/>
              </a:rPr>
              <a:t>Indicate if you want on-campus housing at each campus</a:t>
            </a:r>
            <a:endParaRPr sz="1400" b="0" i="0" u="none" strike="noStrike" cap="none">
              <a:solidFill>
                <a:srgbClr val="000000"/>
              </a:solidFill>
              <a:latin typeface="+mn-lt"/>
              <a:sym typeface="Arial"/>
            </a:endParaRPr>
          </a:p>
        </p:txBody>
      </p:sp>
    </p:spTree>
    <p:extLst>
      <p:ext uri="{BB962C8B-B14F-4D97-AF65-F5344CB8AC3E}">
        <p14:creationId xmlns:p14="http://schemas.microsoft.com/office/powerpoint/2010/main" val="120295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82"/>
                                        </p:tgtEl>
                                        <p:attrNameLst>
                                          <p:attrName>style.visibility</p:attrName>
                                        </p:attrNameLst>
                                      </p:cBhvr>
                                      <p:to>
                                        <p:strVal val="visible"/>
                                      </p:to>
                                    </p:set>
                                    <p:animEffect transition="in" filter="wipe(down)">
                                      <p:cBhvr>
                                        <p:cTn id="7" dur="500"/>
                                        <p:tgtEl>
                                          <p:spTgt spid="7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5"/>
                                        </p:tgtEl>
                                        <p:attrNameLst>
                                          <p:attrName>style.visibility</p:attrName>
                                        </p:attrNameLst>
                                      </p:cBhvr>
                                      <p:to>
                                        <p:strVal val="visible"/>
                                      </p:to>
                                    </p:set>
                                    <p:animEffect transition="in" filter="wipe(down)">
                                      <p:cBhvr>
                                        <p:cTn id="12" dur="500"/>
                                        <p:tgtEl>
                                          <p:spTgt spid="78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88"/>
                                        </p:tgtEl>
                                        <p:attrNameLst>
                                          <p:attrName>style.visibility</p:attrName>
                                        </p:attrNameLst>
                                      </p:cBhvr>
                                      <p:to>
                                        <p:strVal val="visible"/>
                                      </p:to>
                                    </p:set>
                                    <p:animEffect transition="in" filter="wipe(down)">
                                      <p:cBhvr>
                                        <p:cTn id="17" dur="500"/>
                                        <p:tgtEl>
                                          <p:spTgt spid="7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91"/>
                                        </p:tgtEl>
                                        <p:attrNameLst>
                                          <p:attrName>style.visibility</p:attrName>
                                        </p:attrNameLst>
                                      </p:cBhvr>
                                      <p:to>
                                        <p:strVal val="visible"/>
                                      </p:to>
                                    </p:set>
                                    <p:animEffect transition="in" filter="wipe(down)">
                                      <p:cBhvr>
                                        <p:cTn id="22" dur="500"/>
                                        <p:tgtEl>
                                          <p:spTgt spid="79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97"/>
                                        </p:tgtEl>
                                        <p:attrNameLst>
                                          <p:attrName>style.visibility</p:attrName>
                                        </p:attrNameLst>
                                      </p:cBhvr>
                                      <p:to>
                                        <p:strVal val="visible"/>
                                      </p:to>
                                    </p:set>
                                    <p:animEffect transition="in" filter="wipe(down)">
                                      <p:cBhvr>
                                        <p:cTn id="27" dur="500"/>
                                        <p:tgtEl>
                                          <p:spTgt spid="79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94"/>
                                        </p:tgtEl>
                                        <p:attrNameLst>
                                          <p:attrName>style.visibility</p:attrName>
                                        </p:attrNameLst>
                                      </p:cBhvr>
                                      <p:to>
                                        <p:strVal val="visible"/>
                                      </p:to>
                                    </p:set>
                                    <p:animEffect transition="in" filter="wipe(down)">
                                      <p:cBhvr>
                                        <p:cTn id="32" dur="500"/>
                                        <p:tgtEl>
                                          <p:spTgt spid="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02"/>
        <p:cNvGrpSpPr/>
        <p:nvPr/>
      </p:nvGrpSpPr>
      <p:grpSpPr>
        <a:xfrm>
          <a:off x="0" y="0"/>
          <a:ext cx="0" cy="0"/>
          <a:chOff x="0" y="0"/>
          <a:chExt cx="0" cy="0"/>
        </a:xfrm>
      </p:grpSpPr>
      <p:pic>
        <p:nvPicPr>
          <p:cNvPr id="803" name="Google Shape;803;p38" descr="A picture containing wall, person, indoor&#10;&#10;Description automatically generated"/>
          <p:cNvPicPr preferRelativeResize="0"/>
          <p:nvPr/>
        </p:nvPicPr>
        <p:blipFill rotWithShape="1">
          <a:blip r:embed="rId3">
            <a:alphaModFix/>
          </a:blip>
          <a:srcRect l="-1" r="21398"/>
          <a:stretch/>
        </p:blipFill>
        <p:spPr>
          <a:xfrm>
            <a:off x="-3276599" y="-10026"/>
            <a:ext cx="12127431" cy="10287000"/>
          </a:xfrm>
          <a:prstGeom prst="rect">
            <a:avLst/>
          </a:prstGeom>
          <a:noFill/>
          <a:ln>
            <a:noFill/>
          </a:ln>
        </p:spPr>
      </p:pic>
      <p:sp>
        <p:nvSpPr>
          <p:cNvPr id="804" name="Google Shape;804;p38"/>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8"/>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8"/>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8"/>
          <p:cNvSpPr/>
          <p:nvPr/>
        </p:nvSpPr>
        <p:spPr>
          <a:xfrm>
            <a:off x="10186821" y="984894"/>
            <a:ext cx="7561528" cy="2447628"/>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808" name="Google Shape;808;p38"/>
          <p:cNvSpPr txBox="1"/>
          <p:nvPr/>
        </p:nvSpPr>
        <p:spPr>
          <a:xfrm>
            <a:off x="10641042" y="1333500"/>
            <a:ext cx="7004149"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After Admission to a UC or CSU</a:t>
            </a:r>
            <a:endParaRPr sz="6000" b="1" i="0" u="none" strike="noStrike" cap="none">
              <a:solidFill>
                <a:srgbClr val="FFFFFF"/>
              </a:solidFill>
              <a:latin typeface="Poppins"/>
              <a:ea typeface="Poppins"/>
              <a:cs typeface="Poppins"/>
              <a:sym typeface="Poppins"/>
            </a:endParaRPr>
          </a:p>
        </p:txBody>
      </p:sp>
      <p:sp>
        <p:nvSpPr>
          <p:cNvPr id="809" name="Google Shape;809;p38"/>
          <p:cNvSpPr txBox="1"/>
          <p:nvPr/>
        </p:nvSpPr>
        <p:spPr>
          <a:xfrm>
            <a:off x="10641042" y="3781128"/>
            <a:ext cx="7308239" cy="5416868"/>
          </a:xfrm>
          <a:prstGeom prst="rect">
            <a:avLst/>
          </a:prstGeom>
          <a:noFill/>
          <a:ln>
            <a:noFill/>
          </a:ln>
        </p:spPr>
        <p:txBody>
          <a:bodyPr spcFirstLastPara="1" wrap="square" lIns="0" tIns="0" rIns="0" bIns="0" anchor="t" anchorCtr="0">
            <a:spAutoFit/>
          </a:bodyPr>
          <a:lstStyle/>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Consider costs and financial aid packages at campuses</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Submit Statement of Intent to Register (SIR). </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Take advantage of on-campus priority housing for foster youth.</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Utilize priority registration for foster youth. </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Connect with campus-based support programs and other community resources.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14"/>
        <p:cNvGrpSpPr/>
        <p:nvPr/>
      </p:nvGrpSpPr>
      <p:grpSpPr>
        <a:xfrm>
          <a:off x="0" y="0"/>
          <a:ext cx="0" cy="0"/>
          <a:chOff x="0" y="0"/>
          <a:chExt cx="0" cy="0"/>
        </a:xfrm>
      </p:grpSpPr>
      <p:sp>
        <p:nvSpPr>
          <p:cNvPr id="815" name="Google Shape;815;p39"/>
          <p:cNvSpPr txBox="1"/>
          <p:nvPr/>
        </p:nvSpPr>
        <p:spPr>
          <a:xfrm>
            <a:off x="2896922" y="510523"/>
            <a:ext cx="13257478"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Tips for Applying to Private College and Universities </a:t>
            </a:r>
            <a:endParaRPr sz="6000" b="1" i="0" u="none" strike="noStrike" cap="none">
              <a:solidFill>
                <a:schemeClr val="lt1"/>
              </a:solidFill>
              <a:latin typeface="Poppins"/>
              <a:ea typeface="Poppins"/>
              <a:cs typeface="Poppins"/>
              <a:sym typeface="Poppins"/>
            </a:endParaRPr>
          </a:p>
        </p:txBody>
      </p:sp>
      <p:sp>
        <p:nvSpPr>
          <p:cNvPr id="816" name="Google Shape;816;p39"/>
          <p:cNvSpPr/>
          <p:nvPr/>
        </p:nvSpPr>
        <p:spPr>
          <a:xfrm>
            <a:off x="5959929" y="2986196"/>
            <a:ext cx="6400800" cy="1865203"/>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FFFFFF"/>
                </a:solidFill>
                <a:latin typeface="+mn-lt"/>
                <a:ea typeface="Calibri"/>
                <a:cs typeface="Calibri"/>
                <a:sym typeface="Calibri"/>
              </a:rPr>
              <a:t>Deadlines Vary</a:t>
            </a:r>
            <a:endParaRPr sz="4400" b="1" i="0" u="none" strike="noStrike" cap="none">
              <a:solidFill>
                <a:srgbClr val="0A1F41"/>
              </a:solidFill>
              <a:latin typeface="+mn-lt"/>
              <a:ea typeface="Calibri"/>
              <a:cs typeface="Calibri"/>
              <a:sym typeface="Calibri"/>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0A1F41"/>
                </a:solidFill>
                <a:latin typeface="+mn-lt"/>
                <a:ea typeface="Calibri"/>
                <a:cs typeface="Calibri"/>
                <a:sym typeface="Calibri"/>
              </a:rPr>
              <a:t>Often January 1</a:t>
            </a:r>
            <a:r>
              <a:rPr lang="en-US" sz="4400" b="1" i="0" u="none" strike="noStrike" cap="none" baseline="30000">
                <a:solidFill>
                  <a:srgbClr val="0A1F41"/>
                </a:solidFill>
                <a:latin typeface="+mn-lt"/>
                <a:ea typeface="Calibri"/>
                <a:cs typeface="Calibri"/>
                <a:sym typeface="Calibri"/>
              </a:rPr>
              <a:t>st</a:t>
            </a:r>
            <a:r>
              <a:rPr lang="en-US" sz="4400" b="1" i="0" u="none" strike="noStrike" cap="none">
                <a:solidFill>
                  <a:srgbClr val="0A1F41"/>
                </a:solidFill>
                <a:latin typeface="+mn-lt"/>
                <a:ea typeface="Calibri"/>
                <a:cs typeface="Calibri"/>
                <a:sym typeface="Calibri"/>
              </a:rPr>
              <a:t> </a:t>
            </a:r>
            <a:endParaRPr sz="1400" b="0" i="0" u="none" strike="noStrike" cap="none">
              <a:solidFill>
                <a:srgbClr val="000000"/>
              </a:solidFill>
              <a:latin typeface="+mn-lt"/>
              <a:ea typeface="Arial"/>
              <a:cs typeface="Arial"/>
              <a:sym typeface="Arial"/>
            </a:endParaRPr>
          </a:p>
        </p:txBody>
      </p:sp>
      <p:sp>
        <p:nvSpPr>
          <p:cNvPr id="817" name="Google Shape;817;p39"/>
          <p:cNvSpPr/>
          <p:nvPr/>
        </p:nvSpPr>
        <p:spPr>
          <a:xfrm>
            <a:off x="6508578" y="5435601"/>
            <a:ext cx="5270844" cy="3131185"/>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mn-lt"/>
                <a:ea typeface="Calibri"/>
                <a:cs typeface="Calibri"/>
                <a:sym typeface="Calibri"/>
              </a:rPr>
              <a:t>Admission requirements vary by college</a:t>
            </a:r>
            <a:endParaRPr sz="1400" b="0" i="0" u="none" strike="noStrike" cap="none">
              <a:solidFill>
                <a:srgbClr val="000000"/>
              </a:solidFill>
              <a:latin typeface="+mn-lt"/>
              <a:sym typeface="Arial"/>
            </a:endParaRPr>
          </a:p>
        </p:txBody>
      </p:sp>
      <p:sp>
        <p:nvSpPr>
          <p:cNvPr id="818" name="Google Shape;818;p39"/>
          <p:cNvSpPr/>
          <p:nvPr/>
        </p:nvSpPr>
        <p:spPr>
          <a:xfrm>
            <a:off x="562868" y="4856843"/>
            <a:ext cx="5270844" cy="3125743"/>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600" b="1" i="0" u="none" strike="noStrike" cap="none">
                <a:solidFill>
                  <a:srgbClr val="FFFFFF"/>
                </a:solidFill>
                <a:latin typeface="+mn-lt"/>
                <a:ea typeface="Calibri"/>
                <a:cs typeface="Calibri"/>
                <a:sym typeface="Calibri"/>
              </a:rPr>
              <a:t>Many colleges utilize the “Common App.” </a:t>
            </a:r>
            <a:r>
              <a:rPr lang="en-US" sz="3600" b="1" i="0" u="none" strike="noStrike" cap="none">
                <a:solidFill>
                  <a:srgbClr val="4848D1"/>
                </a:solidFill>
                <a:latin typeface="+mn-lt"/>
                <a:ea typeface="Calibri"/>
                <a:cs typeface="Calibri"/>
                <a:sym typeface="Calibri"/>
              </a:rPr>
              <a:t>www.commonapp.org</a:t>
            </a:r>
            <a:endParaRPr sz="1200" b="0" i="0" u="none" strike="noStrike" cap="none">
              <a:solidFill>
                <a:srgbClr val="000000"/>
              </a:solidFill>
              <a:latin typeface="+mn-lt"/>
              <a:sym typeface="Arial"/>
            </a:endParaRPr>
          </a:p>
        </p:txBody>
      </p:sp>
      <p:sp>
        <p:nvSpPr>
          <p:cNvPr id="819" name="Google Shape;819;p39"/>
          <p:cNvSpPr/>
          <p:nvPr/>
        </p:nvSpPr>
        <p:spPr>
          <a:xfrm>
            <a:off x="12486947" y="4851401"/>
            <a:ext cx="5270844" cy="3131186"/>
          </a:xfrm>
          <a:prstGeom prst="roundRect">
            <a:avLst>
              <a:gd name="adj" fmla="val 16667"/>
            </a:avLst>
          </a:prstGeom>
          <a:solidFill>
            <a:srgbClr val="0A1F41"/>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2400" b="1" i="0" u="none" strike="noStrike" cap="none" dirty="0">
                <a:solidFill>
                  <a:schemeClr val="lt1"/>
                </a:solidFill>
                <a:latin typeface="+mn-lt"/>
                <a:ea typeface="Calibri"/>
                <a:cs typeface="Calibri"/>
                <a:sym typeface="Calibri"/>
              </a:rPr>
              <a:t>Private schools are typically more expensive, but students may qualify for private institutional aid based on financial need and personal statements/essays.</a:t>
            </a:r>
            <a:endParaRPr sz="1100" b="0" i="0" u="none" strike="noStrike" cap="none" dirty="0">
              <a:solidFill>
                <a:srgbClr val="000000"/>
              </a:solidFill>
              <a:latin typeface="+mn-lt"/>
              <a:sym typeface="Arial"/>
            </a:endParaRPr>
          </a:p>
        </p:txBody>
      </p:sp>
    </p:spTree>
    <p:extLst>
      <p:ext uri="{BB962C8B-B14F-4D97-AF65-F5344CB8AC3E}">
        <p14:creationId xmlns:p14="http://schemas.microsoft.com/office/powerpoint/2010/main" val="292955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8"/>
                                        </p:tgtEl>
                                        <p:attrNameLst>
                                          <p:attrName>style.visibility</p:attrName>
                                        </p:attrNameLst>
                                      </p:cBhvr>
                                      <p:to>
                                        <p:strVal val="visible"/>
                                      </p:to>
                                    </p:set>
                                    <p:animEffect transition="in" filter="fade">
                                      <p:cBhvr>
                                        <p:cTn id="7" dur="500"/>
                                        <p:tgtEl>
                                          <p:spTgt spid="8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7"/>
                                        </p:tgtEl>
                                        <p:attrNameLst>
                                          <p:attrName>style.visibility</p:attrName>
                                        </p:attrNameLst>
                                      </p:cBhvr>
                                      <p:to>
                                        <p:strVal val="visible"/>
                                      </p:to>
                                    </p:set>
                                    <p:animEffect transition="in" filter="fade">
                                      <p:cBhvr>
                                        <p:cTn id="12" dur="500"/>
                                        <p:tgtEl>
                                          <p:spTgt spid="8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
                                        </p:tgtEl>
                                        <p:attrNameLst>
                                          <p:attrName>style.visibility</p:attrName>
                                        </p:attrNameLst>
                                      </p:cBhvr>
                                      <p:to>
                                        <p:strVal val="visible"/>
                                      </p:to>
                                    </p:set>
                                    <p:animEffect transition="in" filter="fade">
                                      <p:cBhvr>
                                        <p:cTn id="17" dur="5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 grpId="0" animBg="1"/>
      <p:bldP spid="818" grpId="0" animBg="1"/>
      <p:bldP spid="8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653"/>
        <p:cNvGrpSpPr/>
        <p:nvPr/>
      </p:nvGrpSpPr>
      <p:grpSpPr>
        <a:xfrm>
          <a:off x="0" y="0"/>
          <a:ext cx="0" cy="0"/>
          <a:chOff x="0" y="0"/>
          <a:chExt cx="0" cy="0"/>
        </a:xfrm>
      </p:grpSpPr>
      <p:sp>
        <p:nvSpPr>
          <p:cNvPr id="654" name="Google Shape;654;p28"/>
          <p:cNvSpPr/>
          <p:nvPr/>
        </p:nvSpPr>
        <p:spPr>
          <a:xfrm rot="-454364">
            <a:off x="8327166" y="-1213196"/>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pic>
        <p:nvPicPr>
          <p:cNvPr id="3" name="Picture 2" descr="A person reading a book to a young child&#10;&#10;Description automatically generated with low confidence">
            <a:extLst>
              <a:ext uri="{FF2B5EF4-FFF2-40B4-BE49-F238E27FC236}">
                <a16:creationId xmlns:a16="http://schemas.microsoft.com/office/drawing/2014/main" id="{9E133B47-AA8B-EECB-2A73-8E70C4362114}"/>
              </a:ext>
            </a:extLst>
          </p:cNvPr>
          <p:cNvPicPr>
            <a:picLocks noChangeAspect="1"/>
          </p:cNvPicPr>
          <p:nvPr/>
        </p:nvPicPr>
        <p:blipFill rotWithShape="1">
          <a:blip r:embed="rId3"/>
          <a:srcRect l="40110" t="9328"/>
          <a:stretch/>
        </p:blipFill>
        <p:spPr>
          <a:xfrm>
            <a:off x="8948552" y="0"/>
            <a:ext cx="9339448" cy="9391825"/>
          </a:xfrm>
          <a:prstGeom prst="rect">
            <a:avLst/>
          </a:prstGeom>
        </p:spPr>
      </p:pic>
      <p:sp>
        <p:nvSpPr>
          <p:cNvPr id="655" name="Google Shape;655;p28"/>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656" name="Google Shape;656;p28"/>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657" name="Google Shape;657;p28"/>
          <p:cNvGrpSpPr/>
          <p:nvPr/>
        </p:nvGrpSpPr>
        <p:grpSpPr>
          <a:xfrm>
            <a:off x="588773" y="1369995"/>
            <a:ext cx="6914963" cy="7601125"/>
            <a:chOff x="-559400" y="1428631"/>
            <a:chExt cx="7437163" cy="10134830"/>
          </a:xfrm>
        </p:grpSpPr>
        <p:sp>
          <p:nvSpPr>
            <p:cNvPr id="658" name="Google Shape;658;p28"/>
            <p:cNvSpPr txBox="1"/>
            <p:nvPr/>
          </p:nvSpPr>
          <p:spPr>
            <a:xfrm>
              <a:off x="-559400" y="7131480"/>
              <a:ext cx="7437163" cy="4431981"/>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600"/>
                <a:buFont typeface="Arial"/>
                <a:buChar char="•"/>
              </a:pPr>
              <a:r>
                <a:rPr lang="en-US" sz="3600" b="0" i="0" u="none" strike="noStrike" cap="none">
                  <a:solidFill>
                    <a:srgbClr val="0A1F41"/>
                  </a:solidFill>
                  <a:latin typeface="Arial"/>
                  <a:ea typeface="Arial"/>
                  <a:cs typeface="Arial"/>
                  <a:sym typeface="Arial"/>
                </a:rPr>
                <a:t>Use the </a:t>
              </a:r>
              <a:r>
                <a:rPr lang="en-US" sz="3600" b="1" i="0" u="none" strike="noStrike" cap="none">
                  <a:solidFill>
                    <a:srgbClr val="F4592F"/>
                  </a:solidFill>
                  <a:latin typeface="Arial"/>
                  <a:ea typeface="Arial"/>
                  <a:cs typeface="Arial"/>
                  <a:sym typeface="Arial"/>
                </a:rPr>
                <a:t>Postsecondary Education Planning Guide For Foster Youth </a:t>
              </a:r>
              <a:r>
                <a:rPr lang="en-US" sz="3600" b="0" i="0" u="none" strike="noStrike" cap="none">
                  <a:solidFill>
                    <a:srgbClr val="0A1F41"/>
                  </a:solidFill>
                  <a:latin typeface="Arial"/>
                  <a:ea typeface="Arial"/>
                  <a:cs typeface="Arial"/>
                  <a:sym typeface="Arial"/>
                </a:rPr>
                <a:t>for step-by-step information on how to prepare and apply to college</a:t>
              </a:r>
              <a:endParaRPr lang="en-US"/>
            </a:p>
            <a:p>
              <a:pPr marL="571500" marR="0" lvl="1" indent="-571500" algn="l" rtl="0">
                <a:lnSpc>
                  <a:spcPct val="100000"/>
                </a:lnSpc>
                <a:spcBef>
                  <a:spcPts val="0"/>
                </a:spcBef>
                <a:spcAft>
                  <a:spcPts val="0"/>
                </a:spcAft>
                <a:buClr>
                  <a:srgbClr val="0A1F41"/>
                </a:buClr>
                <a:buSzPts val="3600"/>
                <a:buFont typeface="Arial"/>
                <a:buChar char="•"/>
              </a:pPr>
              <a:endParaRPr lang="en-US" sz="3600" b="0" i="0" u="none" strike="noStrike" cap="none">
                <a:solidFill>
                  <a:srgbClr val="0A1F41"/>
                </a:solidFill>
                <a:latin typeface="Arial"/>
                <a:ea typeface="Arial"/>
                <a:cs typeface="Arial"/>
                <a:sym typeface="Arial"/>
              </a:endParaRPr>
            </a:p>
          </p:txBody>
        </p:sp>
        <p:sp>
          <p:nvSpPr>
            <p:cNvPr id="659" name="Google Shape;659;p28"/>
            <p:cNvSpPr txBox="1"/>
            <p:nvPr/>
          </p:nvSpPr>
          <p:spPr>
            <a:xfrm>
              <a:off x="-30299" y="1428631"/>
              <a:ext cx="6378964" cy="5416867"/>
            </a:xfrm>
            <a:prstGeom prst="rect">
              <a:avLst/>
            </a:prstGeom>
            <a:noFill/>
            <a:ln>
              <a:noFill/>
            </a:ln>
          </p:spPr>
          <p:txBody>
            <a:bodyPr spcFirstLastPara="1" wrap="square" lIns="0" tIns="0" rIns="0" bIns="0" anchor="t" anchorCtr="0">
              <a:spAutoFit/>
            </a:bodyPr>
            <a:lstStyle/>
            <a:p>
              <a:pPr algn="l"/>
              <a:r>
                <a:rPr lang="en-US" sz="4400" b="1" i="0">
                  <a:solidFill>
                    <a:srgbClr val="4848D1"/>
                  </a:solidFill>
                  <a:effectLst/>
                  <a:latin typeface="Poppins" panose="00000500000000000000" pitchFamily="2" charset="0"/>
                </a:rPr>
                <a:t>Postsecondary Education Planning Guide for Adults Supporting California’s Foster Youth</a:t>
              </a:r>
              <a:endParaRPr lang="en-US" sz="4400" b="0" i="0">
                <a:solidFill>
                  <a:srgbClr val="4848D1"/>
                </a:solidFill>
                <a:effectLst/>
                <a:latin typeface="Poppins" panose="00000500000000000000" pitchFamily="2" charset="0"/>
              </a:endParaRPr>
            </a:p>
          </p:txBody>
        </p:sp>
      </p:grpSp>
      <p:sp>
        <p:nvSpPr>
          <p:cNvPr id="660" name="Google Shape;660;p28"/>
          <p:cNvSpPr txBox="1"/>
          <p:nvPr/>
        </p:nvSpPr>
        <p:spPr>
          <a:xfrm rot="-168126">
            <a:off x="5805296" y="9070804"/>
            <a:ext cx="1417388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sng" strike="noStrike" cap="none">
                <a:solidFill>
                  <a:srgbClr val="FED531"/>
                </a:solidFill>
                <a:latin typeface="Arial"/>
                <a:ea typeface="Arial"/>
                <a:cs typeface="Arial"/>
                <a:sym typeface="Arial"/>
              </a:rPr>
              <a:t>Available at: </a:t>
            </a:r>
            <a:r>
              <a:rPr lang="en-US" sz="3600" b="1" i="0" u="sng" strike="noStrike" cap="none">
                <a:solidFill>
                  <a:srgbClr val="FED531"/>
                </a:solidFill>
                <a:latin typeface="Arial"/>
                <a:ea typeface="Arial"/>
                <a:cs typeface="Arial"/>
                <a:sym typeface="Arial"/>
                <a:hlinkClick r:id="rId4"/>
              </a:rPr>
              <a:t>www.jbay.org/resources/ed-planning-guide/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sng" strike="noStrike" cap="none">
              <a:solidFill>
                <a:srgbClr val="FED53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24"/>
        <p:cNvGrpSpPr/>
        <p:nvPr/>
      </p:nvGrpSpPr>
      <p:grpSpPr>
        <a:xfrm>
          <a:off x="0" y="0"/>
          <a:ext cx="0" cy="0"/>
          <a:chOff x="0" y="0"/>
          <a:chExt cx="0" cy="0"/>
        </a:xfrm>
      </p:grpSpPr>
      <p:sp>
        <p:nvSpPr>
          <p:cNvPr id="825" name="Google Shape;825;p40"/>
          <p:cNvSpPr txBox="1"/>
          <p:nvPr/>
        </p:nvSpPr>
        <p:spPr>
          <a:xfrm>
            <a:off x="2896922" y="510523"/>
            <a:ext cx="13257478"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Tips for Applying to CA Community Colleges</a:t>
            </a:r>
            <a:endParaRPr sz="6000" b="1" i="0" u="none" strike="noStrike" cap="none">
              <a:solidFill>
                <a:schemeClr val="lt1"/>
              </a:solidFill>
              <a:latin typeface="Poppins"/>
              <a:ea typeface="Poppins"/>
              <a:cs typeface="Poppins"/>
              <a:sym typeface="Poppins"/>
            </a:endParaRPr>
          </a:p>
        </p:txBody>
      </p:sp>
      <p:sp>
        <p:nvSpPr>
          <p:cNvPr id="826" name="Google Shape;826;p40"/>
          <p:cNvSpPr/>
          <p:nvPr/>
        </p:nvSpPr>
        <p:spPr>
          <a:xfrm>
            <a:off x="6088349" y="2720066"/>
            <a:ext cx="6400800" cy="152662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a:solidFill>
                  <a:srgbClr val="FFFFFF"/>
                </a:solidFill>
                <a:latin typeface="+mn-lt"/>
                <a:ea typeface="Calibri"/>
                <a:cs typeface="Calibri"/>
                <a:sym typeface="Calibri"/>
              </a:rPr>
              <a:t>Deadlines Vary By College</a:t>
            </a:r>
            <a:endParaRPr sz="2800" b="1" i="0" u="none" strike="noStrike" cap="none">
              <a:solidFill>
                <a:srgbClr val="0A1F41"/>
              </a:solidFill>
              <a:latin typeface="+mn-lt"/>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3200" b="1" i="0" u="none" strike="noStrike" cap="none">
                <a:solidFill>
                  <a:srgbClr val="0A1F41"/>
                </a:solidFill>
                <a:latin typeface="+mn-lt"/>
                <a:ea typeface="Calibri"/>
                <a:cs typeface="Calibri"/>
                <a:sym typeface="Calibri"/>
              </a:rPr>
              <a:t>Open-access applications</a:t>
            </a:r>
            <a:endParaRPr sz="2800" b="1" i="0" u="none" strike="noStrike" cap="none">
              <a:solidFill>
                <a:srgbClr val="0A1F41"/>
              </a:solidFill>
              <a:latin typeface="+mn-lt"/>
              <a:ea typeface="Calibri"/>
              <a:cs typeface="Calibri"/>
              <a:sym typeface="Calibri"/>
            </a:endParaRPr>
          </a:p>
        </p:txBody>
      </p:sp>
      <p:grpSp>
        <p:nvGrpSpPr>
          <p:cNvPr id="827" name="Google Shape;827;p40"/>
          <p:cNvGrpSpPr/>
          <p:nvPr/>
        </p:nvGrpSpPr>
        <p:grpSpPr>
          <a:xfrm>
            <a:off x="3416589" y="4527922"/>
            <a:ext cx="11902501" cy="861943"/>
            <a:chOff x="0" y="115481"/>
            <a:chExt cx="11691487" cy="1233179"/>
          </a:xfrm>
        </p:grpSpPr>
        <p:sp>
          <p:nvSpPr>
            <p:cNvPr id="828" name="Google Shape;828;p40"/>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40"/>
            <p:cNvSpPr txBox="1"/>
            <p:nvPr/>
          </p:nvSpPr>
          <p:spPr>
            <a:xfrm>
              <a:off x="120398" y="175679"/>
              <a:ext cx="11571089" cy="1112782"/>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mn-lt"/>
                  <a:ea typeface="Calibri"/>
                  <a:cs typeface="Calibri"/>
                  <a:sym typeface="Calibri"/>
                </a:rPr>
                <a:t>Apply for free at </a:t>
              </a:r>
              <a:r>
                <a:rPr lang="en-US" sz="2800" b="1" i="0" u="none" strike="noStrike" cap="none" dirty="0">
                  <a:solidFill>
                    <a:srgbClr val="4848D1"/>
                  </a:solidFill>
                  <a:latin typeface="+mn-lt"/>
                  <a:ea typeface="Calibri"/>
                  <a:cs typeface="Calibri"/>
                  <a:sym typeface="Calibri"/>
                  <a:hlinkClick r:id="rId3"/>
                </a:rPr>
                <a:t>www.cccapply.org</a:t>
              </a:r>
              <a:r>
                <a:rPr lang="en-US" sz="2800" b="1" i="0" u="none" strike="noStrike" cap="none" dirty="0">
                  <a:solidFill>
                    <a:srgbClr val="4848D1"/>
                  </a:solidFill>
                  <a:latin typeface="+mn-lt"/>
                  <a:ea typeface="Calibri"/>
                  <a:cs typeface="Calibri"/>
                  <a:sym typeface="Calibri"/>
                </a:rPr>
                <a:t> </a:t>
              </a:r>
              <a:r>
                <a:rPr lang="en-US" sz="2800" b="1" i="0" u="none" strike="noStrike" cap="none" dirty="0">
                  <a:solidFill>
                    <a:schemeClr val="lt1"/>
                  </a:solidFill>
                  <a:latin typeface="+mn-lt"/>
                  <a:ea typeface="Calibri"/>
                  <a:cs typeface="Calibri"/>
                  <a:sym typeface="Calibri"/>
                </a:rPr>
                <a:t>in the Spring.</a:t>
              </a:r>
              <a:endParaRPr sz="1400" b="0" i="0" u="none" strike="noStrike" cap="none" dirty="0">
                <a:solidFill>
                  <a:srgbClr val="000000"/>
                </a:solidFill>
                <a:latin typeface="+mn-lt"/>
                <a:ea typeface="Arial"/>
                <a:cs typeface="Arial"/>
                <a:sym typeface="Arial"/>
              </a:endParaRPr>
            </a:p>
          </p:txBody>
        </p:sp>
      </p:grpSp>
      <p:grpSp>
        <p:nvGrpSpPr>
          <p:cNvPr id="830" name="Google Shape;830;p40"/>
          <p:cNvGrpSpPr/>
          <p:nvPr/>
        </p:nvGrpSpPr>
        <p:grpSpPr>
          <a:xfrm>
            <a:off x="3337499" y="5635858"/>
            <a:ext cx="11902501" cy="861943"/>
            <a:chOff x="0" y="1381248"/>
            <a:chExt cx="11691487" cy="1233179"/>
          </a:xfrm>
        </p:grpSpPr>
        <p:sp>
          <p:nvSpPr>
            <p:cNvPr id="831" name="Google Shape;831;p40"/>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40"/>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dk1"/>
                  </a:solidFill>
                  <a:latin typeface="+mn-lt"/>
                  <a:ea typeface="Calibri"/>
                  <a:cs typeface="Calibri"/>
                  <a:sym typeface="Calibri"/>
                </a:rPr>
                <a:t>Self-identify as a foster youth on the application.</a:t>
              </a:r>
              <a:endParaRPr sz="1400" b="0" i="0" u="none" strike="noStrike" cap="none">
                <a:solidFill>
                  <a:srgbClr val="000000"/>
                </a:solidFill>
                <a:latin typeface="+mn-lt"/>
                <a:ea typeface="Arial"/>
                <a:cs typeface="Arial"/>
                <a:sym typeface="Arial"/>
              </a:endParaRPr>
            </a:p>
          </p:txBody>
        </p:sp>
      </p:grpSp>
      <p:grpSp>
        <p:nvGrpSpPr>
          <p:cNvPr id="833" name="Google Shape;833;p40"/>
          <p:cNvGrpSpPr/>
          <p:nvPr/>
        </p:nvGrpSpPr>
        <p:grpSpPr>
          <a:xfrm>
            <a:off x="3355303" y="6755773"/>
            <a:ext cx="11902501" cy="861943"/>
            <a:chOff x="0" y="2703708"/>
            <a:chExt cx="11691487" cy="1233179"/>
          </a:xfrm>
        </p:grpSpPr>
        <p:sp>
          <p:nvSpPr>
            <p:cNvPr id="834" name="Google Shape;834;p40"/>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n-lt"/>
                <a:ea typeface="Arial"/>
                <a:cs typeface="Arial"/>
                <a:sym typeface="Arial"/>
              </a:endParaRPr>
            </a:p>
          </p:txBody>
        </p:sp>
        <p:sp>
          <p:nvSpPr>
            <p:cNvPr id="835" name="Google Shape;835;p40"/>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lt1"/>
                  </a:solidFill>
                  <a:latin typeface="+mn-lt"/>
                  <a:ea typeface="Calibri"/>
                  <a:cs typeface="Calibri"/>
                  <a:sym typeface="Calibri"/>
                </a:rPr>
                <a:t>Connect to </a:t>
              </a:r>
              <a:r>
                <a:rPr lang="en-US" sz="2800" b="1" i="0" u="none" strike="noStrike" cap="none" err="1">
                  <a:solidFill>
                    <a:schemeClr val="lt1"/>
                  </a:solidFill>
                  <a:latin typeface="+mn-lt"/>
                  <a:ea typeface="Calibri"/>
                  <a:cs typeface="Calibri"/>
                  <a:sym typeface="Calibri"/>
                </a:rPr>
                <a:t>NextUp</a:t>
              </a:r>
              <a:r>
                <a:rPr lang="en-US" sz="2800" b="1" i="0" u="none" strike="noStrike" cap="none">
                  <a:solidFill>
                    <a:schemeClr val="lt1"/>
                  </a:solidFill>
                  <a:latin typeface="+mn-lt"/>
                  <a:ea typeface="Calibri"/>
                  <a:cs typeface="Calibri"/>
                  <a:sym typeface="Calibri"/>
                </a:rPr>
                <a:t> foster youth support program. </a:t>
              </a:r>
              <a:endParaRPr sz="1400" b="0" i="0" u="none" strike="noStrike" cap="none">
                <a:solidFill>
                  <a:srgbClr val="000000"/>
                </a:solidFill>
                <a:latin typeface="+mn-lt"/>
                <a:ea typeface="Arial"/>
                <a:cs typeface="Arial"/>
                <a:sym typeface="Arial"/>
              </a:endParaRPr>
            </a:p>
          </p:txBody>
        </p:sp>
      </p:grpSp>
      <p:grpSp>
        <p:nvGrpSpPr>
          <p:cNvPr id="836" name="Google Shape;836;p40"/>
          <p:cNvGrpSpPr/>
          <p:nvPr/>
        </p:nvGrpSpPr>
        <p:grpSpPr>
          <a:xfrm>
            <a:off x="3355303" y="7942697"/>
            <a:ext cx="11902501" cy="861943"/>
            <a:chOff x="0" y="4026168"/>
            <a:chExt cx="11691487" cy="1233179"/>
          </a:xfrm>
        </p:grpSpPr>
        <p:sp>
          <p:nvSpPr>
            <p:cNvPr id="837" name="Google Shape;837;p40"/>
            <p:cNvSpPr/>
            <p:nvPr/>
          </p:nvSpPr>
          <p:spPr>
            <a:xfrm>
              <a:off x="0" y="4026168"/>
              <a:ext cx="11691487" cy="1233179"/>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40"/>
            <p:cNvSpPr txBox="1"/>
            <p:nvPr/>
          </p:nvSpPr>
          <p:spPr>
            <a:xfrm>
              <a:off x="60199" y="4086367"/>
              <a:ext cx="11571089" cy="1112781"/>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400" b="1" i="0" u="none" strike="noStrike" cap="none" dirty="0">
                  <a:solidFill>
                    <a:schemeClr val="lt1"/>
                  </a:solidFill>
                  <a:latin typeface="+mn-lt"/>
                  <a:ea typeface="Calibri"/>
                  <a:cs typeface="Calibri"/>
                  <a:sym typeface="Calibri"/>
                </a:rPr>
                <a:t>Most qualify for an enrollment fee waiver via the CA College Promise Grant. Foster youth can maintain this waiver regardless of academic performance! </a:t>
              </a:r>
              <a:endParaRPr sz="1200" b="0" i="0" u="none" strike="noStrike" cap="none" dirty="0">
                <a:solidFill>
                  <a:srgbClr val="000000"/>
                </a:solidFill>
                <a:latin typeface="+mn-lt"/>
                <a:ea typeface="Arial"/>
                <a:cs typeface="Arial"/>
                <a:sym typeface="Arial"/>
              </a:endParaRPr>
            </a:p>
          </p:txBody>
        </p:sp>
      </p:grpSp>
      <p:grpSp>
        <p:nvGrpSpPr>
          <p:cNvPr id="839" name="Google Shape;839;p40"/>
          <p:cNvGrpSpPr/>
          <p:nvPr/>
        </p:nvGrpSpPr>
        <p:grpSpPr>
          <a:xfrm>
            <a:off x="3337498" y="9073082"/>
            <a:ext cx="11902501" cy="861943"/>
            <a:chOff x="0" y="115481"/>
            <a:chExt cx="11691487" cy="1233179"/>
          </a:xfrm>
        </p:grpSpPr>
        <p:sp>
          <p:nvSpPr>
            <p:cNvPr id="840" name="Google Shape;840;p40"/>
            <p:cNvSpPr/>
            <p:nvPr/>
          </p:nvSpPr>
          <p:spPr>
            <a:xfrm>
              <a:off x="0" y="115481"/>
              <a:ext cx="11691487" cy="1233179"/>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40"/>
            <p:cNvSpPr txBox="1"/>
            <p:nvPr/>
          </p:nvSpPr>
          <p:spPr>
            <a:xfrm>
              <a:off x="60199" y="175680"/>
              <a:ext cx="11571089" cy="1112781"/>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mn-lt"/>
                  <a:ea typeface="Calibri"/>
                  <a:cs typeface="Calibri"/>
                  <a:sym typeface="Calibri"/>
                </a:rPr>
                <a:t>Complete orientation, assessment and education planning to access priority registration.</a:t>
              </a:r>
              <a:endParaRPr sz="1400" b="0" i="0" u="none" strike="noStrike" cap="none" dirty="0">
                <a:solidFill>
                  <a:srgbClr val="000000"/>
                </a:solidFill>
                <a:latin typeface="+mn-lt"/>
                <a:ea typeface="Arial"/>
                <a:cs typeface="Arial"/>
                <a:sym typeface="Arial"/>
              </a:endParaRPr>
            </a:p>
          </p:txBody>
        </p:sp>
      </p:grpSp>
    </p:spTree>
    <p:extLst>
      <p:ext uri="{BB962C8B-B14F-4D97-AF65-F5344CB8AC3E}">
        <p14:creationId xmlns:p14="http://schemas.microsoft.com/office/powerpoint/2010/main" val="289432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27"/>
                                        </p:tgtEl>
                                        <p:attrNameLst>
                                          <p:attrName>style.visibility</p:attrName>
                                        </p:attrNameLst>
                                      </p:cBhvr>
                                      <p:to>
                                        <p:strVal val="visible"/>
                                      </p:to>
                                    </p:set>
                                    <p:animEffect transition="in" filter="wipe(down)">
                                      <p:cBhvr>
                                        <p:cTn id="7" dur="500"/>
                                        <p:tgtEl>
                                          <p:spTgt spid="8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30"/>
                                        </p:tgtEl>
                                        <p:attrNameLst>
                                          <p:attrName>style.visibility</p:attrName>
                                        </p:attrNameLst>
                                      </p:cBhvr>
                                      <p:to>
                                        <p:strVal val="visible"/>
                                      </p:to>
                                    </p:set>
                                    <p:animEffect transition="in" filter="wipe(down)">
                                      <p:cBhvr>
                                        <p:cTn id="12" dur="500"/>
                                        <p:tgtEl>
                                          <p:spTgt spid="8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33"/>
                                        </p:tgtEl>
                                        <p:attrNameLst>
                                          <p:attrName>style.visibility</p:attrName>
                                        </p:attrNameLst>
                                      </p:cBhvr>
                                      <p:to>
                                        <p:strVal val="visible"/>
                                      </p:to>
                                    </p:set>
                                    <p:animEffect transition="in" filter="wipe(down)">
                                      <p:cBhvr>
                                        <p:cTn id="17" dur="500"/>
                                        <p:tgtEl>
                                          <p:spTgt spid="8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36"/>
                                        </p:tgtEl>
                                        <p:attrNameLst>
                                          <p:attrName>style.visibility</p:attrName>
                                        </p:attrNameLst>
                                      </p:cBhvr>
                                      <p:to>
                                        <p:strVal val="visible"/>
                                      </p:to>
                                    </p:set>
                                    <p:animEffect transition="in" filter="wipe(down)">
                                      <p:cBhvr>
                                        <p:cTn id="22" dur="500"/>
                                        <p:tgtEl>
                                          <p:spTgt spid="8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39"/>
                                        </p:tgtEl>
                                        <p:attrNameLst>
                                          <p:attrName>style.visibility</p:attrName>
                                        </p:attrNameLst>
                                      </p:cBhvr>
                                      <p:to>
                                        <p:strVal val="visible"/>
                                      </p:to>
                                    </p:set>
                                    <p:animEffect transition="in" filter="wipe(down)">
                                      <p:cBhvr>
                                        <p:cTn id="27" dur="500"/>
                                        <p:tgtEl>
                                          <p:spTgt spid="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46"/>
        <p:cNvGrpSpPr/>
        <p:nvPr/>
      </p:nvGrpSpPr>
      <p:grpSpPr>
        <a:xfrm>
          <a:off x="0" y="0"/>
          <a:ext cx="0" cy="0"/>
          <a:chOff x="0" y="0"/>
          <a:chExt cx="0" cy="0"/>
        </a:xfrm>
      </p:grpSpPr>
      <p:sp>
        <p:nvSpPr>
          <p:cNvPr id="847" name="Google Shape;847;p4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48" name="Google Shape;848;p4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49" name="Google Shape;849;p4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50" name="Google Shape;850;p41"/>
          <p:cNvSpPr txBox="1"/>
          <p:nvPr/>
        </p:nvSpPr>
        <p:spPr>
          <a:xfrm rot="-1797935">
            <a:off x="5461778" y="2517851"/>
            <a:ext cx="13407334"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Quiz! </a:t>
            </a:r>
            <a:endParaRPr sz="7003" b="1" i="0" u="none" strike="noStrike" cap="none">
              <a:solidFill>
                <a:srgbClr val="FED531"/>
              </a:solidFill>
              <a:latin typeface="Poppins"/>
              <a:ea typeface="Poppins"/>
              <a:cs typeface="Poppins"/>
              <a:sym typeface="Poppins"/>
            </a:endParaRPr>
          </a:p>
        </p:txBody>
      </p:sp>
      <p:sp>
        <p:nvSpPr>
          <p:cNvPr id="851" name="Google Shape;851;p41"/>
          <p:cNvSpPr txBox="1"/>
          <p:nvPr/>
        </p:nvSpPr>
        <p:spPr>
          <a:xfrm rot="-1797935">
            <a:off x="6789479" y="4360620"/>
            <a:ext cx="12254362"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a:solidFill>
                  <a:srgbClr val="FED531"/>
                </a:solidFill>
                <a:latin typeface="Poppins"/>
                <a:ea typeface="Poppins"/>
                <a:cs typeface="Poppins"/>
                <a:sym typeface="Poppins"/>
              </a:rPr>
              <a:t>Let’s practice what we have learned!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56"/>
        <p:cNvGrpSpPr/>
        <p:nvPr/>
      </p:nvGrpSpPr>
      <p:grpSpPr>
        <a:xfrm>
          <a:off x="0" y="0"/>
          <a:ext cx="0" cy="0"/>
          <a:chOff x="0" y="0"/>
          <a:chExt cx="0" cy="0"/>
        </a:xfrm>
      </p:grpSpPr>
      <p:sp>
        <p:nvSpPr>
          <p:cNvPr id="857" name="Google Shape;857;p42"/>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58" name="Google Shape;858;p4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59" name="Google Shape;859;p42"/>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60" name="Google Shape;860;p42"/>
          <p:cNvSpPr txBox="1"/>
          <p:nvPr/>
        </p:nvSpPr>
        <p:spPr>
          <a:xfrm rot="-1797935">
            <a:off x="5461778" y="2517851"/>
            <a:ext cx="13407334"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Paying for College</a:t>
            </a:r>
            <a:endParaRPr sz="7003" b="1" i="0" u="none" strike="noStrike" cap="none">
              <a:solidFill>
                <a:srgbClr val="FED531"/>
              </a:solidFill>
              <a:latin typeface="Poppins"/>
              <a:ea typeface="Poppins"/>
              <a:cs typeface="Poppins"/>
              <a:sym typeface="Poppins"/>
            </a:endParaRPr>
          </a:p>
        </p:txBody>
      </p:sp>
      <p:sp>
        <p:nvSpPr>
          <p:cNvPr id="861" name="Google Shape;861;p42"/>
          <p:cNvSpPr txBox="1"/>
          <p:nvPr/>
        </p:nvSpPr>
        <p:spPr>
          <a:xfrm rot="-1797935">
            <a:off x="6789479" y="4083621"/>
            <a:ext cx="12254362"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ED531"/>
                </a:solidFill>
                <a:latin typeface="Poppins"/>
                <a:ea typeface="Poppins"/>
                <a:cs typeface="Poppins"/>
                <a:sym typeface="Poppins"/>
              </a:rPr>
              <a:t>Understanding financial aid resources and processes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66"/>
        <p:cNvGrpSpPr/>
        <p:nvPr/>
      </p:nvGrpSpPr>
      <p:grpSpPr>
        <a:xfrm>
          <a:off x="0" y="0"/>
          <a:ext cx="0" cy="0"/>
          <a:chOff x="0" y="0"/>
          <a:chExt cx="0" cy="0"/>
        </a:xfrm>
      </p:grpSpPr>
      <p:sp>
        <p:nvSpPr>
          <p:cNvPr id="867" name="Google Shape;867;p43"/>
          <p:cNvSpPr txBox="1"/>
          <p:nvPr/>
        </p:nvSpPr>
        <p:spPr>
          <a:xfrm>
            <a:off x="2782622" y="592773"/>
            <a:ext cx="13486078" cy="9233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Financial Aid Makes A Difference </a:t>
            </a:r>
            <a:endParaRPr sz="6000" b="1" i="0" u="none" strike="noStrike" cap="none">
              <a:solidFill>
                <a:schemeClr val="lt1"/>
              </a:solidFill>
              <a:latin typeface="Poppins"/>
              <a:ea typeface="Poppins"/>
              <a:cs typeface="Poppins"/>
              <a:sym typeface="Poppins"/>
            </a:endParaRPr>
          </a:p>
        </p:txBody>
      </p:sp>
      <p:sp>
        <p:nvSpPr>
          <p:cNvPr id="868" name="Google Shape;868;p43"/>
          <p:cNvSpPr/>
          <p:nvPr/>
        </p:nvSpPr>
        <p:spPr>
          <a:xfrm>
            <a:off x="2134261" y="1985984"/>
            <a:ext cx="14782800" cy="184666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FFFFFF"/>
                </a:solidFill>
                <a:latin typeface="+mn-lt"/>
                <a:ea typeface="Calibri"/>
                <a:cs typeface="Calibri"/>
                <a:sym typeface="Calibri"/>
              </a:rPr>
              <a:t>High School seniors that complete the FAFSA are </a:t>
            </a:r>
            <a:endParaRPr sz="1400" b="0" i="0" u="none" strike="noStrike" cap="none" dirty="0">
              <a:solidFill>
                <a:srgbClr val="000000"/>
              </a:solidFill>
              <a:latin typeface="+mn-lt"/>
              <a:ea typeface="Arial"/>
              <a:cs typeface="Arial"/>
              <a:sym typeface="Arial"/>
            </a:endParaRPr>
          </a:p>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dirty="0">
                <a:solidFill>
                  <a:srgbClr val="4848D1"/>
                </a:solidFill>
                <a:latin typeface="+mn-lt"/>
                <a:ea typeface="Calibri"/>
                <a:cs typeface="Calibri"/>
                <a:sym typeface="Calibri"/>
              </a:rPr>
              <a:t>63% </a:t>
            </a:r>
            <a:r>
              <a:rPr lang="en-US" sz="4000" b="1" i="0" u="none" strike="noStrike" cap="none" dirty="0">
                <a:solidFill>
                  <a:srgbClr val="FFFFFF"/>
                </a:solidFill>
                <a:latin typeface="+mn-lt"/>
                <a:ea typeface="Calibri"/>
                <a:cs typeface="Calibri"/>
                <a:sym typeface="Calibri"/>
              </a:rPr>
              <a:t>more likely to enroll in higher education</a:t>
            </a:r>
            <a:endParaRPr sz="1400" b="0" i="0" u="none" strike="noStrike" cap="none" dirty="0">
              <a:solidFill>
                <a:srgbClr val="000000"/>
              </a:solidFill>
              <a:latin typeface="+mn-lt"/>
              <a:ea typeface="Arial"/>
              <a:cs typeface="Arial"/>
              <a:sym typeface="Arial"/>
            </a:endParaRPr>
          </a:p>
        </p:txBody>
      </p:sp>
      <p:sp>
        <p:nvSpPr>
          <p:cNvPr id="869" name="Google Shape;869;p43"/>
          <p:cNvSpPr/>
          <p:nvPr/>
        </p:nvSpPr>
        <p:spPr>
          <a:xfrm>
            <a:off x="2305711" y="4447383"/>
            <a:ext cx="6791325" cy="1846660"/>
          </a:xfrm>
          <a:prstGeom prst="roundRect">
            <a:avLst>
              <a:gd name="adj" fmla="val 16667"/>
            </a:avLst>
          </a:prstGeom>
          <a:solidFill>
            <a:srgbClr val="F4592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600" b="1" i="0" u="none" strike="noStrike" cap="none" dirty="0">
                <a:solidFill>
                  <a:srgbClr val="000000"/>
                </a:solidFill>
                <a:latin typeface="+mn-lt"/>
                <a:ea typeface="Calibri"/>
                <a:cs typeface="Calibri"/>
                <a:sym typeface="Calibri"/>
              </a:rPr>
              <a:t>Students receiving at least </a:t>
            </a:r>
            <a:r>
              <a:rPr lang="en-US" sz="6600" b="1" i="0" u="none" strike="noStrike" cap="none" dirty="0">
                <a:solidFill>
                  <a:srgbClr val="4848D1"/>
                </a:solidFill>
                <a:latin typeface="+mn-lt"/>
                <a:ea typeface="Calibri"/>
                <a:cs typeface="Calibri"/>
                <a:sym typeface="Calibri"/>
              </a:rPr>
              <a:t>$7,500</a:t>
            </a:r>
            <a:r>
              <a:rPr lang="en-US" sz="3200" b="0" i="0" u="none" strike="noStrike" cap="none" dirty="0">
                <a:solidFill>
                  <a:schemeClr val="dk1"/>
                </a:solidFill>
                <a:latin typeface="+mn-lt"/>
                <a:ea typeface="Calibri"/>
                <a:cs typeface="Calibri"/>
                <a:sym typeface="Calibri"/>
              </a:rPr>
              <a:t> </a:t>
            </a:r>
            <a:r>
              <a:rPr lang="en-US" sz="3600" b="1" i="0" u="none" strike="noStrike" cap="none" dirty="0">
                <a:solidFill>
                  <a:srgbClr val="000000"/>
                </a:solidFill>
                <a:latin typeface="+mn-lt"/>
                <a:ea typeface="Calibri"/>
                <a:cs typeface="Calibri"/>
                <a:sym typeface="Calibri"/>
              </a:rPr>
              <a:t>in financial aid</a:t>
            </a:r>
            <a:endParaRPr sz="1200" b="0" i="0" u="none" strike="noStrike" cap="none" dirty="0">
              <a:solidFill>
                <a:srgbClr val="000000"/>
              </a:solidFill>
              <a:latin typeface="+mn-lt"/>
              <a:sym typeface="Arial"/>
            </a:endParaRPr>
          </a:p>
        </p:txBody>
      </p:sp>
      <p:sp>
        <p:nvSpPr>
          <p:cNvPr id="870" name="Google Shape;870;p43"/>
          <p:cNvSpPr/>
          <p:nvPr/>
        </p:nvSpPr>
        <p:spPr>
          <a:xfrm>
            <a:off x="2305711" y="6896100"/>
            <a:ext cx="6791325" cy="1846661"/>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mn-lt"/>
                <a:ea typeface="Calibri"/>
                <a:cs typeface="Calibri"/>
                <a:sym typeface="Calibri"/>
              </a:rPr>
              <a:t>Students receiving</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mn-lt"/>
                <a:ea typeface="Calibri"/>
                <a:cs typeface="Calibri"/>
                <a:sym typeface="Calibri"/>
              </a:rPr>
              <a:t> </a:t>
            </a:r>
            <a:r>
              <a:rPr lang="en-US" sz="7200" b="1" i="0" u="none" strike="noStrike" cap="none" dirty="0">
                <a:solidFill>
                  <a:srgbClr val="4848D1"/>
                </a:solidFill>
                <a:latin typeface="+mn-lt"/>
                <a:ea typeface="Calibri"/>
                <a:cs typeface="Calibri"/>
                <a:sym typeface="Calibri"/>
              </a:rPr>
              <a:t>$1,000-</a:t>
            </a:r>
            <a:r>
              <a:rPr lang="en-US" sz="3600" b="0" i="0" u="none" strike="noStrike" cap="none" dirty="0">
                <a:solidFill>
                  <a:schemeClr val="dk1"/>
                </a:solidFill>
                <a:latin typeface="+mn-lt"/>
                <a:ea typeface="Calibri"/>
                <a:cs typeface="Calibri"/>
                <a:sym typeface="Calibri"/>
              </a:rPr>
              <a:t> </a:t>
            </a:r>
            <a:r>
              <a:rPr lang="en-US" sz="7200" b="1" i="0" u="none" strike="noStrike" cap="none" dirty="0">
                <a:solidFill>
                  <a:srgbClr val="4848D1"/>
                </a:solidFill>
                <a:latin typeface="+mn-lt"/>
                <a:ea typeface="Calibri"/>
                <a:cs typeface="Calibri"/>
                <a:sym typeface="Calibri"/>
              </a:rPr>
              <a:t>$2,000</a:t>
            </a:r>
            <a:endParaRPr sz="1400" b="0" i="0" u="none" strike="noStrike" cap="none" dirty="0">
              <a:solidFill>
                <a:srgbClr val="000000"/>
              </a:solidFill>
              <a:latin typeface="+mn-lt"/>
              <a:sym typeface="Arial"/>
            </a:endParaRPr>
          </a:p>
        </p:txBody>
      </p:sp>
      <p:sp>
        <p:nvSpPr>
          <p:cNvPr id="871" name="Google Shape;871;p43"/>
          <p:cNvSpPr/>
          <p:nvPr/>
        </p:nvSpPr>
        <p:spPr>
          <a:xfrm>
            <a:off x="9868561" y="5048249"/>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2" name="Google Shape;872;p43"/>
          <p:cNvSpPr/>
          <p:nvPr/>
        </p:nvSpPr>
        <p:spPr>
          <a:xfrm>
            <a:off x="9897136" y="7639049"/>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3" name="Google Shape;873;p43"/>
          <p:cNvSpPr/>
          <p:nvPr/>
        </p:nvSpPr>
        <p:spPr>
          <a:xfrm>
            <a:off x="11383036" y="4447382"/>
            <a:ext cx="5324475" cy="1846660"/>
          </a:xfrm>
          <a:prstGeom prst="roundRect">
            <a:avLst>
              <a:gd name="adj" fmla="val 16667"/>
            </a:avLst>
          </a:prstGeom>
          <a:solidFill>
            <a:srgbClr val="F4592F"/>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dirty="0">
                <a:solidFill>
                  <a:srgbClr val="4848D1"/>
                </a:solidFill>
                <a:latin typeface="+mn-lt"/>
                <a:ea typeface="Calibri"/>
                <a:cs typeface="Calibri"/>
                <a:sym typeface="Calibri"/>
              </a:rPr>
              <a:t>49% </a:t>
            </a:r>
            <a:r>
              <a:rPr lang="en-US" sz="4000" b="1" i="0" u="none" strike="noStrike" cap="none" dirty="0">
                <a:solidFill>
                  <a:srgbClr val="000000"/>
                </a:solidFill>
                <a:latin typeface="+mn-lt"/>
                <a:ea typeface="Calibri"/>
                <a:cs typeface="Calibri"/>
                <a:sym typeface="Calibri"/>
              </a:rPr>
              <a:t>transferred or graduated</a:t>
            </a:r>
            <a:endParaRPr sz="1400" b="0" i="0" u="none" strike="noStrike" cap="none" dirty="0">
              <a:solidFill>
                <a:srgbClr val="000000"/>
              </a:solidFill>
              <a:latin typeface="+mn-lt"/>
              <a:sym typeface="Arial"/>
            </a:endParaRPr>
          </a:p>
        </p:txBody>
      </p:sp>
      <p:sp>
        <p:nvSpPr>
          <p:cNvPr id="874" name="Google Shape;874;p43"/>
          <p:cNvSpPr/>
          <p:nvPr/>
        </p:nvSpPr>
        <p:spPr>
          <a:xfrm>
            <a:off x="11383036" y="6894117"/>
            <a:ext cx="5324475" cy="1846660"/>
          </a:xfrm>
          <a:prstGeom prst="roundRect">
            <a:avLst>
              <a:gd name="adj" fmla="val 16667"/>
            </a:avLst>
          </a:prstGeom>
          <a:solidFill>
            <a:srgbClr val="FED531"/>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dirty="0">
                <a:solidFill>
                  <a:srgbClr val="4848D1"/>
                </a:solidFill>
                <a:latin typeface="+mn-lt"/>
                <a:ea typeface="Calibri"/>
                <a:cs typeface="Calibri"/>
                <a:sym typeface="Calibri"/>
              </a:rPr>
              <a:t>17% </a:t>
            </a:r>
            <a:r>
              <a:rPr lang="en-US" sz="4000" b="1" i="0" u="none" strike="noStrike" cap="none" dirty="0">
                <a:solidFill>
                  <a:srgbClr val="000000"/>
                </a:solidFill>
                <a:latin typeface="+mn-lt"/>
                <a:ea typeface="Calibri"/>
                <a:cs typeface="Calibri"/>
                <a:sym typeface="Calibri"/>
              </a:rPr>
              <a:t>transferred or graduated</a:t>
            </a:r>
            <a:endParaRPr sz="1400" b="0" i="0" u="none" strike="noStrike" cap="none" dirty="0">
              <a:solidFill>
                <a:srgbClr val="000000"/>
              </a:solidFill>
              <a:latin typeface="+mn-lt"/>
              <a:sym typeface="Arial"/>
            </a:endParaRPr>
          </a:p>
        </p:txBody>
      </p:sp>
    </p:spTree>
    <p:extLst>
      <p:ext uri="{BB962C8B-B14F-4D97-AF65-F5344CB8AC3E}">
        <p14:creationId xmlns:p14="http://schemas.microsoft.com/office/powerpoint/2010/main" val="197635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9"/>
                                        </p:tgtEl>
                                        <p:attrNameLst>
                                          <p:attrName>style.visibility</p:attrName>
                                        </p:attrNameLst>
                                      </p:cBhvr>
                                      <p:to>
                                        <p:strVal val="visible"/>
                                      </p:to>
                                    </p:set>
                                    <p:animEffect transition="in" filter="fade">
                                      <p:cBhvr>
                                        <p:cTn id="7" dur="500"/>
                                        <p:tgtEl>
                                          <p:spTgt spid="86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71"/>
                                        </p:tgtEl>
                                        <p:attrNameLst>
                                          <p:attrName>style.visibility</p:attrName>
                                        </p:attrNameLst>
                                      </p:cBhvr>
                                      <p:to>
                                        <p:strVal val="visible"/>
                                      </p:to>
                                    </p:set>
                                    <p:animEffect transition="in" filter="fade">
                                      <p:cBhvr>
                                        <p:cTn id="12" dur="1000"/>
                                        <p:tgtEl>
                                          <p:spTgt spid="871"/>
                                        </p:tgtEl>
                                      </p:cBhvr>
                                    </p:animEffect>
                                    <p:anim calcmode="lin" valueType="num">
                                      <p:cBhvr>
                                        <p:cTn id="13" dur="1000" fill="hold"/>
                                        <p:tgtEl>
                                          <p:spTgt spid="871"/>
                                        </p:tgtEl>
                                        <p:attrNameLst>
                                          <p:attrName>ppt_x</p:attrName>
                                        </p:attrNameLst>
                                      </p:cBhvr>
                                      <p:tavLst>
                                        <p:tav tm="0">
                                          <p:val>
                                            <p:strVal val="#ppt_x"/>
                                          </p:val>
                                        </p:tav>
                                        <p:tav tm="100000">
                                          <p:val>
                                            <p:strVal val="#ppt_x"/>
                                          </p:val>
                                        </p:tav>
                                      </p:tavLst>
                                    </p:anim>
                                    <p:anim calcmode="lin" valueType="num">
                                      <p:cBhvr>
                                        <p:cTn id="14" dur="1000" fill="hold"/>
                                        <p:tgtEl>
                                          <p:spTgt spid="8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73"/>
                                        </p:tgtEl>
                                        <p:attrNameLst>
                                          <p:attrName>style.visibility</p:attrName>
                                        </p:attrNameLst>
                                      </p:cBhvr>
                                      <p:to>
                                        <p:strVal val="visible"/>
                                      </p:to>
                                    </p:set>
                                    <p:animEffect transition="in" filter="fade">
                                      <p:cBhvr>
                                        <p:cTn id="17" dur="1000"/>
                                        <p:tgtEl>
                                          <p:spTgt spid="873"/>
                                        </p:tgtEl>
                                      </p:cBhvr>
                                    </p:animEffect>
                                    <p:anim calcmode="lin" valueType="num">
                                      <p:cBhvr>
                                        <p:cTn id="18" dur="1000" fill="hold"/>
                                        <p:tgtEl>
                                          <p:spTgt spid="873"/>
                                        </p:tgtEl>
                                        <p:attrNameLst>
                                          <p:attrName>ppt_x</p:attrName>
                                        </p:attrNameLst>
                                      </p:cBhvr>
                                      <p:tavLst>
                                        <p:tav tm="0">
                                          <p:val>
                                            <p:strVal val="#ppt_x"/>
                                          </p:val>
                                        </p:tav>
                                        <p:tav tm="100000">
                                          <p:val>
                                            <p:strVal val="#ppt_x"/>
                                          </p:val>
                                        </p:tav>
                                      </p:tavLst>
                                    </p:anim>
                                    <p:anim calcmode="lin" valueType="num">
                                      <p:cBhvr>
                                        <p:cTn id="19" dur="1000" fill="hold"/>
                                        <p:tgtEl>
                                          <p:spTgt spid="87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70"/>
                                        </p:tgtEl>
                                        <p:attrNameLst>
                                          <p:attrName>style.visibility</p:attrName>
                                        </p:attrNameLst>
                                      </p:cBhvr>
                                      <p:to>
                                        <p:strVal val="visible"/>
                                      </p:to>
                                    </p:set>
                                    <p:animEffect transition="in" filter="fade">
                                      <p:cBhvr>
                                        <p:cTn id="24" dur="500"/>
                                        <p:tgtEl>
                                          <p:spTgt spid="87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72"/>
                                        </p:tgtEl>
                                        <p:attrNameLst>
                                          <p:attrName>style.visibility</p:attrName>
                                        </p:attrNameLst>
                                      </p:cBhvr>
                                      <p:to>
                                        <p:strVal val="visible"/>
                                      </p:to>
                                    </p:set>
                                    <p:animEffect transition="in" filter="fade">
                                      <p:cBhvr>
                                        <p:cTn id="29" dur="1000"/>
                                        <p:tgtEl>
                                          <p:spTgt spid="872"/>
                                        </p:tgtEl>
                                      </p:cBhvr>
                                    </p:animEffect>
                                    <p:anim calcmode="lin" valueType="num">
                                      <p:cBhvr>
                                        <p:cTn id="30" dur="1000" fill="hold"/>
                                        <p:tgtEl>
                                          <p:spTgt spid="872"/>
                                        </p:tgtEl>
                                        <p:attrNameLst>
                                          <p:attrName>ppt_x</p:attrName>
                                        </p:attrNameLst>
                                      </p:cBhvr>
                                      <p:tavLst>
                                        <p:tav tm="0">
                                          <p:val>
                                            <p:strVal val="#ppt_x"/>
                                          </p:val>
                                        </p:tav>
                                        <p:tav tm="100000">
                                          <p:val>
                                            <p:strVal val="#ppt_x"/>
                                          </p:val>
                                        </p:tav>
                                      </p:tavLst>
                                    </p:anim>
                                    <p:anim calcmode="lin" valueType="num">
                                      <p:cBhvr>
                                        <p:cTn id="31" dur="1000" fill="hold"/>
                                        <p:tgtEl>
                                          <p:spTgt spid="87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74"/>
                                        </p:tgtEl>
                                        <p:attrNameLst>
                                          <p:attrName>style.visibility</p:attrName>
                                        </p:attrNameLst>
                                      </p:cBhvr>
                                      <p:to>
                                        <p:strVal val="visible"/>
                                      </p:to>
                                    </p:set>
                                    <p:animEffect transition="in" filter="fade">
                                      <p:cBhvr>
                                        <p:cTn id="34" dur="1000"/>
                                        <p:tgtEl>
                                          <p:spTgt spid="874"/>
                                        </p:tgtEl>
                                      </p:cBhvr>
                                    </p:animEffect>
                                    <p:anim calcmode="lin" valueType="num">
                                      <p:cBhvr>
                                        <p:cTn id="35" dur="1000" fill="hold"/>
                                        <p:tgtEl>
                                          <p:spTgt spid="874"/>
                                        </p:tgtEl>
                                        <p:attrNameLst>
                                          <p:attrName>ppt_x</p:attrName>
                                        </p:attrNameLst>
                                      </p:cBhvr>
                                      <p:tavLst>
                                        <p:tav tm="0">
                                          <p:val>
                                            <p:strVal val="#ppt_x"/>
                                          </p:val>
                                        </p:tav>
                                        <p:tav tm="100000">
                                          <p:val>
                                            <p:strVal val="#ppt_x"/>
                                          </p:val>
                                        </p:tav>
                                      </p:tavLst>
                                    </p:anim>
                                    <p:anim calcmode="lin" valueType="num">
                                      <p:cBhvr>
                                        <p:cTn id="36" dur="1000" fill="hold"/>
                                        <p:tgtEl>
                                          <p:spTgt spid="8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 grpId="0" animBg="1"/>
      <p:bldP spid="870" grpId="0" animBg="1"/>
      <p:bldP spid="871" grpId="0" animBg="1"/>
      <p:bldP spid="872" grpId="0" animBg="1"/>
      <p:bldP spid="873" grpId="0" animBg="1"/>
      <p:bldP spid="87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79"/>
        <p:cNvGrpSpPr/>
        <p:nvPr/>
      </p:nvGrpSpPr>
      <p:grpSpPr>
        <a:xfrm>
          <a:off x="0" y="0"/>
          <a:ext cx="0" cy="0"/>
          <a:chOff x="0" y="0"/>
          <a:chExt cx="0" cy="0"/>
        </a:xfrm>
      </p:grpSpPr>
      <p:pic>
        <p:nvPicPr>
          <p:cNvPr id="880" name="Google Shape;880;p44" descr="Unrecognizable man holding wallet with money"/>
          <p:cNvPicPr preferRelativeResize="0"/>
          <p:nvPr/>
        </p:nvPicPr>
        <p:blipFill rotWithShape="1">
          <a:blip r:embed="rId3">
            <a:alphaModFix/>
          </a:blip>
          <a:srcRect l="20581"/>
          <a:stretch/>
        </p:blipFill>
        <p:spPr>
          <a:xfrm>
            <a:off x="10259542" y="-131962"/>
            <a:ext cx="12254790" cy="10287000"/>
          </a:xfrm>
          <a:prstGeom prst="rect">
            <a:avLst/>
          </a:prstGeom>
          <a:noFill/>
          <a:ln>
            <a:noFill/>
          </a:ln>
        </p:spPr>
      </p:pic>
      <p:sp>
        <p:nvSpPr>
          <p:cNvPr id="881" name="Google Shape;881;p44"/>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882" name="Google Shape;882;p44"/>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883" name="Google Shape;883;p44"/>
          <p:cNvSpPr txBox="1"/>
          <p:nvPr/>
        </p:nvSpPr>
        <p:spPr>
          <a:xfrm>
            <a:off x="1043434" y="1861547"/>
            <a:ext cx="6802089"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dirty="0">
                <a:solidFill>
                  <a:srgbClr val="4848D1"/>
                </a:solidFill>
                <a:latin typeface="Poppins"/>
                <a:ea typeface="Poppins"/>
                <a:cs typeface="Poppins"/>
                <a:sym typeface="Poppins"/>
              </a:rPr>
              <a:t>What do you mean by “Financial Aid”?</a:t>
            </a:r>
            <a:endParaRPr sz="1400" b="0" i="0" u="none" strike="noStrike" cap="none" dirty="0">
              <a:solidFill>
                <a:srgbClr val="000000"/>
              </a:solidFill>
              <a:latin typeface="Arial"/>
              <a:ea typeface="Arial"/>
              <a:cs typeface="Arial"/>
              <a:sym typeface="Arial"/>
            </a:endParaRPr>
          </a:p>
        </p:txBody>
      </p:sp>
      <p:grpSp>
        <p:nvGrpSpPr>
          <p:cNvPr id="884" name="Google Shape;884;p44"/>
          <p:cNvGrpSpPr/>
          <p:nvPr/>
        </p:nvGrpSpPr>
        <p:grpSpPr>
          <a:xfrm>
            <a:off x="10279544" y="1958440"/>
            <a:ext cx="7888969" cy="1851617"/>
            <a:chOff x="0" y="1347406"/>
            <a:chExt cx="7888969" cy="1851617"/>
          </a:xfrm>
        </p:grpSpPr>
        <p:sp>
          <p:nvSpPr>
            <p:cNvPr id="885" name="Google Shape;885;p44"/>
            <p:cNvSpPr/>
            <p:nvPr/>
          </p:nvSpPr>
          <p:spPr>
            <a:xfrm>
              <a:off x="0" y="1347406"/>
              <a:ext cx="1491496" cy="1491496"/>
            </a:xfrm>
            <a:prstGeom prst="ellipse">
              <a:avLst/>
            </a:prstGeom>
            <a:solidFill>
              <a:schemeClr val="accent1">
                <a:alpha val="49411"/>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44"/>
            <p:cNvSpPr/>
            <p:nvPr/>
          </p:nvSpPr>
          <p:spPr>
            <a:xfrm>
              <a:off x="738199" y="1707527"/>
              <a:ext cx="7150770" cy="14914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44"/>
            <p:cNvSpPr txBox="1"/>
            <p:nvPr/>
          </p:nvSpPr>
          <p:spPr>
            <a:xfrm>
              <a:off x="738199" y="1707527"/>
              <a:ext cx="7150770" cy="1491496"/>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chemeClr val="lt1"/>
                </a:buClr>
                <a:buSzPts val="3600"/>
                <a:buFont typeface="Calibri"/>
                <a:buNone/>
              </a:pPr>
              <a:r>
                <a:rPr lang="en-US" sz="3600" b="1" i="0" u="none" strike="noStrike" cap="none" dirty="0">
                  <a:solidFill>
                    <a:schemeClr val="lt1"/>
                  </a:solidFill>
                  <a:latin typeface="+mn-lt"/>
                  <a:ea typeface="Calibri"/>
                  <a:cs typeface="Calibri"/>
                  <a:sym typeface="Calibri"/>
                </a:rPr>
                <a:t>Sources</a:t>
              </a:r>
              <a:r>
                <a:rPr lang="en-US" sz="3600" b="0" i="0" u="none" strike="noStrike" cap="none" dirty="0">
                  <a:solidFill>
                    <a:schemeClr val="lt1"/>
                  </a:solidFill>
                  <a:latin typeface="+mn-lt"/>
                  <a:ea typeface="Calibri"/>
                  <a:cs typeface="Calibri"/>
                  <a:sym typeface="Calibri"/>
                </a:rPr>
                <a:t>: Federal government, state government, colleges and universities, community groups, churches, etc.  </a:t>
              </a:r>
              <a:endParaRPr sz="1400" b="0" i="0" u="none" strike="noStrike" cap="none" dirty="0">
                <a:solidFill>
                  <a:srgbClr val="000000"/>
                </a:solidFill>
                <a:latin typeface="+mn-lt"/>
                <a:ea typeface="Arial"/>
                <a:cs typeface="Arial"/>
                <a:sym typeface="Arial"/>
              </a:endParaRPr>
            </a:p>
          </p:txBody>
        </p:sp>
      </p:grpSp>
      <p:sp>
        <p:nvSpPr>
          <p:cNvPr id="888" name="Google Shape;888;p44"/>
          <p:cNvSpPr txBox="1"/>
          <p:nvPr/>
        </p:nvSpPr>
        <p:spPr>
          <a:xfrm rot="-194621">
            <a:off x="4907485" y="9239334"/>
            <a:ext cx="14156280" cy="49249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4848D1"/>
                </a:solidFill>
                <a:latin typeface="Arial"/>
                <a:ea typeface="Arial"/>
                <a:cs typeface="Arial"/>
                <a:sym typeface="Arial"/>
              </a:rPr>
              <a:t>*</a:t>
            </a:r>
            <a:r>
              <a:rPr lang="en-US" sz="3200" b="1" i="0" u="none" strike="noStrike" cap="none" dirty="0">
                <a:solidFill>
                  <a:srgbClr val="FED531"/>
                </a:solidFill>
                <a:latin typeface="Arial"/>
                <a:ea typeface="Arial"/>
                <a:cs typeface="Arial"/>
                <a:sym typeface="Arial"/>
              </a:rPr>
              <a:t>Students are expected to attend and successfully</a:t>
            </a:r>
            <a:r>
              <a:rPr lang="en-US" sz="3200" b="1" dirty="0">
                <a:solidFill>
                  <a:srgbClr val="FED531"/>
                </a:solidFill>
              </a:rPr>
              <a:t> </a:t>
            </a:r>
            <a:r>
              <a:rPr lang="en-US" sz="3200" b="1" i="0" u="none" strike="noStrike" cap="none" dirty="0">
                <a:solidFill>
                  <a:srgbClr val="FED531"/>
                </a:solidFill>
                <a:latin typeface="Arial"/>
                <a:ea typeface="Arial"/>
                <a:cs typeface="Arial"/>
                <a:sym typeface="Arial"/>
              </a:rPr>
              <a:t>complete classes.</a:t>
            </a:r>
            <a:endParaRPr sz="1400" b="0" i="0" u="none" strike="noStrike" cap="none" dirty="0">
              <a:solidFill>
                <a:srgbClr val="000000"/>
              </a:solidFill>
              <a:latin typeface="Arial"/>
              <a:ea typeface="Arial"/>
              <a:cs typeface="Arial"/>
              <a:sym typeface="Arial"/>
            </a:endParaRPr>
          </a:p>
        </p:txBody>
      </p:sp>
      <p:sp>
        <p:nvSpPr>
          <p:cNvPr id="889" name="Google Shape;889;p44"/>
          <p:cNvSpPr/>
          <p:nvPr/>
        </p:nvSpPr>
        <p:spPr>
          <a:xfrm>
            <a:off x="1112936" y="3654842"/>
            <a:ext cx="2011264" cy="1554642"/>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mn-lt"/>
                <a:ea typeface="Calibri"/>
                <a:cs typeface="Calibri"/>
                <a:sym typeface="Calibri"/>
              </a:rPr>
              <a:t>Gift Aid</a:t>
            </a:r>
            <a:endParaRPr sz="1400" b="0" i="0" u="none" strike="noStrike" cap="none">
              <a:solidFill>
                <a:srgbClr val="000000"/>
              </a:solidFill>
              <a:latin typeface="+mn-lt"/>
              <a:ea typeface="Arial"/>
              <a:cs typeface="Arial"/>
              <a:sym typeface="Arial"/>
            </a:endParaRPr>
          </a:p>
          <a:p>
            <a:pPr marL="0" marR="0" lvl="0" indent="0" algn="ctr" rtl="0">
              <a:lnSpc>
                <a:spcPct val="100000"/>
              </a:lnSpc>
              <a:spcBef>
                <a:spcPts val="200"/>
              </a:spcBef>
              <a:spcAft>
                <a:spcPts val="0"/>
              </a:spcAft>
              <a:buClr>
                <a:schemeClr val="lt1"/>
              </a:buClr>
              <a:buSzPts val="700"/>
              <a:buFont typeface="Calibri"/>
              <a:buNone/>
            </a:pPr>
            <a:r>
              <a:rPr lang="en-US" sz="2800" b="1" i="0" u="none" strike="noStrike" cap="none">
                <a:solidFill>
                  <a:schemeClr val="lt1"/>
                </a:solidFill>
                <a:latin typeface="+mn-lt"/>
                <a:ea typeface="Calibri"/>
                <a:cs typeface="Calibri"/>
                <a:sym typeface="Calibri"/>
              </a:rPr>
              <a:t>(Free)</a:t>
            </a:r>
            <a:endParaRPr sz="1400" b="0" i="0" u="none" strike="noStrike" cap="none">
              <a:solidFill>
                <a:srgbClr val="000000"/>
              </a:solidFill>
              <a:latin typeface="+mn-lt"/>
              <a:ea typeface="Arial"/>
              <a:cs typeface="Arial"/>
              <a:sym typeface="Arial"/>
            </a:endParaRPr>
          </a:p>
        </p:txBody>
      </p:sp>
      <p:sp>
        <p:nvSpPr>
          <p:cNvPr id="890" name="Google Shape;890;p44"/>
          <p:cNvSpPr/>
          <p:nvPr/>
        </p:nvSpPr>
        <p:spPr>
          <a:xfrm>
            <a:off x="3468129" y="3998208"/>
            <a:ext cx="616065" cy="851167"/>
          </a:xfrm>
          <a:prstGeom prst="rightArrow">
            <a:avLst>
              <a:gd name="adj1" fmla="val 50000"/>
              <a:gd name="adj2" fmla="val 50000"/>
            </a:avLst>
          </a:prstGeom>
          <a:solidFill>
            <a:srgbClr val="7F7F7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1" name="Google Shape;891;p44"/>
          <p:cNvSpPr/>
          <p:nvPr/>
        </p:nvSpPr>
        <p:spPr>
          <a:xfrm>
            <a:off x="3468129" y="5828619"/>
            <a:ext cx="616065" cy="851167"/>
          </a:xfrm>
          <a:prstGeom prst="rightArrow">
            <a:avLst>
              <a:gd name="adj1" fmla="val 50000"/>
              <a:gd name="adj2" fmla="val 50000"/>
            </a:avLst>
          </a:prstGeom>
          <a:solidFill>
            <a:srgbClr val="7F7F7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2" name="Google Shape;892;p44"/>
          <p:cNvSpPr/>
          <p:nvPr/>
        </p:nvSpPr>
        <p:spPr>
          <a:xfrm>
            <a:off x="3448128" y="7770573"/>
            <a:ext cx="616065" cy="851167"/>
          </a:xfrm>
          <a:prstGeom prst="rightArrow">
            <a:avLst>
              <a:gd name="adj1" fmla="val 50000"/>
              <a:gd name="adj2" fmla="val 50000"/>
            </a:avLst>
          </a:prstGeom>
          <a:solidFill>
            <a:srgbClr val="7F7F7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3" name="Google Shape;893;p44"/>
          <p:cNvSpPr/>
          <p:nvPr/>
        </p:nvSpPr>
        <p:spPr>
          <a:xfrm>
            <a:off x="4323257" y="3791008"/>
            <a:ext cx="5540590" cy="1386450"/>
          </a:xfrm>
          <a:prstGeom prst="rect">
            <a:avLst/>
          </a:prstGeom>
          <a:noFill/>
          <a:ln>
            <a:noFill/>
          </a:ln>
        </p:spPr>
        <p:txBody>
          <a:bodyPr spcFirstLastPara="1" wrap="square" lIns="68575" tIns="34275" rIns="68575" bIns="34275" anchor="t" anchorCtr="0">
            <a:noAutofit/>
          </a:bodyPr>
          <a:lstStyle/>
          <a:p>
            <a:pPr marL="381000" marR="0" lvl="0" indent="-381000" algn="l" rtl="0">
              <a:lnSpc>
                <a:spcPct val="100000"/>
              </a:lnSpc>
              <a:spcBef>
                <a:spcPts val="0"/>
              </a:spcBef>
              <a:spcAft>
                <a:spcPts val="0"/>
              </a:spcAft>
              <a:buClr>
                <a:schemeClr val="lt1"/>
              </a:buClr>
              <a:buSzPts val="700"/>
              <a:buFont typeface="Calibri"/>
              <a:buNone/>
            </a:pPr>
            <a:r>
              <a:rPr lang="en-US" sz="2800" b="1" i="0" u="none" strike="noStrike" cap="none" dirty="0">
                <a:solidFill>
                  <a:schemeClr val="lt1"/>
                </a:solidFill>
                <a:latin typeface="+mn-lt"/>
                <a:ea typeface="Calibri"/>
                <a:cs typeface="Calibri"/>
                <a:sym typeface="Calibri"/>
              </a:rPr>
              <a:t>Grants</a:t>
            </a:r>
            <a:r>
              <a:rPr lang="en-US" sz="2800" b="1" i="0" u="none" strike="noStrike" cap="none" dirty="0">
                <a:solidFill>
                  <a:schemeClr val="dk1"/>
                </a:solidFill>
                <a:latin typeface="+mn-lt"/>
                <a:ea typeface="Calibri"/>
                <a:cs typeface="Calibri"/>
                <a:sym typeface="Calibri"/>
              </a:rPr>
              <a:t> </a:t>
            </a:r>
            <a:r>
              <a:rPr lang="en-US" sz="2800" b="1" i="0" u="none" strike="noStrike" cap="none" dirty="0">
                <a:solidFill>
                  <a:srgbClr val="7030A0"/>
                </a:solidFill>
                <a:latin typeface="+mn-lt"/>
                <a:ea typeface="Calibri"/>
                <a:cs typeface="Calibri"/>
                <a:sym typeface="Calibri"/>
              </a:rPr>
              <a:t>= *FREE Money!</a:t>
            </a:r>
            <a:endParaRPr sz="1400" b="0" i="0" u="none" strike="noStrike" cap="none" dirty="0">
              <a:solidFill>
                <a:srgbClr val="000000"/>
              </a:solidFill>
              <a:latin typeface="+mn-lt"/>
              <a:sym typeface="Arial"/>
            </a:endParaRPr>
          </a:p>
          <a:p>
            <a:pPr marL="381000" marR="0" lvl="0" indent="-381000" algn="l" rtl="0">
              <a:lnSpc>
                <a:spcPct val="100000"/>
              </a:lnSpc>
              <a:spcBef>
                <a:spcPts val="0"/>
              </a:spcBef>
              <a:spcAft>
                <a:spcPts val="0"/>
              </a:spcAft>
              <a:buClr>
                <a:schemeClr val="lt1"/>
              </a:buClr>
              <a:buSzPts val="700"/>
              <a:buFont typeface="Calibri"/>
              <a:buNone/>
            </a:pPr>
            <a:r>
              <a:rPr lang="en-US" sz="2800" b="1" i="0" u="none" strike="noStrike" cap="none" dirty="0">
                <a:solidFill>
                  <a:schemeClr val="lt1"/>
                </a:solidFill>
                <a:latin typeface="+mn-lt"/>
                <a:ea typeface="Calibri"/>
                <a:cs typeface="Calibri"/>
                <a:sym typeface="Calibri"/>
              </a:rPr>
              <a:t>Scholarships</a:t>
            </a:r>
            <a:r>
              <a:rPr lang="en-US" sz="2800" b="1" i="0" u="none" strike="noStrike" cap="none" dirty="0">
                <a:solidFill>
                  <a:schemeClr val="dk1"/>
                </a:solidFill>
                <a:latin typeface="+mn-lt"/>
                <a:ea typeface="Calibri"/>
                <a:cs typeface="Calibri"/>
                <a:sym typeface="Calibri"/>
              </a:rPr>
              <a:t> </a:t>
            </a:r>
            <a:r>
              <a:rPr lang="en-US" sz="2800" b="1" i="0" u="none" strike="noStrike" cap="none" dirty="0">
                <a:solidFill>
                  <a:srgbClr val="7030A0"/>
                </a:solidFill>
                <a:latin typeface="+mn-lt"/>
                <a:ea typeface="Calibri"/>
                <a:cs typeface="Calibri"/>
                <a:sym typeface="Calibri"/>
              </a:rPr>
              <a:t>= *FREE Money!</a:t>
            </a:r>
            <a:endParaRPr sz="1400" b="0" i="0" u="none" strike="noStrike" cap="none" dirty="0">
              <a:solidFill>
                <a:srgbClr val="000000"/>
              </a:solidFill>
              <a:latin typeface="+mn-lt"/>
              <a:sym typeface="Arial"/>
            </a:endParaRPr>
          </a:p>
          <a:p>
            <a:pPr marL="381000" marR="0" lvl="0" indent="-38100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mn-lt"/>
                <a:ea typeface="Calibri"/>
                <a:cs typeface="Calibri"/>
                <a:sym typeface="Calibri"/>
              </a:rPr>
              <a:t>Fee Waiver </a:t>
            </a:r>
            <a:r>
              <a:rPr lang="en-US" sz="2800" b="1" i="0" u="none" strike="noStrike" cap="none" dirty="0">
                <a:solidFill>
                  <a:srgbClr val="4848D1"/>
                </a:solidFill>
                <a:latin typeface="+mn-lt"/>
                <a:ea typeface="Calibri"/>
                <a:cs typeface="Calibri"/>
                <a:sym typeface="Calibri"/>
              </a:rPr>
              <a:t>= </a:t>
            </a:r>
            <a:r>
              <a:rPr lang="en-US" sz="2800" b="1" i="0" u="none" strike="noStrike" cap="none" dirty="0">
                <a:solidFill>
                  <a:srgbClr val="7030A0"/>
                </a:solidFill>
                <a:latin typeface="+mn-lt"/>
                <a:ea typeface="Calibri"/>
                <a:cs typeface="Calibri"/>
                <a:sym typeface="Calibri"/>
              </a:rPr>
              <a:t>FREE Classes!</a:t>
            </a:r>
            <a:endParaRPr sz="1400" b="0" i="0" u="none" strike="noStrike" cap="none" dirty="0">
              <a:solidFill>
                <a:srgbClr val="000000"/>
              </a:solidFill>
              <a:latin typeface="+mn-lt"/>
              <a:sym typeface="Arial"/>
            </a:endParaRPr>
          </a:p>
          <a:p>
            <a:pPr marL="381000" marR="0" lvl="0" indent="-381000" algn="l" rtl="0">
              <a:lnSpc>
                <a:spcPct val="100000"/>
              </a:lnSpc>
              <a:spcBef>
                <a:spcPts val="0"/>
              </a:spcBef>
              <a:spcAft>
                <a:spcPts val="0"/>
              </a:spcAft>
              <a:buClr>
                <a:schemeClr val="dk1"/>
              </a:buClr>
              <a:buSzPts val="450"/>
              <a:buFont typeface="Calibri"/>
              <a:buNone/>
            </a:pPr>
            <a:endParaRPr sz="1800" b="1" i="0" u="none" strike="noStrike" cap="none" dirty="0">
              <a:solidFill>
                <a:srgbClr val="7030A0"/>
              </a:solidFill>
              <a:latin typeface="Calibri"/>
              <a:ea typeface="Calibri"/>
              <a:cs typeface="Calibri"/>
              <a:sym typeface="Calibri"/>
            </a:endParaRPr>
          </a:p>
        </p:txBody>
      </p:sp>
      <p:sp>
        <p:nvSpPr>
          <p:cNvPr id="894" name="Google Shape;894;p44"/>
          <p:cNvSpPr/>
          <p:nvPr/>
        </p:nvSpPr>
        <p:spPr>
          <a:xfrm>
            <a:off x="4301359" y="6024662"/>
            <a:ext cx="5921631" cy="836251"/>
          </a:xfrm>
          <a:prstGeom prst="rect">
            <a:avLst/>
          </a:prstGeom>
          <a:noFill/>
          <a:ln>
            <a:noFill/>
          </a:ln>
        </p:spPr>
        <p:txBody>
          <a:bodyPr spcFirstLastPara="1" wrap="square" lIns="68575" tIns="34275" rIns="68575" bIns="34275" anchor="t" anchorCtr="0">
            <a:noAutofit/>
          </a:bodyPr>
          <a:lstStyle/>
          <a:p>
            <a:pPr marL="381000" marR="0" lvl="0" indent="-381000" algn="l" rtl="0">
              <a:lnSpc>
                <a:spcPct val="100000"/>
              </a:lnSpc>
              <a:spcBef>
                <a:spcPts val="0"/>
              </a:spcBef>
              <a:spcAft>
                <a:spcPts val="0"/>
              </a:spcAft>
              <a:buClr>
                <a:schemeClr val="lt1"/>
              </a:buClr>
              <a:buSzPts val="700"/>
              <a:buFont typeface="Calibri"/>
              <a:buNone/>
            </a:pPr>
            <a:r>
              <a:rPr lang="en-US" sz="2800" b="1" i="0" u="none" strike="noStrike" cap="none" dirty="0">
                <a:solidFill>
                  <a:schemeClr val="lt1"/>
                </a:solidFill>
                <a:latin typeface="+mn-lt"/>
                <a:ea typeface="Calibri"/>
                <a:cs typeface="Calibri"/>
                <a:sym typeface="Calibri"/>
              </a:rPr>
              <a:t>Work-Study</a:t>
            </a:r>
            <a:r>
              <a:rPr lang="en-US" sz="2800" b="0" i="0" u="none" strike="noStrike" cap="none" dirty="0">
                <a:solidFill>
                  <a:schemeClr val="dk1"/>
                </a:solidFill>
                <a:latin typeface="+mn-lt"/>
                <a:ea typeface="Calibri"/>
                <a:cs typeface="Calibri"/>
                <a:sym typeface="Calibri"/>
              </a:rPr>
              <a:t> = </a:t>
            </a:r>
            <a:r>
              <a:rPr lang="en-US" sz="2800" b="1" i="0" u="none" strike="noStrike" cap="none" dirty="0">
                <a:solidFill>
                  <a:srgbClr val="7030A0"/>
                </a:solidFill>
                <a:latin typeface="+mn-lt"/>
                <a:ea typeface="Calibri"/>
                <a:cs typeface="Calibri"/>
                <a:sym typeface="Calibri"/>
              </a:rPr>
              <a:t>EARN a paycheck</a:t>
            </a:r>
            <a:endParaRPr sz="1400" b="0" i="0" u="none" strike="noStrike" cap="none" dirty="0">
              <a:solidFill>
                <a:srgbClr val="000000"/>
              </a:solidFill>
              <a:latin typeface="+mn-lt"/>
              <a:sym typeface="Arial"/>
            </a:endParaRPr>
          </a:p>
        </p:txBody>
      </p:sp>
      <p:sp>
        <p:nvSpPr>
          <p:cNvPr id="895" name="Google Shape;895;p44"/>
          <p:cNvSpPr/>
          <p:nvPr/>
        </p:nvSpPr>
        <p:spPr>
          <a:xfrm>
            <a:off x="4349394" y="7932575"/>
            <a:ext cx="5873596" cy="492878"/>
          </a:xfrm>
          <a:prstGeom prst="rect">
            <a:avLst/>
          </a:prstGeom>
          <a:noFill/>
          <a:ln>
            <a:noFill/>
          </a:ln>
        </p:spPr>
        <p:txBody>
          <a:bodyPr spcFirstLastPara="1" wrap="square" lIns="68575" tIns="34275" rIns="68575" bIns="34275" anchor="t" anchorCtr="0">
            <a:noAutofit/>
          </a:bodyPr>
          <a:lstStyle/>
          <a:p>
            <a:pPr marL="381000" marR="0" lvl="0" indent="-381000" algn="l" rtl="0">
              <a:lnSpc>
                <a:spcPct val="100000"/>
              </a:lnSpc>
              <a:spcBef>
                <a:spcPts val="0"/>
              </a:spcBef>
              <a:spcAft>
                <a:spcPts val="0"/>
              </a:spcAft>
              <a:buClr>
                <a:schemeClr val="lt1"/>
              </a:buClr>
              <a:buSzPts val="700"/>
              <a:buFont typeface="Calibri"/>
              <a:buNone/>
            </a:pPr>
            <a:r>
              <a:rPr lang="en-US" sz="2800" b="1" i="0" u="none" strike="noStrike" cap="none" dirty="0">
                <a:solidFill>
                  <a:schemeClr val="lt1"/>
                </a:solidFill>
                <a:latin typeface="+mn-lt"/>
                <a:ea typeface="Calibri"/>
                <a:cs typeface="Calibri"/>
                <a:sym typeface="Calibri"/>
              </a:rPr>
              <a:t>Loans </a:t>
            </a:r>
            <a:r>
              <a:rPr lang="en-US" sz="2800" b="1" i="0" u="none" strike="noStrike" cap="none" dirty="0">
                <a:solidFill>
                  <a:srgbClr val="4848D1"/>
                </a:solidFill>
                <a:latin typeface="+mn-lt"/>
                <a:ea typeface="Calibri"/>
                <a:cs typeface="Calibri"/>
                <a:sym typeface="Calibri"/>
              </a:rPr>
              <a:t>=</a:t>
            </a:r>
            <a:r>
              <a:rPr lang="en-US" sz="2800" b="1" i="0" u="none" strike="noStrike" cap="none" dirty="0">
                <a:solidFill>
                  <a:schemeClr val="dk1"/>
                </a:solidFill>
                <a:latin typeface="+mn-lt"/>
                <a:ea typeface="Calibri"/>
                <a:cs typeface="Calibri"/>
                <a:sym typeface="Calibri"/>
              </a:rPr>
              <a:t> </a:t>
            </a:r>
            <a:r>
              <a:rPr lang="en-US" sz="2800" b="1" i="0" u="none" strike="noStrike" cap="none" dirty="0">
                <a:solidFill>
                  <a:srgbClr val="7030A0"/>
                </a:solidFill>
                <a:latin typeface="+mn-lt"/>
                <a:ea typeface="Calibri"/>
                <a:cs typeface="Calibri"/>
                <a:sym typeface="Calibri"/>
              </a:rPr>
              <a:t>PAY BACK with interest</a:t>
            </a:r>
            <a:endParaRPr sz="1400" b="0" i="0" u="none" strike="noStrike" cap="none" dirty="0">
              <a:solidFill>
                <a:srgbClr val="000000"/>
              </a:solidFill>
              <a:latin typeface="+mn-lt"/>
              <a:sym typeface="Arial"/>
            </a:endParaRPr>
          </a:p>
        </p:txBody>
      </p:sp>
      <p:sp>
        <p:nvSpPr>
          <p:cNvPr id="896" name="Google Shape;896;p44"/>
          <p:cNvSpPr/>
          <p:nvPr/>
        </p:nvSpPr>
        <p:spPr>
          <a:xfrm>
            <a:off x="1076385" y="5493858"/>
            <a:ext cx="2011264" cy="1554642"/>
          </a:xfrm>
          <a:prstGeom prst="roundRect">
            <a:avLst>
              <a:gd name="adj" fmla="val 16667"/>
            </a:avLst>
          </a:prstGeom>
          <a:solidFill>
            <a:srgbClr val="FED53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700"/>
              <a:buFont typeface="Calibri"/>
              <a:buNone/>
            </a:pPr>
            <a:r>
              <a:rPr lang="en-US" sz="2800" b="1" i="0" u="none" strike="noStrike" cap="none">
                <a:solidFill>
                  <a:srgbClr val="0A1F41"/>
                </a:solidFill>
                <a:latin typeface="+mn-lt"/>
                <a:ea typeface="Calibri"/>
                <a:cs typeface="Calibri"/>
                <a:sym typeface="Calibri"/>
              </a:rPr>
              <a:t>Work</a:t>
            </a:r>
            <a:endParaRPr sz="1400" b="0" i="0" u="none" strike="noStrike" cap="none">
              <a:solidFill>
                <a:srgbClr val="000000"/>
              </a:solidFill>
              <a:latin typeface="+mn-lt"/>
              <a:ea typeface="Arial"/>
              <a:cs typeface="Arial"/>
              <a:sym typeface="Arial"/>
            </a:endParaRPr>
          </a:p>
          <a:p>
            <a:pPr marL="0" marR="0" lvl="0" indent="0" algn="ctr" rtl="0">
              <a:lnSpc>
                <a:spcPct val="100000"/>
              </a:lnSpc>
              <a:spcBef>
                <a:spcPts val="200"/>
              </a:spcBef>
              <a:spcAft>
                <a:spcPts val="0"/>
              </a:spcAft>
              <a:buClr>
                <a:srgbClr val="0A1F41"/>
              </a:buClr>
              <a:buSzPts val="700"/>
              <a:buFont typeface="Calibri"/>
              <a:buNone/>
            </a:pPr>
            <a:r>
              <a:rPr lang="en-US" sz="2800" b="1" i="0" u="none" strike="noStrike" cap="none">
                <a:solidFill>
                  <a:srgbClr val="0A1F41"/>
                </a:solidFill>
                <a:latin typeface="+mn-lt"/>
                <a:ea typeface="Calibri"/>
                <a:cs typeface="Calibri"/>
                <a:sym typeface="Calibri"/>
              </a:rPr>
              <a:t>(Earn)</a:t>
            </a:r>
            <a:endParaRPr sz="1400" b="0" i="0" u="none" strike="noStrike" cap="none">
              <a:solidFill>
                <a:srgbClr val="000000"/>
              </a:solidFill>
              <a:latin typeface="+mn-lt"/>
              <a:ea typeface="Arial"/>
              <a:cs typeface="Arial"/>
              <a:sym typeface="Arial"/>
            </a:endParaRPr>
          </a:p>
        </p:txBody>
      </p:sp>
      <p:sp>
        <p:nvSpPr>
          <p:cNvPr id="897" name="Google Shape;897;p44"/>
          <p:cNvSpPr/>
          <p:nvPr/>
        </p:nvSpPr>
        <p:spPr>
          <a:xfrm>
            <a:off x="1112936" y="7418836"/>
            <a:ext cx="2011264" cy="1554642"/>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mn-lt"/>
                <a:ea typeface="Calibri"/>
                <a:cs typeface="Calibri"/>
                <a:sym typeface="Calibri"/>
              </a:rPr>
              <a:t>Loans </a:t>
            </a:r>
            <a:endParaRPr sz="1400" b="0" i="0" u="none" strike="noStrike" cap="none">
              <a:solidFill>
                <a:srgbClr val="000000"/>
              </a:solidFill>
              <a:latin typeface="+mn-lt"/>
              <a:ea typeface="Arial"/>
              <a:cs typeface="Arial"/>
              <a:sym typeface="Arial"/>
            </a:endParaRPr>
          </a:p>
          <a:p>
            <a:pPr marL="0" marR="0" lvl="0" indent="0" algn="ctr"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mn-lt"/>
                <a:ea typeface="Calibri"/>
                <a:cs typeface="Calibri"/>
                <a:sym typeface="Calibri"/>
              </a:rPr>
              <a:t>(Pay Back</a:t>
            </a:r>
            <a:r>
              <a:rPr lang="en-US" sz="28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7876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
                                        </p:tgtEl>
                                        <p:attrNameLst>
                                          <p:attrName>style.visibility</p:attrName>
                                        </p:attrNameLst>
                                      </p:cBhvr>
                                      <p:to>
                                        <p:strVal val="visible"/>
                                      </p:to>
                                    </p:set>
                                    <p:animEffect transition="in" filter="fade">
                                      <p:cBhvr>
                                        <p:cTn id="7" dur="500"/>
                                        <p:tgtEl>
                                          <p:spTgt spid="8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3"/>
                                        </p:tgtEl>
                                        <p:attrNameLst>
                                          <p:attrName>style.visibility</p:attrName>
                                        </p:attrNameLst>
                                      </p:cBhvr>
                                      <p:to>
                                        <p:strVal val="visible"/>
                                      </p:to>
                                    </p:set>
                                    <p:animEffect transition="in" filter="fade">
                                      <p:cBhvr>
                                        <p:cTn id="10" dur="500"/>
                                        <p:tgtEl>
                                          <p:spTgt spid="89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91"/>
                                        </p:tgtEl>
                                        <p:attrNameLst>
                                          <p:attrName>style.visibility</p:attrName>
                                        </p:attrNameLst>
                                      </p:cBhvr>
                                      <p:to>
                                        <p:strVal val="visible"/>
                                      </p:to>
                                    </p:set>
                                    <p:animEffect transition="in" filter="fade">
                                      <p:cBhvr>
                                        <p:cTn id="15" dur="500"/>
                                        <p:tgtEl>
                                          <p:spTgt spid="89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94"/>
                                        </p:tgtEl>
                                        <p:attrNameLst>
                                          <p:attrName>style.visibility</p:attrName>
                                        </p:attrNameLst>
                                      </p:cBhvr>
                                      <p:to>
                                        <p:strVal val="visible"/>
                                      </p:to>
                                    </p:set>
                                    <p:animEffect transition="in" filter="fade">
                                      <p:cBhvr>
                                        <p:cTn id="18" dur="500"/>
                                        <p:tgtEl>
                                          <p:spTgt spid="89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92"/>
                                        </p:tgtEl>
                                        <p:attrNameLst>
                                          <p:attrName>style.visibility</p:attrName>
                                        </p:attrNameLst>
                                      </p:cBhvr>
                                      <p:to>
                                        <p:strVal val="visible"/>
                                      </p:to>
                                    </p:set>
                                    <p:animEffect transition="in" filter="fade">
                                      <p:cBhvr>
                                        <p:cTn id="23" dur="500"/>
                                        <p:tgtEl>
                                          <p:spTgt spid="89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95"/>
                                        </p:tgtEl>
                                        <p:attrNameLst>
                                          <p:attrName>style.visibility</p:attrName>
                                        </p:attrNameLst>
                                      </p:cBhvr>
                                      <p:to>
                                        <p:strVal val="visible"/>
                                      </p:to>
                                    </p:set>
                                    <p:animEffect transition="in" filter="fade">
                                      <p:cBhvr>
                                        <p:cTn id="26" dur="500"/>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p:bldP spid="891" grpId="0" animBg="1"/>
      <p:bldP spid="892" grpId="0" animBg="1"/>
      <p:bldP spid="893" grpId="0"/>
      <p:bldP spid="894" grpId="0"/>
      <p:bldP spid="89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902"/>
        <p:cNvGrpSpPr/>
        <p:nvPr/>
      </p:nvGrpSpPr>
      <p:grpSpPr>
        <a:xfrm>
          <a:off x="0" y="0"/>
          <a:ext cx="0" cy="0"/>
          <a:chOff x="0" y="0"/>
          <a:chExt cx="0" cy="0"/>
        </a:xfrm>
      </p:grpSpPr>
      <p:sp>
        <p:nvSpPr>
          <p:cNvPr id="905" name="Google Shape;905;p45"/>
          <p:cNvSpPr/>
          <p:nvPr/>
        </p:nvSpPr>
        <p:spPr>
          <a:xfrm rot="21417597">
            <a:off x="4443492" y="9185217"/>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903" name="Google Shape;903;p45"/>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904" name="Google Shape;904;p45"/>
          <p:cNvSpPr txBox="1"/>
          <p:nvPr/>
        </p:nvSpPr>
        <p:spPr>
          <a:xfrm rot="-22818">
            <a:off x="1817526" y="1128816"/>
            <a:ext cx="15819348" cy="92341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There is a lot of money available!</a:t>
            </a:r>
            <a:endParaRPr sz="1400" b="0" i="0" u="none" strike="noStrike" cap="none">
              <a:solidFill>
                <a:srgbClr val="000000"/>
              </a:solidFill>
              <a:latin typeface="Arial"/>
              <a:ea typeface="Arial"/>
              <a:cs typeface="Arial"/>
              <a:sym typeface="Arial"/>
            </a:endParaRPr>
          </a:p>
        </p:txBody>
      </p:sp>
      <p:graphicFrame>
        <p:nvGraphicFramePr>
          <p:cNvPr id="906" name="Google Shape;906;p45"/>
          <p:cNvGraphicFramePr/>
          <p:nvPr>
            <p:extLst>
              <p:ext uri="{D42A27DB-BD31-4B8C-83A1-F6EECF244321}">
                <p14:modId xmlns:p14="http://schemas.microsoft.com/office/powerpoint/2010/main" val="1311608842"/>
              </p:ext>
            </p:extLst>
          </p:nvPr>
        </p:nvGraphicFramePr>
        <p:xfrm>
          <a:off x="1266426" y="2772765"/>
          <a:ext cx="15547675" cy="6523115"/>
        </p:xfrm>
        <a:graphic>
          <a:graphicData uri="http://schemas.openxmlformats.org/drawingml/2006/table">
            <a:tbl>
              <a:tblPr firstRow="1" bandRow="1">
                <a:gradFill>
                  <a:gsLst>
                    <a:gs pos="0">
                      <a:srgbClr val="9BE9FF"/>
                    </a:gs>
                    <a:gs pos="35000">
                      <a:srgbClr val="B8F1FF"/>
                    </a:gs>
                    <a:gs pos="100000">
                      <a:srgbClr val="E2FBFF"/>
                    </a:gs>
                  </a:gsLst>
                  <a:lin ang="16200000" scaled="0"/>
                </a:gradFill>
                <a:tableStyleId>{D0B43448-CC2D-4542-B4C5-D41D91F4D556}</a:tableStyleId>
              </a:tblPr>
              <a:tblGrid>
                <a:gridCol w="4839200">
                  <a:extLst>
                    <a:ext uri="{9D8B030D-6E8A-4147-A177-3AD203B41FA5}">
                      <a16:colId xmlns:a16="http://schemas.microsoft.com/office/drawing/2014/main" val="20000"/>
                    </a:ext>
                  </a:extLst>
                </a:gridCol>
                <a:gridCol w="3150700">
                  <a:extLst>
                    <a:ext uri="{9D8B030D-6E8A-4147-A177-3AD203B41FA5}">
                      <a16:colId xmlns:a16="http://schemas.microsoft.com/office/drawing/2014/main" val="20001"/>
                    </a:ext>
                  </a:extLst>
                </a:gridCol>
                <a:gridCol w="3719275">
                  <a:extLst>
                    <a:ext uri="{9D8B030D-6E8A-4147-A177-3AD203B41FA5}">
                      <a16:colId xmlns:a16="http://schemas.microsoft.com/office/drawing/2014/main" val="20002"/>
                    </a:ext>
                  </a:extLst>
                </a:gridCol>
                <a:gridCol w="3838500">
                  <a:extLst>
                    <a:ext uri="{9D8B030D-6E8A-4147-A177-3AD203B41FA5}">
                      <a16:colId xmlns:a16="http://schemas.microsoft.com/office/drawing/2014/main" val="20003"/>
                    </a:ext>
                  </a:extLst>
                </a:gridCol>
              </a:tblGrid>
              <a:tr h="540022">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solidFill>
                      <a:srgbClr val="F4592F"/>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a:t>CSU</a:t>
                      </a:r>
                      <a:endParaRPr sz="1400" u="none" strike="noStrike" cap="none"/>
                    </a:p>
                  </a:txBody>
                  <a:tcPr marL="91450" marR="91450" marT="45725" marB="45725">
                    <a:solidFill>
                      <a:srgbClr val="F4592F"/>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a:t>UC </a:t>
                      </a:r>
                      <a:endParaRPr sz="1400" u="none" strike="noStrike" cap="none"/>
                    </a:p>
                  </a:txBody>
                  <a:tcPr marL="91450" marR="91450" marT="45725" marB="45725">
                    <a:solidFill>
                      <a:srgbClr val="F4592F"/>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u="none" strike="noStrike" cap="none"/>
                        <a:t>California Community College </a:t>
                      </a:r>
                      <a:endParaRPr sz="1400" u="none" strike="noStrike" cap="none"/>
                    </a:p>
                  </a:txBody>
                  <a:tcPr marL="91450" marR="91450" marT="45725" marB="45725">
                    <a:solidFill>
                      <a:srgbClr val="F4592F"/>
                    </a:solidFill>
                  </a:tcPr>
                </a:tc>
                <a:extLst>
                  <a:ext uri="{0D108BD9-81ED-4DB2-BD59-A6C34878D82A}">
                    <a16:rowId xmlns:a16="http://schemas.microsoft.com/office/drawing/2014/main" val="10000"/>
                  </a:ext>
                </a:extLst>
              </a:tr>
              <a:tr h="3175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Federal Pell Grant</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Up to $7,395</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Up to $7,395</a:t>
                      </a:r>
                      <a:endParaRPr sz="1400" u="none" strike="noStrike" cap="none"/>
                    </a:p>
                    <a:p>
                      <a:pPr marL="0" marR="0" lvl="0" indent="0" algn="l" rtl="0">
                        <a:lnSpc>
                          <a:spcPct val="100000"/>
                        </a:lnSpc>
                        <a:spcBef>
                          <a:spcPts val="0"/>
                        </a:spcBef>
                        <a:spcAft>
                          <a:spcPts val="0"/>
                        </a:spcAft>
                        <a:buClr>
                          <a:srgbClr val="000000"/>
                        </a:buClr>
                        <a:buSzPts val="2500"/>
                        <a:buFont typeface="Arial"/>
                        <a:buNone/>
                      </a:pPr>
                      <a:endParaRPr sz="2500" b="1" u="none" strike="noStrike" cap="none">
                        <a:solidFill>
                          <a:srgbClr val="4848D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Up to $7,395</a:t>
                      </a:r>
                      <a:endParaRPr sz="1400" u="none" strike="noStrike" cap="none"/>
                    </a:p>
                    <a:p>
                      <a:pPr marL="0" marR="0" lvl="0" indent="0" algn="l" rtl="0">
                        <a:lnSpc>
                          <a:spcPct val="100000"/>
                        </a:lnSpc>
                        <a:spcBef>
                          <a:spcPts val="0"/>
                        </a:spcBef>
                        <a:spcAft>
                          <a:spcPts val="0"/>
                        </a:spcAft>
                        <a:buClr>
                          <a:srgbClr val="000000"/>
                        </a:buClr>
                        <a:buSzPts val="2500"/>
                        <a:buFont typeface="Arial"/>
                        <a:buNone/>
                      </a:pPr>
                      <a:endParaRPr sz="2500" b="1" u="none" strike="noStrike" cap="none">
                        <a:solidFill>
                          <a:srgbClr val="4848D1"/>
                        </a:solidFill>
                      </a:endParaRPr>
                    </a:p>
                  </a:txBody>
                  <a:tcPr marL="91450" marR="91450" marT="45725" marB="45725">
                    <a:solidFill>
                      <a:schemeClr val="lt1"/>
                    </a:solidFill>
                  </a:tcPr>
                </a:tc>
                <a:extLst>
                  <a:ext uri="{0D108BD9-81ED-4DB2-BD59-A6C34878D82A}">
                    <a16:rowId xmlns:a16="http://schemas.microsoft.com/office/drawing/2014/main" val="10001"/>
                  </a:ext>
                </a:extLst>
              </a:tr>
              <a:tr h="7620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dirty="0">
                          <a:solidFill>
                            <a:srgbClr val="F4592F"/>
                          </a:solidFill>
                        </a:rPr>
                        <a:t>Cal Grant Foster Youth Access Award (non-tuition)</a:t>
                      </a:r>
                      <a:endParaRPr sz="14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Up to $6,000</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Up to $6,000</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Up to $6,000</a:t>
                      </a:r>
                      <a:endParaRPr sz="1400" u="none" strike="noStrike" cap="none"/>
                    </a:p>
                  </a:txBody>
                  <a:tcPr marL="91450" marR="91450" marT="45725" marB="45725">
                    <a:solidFill>
                      <a:schemeClr val="lt1"/>
                    </a:solidFill>
                  </a:tcPr>
                </a:tc>
                <a:extLst>
                  <a:ext uri="{0D108BD9-81ED-4DB2-BD59-A6C34878D82A}">
                    <a16:rowId xmlns:a16="http://schemas.microsoft.com/office/drawing/2014/main" val="10002"/>
                  </a:ext>
                </a:extLst>
              </a:tr>
              <a:tr h="6096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Cal Grant Tuition &amp; fees</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Up to $5,742</a:t>
                      </a:r>
                    </a:p>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(Full Tuition &amp; Fees) </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Up to $16,236</a:t>
                      </a:r>
                    </a:p>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(Full Tuition and Fees) </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endParaRPr sz="2500" b="1" u="none" strike="noStrike" cap="none">
                        <a:solidFill>
                          <a:srgbClr val="4848D1"/>
                        </a:solidFill>
                      </a:endParaRPr>
                    </a:p>
                  </a:txBody>
                  <a:tcPr marL="91450" marR="91450" marT="45725" marB="45725">
                    <a:solidFill>
                      <a:schemeClr val="lt1"/>
                    </a:solidFill>
                  </a:tcPr>
                </a:tc>
                <a:extLst>
                  <a:ext uri="{0D108BD9-81ED-4DB2-BD59-A6C34878D82A}">
                    <a16:rowId xmlns:a16="http://schemas.microsoft.com/office/drawing/2014/main" val="10003"/>
                  </a:ext>
                </a:extLst>
              </a:tr>
              <a:tr h="685800">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CA College Promise Grant tuition waiver</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chemeClr val="dk1"/>
                        </a:buClr>
                        <a:buSzPts val="2500"/>
                        <a:buFont typeface="Calibri"/>
                        <a:buNone/>
                      </a:pPr>
                      <a:endParaRPr sz="2500" b="1" u="none" strike="noStrike" cap="none">
                        <a:solidFill>
                          <a:srgbClr val="4848D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endParaRPr sz="2500" b="1" u="none" strike="noStrike" cap="none">
                        <a:solidFill>
                          <a:srgbClr val="4848D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Approx. $1,458 in value. </a:t>
                      </a:r>
                      <a:endParaRPr sz="1400" u="none" strike="noStrike" cap="none"/>
                    </a:p>
                  </a:txBody>
                  <a:tcPr marL="91450" marR="91450" marT="45725" marB="45725">
                    <a:solidFill>
                      <a:schemeClr val="lt1"/>
                    </a:solidFill>
                  </a:tcPr>
                </a:tc>
                <a:extLst>
                  <a:ext uri="{0D108BD9-81ED-4DB2-BD59-A6C34878D82A}">
                    <a16:rowId xmlns:a16="http://schemas.microsoft.com/office/drawing/2014/main" val="10004"/>
                  </a:ext>
                </a:extLst>
              </a:tr>
              <a:tr h="609925">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Chafee Grant</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Up to $5,000</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Up to $5,000</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500" b="1" u="none" strike="noStrike" cap="none">
                          <a:solidFill>
                            <a:srgbClr val="4848D1"/>
                          </a:solidFill>
                        </a:rPr>
                        <a:t>Up to $5,000</a:t>
                      </a:r>
                      <a:endParaRPr sz="1400" u="none" strike="noStrike" cap="none"/>
                    </a:p>
                  </a:txBody>
                  <a:tcPr marL="91450" marR="91450" marT="45725" marB="45725">
                    <a:solidFill>
                      <a:schemeClr val="lt1"/>
                    </a:solidFill>
                  </a:tcPr>
                </a:tc>
                <a:extLst>
                  <a:ext uri="{0D108BD9-81ED-4DB2-BD59-A6C34878D82A}">
                    <a16:rowId xmlns:a16="http://schemas.microsoft.com/office/drawing/2014/main" val="10005"/>
                  </a:ext>
                </a:extLst>
              </a:tr>
              <a:tr h="805607">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Student Success  Completion Grant</a:t>
                      </a:r>
                    </a:p>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F4592F"/>
                          </a:solidFill>
                        </a:rPr>
                        <a:t>(12+ units) </a:t>
                      </a: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endParaRPr sz="1400"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500" b="1" u="none" strike="noStrike" cap="none">
                          <a:solidFill>
                            <a:srgbClr val="4848D1"/>
                          </a:solidFill>
                        </a:rPr>
                        <a:t>$5,250 per semester </a:t>
                      </a:r>
                      <a:endParaRPr sz="1400" u="none" strike="noStrike" cap="none"/>
                    </a:p>
                  </a:txBody>
                  <a:tcPr marL="91450" marR="91450" marT="45725" marB="45725">
                    <a:solidFill>
                      <a:schemeClr val="lt1"/>
                    </a:solidFill>
                  </a:tcPr>
                </a:tc>
                <a:extLst>
                  <a:ext uri="{0D108BD9-81ED-4DB2-BD59-A6C34878D82A}">
                    <a16:rowId xmlns:a16="http://schemas.microsoft.com/office/drawing/2014/main" val="10006"/>
                  </a:ext>
                </a:extLst>
              </a:tr>
              <a:tr h="0">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rgbClr val="4848D1"/>
                          </a:solidFill>
                        </a:rPr>
                        <a:t>Total:</a:t>
                      </a:r>
                      <a:endParaRPr sz="1400" u="none" strike="noStrike" cap="none"/>
                    </a:p>
                  </a:txBody>
                  <a:tcPr marL="91450" marR="91450" marT="45725" marB="45725">
                    <a:solidFill>
                      <a:srgbClr val="FED53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u="none" strike="noStrike" cap="none">
                          <a:solidFill>
                            <a:srgbClr val="4848D1"/>
                          </a:solidFill>
                        </a:rPr>
                        <a:t>$24,937</a:t>
                      </a:r>
                      <a:endParaRPr sz="1400" u="none" strike="noStrike" cap="none"/>
                    </a:p>
                  </a:txBody>
                  <a:tcPr marL="91450" marR="91450" marT="45725" marB="45725">
                    <a:solidFill>
                      <a:srgbClr val="FED53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u="none" strike="noStrike" cap="none">
                          <a:solidFill>
                            <a:srgbClr val="4848D1"/>
                          </a:solidFill>
                        </a:rPr>
                        <a:t>$34,631</a:t>
                      </a:r>
                      <a:endParaRPr sz="1400" u="none" strike="noStrike" cap="none"/>
                    </a:p>
                  </a:txBody>
                  <a:tcPr marL="91450" marR="91450" marT="45725" marB="45725">
                    <a:solidFill>
                      <a:srgbClr val="FED53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u="none" strike="noStrike" cap="none" dirty="0">
                          <a:solidFill>
                            <a:srgbClr val="4848D1"/>
                          </a:solidFill>
                        </a:rPr>
                        <a:t>$30,753</a:t>
                      </a:r>
                      <a:endParaRPr sz="1400" u="none" strike="noStrike" cap="none" dirty="0"/>
                    </a:p>
                  </a:txBody>
                  <a:tcPr marL="91450" marR="91450" marT="45725" marB="45725">
                    <a:solidFill>
                      <a:srgbClr val="FED531"/>
                    </a:solidFill>
                  </a:tcPr>
                </a:tc>
                <a:extLst>
                  <a:ext uri="{0D108BD9-81ED-4DB2-BD59-A6C34878D82A}">
                    <a16:rowId xmlns:a16="http://schemas.microsoft.com/office/drawing/2014/main" val="10007"/>
                  </a:ext>
                </a:extLst>
              </a:tr>
            </a:tbl>
          </a:graphicData>
        </a:graphic>
      </p:graphicFrame>
      <p:sp>
        <p:nvSpPr>
          <p:cNvPr id="908" name="Google Shape;908;p45"/>
          <p:cNvSpPr txBox="1"/>
          <p:nvPr/>
        </p:nvSpPr>
        <p:spPr>
          <a:xfrm rot="21577216">
            <a:off x="717856" y="1647962"/>
            <a:ext cx="17336481" cy="1107354"/>
          </a:xfrm>
          <a:prstGeom prst="rect">
            <a:avLst/>
          </a:prstGeom>
          <a:noFill/>
          <a:ln>
            <a:noFill/>
          </a:ln>
        </p:spPr>
        <p:txBody>
          <a:bodyPr spcFirstLastPara="1" wrap="square" lIns="0" tIns="0" rIns="0" bIns="0" anchor="t" anchorCtr="0">
            <a:spAutoFit/>
          </a:bodyPr>
          <a:lstStyle/>
          <a:p>
            <a:pPr marL="0" marR="0" lvl="0" indent="0" algn="l" rtl="0">
              <a:lnSpc>
                <a:spcPct val="257142"/>
              </a:lnSpc>
              <a:spcBef>
                <a:spcPts val="0"/>
              </a:spcBef>
              <a:spcAft>
                <a:spcPts val="0"/>
              </a:spcAft>
              <a:buClr>
                <a:srgbClr val="000000"/>
              </a:buClr>
              <a:buSzPts val="2800"/>
              <a:buFont typeface="Arial"/>
              <a:buNone/>
            </a:pPr>
            <a:r>
              <a:rPr lang="en-US" sz="2800" b="1" i="0" u="none" strike="noStrike" cap="none" dirty="0">
                <a:solidFill>
                  <a:schemeClr val="lt1"/>
                </a:solidFill>
                <a:latin typeface="Poppins"/>
                <a:ea typeface="Poppins"/>
                <a:cs typeface="Poppins"/>
                <a:sym typeface="Poppins"/>
              </a:rPr>
              <a:t>Examples of common financial aid award packages from 2023-24 for full-time students:</a:t>
            </a: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30C183E9-075A-412B-B131-F0F858972207}"/>
              </a:ext>
            </a:extLst>
          </p:cNvPr>
          <p:cNvSpPr txBox="1"/>
          <p:nvPr/>
        </p:nvSpPr>
        <p:spPr>
          <a:xfrm rot="21445023">
            <a:off x="4578244" y="9499673"/>
            <a:ext cx="13056017" cy="538609"/>
          </a:xfrm>
          <a:prstGeom prst="rect">
            <a:avLst/>
          </a:prstGeom>
          <a:noFill/>
        </p:spPr>
        <p:txBody>
          <a:bodyPr wrap="square" rtlCol="0">
            <a:spAutoFit/>
          </a:bodyPr>
          <a:lstStyle/>
          <a:p>
            <a:r>
              <a:rPr lang="en-US" sz="2900" b="1" dirty="0">
                <a:solidFill>
                  <a:srgbClr val="4848D1"/>
                </a:solidFill>
              </a:rPr>
              <a:t>Does not include AB12/</a:t>
            </a:r>
            <a:r>
              <a:rPr lang="en-US" sz="2900" b="1" dirty="0" err="1">
                <a:solidFill>
                  <a:srgbClr val="4848D1"/>
                </a:solidFill>
              </a:rPr>
              <a:t>SILP</a:t>
            </a:r>
            <a:r>
              <a:rPr lang="en-US" sz="2900" b="1" dirty="0">
                <a:solidFill>
                  <a:srgbClr val="4848D1"/>
                </a:solidFill>
              </a:rPr>
              <a:t> stipends students may be eligible to receive!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79">
          <a:extLst>
            <a:ext uri="{FF2B5EF4-FFF2-40B4-BE49-F238E27FC236}">
              <a16:creationId xmlns:a16="http://schemas.microsoft.com/office/drawing/2014/main" id="{4755A6B4-00B7-F2EA-EA2F-8B1BBAA0F273}"/>
            </a:ext>
          </a:extLst>
        </p:cNvPr>
        <p:cNvGrpSpPr/>
        <p:nvPr/>
      </p:nvGrpSpPr>
      <p:grpSpPr>
        <a:xfrm>
          <a:off x="0" y="0"/>
          <a:ext cx="0" cy="0"/>
          <a:chOff x="0" y="0"/>
          <a:chExt cx="0" cy="0"/>
        </a:xfrm>
      </p:grpSpPr>
      <p:sp>
        <p:nvSpPr>
          <p:cNvPr id="380" name="Google Shape;380;p9">
            <a:extLst>
              <a:ext uri="{FF2B5EF4-FFF2-40B4-BE49-F238E27FC236}">
                <a16:creationId xmlns:a16="http://schemas.microsoft.com/office/drawing/2014/main" id="{16273582-FDD4-A75A-AF9D-29DA390BF98D}"/>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395" name="Google Shape;395;p9">
            <a:extLst>
              <a:ext uri="{FF2B5EF4-FFF2-40B4-BE49-F238E27FC236}">
                <a16:creationId xmlns:a16="http://schemas.microsoft.com/office/drawing/2014/main" id="{2EE44D7B-B25F-5AE5-92BC-8182B3242F42}"/>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3" name="TextBox 2">
            <a:extLst>
              <a:ext uri="{FF2B5EF4-FFF2-40B4-BE49-F238E27FC236}">
                <a16:creationId xmlns:a16="http://schemas.microsoft.com/office/drawing/2014/main" id="{F06F8273-6F79-0BDE-9627-B19B5206E759}"/>
              </a:ext>
            </a:extLst>
          </p:cNvPr>
          <p:cNvSpPr txBox="1"/>
          <p:nvPr/>
        </p:nvSpPr>
        <p:spPr>
          <a:xfrm>
            <a:off x="2417323" y="3489187"/>
            <a:ext cx="1376950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Arial"/>
              <a:buNone/>
              <a:tabLst/>
              <a:defRPr/>
            </a:pPr>
            <a:r>
              <a:rPr lang="en-US" sz="5400" u="sng" dirty="0">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Let’s hear from several former foster youth who </a:t>
            </a:r>
            <a:r>
              <a:rPr lang="en-US" sz="5400" u="sng" dirty="0">
                <a:solidFill>
                  <a:schemeClr val="bg1"/>
                </a:solidFill>
                <a:latin typeface="Arial"/>
                <a:ea typeface="Arial"/>
                <a:cs typeface="Arial"/>
                <a:sym typeface="Arial"/>
              </a:rPr>
              <a:t>received financial aid to attend college.</a:t>
            </a:r>
            <a:endParaRPr lang="en-US" sz="5400"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898261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29"/>
        <p:cNvGrpSpPr/>
        <p:nvPr/>
      </p:nvGrpSpPr>
      <p:grpSpPr>
        <a:xfrm>
          <a:off x="0" y="0"/>
          <a:ext cx="0" cy="0"/>
          <a:chOff x="0" y="0"/>
          <a:chExt cx="0" cy="0"/>
        </a:xfrm>
      </p:grpSpPr>
      <p:sp>
        <p:nvSpPr>
          <p:cNvPr id="930" name="Google Shape;930;p47"/>
          <p:cNvSpPr txBox="1"/>
          <p:nvPr/>
        </p:nvSpPr>
        <p:spPr>
          <a:xfrm>
            <a:off x="2285999" y="565865"/>
            <a:ext cx="14630400" cy="923330"/>
          </a:xfrm>
          <a:prstGeom prst="rect">
            <a:avLst/>
          </a:prstGeom>
          <a:noFill/>
          <a:ln>
            <a:noFill/>
          </a:ln>
        </p:spPr>
        <p:txBody>
          <a:bodyPr spcFirstLastPara="1" wrap="square" lIns="0" tIns="0" rIns="0" bIns="0" anchor="t" anchorCtr="0">
            <a:spAutoFit/>
          </a:bodyPr>
          <a:lstStyle/>
          <a:p>
            <a:pPr marL="0" marR="0" lvl="0" indent="0" algn="l" rtl="0">
              <a:lnSpc>
                <a:spcPct val="133333"/>
              </a:lnSpc>
              <a:spcBef>
                <a:spcPts val="0"/>
              </a:spcBef>
              <a:spcAft>
                <a:spcPts val="0"/>
              </a:spcAft>
              <a:buClr>
                <a:srgbClr val="000000"/>
              </a:buClr>
              <a:buSzPts val="5400"/>
              <a:buFont typeface="Arial"/>
              <a:buNone/>
            </a:pPr>
            <a:r>
              <a:rPr lang="en-US" sz="5400" b="1" i="0" u="none" strike="noStrike" cap="none">
                <a:solidFill>
                  <a:srgbClr val="FED531"/>
                </a:solidFill>
                <a:latin typeface="Poppins"/>
                <a:ea typeface="Poppins"/>
                <a:cs typeface="Poppins"/>
                <a:sym typeface="Poppins"/>
              </a:rPr>
              <a:t>How to Apply: Financial Aid Resources</a:t>
            </a:r>
            <a:endParaRPr sz="1400" b="0" i="0" u="none" strike="noStrike" cap="none">
              <a:solidFill>
                <a:srgbClr val="000000"/>
              </a:solidFill>
              <a:latin typeface="Arial"/>
              <a:ea typeface="Arial"/>
              <a:cs typeface="Arial"/>
              <a:sym typeface="Arial"/>
            </a:endParaRPr>
          </a:p>
        </p:txBody>
      </p:sp>
      <p:sp>
        <p:nvSpPr>
          <p:cNvPr id="931" name="Google Shape;931;p47"/>
          <p:cNvSpPr txBox="1"/>
          <p:nvPr/>
        </p:nvSpPr>
        <p:spPr>
          <a:xfrm rot="-22791">
            <a:off x="2288677" y="9173331"/>
            <a:ext cx="16260804" cy="861774"/>
          </a:xfrm>
          <a:prstGeom prst="rect">
            <a:avLst/>
          </a:prstGeom>
          <a:noFill/>
          <a:ln>
            <a:noFill/>
          </a:ln>
        </p:spPr>
        <p:txBody>
          <a:bodyPr spcFirstLastPara="1" wrap="square" lIns="0" tIns="0" rIns="0" bIns="0" anchor="t" anchorCtr="0">
            <a:spAutoFit/>
          </a:bodyPr>
          <a:lstStyle/>
          <a:p>
            <a:pPr marL="0" marR="0" lvl="0" indent="0" algn="l" rtl="0">
              <a:lnSpc>
                <a:spcPct val="163636"/>
              </a:lnSpc>
              <a:spcBef>
                <a:spcPts val="0"/>
              </a:spcBef>
              <a:spcAft>
                <a:spcPts val="0"/>
              </a:spcAft>
              <a:buClr>
                <a:srgbClr val="000000"/>
              </a:buClr>
              <a:buSzPts val="4400"/>
              <a:buFont typeface="Arial"/>
              <a:buNone/>
            </a:pPr>
            <a:r>
              <a:rPr lang="en-US" sz="4400" b="1" i="0" u="none" strike="noStrike" cap="none">
                <a:solidFill>
                  <a:schemeClr val="lt1"/>
                </a:solidFill>
                <a:latin typeface="Poppins"/>
                <a:ea typeface="Poppins"/>
                <a:cs typeface="Poppins"/>
                <a:sym typeface="Poppins"/>
              </a:rPr>
              <a:t>www.jbay.org/resources/financial-aid-guide/</a:t>
            </a:r>
            <a:endParaRPr sz="1400" b="0" i="0" u="none" strike="noStrike" cap="none">
              <a:solidFill>
                <a:srgbClr val="000000"/>
              </a:solidFill>
              <a:latin typeface="Arial"/>
              <a:ea typeface="Arial"/>
              <a:cs typeface="Arial"/>
              <a:sym typeface="Arial"/>
            </a:endParaRPr>
          </a:p>
        </p:txBody>
      </p:sp>
      <p:grpSp>
        <p:nvGrpSpPr>
          <p:cNvPr id="9" name="Group 8">
            <a:extLst>
              <a:ext uri="{FF2B5EF4-FFF2-40B4-BE49-F238E27FC236}">
                <a16:creationId xmlns:a16="http://schemas.microsoft.com/office/drawing/2014/main" id="{87F29E57-D0B8-4C74-5097-70C58BB2D508}"/>
              </a:ext>
            </a:extLst>
          </p:cNvPr>
          <p:cNvGrpSpPr/>
          <p:nvPr/>
        </p:nvGrpSpPr>
        <p:grpSpPr>
          <a:xfrm>
            <a:off x="701757" y="2150465"/>
            <a:ext cx="11257241" cy="1207789"/>
            <a:chOff x="701757" y="2150465"/>
            <a:chExt cx="11257241" cy="1207789"/>
          </a:xfrm>
        </p:grpSpPr>
        <p:sp>
          <p:nvSpPr>
            <p:cNvPr id="933" name="Google Shape;933;p47"/>
            <p:cNvSpPr/>
            <p:nvPr/>
          </p:nvSpPr>
          <p:spPr>
            <a:xfrm>
              <a:off x="701757" y="2150465"/>
              <a:ext cx="11257241" cy="120778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47"/>
            <p:cNvSpPr txBox="1"/>
            <p:nvPr/>
          </p:nvSpPr>
          <p:spPr>
            <a:xfrm>
              <a:off x="1596735" y="2252312"/>
              <a:ext cx="9106557" cy="1047444"/>
            </a:xfrm>
            <a:prstGeom prst="rect">
              <a:avLst/>
            </a:prstGeom>
            <a:solidFill>
              <a:srgbClr val="F4592F"/>
            </a:solidFill>
            <a:ln>
              <a:noFill/>
            </a:ln>
          </p:spPr>
          <p:txBody>
            <a:bodyPr spcFirstLastPara="1" wrap="square" lIns="88575" tIns="88575" rIns="88575" bIns="88575" anchor="ctr" anchorCtr="0">
              <a:noAutofit/>
            </a:bodyPr>
            <a:lstStyle/>
            <a:p>
              <a:pPr algn="ctr"/>
              <a:r>
                <a:rPr lang="en-US" sz="2800" b="1" dirty="0">
                  <a:solidFill>
                    <a:schemeClr val="bg1"/>
                  </a:solidFill>
                  <a:cs typeface="Calibri" panose="020F0502020204030204" pitchFamily="34" charset="0"/>
                </a:rPr>
                <a:t>Financial Aid Guide for California Foster and Unaccompanied Homeless Youth</a:t>
              </a:r>
            </a:p>
          </p:txBody>
        </p:sp>
      </p:grpSp>
      <p:grpSp>
        <p:nvGrpSpPr>
          <p:cNvPr id="935" name="Google Shape;935;p47"/>
          <p:cNvGrpSpPr/>
          <p:nvPr/>
        </p:nvGrpSpPr>
        <p:grpSpPr>
          <a:xfrm>
            <a:off x="787673" y="3819244"/>
            <a:ext cx="11181761" cy="1207789"/>
            <a:chOff x="0" y="1381248"/>
            <a:chExt cx="11691487" cy="1233179"/>
          </a:xfrm>
        </p:grpSpPr>
        <p:sp>
          <p:nvSpPr>
            <p:cNvPr id="936" name="Google Shape;936;p47"/>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47"/>
            <p:cNvSpPr txBox="1"/>
            <p:nvPr/>
          </p:nvSpPr>
          <p:spPr>
            <a:xfrm>
              <a:off x="70433" y="1471310"/>
              <a:ext cx="11571089" cy="1112781"/>
            </a:xfrm>
            <a:prstGeom prst="rect">
              <a:avLst/>
            </a:prstGeom>
            <a:solidFill>
              <a:srgbClr val="FED531"/>
            </a:solidFill>
            <a:ln>
              <a:noFill/>
            </a:ln>
          </p:spPr>
          <p:txBody>
            <a:bodyPr spcFirstLastPara="1" wrap="square" lIns="88575" tIns="88575" rIns="88575" bIns="88575" anchor="ctr" anchorCtr="0">
              <a:noAutofit/>
            </a:bodyPr>
            <a:lstStyle/>
            <a:p>
              <a:pPr algn="ctr">
                <a:lnSpc>
                  <a:spcPct val="90000"/>
                </a:lnSpc>
                <a:buSzPts val="3200"/>
              </a:pPr>
              <a:r>
                <a:rPr lang="en-US" sz="3200" b="1" dirty="0">
                  <a:solidFill>
                    <a:schemeClr val="dk1"/>
                  </a:solidFill>
                  <a:latin typeface="+mn-lt"/>
                  <a:ea typeface="Calibri"/>
                  <a:cs typeface="Calibri"/>
                  <a:sym typeface="Calibri"/>
                </a:rPr>
                <a:t>FAFSA and </a:t>
              </a:r>
              <a:r>
                <a:rPr lang="en-US" sz="3200" b="1" dirty="0" err="1">
                  <a:solidFill>
                    <a:schemeClr val="dk1"/>
                  </a:solidFill>
                  <a:latin typeface="+mn-lt"/>
                  <a:ea typeface="Calibri"/>
                  <a:cs typeface="Calibri"/>
                  <a:sym typeface="Calibri"/>
                </a:rPr>
                <a:t>CADAA</a:t>
              </a:r>
              <a:r>
                <a:rPr lang="en-US" sz="3200" b="1" dirty="0">
                  <a:solidFill>
                    <a:schemeClr val="dk1"/>
                  </a:solidFill>
                  <a:latin typeface="+mn-lt"/>
                  <a:ea typeface="Calibri"/>
                  <a:cs typeface="Calibri"/>
                  <a:sym typeface="Calibri"/>
                </a:rPr>
                <a:t> Visual</a:t>
              </a:r>
              <a:r>
                <a:rPr lang="en-US" sz="3200" b="1" i="0" u="none" strike="noStrike" cap="none" dirty="0">
                  <a:solidFill>
                    <a:schemeClr val="dk1"/>
                  </a:solidFill>
                  <a:latin typeface="+mn-lt"/>
                  <a:ea typeface="Calibri"/>
                  <a:cs typeface="Calibri"/>
                  <a:sym typeface="Calibri"/>
                </a:rPr>
                <a:t> Step-by-Step </a:t>
              </a:r>
              <a:r>
                <a:rPr lang="en-US" sz="3200" b="1" dirty="0">
                  <a:solidFill>
                    <a:schemeClr val="dk1"/>
                  </a:solidFill>
                  <a:latin typeface="+mn-lt"/>
                  <a:ea typeface="Calibri"/>
                  <a:cs typeface="Calibri"/>
                  <a:sym typeface="Calibri"/>
                </a:rPr>
                <a:t>Guides</a:t>
              </a:r>
              <a:endParaRPr sz="1400" b="0" i="0" u="none" strike="noStrike" cap="none" dirty="0">
                <a:solidFill>
                  <a:schemeClr val="dk1"/>
                </a:solidFill>
                <a:latin typeface="+mn-lt"/>
                <a:ea typeface="Arial"/>
                <a:cs typeface="Arial"/>
                <a:sym typeface="Arial"/>
              </a:endParaRPr>
            </a:p>
          </p:txBody>
        </p:sp>
      </p:grpSp>
      <p:grpSp>
        <p:nvGrpSpPr>
          <p:cNvPr id="938" name="Google Shape;938;p47"/>
          <p:cNvGrpSpPr/>
          <p:nvPr/>
        </p:nvGrpSpPr>
        <p:grpSpPr>
          <a:xfrm>
            <a:off x="787673" y="5546521"/>
            <a:ext cx="11201336" cy="1207789"/>
            <a:chOff x="-2224736" y="2689210"/>
            <a:chExt cx="11691487" cy="1233179"/>
          </a:xfrm>
        </p:grpSpPr>
        <p:sp>
          <p:nvSpPr>
            <p:cNvPr id="939" name="Google Shape;939;p47"/>
            <p:cNvSpPr/>
            <p:nvPr/>
          </p:nvSpPr>
          <p:spPr>
            <a:xfrm>
              <a:off x="-2224736" y="2689210"/>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47"/>
            <p:cNvSpPr txBox="1"/>
            <p:nvPr/>
          </p:nvSpPr>
          <p:spPr>
            <a:xfrm>
              <a:off x="-2135663" y="2749636"/>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1" i="0" u="none" strike="noStrike" cap="none" dirty="0">
                  <a:solidFill>
                    <a:schemeClr val="lt1"/>
                  </a:solidFill>
                  <a:latin typeface="+mn-lt"/>
                  <a:ea typeface="Calibri"/>
                  <a:cs typeface="Calibri"/>
                  <a:sym typeface="Calibri"/>
                </a:rPr>
                <a:t>Completing the FAFSA/</a:t>
              </a:r>
              <a:r>
                <a:rPr lang="en-US" sz="3200" b="1" i="0" u="none" strike="noStrike" cap="none" dirty="0" err="1">
                  <a:solidFill>
                    <a:schemeClr val="lt1"/>
                  </a:solidFill>
                  <a:latin typeface="+mn-lt"/>
                  <a:ea typeface="Calibri"/>
                  <a:cs typeface="Calibri"/>
                  <a:sym typeface="Calibri"/>
                </a:rPr>
                <a:t>CADAA</a:t>
              </a:r>
              <a:r>
                <a:rPr lang="en-US" sz="3200" b="1" i="0" u="none" strike="noStrike" cap="none" dirty="0">
                  <a:solidFill>
                    <a:schemeClr val="lt1"/>
                  </a:solidFill>
                  <a:latin typeface="+mn-lt"/>
                  <a:ea typeface="Calibri"/>
                  <a:cs typeface="Calibri"/>
                  <a:sym typeface="Calibri"/>
                </a:rPr>
                <a:t>: A How-To for Adult Supporters Webinar </a:t>
              </a:r>
              <a:endParaRPr sz="1400" b="0" i="0" u="none" strike="noStrike" cap="none" dirty="0">
                <a:solidFill>
                  <a:srgbClr val="000000"/>
                </a:solidFill>
                <a:latin typeface="+mn-lt"/>
                <a:ea typeface="Arial"/>
                <a:cs typeface="Arial"/>
                <a:sym typeface="Arial"/>
              </a:endParaRPr>
            </a:p>
          </p:txBody>
        </p:sp>
      </p:grpSp>
      <p:pic>
        <p:nvPicPr>
          <p:cNvPr id="5" name="Picture 4" descr="A cover of a book with people in graduation gowns&#10;&#10;Description automatically generated">
            <a:extLst>
              <a:ext uri="{FF2B5EF4-FFF2-40B4-BE49-F238E27FC236}">
                <a16:creationId xmlns:a16="http://schemas.microsoft.com/office/drawing/2014/main" id="{DF8FBB2C-5409-1C00-5D40-F002A37FEFA9}"/>
              </a:ext>
            </a:extLst>
          </p:cNvPr>
          <p:cNvPicPr>
            <a:picLocks noChangeAspect="1"/>
          </p:cNvPicPr>
          <p:nvPr/>
        </p:nvPicPr>
        <p:blipFill>
          <a:blip r:embed="rId3"/>
          <a:stretch>
            <a:fillRect/>
          </a:stretch>
        </p:blipFill>
        <p:spPr>
          <a:xfrm rot="493524">
            <a:off x="13226560" y="2207511"/>
            <a:ext cx="4486275" cy="5781675"/>
          </a:xfrm>
          <a:prstGeom prst="rect">
            <a:avLst/>
          </a:prstGeom>
        </p:spPr>
      </p:pic>
    </p:spTree>
    <p:extLst>
      <p:ext uri="{BB962C8B-B14F-4D97-AF65-F5344CB8AC3E}">
        <p14:creationId xmlns:p14="http://schemas.microsoft.com/office/powerpoint/2010/main" val="393025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35"/>
                                        </p:tgtEl>
                                        <p:attrNameLst>
                                          <p:attrName>style.visibility</p:attrName>
                                        </p:attrNameLst>
                                      </p:cBhvr>
                                      <p:to>
                                        <p:strVal val="visible"/>
                                      </p:to>
                                    </p:set>
                                    <p:animEffect transition="in" filter="wipe(down)">
                                      <p:cBhvr>
                                        <p:cTn id="12" dur="500"/>
                                        <p:tgtEl>
                                          <p:spTgt spid="9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38"/>
                                        </p:tgtEl>
                                        <p:attrNameLst>
                                          <p:attrName>style.visibility</p:attrName>
                                        </p:attrNameLst>
                                      </p:cBhvr>
                                      <p:to>
                                        <p:strVal val="visible"/>
                                      </p:to>
                                    </p:set>
                                    <p:animEffect transition="in" filter="wipe(down)">
                                      <p:cBhvr>
                                        <p:cTn id="17" dur="500"/>
                                        <p:tgtEl>
                                          <p:spTgt spid="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951"/>
        <p:cNvGrpSpPr/>
        <p:nvPr/>
      </p:nvGrpSpPr>
      <p:grpSpPr>
        <a:xfrm>
          <a:off x="0" y="0"/>
          <a:ext cx="0" cy="0"/>
          <a:chOff x="0" y="0"/>
          <a:chExt cx="0" cy="0"/>
        </a:xfrm>
      </p:grpSpPr>
      <p:sp>
        <p:nvSpPr>
          <p:cNvPr id="952" name="Google Shape;952;p48"/>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953" name="Google Shape;953;p48"/>
          <p:cNvSpPr txBox="1"/>
          <p:nvPr/>
        </p:nvSpPr>
        <p:spPr>
          <a:xfrm rot="-22791">
            <a:off x="1831424" y="1500286"/>
            <a:ext cx="15819408" cy="92333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dirty="0">
                <a:solidFill>
                  <a:srgbClr val="25D1FD"/>
                </a:solidFill>
                <a:latin typeface="Poppins"/>
                <a:ea typeface="Poppins"/>
                <a:cs typeface="Poppins"/>
                <a:sym typeface="Poppins"/>
              </a:rPr>
              <a:t>How to Apply for Financial Aid</a:t>
            </a:r>
            <a:endParaRPr sz="1400" b="0" i="0" u="none" strike="noStrike" cap="none" dirty="0">
              <a:solidFill>
                <a:srgbClr val="000000"/>
              </a:solidFill>
              <a:latin typeface="Arial"/>
              <a:ea typeface="Arial"/>
              <a:cs typeface="Arial"/>
              <a:sym typeface="Arial"/>
            </a:endParaRPr>
          </a:p>
        </p:txBody>
      </p:sp>
      <p:sp>
        <p:nvSpPr>
          <p:cNvPr id="954" name="Google Shape;954;p48"/>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955" name="Google Shape;955;p48"/>
          <p:cNvSpPr txBox="1"/>
          <p:nvPr/>
        </p:nvSpPr>
        <p:spPr>
          <a:xfrm rot="-22763">
            <a:off x="7164182" y="1986602"/>
            <a:ext cx="4077689" cy="431110"/>
          </a:xfrm>
          <a:prstGeom prst="rect">
            <a:avLst/>
          </a:prstGeom>
          <a:noFill/>
          <a:ln>
            <a:noFill/>
          </a:ln>
        </p:spPr>
        <p:txBody>
          <a:bodyPr spcFirstLastPara="1" wrap="square" lIns="0" tIns="0" rIns="0" bIns="0" anchor="t" anchorCtr="0">
            <a:spAutoFit/>
          </a:bodyPr>
          <a:lstStyle/>
          <a:p>
            <a:pPr marL="0" marR="0" lvl="0" indent="0" algn="ctr" rtl="0">
              <a:lnSpc>
                <a:spcPct val="257142"/>
              </a:lnSpc>
              <a:spcBef>
                <a:spcPts val="0"/>
              </a:spcBef>
              <a:spcAft>
                <a:spcPts val="0"/>
              </a:spcAft>
              <a:buClr>
                <a:srgbClr val="000000"/>
              </a:buClr>
              <a:buSzPts val="2800"/>
              <a:buFont typeface="Arial"/>
              <a:buNone/>
            </a:pPr>
            <a:r>
              <a:rPr lang="en-US" sz="2800" b="1" i="0" u="none" strike="noStrike" cap="none" dirty="0">
                <a:solidFill>
                  <a:schemeClr val="lt1"/>
                </a:solidFill>
                <a:latin typeface="Poppins"/>
                <a:ea typeface="Poppins"/>
                <a:cs typeface="Poppins"/>
                <a:sym typeface="Poppins"/>
              </a:rPr>
              <a:t>If  an applicant is:</a:t>
            </a:r>
            <a:endParaRPr sz="1400" b="0" i="0" u="none" strike="noStrike" cap="none" dirty="0">
              <a:solidFill>
                <a:srgbClr val="000000"/>
              </a:solidFill>
              <a:latin typeface="Arial"/>
              <a:ea typeface="Arial"/>
              <a:cs typeface="Arial"/>
              <a:sym typeface="Arial"/>
            </a:endParaRPr>
          </a:p>
        </p:txBody>
      </p:sp>
      <p:sp>
        <p:nvSpPr>
          <p:cNvPr id="956" name="Google Shape;956;p48"/>
          <p:cNvSpPr/>
          <p:nvPr/>
        </p:nvSpPr>
        <p:spPr>
          <a:xfrm>
            <a:off x="1569715" y="3666036"/>
            <a:ext cx="7373117" cy="1781025"/>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mn-lt"/>
                <a:ea typeface="Calibri"/>
                <a:cs typeface="Calibri"/>
                <a:sym typeface="Calibri"/>
              </a:rPr>
              <a:t>A U.S. Citizen, a permanent resident or other eligible non-citizen</a:t>
            </a:r>
            <a:endParaRPr sz="3600" b="1" i="0" u="none" strike="noStrike" cap="none" dirty="0">
              <a:solidFill>
                <a:schemeClr val="lt1"/>
              </a:solidFill>
              <a:latin typeface="+mn-lt"/>
              <a:ea typeface="Calibri"/>
              <a:cs typeface="Calibri"/>
              <a:sym typeface="Calibri"/>
            </a:endParaRPr>
          </a:p>
        </p:txBody>
      </p:sp>
      <p:sp>
        <p:nvSpPr>
          <p:cNvPr id="957" name="Google Shape;957;p48"/>
          <p:cNvSpPr/>
          <p:nvPr/>
        </p:nvSpPr>
        <p:spPr>
          <a:xfrm>
            <a:off x="10050573" y="3660508"/>
            <a:ext cx="7149645" cy="1781025"/>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mn-lt"/>
                <a:ea typeface="Calibri"/>
                <a:cs typeface="Calibri"/>
                <a:sym typeface="Calibri"/>
              </a:rPr>
              <a:t>An eligible undocumented immigrant</a:t>
            </a:r>
            <a:endParaRPr sz="3600" b="1" i="0" u="none" strike="noStrike" cap="none" dirty="0">
              <a:solidFill>
                <a:schemeClr val="lt1"/>
              </a:solidFill>
              <a:latin typeface="+mn-lt"/>
              <a:ea typeface="Calibri"/>
              <a:cs typeface="Calibri"/>
              <a:sym typeface="Calibri"/>
            </a:endParaRPr>
          </a:p>
        </p:txBody>
      </p:sp>
      <p:sp>
        <p:nvSpPr>
          <p:cNvPr id="958" name="Google Shape;958;p48"/>
          <p:cNvSpPr/>
          <p:nvPr/>
        </p:nvSpPr>
        <p:spPr>
          <a:xfrm rot="7392747">
            <a:off x="7242914" y="3157633"/>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9" name="Google Shape;959;p48"/>
          <p:cNvSpPr/>
          <p:nvPr/>
        </p:nvSpPr>
        <p:spPr>
          <a:xfrm rot="3672723">
            <a:off x="10114067" y="3164587"/>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0" name="Google Shape;960;p48"/>
          <p:cNvSpPr/>
          <p:nvPr/>
        </p:nvSpPr>
        <p:spPr>
          <a:xfrm>
            <a:off x="1579240" y="5911028"/>
            <a:ext cx="7363592" cy="2808034"/>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mn-lt"/>
                <a:ea typeface="Calibri"/>
                <a:cs typeface="Calibri"/>
                <a:sym typeface="Calibri"/>
              </a:rPr>
              <a:t>Complete the Free Application for Federal Student Aid (FAFSA) at </a:t>
            </a:r>
            <a:r>
              <a:rPr lang="en-US" sz="3600" b="1" i="0" strike="noStrike" cap="none" dirty="0">
                <a:solidFill>
                  <a:schemeClr val="bg1"/>
                </a:solidFill>
                <a:latin typeface="+mn-lt"/>
                <a:ea typeface="Calibri"/>
                <a:cs typeface="Calibri"/>
                <a:sym typeface="Calibri"/>
                <a:hlinkClick r:id="rId3">
                  <a:extLst>
                    <a:ext uri="{A12FA001-AC4F-418D-AE19-62706E023703}">
                      <ahyp:hlinkClr xmlns:ahyp="http://schemas.microsoft.com/office/drawing/2018/hyperlinkcolor" val="tx"/>
                    </a:ext>
                  </a:extLst>
                </a:hlinkClick>
              </a:rPr>
              <a:t>fafsa.gov</a:t>
            </a:r>
            <a:r>
              <a:rPr lang="en-US" sz="3600" b="1" dirty="0">
                <a:solidFill>
                  <a:schemeClr val="bg1"/>
                </a:solidFill>
                <a:latin typeface="+mn-lt"/>
                <a:ea typeface="Calibri"/>
                <a:cs typeface="Calibri"/>
                <a:sym typeface="Calibri"/>
              </a:rPr>
              <a:t>.</a:t>
            </a:r>
            <a:endParaRPr sz="1400" b="0" i="0" u="none" strike="noStrike" cap="none" dirty="0">
              <a:solidFill>
                <a:schemeClr val="bg1"/>
              </a:solidFill>
              <a:latin typeface="+mn-lt"/>
              <a:sym typeface="Arial"/>
            </a:endParaRPr>
          </a:p>
        </p:txBody>
      </p:sp>
      <p:sp>
        <p:nvSpPr>
          <p:cNvPr id="961" name="Google Shape;961;p48"/>
          <p:cNvSpPr>
            <a:spLocks noGrp="1" noRot="1" noMove="1" noResize="1" noEditPoints="1" noAdjustHandles="1" noChangeArrowheads="1" noChangeShapeType="1"/>
          </p:cNvSpPr>
          <p:nvPr/>
        </p:nvSpPr>
        <p:spPr>
          <a:xfrm>
            <a:off x="10060098" y="5905500"/>
            <a:ext cx="7149645" cy="2808034"/>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mn-lt"/>
                <a:ea typeface="Calibri"/>
                <a:cs typeface="Calibri"/>
                <a:sym typeface="Calibri"/>
              </a:rPr>
              <a:t>Determine eligibility and complete the CA Dream Act Application (</a:t>
            </a:r>
            <a:r>
              <a:rPr lang="en-US" sz="3600" b="1" i="0" u="none" strike="noStrike" cap="none" dirty="0" err="1">
                <a:solidFill>
                  <a:schemeClr val="lt1"/>
                </a:solidFill>
                <a:latin typeface="+mn-lt"/>
                <a:ea typeface="Calibri"/>
                <a:cs typeface="Calibri"/>
                <a:sym typeface="Calibri"/>
              </a:rPr>
              <a:t>CADAA</a:t>
            </a:r>
            <a:r>
              <a:rPr lang="en-US" sz="3600" b="1" i="0" u="none" strike="noStrike" cap="none" dirty="0">
                <a:solidFill>
                  <a:schemeClr val="lt1"/>
                </a:solidFill>
                <a:latin typeface="+mn-lt"/>
                <a:ea typeface="Calibri"/>
                <a:cs typeface="Calibri"/>
                <a:sym typeface="Calibri"/>
              </a:rPr>
              <a:t>) at </a:t>
            </a:r>
            <a:r>
              <a:rPr lang="en-US" sz="3600" b="1" i="0" u="none" strike="noStrike" cap="none" dirty="0">
                <a:solidFill>
                  <a:schemeClr val="bg1"/>
                </a:solidFill>
                <a:latin typeface="+mn-lt"/>
                <a:ea typeface="Calibri"/>
                <a:cs typeface="Calibri"/>
                <a:sym typeface="Calibri"/>
                <a:hlinkClick r:id="rId4">
                  <a:extLst>
                    <a:ext uri="{A12FA001-AC4F-418D-AE19-62706E023703}">
                      <ahyp:hlinkClr xmlns:ahyp="http://schemas.microsoft.com/office/drawing/2018/hyperlinkcolor" val="tx"/>
                    </a:ext>
                  </a:extLst>
                </a:hlinkClick>
              </a:rPr>
              <a:t>dream.csac.ca.gov/</a:t>
            </a:r>
            <a:r>
              <a:rPr lang="en-US" sz="3600" b="1" i="0" u="none" strike="noStrike" cap="none" dirty="0">
                <a:solidFill>
                  <a:schemeClr val="bg1"/>
                </a:solidFill>
                <a:latin typeface="+mn-lt"/>
                <a:ea typeface="Calibri"/>
                <a:cs typeface="Calibri"/>
                <a:sym typeface="Calibri"/>
              </a:rPr>
              <a:t>.</a:t>
            </a:r>
            <a:endParaRPr sz="1400" b="0" i="0" u="none" strike="noStrike" cap="none" dirty="0">
              <a:solidFill>
                <a:schemeClr val="bg1"/>
              </a:solidFill>
              <a:latin typeface="+mn-lt"/>
              <a:sym typeface="Arial"/>
            </a:endParaRPr>
          </a:p>
        </p:txBody>
      </p:sp>
      <p:sp>
        <p:nvSpPr>
          <p:cNvPr id="962" name="Google Shape;962;p48"/>
          <p:cNvSpPr/>
          <p:nvPr/>
        </p:nvSpPr>
        <p:spPr>
          <a:xfrm rot="5400000">
            <a:off x="7010400" y="5399894"/>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3" name="Google Shape;963;p48"/>
          <p:cNvSpPr/>
          <p:nvPr/>
        </p:nvSpPr>
        <p:spPr>
          <a:xfrm rot="5400000">
            <a:off x="10456967" y="5392469"/>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2731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8"/>
                                        </p:tgtEl>
                                        <p:attrNameLst>
                                          <p:attrName>style.visibility</p:attrName>
                                        </p:attrNameLst>
                                      </p:cBhvr>
                                      <p:to>
                                        <p:strVal val="visible"/>
                                      </p:to>
                                    </p:set>
                                    <p:animEffect transition="in" filter="fade">
                                      <p:cBhvr>
                                        <p:cTn id="7" dur="500"/>
                                        <p:tgtEl>
                                          <p:spTgt spid="9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6"/>
                                        </p:tgtEl>
                                        <p:attrNameLst>
                                          <p:attrName>style.visibility</p:attrName>
                                        </p:attrNameLst>
                                      </p:cBhvr>
                                      <p:to>
                                        <p:strVal val="visible"/>
                                      </p:to>
                                    </p:set>
                                    <p:animEffect transition="in" filter="fade">
                                      <p:cBhvr>
                                        <p:cTn id="10" dur="500"/>
                                        <p:tgtEl>
                                          <p:spTgt spid="9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62"/>
                                        </p:tgtEl>
                                        <p:attrNameLst>
                                          <p:attrName>style.visibility</p:attrName>
                                        </p:attrNameLst>
                                      </p:cBhvr>
                                      <p:to>
                                        <p:strVal val="visible"/>
                                      </p:to>
                                    </p:set>
                                    <p:animEffect transition="in" filter="fade">
                                      <p:cBhvr>
                                        <p:cTn id="15" dur="500"/>
                                        <p:tgtEl>
                                          <p:spTgt spid="96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60"/>
                                        </p:tgtEl>
                                        <p:attrNameLst>
                                          <p:attrName>style.visibility</p:attrName>
                                        </p:attrNameLst>
                                      </p:cBhvr>
                                      <p:to>
                                        <p:strVal val="visible"/>
                                      </p:to>
                                    </p:set>
                                    <p:animEffect transition="in" filter="fade">
                                      <p:cBhvr>
                                        <p:cTn id="18" dur="500"/>
                                        <p:tgtEl>
                                          <p:spTgt spid="9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59"/>
                                        </p:tgtEl>
                                        <p:attrNameLst>
                                          <p:attrName>style.visibility</p:attrName>
                                        </p:attrNameLst>
                                      </p:cBhvr>
                                      <p:to>
                                        <p:strVal val="visible"/>
                                      </p:to>
                                    </p:set>
                                    <p:animEffect transition="in" filter="fade">
                                      <p:cBhvr>
                                        <p:cTn id="23" dur="500"/>
                                        <p:tgtEl>
                                          <p:spTgt spid="95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57"/>
                                        </p:tgtEl>
                                        <p:attrNameLst>
                                          <p:attrName>style.visibility</p:attrName>
                                        </p:attrNameLst>
                                      </p:cBhvr>
                                      <p:to>
                                        <p:strVal val="visible"/>
                                      </p:to>
                                    </p:set>
                                    <p:animEffect transition="in" filter="fade">
                                      <p:cBhvr>
                                        <p:cTn id="26" dur="500"/>
                                        <p:tgtEl>
                                          <p:spTgt spid="9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63"/>
                                        </p:tgtEl>
                                        <p:attrNameLst>
                                          <p:attrName>style.visibility</p:attrName>
                                        </p:attrNameLst>
                                      </p:cBhvr>
                                      <p:to>
                                        <p:strVal val="visible"/>
                                      </p:to>
                                    </p:set>
                                    <p:animEffect transition="in" filter="fade">
                                      <p:cBhvr>
                                        <p:cTn id="31" dur="500"/>
                                        <p:tgtEl>
                                          <p:spTgt spid="9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61"/>
                                        </p:tgtEl>
                                        <p:attrNameLst>
                                          <p:attrName>style.visibility</p:attrName>
                                        </p:attrNameLst>
                                      </p:cBhvr>
                                      <p:to>
                                        <p:strVal val="visible"/>
                                      </p:to>
                                    </p:set>
                                    <p:animEffect transition="in" filter="fade">
                                      <p:cBhvr>
                                        <p:cTn id="34" dur="500"/>
                                        <p:tgtEl>
                                          <p:spTgt spid="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 grpId="0" animBg="1"/>
      <p:bldP spid="957" grpId="0" animBg="1"/>
      <p:bldP spid="958" grpId="0" animBg="1"/>
      <p:bldP spid="959" grpId="0" animBg="1"/>
      <p:bldP spid="960" grpId="0" animBg="1"/>
      <p:bldP spid="961" grpId="0" animBg="1"/>
      <p:bldP spid="962" grpId="0" animBg="1"/>
      <p:bldP spid="96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81"/>
        <p:cNvGrpSpPr/>
        <p:nvPr/>
      </p:nvGrpSpPr>
      <p:grpSpPr>
        <a:xfrm>
          <a:off x="0" y="0"/>
          <a:ext cx="0" cy="0"/>
          <a:chOff x="0" y="0"/>
          <a:chExt cx="0" cy="0"/>
        </a:xfrm>
      </p:grpSpPr>
      <p:sp>
        <p:nvSpPr>
          <p:cNvPr id="982" name="Google Shape;982;p50"/>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983" name="Google Shape;983;p50"/>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984" name="Google Shape;984;p50"/>
          <p:cNvSpPr txBox="1"/>
          <p:nvPr/>
        </p:nvSpPr>
        <p:spPr>
          <a:xfrm>
            <a:off x="910084" y="1844725"/>
            <a:ext cx="6802089"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dirty="0">
                <a:solidFill>
                  <a:srgbClr val="4848D1"/>
                </a:solidFill>
                <a:latin typeface="Poppins"/>
                <a:ea typeface="Poppins"/>
                <a:cs typeface="Poppins"/>
                <a:sym typeface="Poppins"/>
              </a:rPr>
              <a:t>Definition of Need</a:t>
            </a:r>
            <a:endParaRPr sz="1400" b="0" i="0" u="none" strike="noStrike" cap="none" dirty="0">
              <a:solidFill>
                <a:srgbClr val="000000"/>
              </a:solidFill>
              <a:latin typeface="Arial"/>
              <a:ea typeface="Arial"/>
              <a:cs typeface="Arial"/>
              <a:sym typeface="Arial"/>
            </a:endParaRPr>
          </a:p>
        </p:txBody>
      </p:sp>
      <p:sp>
        <p:nvSpPr>
          <p:cNvPr id="985" name="Google Shape;985;p50"/>
          <p:cNvSpPr/>
          <p:nvPr/>
        </p:nvSpPr>
        <p:spPr>
          <a:xfrm>
            <a:off x="503804" y="3769668"/>
            <a:ext cx="4648603" cy="2829353"/>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4800" b="1" i="0" u="none" strike="noStrike" cap="none">
                <a:solidFill>
                  <a:schemeClr val="lt1"/>
                </a:solidFill>
                <a:latin typeface="+mn-lt"/>
                <a:ea typeface="Calibri"/>
                <a:cs typeface="Calibri"/>
                <a:sym typeface="Calibri"/>
              </a:rPr>
              <a:t>Cost of Attendance</a:t>
            </a:r>
            <a:endParaRPr sz="1400" b="0" i="0" u="none" strike="noStrike" cap="none">
              <a:solidFill>
                <a:srgbClr val="000000"/>
              </a:solidFill>
              <a:latin typeface="+mn-lt"/>
              <a:sym typeface="Arial"/>
            </a:endParaRPr>
          </a:p>
        </p:txBody>
      </p:sp>
      <p:sp>
        <p:nvSpPr>
          <p:cNvPr id="986" name="Google Shape;986;p50"/>
          <p:cNvSpPr/>
          <p:nvPr/>
        </p:nvSpPr>
        <p:spPr>
          <a:xfrm>
            <a:off x="6512107" y="3127325"/>
            <a:ext cx="5155732" cy="5561318"/>
          </a:xfrm>
          <a:prstGeom prst="roundRect">
            <a:avLst>
              <a:gd name="adj" fmla="val 16667"/>
            </a:avLst>
          </a:prstGeom>
          <a:solidFill>
            <a:srgbClr val="FED53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1200"/>
              <a:buFont typeface="Calibri"/>
              <a:buNone/>
            </a:pPr>
            <a:r>
              <a:rPr lang="en-US" sz="4800" b="1">
                <a:solidFill>
                  <a:srgbClr val="0A1F41"/>
                </a:solidFill>
                <a:latin typeface="+mn-lt"/>
                <a:cs typeface="Calibri"/>
                <a:sym typeface="Calibri"/>
              </a:rPr>
              <a:t>Student Aid Index (SAI)</a:t>
            </a:r>
          </a:p>
          <a:p>
            <a:pPr marL="0" marR="0" lvl="0" indent="0" algn="ctr" rtl="0">
              <a:lnSpc>
                <a:spcPct val="100000"/>
              </a:lnSpc>
              <a:spcBef>
                <a:spcPts val="0"/>
              </a:spcBef>
              <a:spcAft>
                <a:spcPts val="0"/>
              </a:spcAft>
              <a:buClr>
                <a:srgbClr val="0A1F41"/>
              </a:buClr>
              <a:buSzPts val="1200"/>
              <a:buFont typeface="Calibri"/>
              <a:buNone/>
            </a:pPr>
            <a:endParaRPr sz="1400" b="0" i="0" u="none" strike="noStrike" cap="none">
              <a:solidFill>
                <a:srgbClr val="000000"/>
              </a:solidFill>
              <a:latin typeface="+mn-lt"/>
              <a:sym typeface="Arial"/>
            </a:endParaRPr>
          </a:p>
        </p:txBody>
      </p:sp>
      <p:sp>
        <p:nvSpPr>
          <p:cNvPr id="987" name="Google Shape;987;p50"/>
          <p:cNvSpPr/>
          <p:nvPr/>
        </p:nvSpPr>
        <p:spPr>
          <a:xfrm>
            <a:off x="13029797" y="3769668"/>
            <a:ext cx="4648603" cy="2829353"/>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4800" b="1" i="0" u="none" strike="noStrike" cap="none">
                <a:solidFill>
                  <a:schemeClr val="lt1"/>
                </a:solidFill>
                <a:latin typeface="+mn-lt"/>
                <a:ea typeface="Calibri"/>
                <a:cs typeface="Calibri"/>
                <a:sym typeface="Calibri"/>
              </a:rPr>
              <a:t>Eligibility for Need-Based Aid</a:t>
            </a:r>
            <a:endParaRPr sz="1400" b="0" i="0" u="none" strike="noStrike" cap="none">
              <a:solidFill>
                <a:srgbClr val="000000"/>
              </a:solidFill>
              <a:latin typeface="+mn-lt"/>
              <a:sym typeface="Arial"/>
            </a:endParaRPr>
          </a:p>
        </p:txBody>
      </p:sp>
      <p:grpSp>
        <p:nvGrpSpPr>
          <p:cNvPr id="988" name="Google Shape;988;p50"/>
          <p:cNvGrpSpPr/>
          <p:nvPr/>
        </p:nvGrpSpPr>
        <p:grpSpPr>
          <a:xfrm>
            <a:off x="5436178" y="4590303"/>
            <a:ext cx="913203" cy="913203"/>
            <a:chOff x="2280226" y="1193604"/>
            <a:chExt cx="913203" cy="913203"/>
          </a:xfrm>
        </p:grpSpPr>
        <p:sp>
          <p:nvSpPr>
            <p:cNvPr id="989" name="Google Shape;989;p50"/>
            <p:cNvSpPr/>
            <p:nvPr/>
          </p:nvSpPr>
          <p:spPr>
            <a:xfrm>
              <a:off x="2280226" y="1193604"/>
              <a:ext cx="913203" cy="913203"/>
            </a:xfrm>
            <a:prstGeom prst="mathMinus">
              <a:avLst>
                <a:gd name="adj1" fmla="val 2352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50"/>
            <p:cNvSpPr txBox="1"/>
            <p:nvPr/>
          </p:nvSpPr>
          <p:spPr>
            <a:xfrm>
              <a:off x="2401271" y="1542813"/>
              <a:ext cx="671113" cy="214785"/>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grpSp>
      <p:sp>
        <p:nvSpPr>
          <p:cNvPr id="991" name="Google Shape;991;p50"/>
          <p:cNvSpPr/>
          <p:nvPr/>
        </p:nvSpPr>
        <p:spPr>
          <a:xfrm>
            <a:off x="11832823" y="4590304"/>
            <a:ext cx="913203" cy="913203"/>
          </a:xfrm>
          <a:prstGeom prst="mathEqual">
            <a:avLst>
              <a:gd name="adj1" fmla="val 23520"/>
              <a:gd name="adj2" fmla="val 1176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8776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6"/>
                                        </p:tgtEl>
                                        <p:attrNameLst>
                                          <p:attrName>style.visibility</p:attrName>
                                        </p:attrNameLst>
                                      </p:cBhvr>
                                      <p:to>
                                        <p:strVal val="visible"/>
                                      </p:to>
                                    </p:set>
                                    <p:animEffect transition="in" filter="fade">
                                      <p:cBhvr>
                                        <p:cTn id="7" dur="500"/>
                                        <p:tgtEl>
                                          <p:spTgt spid="9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5"/>
                                        </p:tgtEl>
                                        <p:attrNameLst>
                                          <p:attrName>style.visibility</p:attrName>
                                        </p:attrNameLst>
                                      </p:cBhvr>
                                      <p:to>
                                        <p:strVal val="visible"/>
                                      </p:to>
                                    </p:set>
                                    <p:animEffect transition="in" filter="fade">
                                      <p:cBhvr>
                                        <p:cTn id="12" dur="500"/>
                                        <p:tgtEl>
                                          <p:spTgt spid="985"/>
                                        </p:tgtEl>
                                      </p:cBhvr>
                                    </p:animEffect>
                                  </p:childTnLst>
                                </p:cTn>
                              </p:par>
                              <p:par>
                                <p:cTn id="13" presetID="10" presetClass="entr" presetSubtype="0" fill="hold" nodeType="withEffect">
                                  <p:stCondLst>
                                    <p:cond delay="0"/>
                                  </p:stCondLst>
                                  <p:childTnLst>
                                    <p:set>
                                      <p:cBhvr>
                                        <p:cTn id="14" dur="1" fill="hold">
                                          <p:stCondLst>
                                            <p:cond delay="0"/>
                                          </p:stCondLst>
                                        </p:cTn>
                                        <p:tgtEl>
                                          <p:spTgt spid="988"/>
                                        </p:tgtEl>
                                        <p:attrNameLst>
                                          <p:attrName>style.visibility</p:attrName>
                                        </p:attrNameLst>
                                      </p:cBhvr>
                                      <p:to>
                                        <p:strVal val="visible"/>
                                      </p:to>
                                    </p:set>
                                    <p:animEffect transition="in" filter="fade">
                                      <p:cBhvr>
                                        <p:cTn id="15" dur="500"/>
                                        <p:tgtEl>
                                          <p:spTgt spid="9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87"/>
                                        </p:tgtEl>
                                        <p:attrNameLst>
                                          <p:attrName>style.visibility</p:attrName>
                                        </p:attrNameLst>
                                      </p:cBhvr>
                                      <p:to>
                                        <p:strVal val="visible"/>
                                      </p:to>
                                    </p:set>
                                    <p:animEffect transition="in" filter="fade">
                                      <p:cBhvr>
                                        <p:cTn id="20" dur="500"/>
                                        <p:tgtEl>
                                          <p:spTgt spid="98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91"/>
                                        </p:tgtEl>
                                        <p:attrNameLst>
                                          <p:attrName>style.visibility</p:attrName>
                                        </p:attrNameLst>
                                      </p:cBhvr>
                                      <p:to>
                                        <p:strVal val="visible"/>
                                      </p:to>
                                    </p:set>
                                    <p:animEffect transition="in" filter="fade">
                                      <p:cBhvr>
                                        <p:cTn id="23" dur="5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 grpId="0" animBg="1"/>
      <p:bldP spid="986" grpId="0" animBg="1"/>
      <p:bldP spid="987" grpId="0" animBg="1"/>
      <p:bldP spid="99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298"/>
        <p:cNvGrpSpPr/>
        <p:nvPr/>
      </p:nvGrpSpPr>
      <p:grpSpPr>
        <a:xfrm>
          <a:off x="0" y="0"/>
          <a:ext cx="0" cy="0"/>
          <a:chOff x="0" y="0"/>
          <a:chExt cx="0" cy="0"/>
        </a:xfrm>
      </p:grpSpPr>
      <p:pic>
        <p:nvPicPr>
          <p:cNvPr id="299" name="Google Shape;299;p5" descr="A person reading a book&#10;&#10;Description automatically generated with low confidence"/>
          <p:cNvPicPr preferRelativeResize="0"/>
          <p:nvPr/>
        </p:nvPicPr>
        <p:blipFill rotWithShape="1">
          <a:blip r:embed="rId3">
            <a:alphaModFix/>
          </a:blip>
          <a:srcRect r="7878"/>
          <a:stretch/>
        </p:blipFill>
        <p:spPr>
          <a:xfrm>
            <a:off x="-7010400" y="-318302"/>
            <a:ext cx="14855777" cy="10752336"/>
          </a:xfrm>
          <a:prstGeom prst="rect">
            <a:avLst/>
          </a:prstGeom>
          <a:noFill/>
          <a:ln>
            <a:noFill/>
          </a:ln>
        </p:spPr>
      </p:pic>
      <p:sp>
        <p:nvSpPr>
          <p:cNvPr id="300" name="Google Shape;300;p5"/>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301" name="Google Shape;301;p5"/>
          <p:cNvSpPr/>
          <p:nvPr/>
        </p:nvSpPr>
        <p:spPr>
          <a:xfrm>
            <a:off x="-19050" y="3274574"/>
            <a:ext cx="44196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302" name="Google Shape;302;p5"/>
          <p:cNvSpPr/>
          <p:nvPr/>
        </p:nvSpPr>
        <p:spPr>
          <a:xfrm>
            <a:off x="19050" y="2900924"/>
            <a:ext cx="6924547"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303" name="Google Shape;303;p5"/>
          <p:cNvSpPr txBox="1"/>
          <p:nvPr/>
        </p:nvSpPr>
        <p:spPr>
          <a:xfrm>
            <a:off x="197029" y="3277791"/>
            <a:ext cx="6127571"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Postsecondary </a:t>
            </a:r>
            <a:r>
              <a:rPr lang="en-US" sz="6000" b="1" i="0" u="none" strike="noStrike" cap="none">
                <a:solidFill>
                  <a:schemeClr val="lt1"/>
                </a:solidFill>
                <a:latin typeface="Poppins"/>
                <a:ea typeface="Poppins"/>
                <a:cs typeface="Poppins"/>
                <a:sym typeface="Poppins"/>
              </a:rPr>
              <a:t>Education</a:t>
            </a:r>
            <a:endParaRPr sz="1400" b="0" i="0" u="none" strike="noStrike" cap="none">
              <a:solidFill>
                <a:srgbClr val="000000"/>
              </a:solidFill>
              <a:latin typeface="Arial"/>
              <a:ea typeface="Arial"/>
              <a:cs typeface="Arial"/>
              <a:sym typeface="Arial"/>
            </a:endParaRPr>
          </a:p>
        </p:txBody>
      </p:sp>
      <p:sp>
        <p:nvSpPr>
          <p:cNvPr id="304" name="Google Shape;304;p5"/>
          <p:cNvSpPr txBox="1"/>
          <p:nvPr/>
        </p:nvSpPr>
        <p:spPr>
          <a:xfrm>
            <a:off x="10442625" y="3248988"/>
            <a:ext cx="6057947" cy="32060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FFFFFF"/>
                </a:solidFill>
                <a:latin typeface="Arial"/>
                <a:ea typeface="Arial"/>
                <a:cs typeface="Arial"/>
                <a:sym typeface="Arial"/>
              </a:rPr>
              <a:t>Any formal education after high school </a:t>
            </a:r>
            <a:endParaRPr sz="1400" b="0" i="0" u="none" strike="noStrike" cap="none">
              <a:solidFill>
                <a:srgbClr val="000000"/>
              </a:solidFill>
              <a:latin typeface="Arial"/>
              <a:ea typeface="Arial"/>
              <a:cs typeface="Arial"/>
              <a:sym typeface="Arial"/>
            </a:endParaRPr>
          </a:p>
          <a:p>
            <a:pPr marL="0" marR="0" lvl="0" indent="0" algn="l" rtl="0">
              <a:lnSpc>
                <a:spcPct val="93333"/>
              </a:lnSpc>
              <a:spcBef>
                <a:spcPts val="0"/>
              </a:spcBef>
              <a:spcAft>
                <a:spcPts val="0"/>
              </a:spcAft>
              <a:buClr>
                <a:srgbClr val="000000"/>
              </a:buClr>
              <a:buSzPts val="3600"/>
              <a:buFont typeface="Arial"/>
              <a:buNone/>
            </a:pPr>
            <a:endParaRPr sz="3600" b="0" i="0" u="none" strike="noStrike" cap="none">
              <a:solidFill>
                <a:srgbClr val="FFFFFF"/>
              </a:solidFill>
              <a:latin typeface="Arial"/>
              <a:ea typeface="Arial"/>
              <a:cs typeface="Arial"/>
              <a:sym typeface="Arial"/>
            </a:endParaRPr>
          </a:p>
        </p:txBody>
      </p:sp>
      <p:sp>
        <p:nvSpPr>
          <p:cNvPr id="305" name="Google Shape;305;p5"/>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96"/>
        <p:cNvGrpSpPr/>
        <p:nvPr/>
      </p:nvGrpSpPr>
      <p:grpSpPr>
        <a:xfrm>
          <a:off x="0" y="0"/>
          <a:ext cx="0" cy="0"/>
          <a:chOff x="0" y="0"/>
          <a:chExt cx="0" cy="0"/>
        </a:xfrm>
      </p:grpSpPr>
      <p:sp>
        <p:nvSpPr>
          <p:cNvPr id="997" name="Google Shape;997;p51"/>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998" name="Google Shape;998;p5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999" name="Google Shape;999;p51"/>
          <p:cNvSpPr txBox="1"/>
          <p:nvPr/>
        </p:nvSpPr>
        <p:spPr>
          <a:xfrm>
            <a:off x="1043434" y="1725683"/>
            <a:ext cx="13129766"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dirty="0">
                <a:solidFill>
                  <a:srgbClr val="4848D1"/>
                </a:solidFill>
                <a:latin typeface="Poppins"/>
                <a:ea typeface="Poppins"/>
                <a:cs typeface="Poppins"/>
                <a:sym typeface="Poppins"/>
              </a:rPr>
              <a:t>When to Apply for FAFSA or </a:t>
            </a:r>
            <a:r>
              <a:rPr lang="en-US" sz="4800" b="1" i="0" u="none" strike="noStrike" cap="none" dirty="0" err="1">
                <a:solidFill>
                  <a:srgbClr val="4848D1"/>
                </a:solidFill>
                <a:latin typeface="Poppins"/>
                <a:ea typeface="Poppins"/>
                <a:cs typeface="Poppins"/>
                <a:sym typeface="Poppins"/>
              </a:rPr>
              <a:t>CADAA</a:t>
            </a:r>
            <a:r>
              <a:rPr lang="en-US" sz="4800" b="1" i="0" u="none" strike="noStrike" cap="none" dirty="0">
                <a:solidFill>
                  <a:srgbClr val="4848D1"/>
                </a:solidFill>
                <a:latin typeface="Poppins"/>
                <a:ea typeface="Poppins"/>
                <a:cs typeface="Poppins"/>
                <a:sym typeface="Poppins"/>
              </a:rPr>
              <a:t> </a:t>
            </a:r>
            <a:endParaRPr sz="1400" b="0" i="0" u="none" strike="noStrike" cap="none" dirty="0">
              <a:solidFill>
                <a:srgbClr val="000000"/>
              </a:solidFill>
              <a:latin typeface="Arial"/>
              <a:ea typeface="Arial"/>
              <a:cs typeface="Arial"/>
              <a:sym typeface="Arial"/>
            </a:endParaRPr>
          </a:p>
        </p:txBody>
      </p:sp>
      <p:sp>
        <p:nvSpPr>
          <p:cNvPr id="1000" name="Google Shape;1000;p51"/>
          <p:cNvSpPr/>
          <p:nvPr/>
        </p:nvSpPr>
        <p:spPr>
          <a:xfrm>
            <a:off x="1035036" y="2841388"/>
            <a:ext cx="10016501" cy="2842799"/>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algn="ctr">
              <a:buClr>
                <a:schemeClr val="lt1"/>
              </a:buClr>
              <a:buSzPts val="900"/>
            </a:pPr>
            <a:r>
              <a:rPr lang="en-US" sz="3600" b="1" i="0" u="none" strike="noStrike" cap="none" dirty="0">
                <a:solidFill>
                  <a:schemeClr val="lt1"/>
                </a:solidFill>
                <a:latin typeface="+mn-lt"/>
                <a:ea typeface="Calibri"/>
                <a:cs typeface="Calibri"/>
                <a:sym typeface="Calibri"/>
              </a:rPr>
              <a:t>Priority application period is </a:t>
            </a:r>
            <a:r>
              <a:rPr lang="en-US" sz="3600" b="1" i="0" u="none" strike="noStrike" cap="none" dirty="0">
                <a:solidFill>
                  <a:srgbClr val="FED531"/>
                </a:solidFill>
                <a:latin typeface="+mn-lt"/>
                <a:ea typeface="Calibri"/>
                <a:cs typeface="Calibri"/>
                <a:sym typeface="Calibri"/>
              </a:rPr>
              <a:t>October 1 – March 2nd </a:t>
            </a:r>
            <a:r>
              <a:rPr lang="en-US" sz="3600" b="1" i="0" u="none" strike="noStrike" cap="none" dirty="0">
                <a:solidFill>
                  <a:schemeClr val="lt1"/>
                </a:solidFill>
                <a:latin typeface="+mn-lt"/>
                <a:ea typeface="Calibri"/>
                <a:cs typeface="Calibri"/>
                <a:sym typeface="Calibri"/>
              </a:rPr>
              <a:t>before the start of the school year that you will begin college</a:t>
            </a:r>
            <a:r>
              <a:rPr lang="en-US" sz="3600" b="1" dirty="0">
                <a:solidFill>
                  <a:schemeClr val="lt1"/>
                </a:solidFill>
                <a:latin typeface="+mn-lt"/>
                <a:ea typeface="Calibri"/>
                <a:cs typeface="Calibri"/>
                <a:sym typeface="Calibri"/>
              </a:rPr>
              <a:t> </a:t>
            </a:r>
            <a:endParaRPr lang="en-US" dirty="0">
              <a:solidFill>
                <a:schemeClr val="lt1"/>
              </a:solidFill>
              <a:latin typeface="+mn-lt"/>
              <a:ea typeface="Calibri"/>
              <a:sym typeface="Calibri"/>
            </a:endParaRPr>
          </a:p>
          <a:p>
            <a:pPr algn="ctr">
              <a:buSzPts val="900"/>
            </a:pPr>
            <a:r>
              <a:rPr lang="en-US" sz="3600" b="1" dirty="0">
                <a:solidFill>
                  <a:schemeClr val="lt1"/>
                </a:solidFill>
                <a:latin typeface="+mn-lt"/>
                <a:ea typeface="Calibri"/>
                <a:cs typeface="Calibri"/>
                <a:sym typeface="Calibri"/>
              </a:rPr>
              <a:t>(or </a:t>
            </a:r>
            <a:r>
              <a:rPr lang="en-US" sz="3600" b="1" dirty="0">
                <a:solidFill>
                  <a:srgbClr val="FED527"/>
                </a:solidFill>
                <a:latin typeface="+mn-lt"/>
                <a:ea typeface="Calibri"/>
                <a:cs typeface="Calibri"/>
                <a:sym typeface="Calibri"/>
              </a:rPr>
              <a:t>September 2</a:t>
            </a:r>
            <a:r>
              <a:rPr lang="en-US" sz="3600" b="1" dirty="0">
                <a:solidFill>
                  <a:schemeClr val="lt1"/>
                </a:solidFill>
                <a:latin typeface="+mn-lt"/>
                <a:ea typeface="Calibri"/>
                <a:cs typeface="Calibri"/>
                <a:sym typeface="Calibri"/>
              </a:rPr>
              <a:t> if attending community college)</a:t>
            </a:r>
            <a:endParaRPr sz="1400" b="0" i="0" u="none" strike="noStrike" cap="none" dirty="0">
              <a:solidFill>
                <a:schemeClr val="lt1"/>
              </a:solidFill>
              <a:latin typeface="+mn-lt"/>
            </a:endParaRPr>
          </a:p>
        </p:txBody>
      </p:sp>
      <p:sp>
        <p:nvSpPr>
          <p:cNvPr id="1001" name="Google Shape;1001;p51"/>
          <p:cNvSpPr/>
          <p:nvPr/>
        </p:nvSpPr>
        <p:spPr>
          <a:xfrm>
            <a:off x="1035048" y="5982107"/>
            <a:ext cx="9994935" cy="1425204"/>
          </a:xfrm>
          <a:prstGeom prst="roundRect">
            <a:avLst>
              <a:gd name="adj" fmla="val 16667"/>
            </a:avLst>
          </a:prstGeom>
          <a:solidFill>
            <a:srgbClr val="FED53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900"/>
              <a:buFont typeface="Calibri"/>
              <a:buNone/>
            </a:pPr>
            <a:r>
              <a:rPr lang="en-US" sz="3600" b="1" i="0" u="none" strike="noStrike" cap="none" dirty="0">
                <a:solidFill>
                  <a:srgbClr val="0A1F41"/>
                </a:solidFill>
                <a:latin typeface="+mn-lt"/>
                <a:ea typeface="Calibri"/>
                <a:cs typeface="Calibri"/>
                <a:sym typeface="Calibri"/>
              </a:rPr>
              <a:t>Students can apply before they submit college applications </a:t>
            </a:r>
            <a:endParaRPr sz="1400" b="0" i="0" u="none" strike="noStrike" cap="none" dirty="0">
              <a:solidFill>
                <a:srgbClr val="000000"/>
              </a:solidFill>
              <a:latin typeface="+mn-lt"/>
              <a:sym typeface="Arial"/>
            </a:endParaRPr>
          </a:p>
        </p:txBody>
      </p:sp>
      <p:sp>
        <p:nvSpPr>
          <p:cNvPr id="1002" name="Google Shape;1002;p51"/>
          <p:cNvSpPr/>
          <p:nvPr/>
        </p:nvSpPr>
        <p:spPr>
          <a:xfrm>
            <a:off x="1035036" y="7791511"/>
            <a:ext cx="9995072" cy="1554642"/>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mn-lt"/>
                <a:ea typeface="Calibri"/>
                <a:cs typeface="Calibri"/>
                <a:sym typeface="Calibri"/>
              </a:rPr>
              <a:t>Some colleges may have earlier priority deadlines</a:t>
            </a:r>
            <a:endParaRPr sz="1400" b="0" i="0" u="none" strike="noStrike" cap="none" dirty="0">
              <a:solidFill>
                <a:srgbClr val="000000"/>
              </a:solidFill>
              <a:latin typeface="+mn-lt"/>
              <a:sym typeface="Arial"/>
            </a:endParaRPr>
          </a:p>
        </p:txBody>
      </p:sp>
      <p:pic>
        <p:nvPicPr>
          <p:cNvPr id="1003" name="Google Shape;1003;p51" descr="FAFSA Student Loan Form Still a Nightmare Despite Promised Fixes | Time"/>
          <p:cNvPicPr preferRelativeResize="0"/>
          <p:nvPr/>
        </p:nvPicPr>
        <p:blipFill rotWithShape="1">
          <a:blip r:embed="rId3">
            <a:alphaModFix/>
          </a:blip>
          <a:srcRect l="-2487" t="17575" r="47482"/>
          <a:stretch/>
        </p:blipFill>
        <p:spPr>
          <a:xfrm>
            <a:off x="11049000" y="3157019"/>
            <a:ext cx="5914547" cy="4638135"/>
          </a:xfrm>
          <a:prstGeom prst="rect">
            <a:avLst/>
          </a:prstGeom>
          <a:noFill/>
          <a:ln>
            <a:noFill/>
          </a:ln>
        </p:spPr>
      </p:pic>
    </p:spTree>
    <p:extLst>
      <p:ext uri="{BB962C8B-B14F-4D97-AF65-F5344CB8AC3E}">
        <p14:creationId xmlns:p14="http://schemas.microsoft.com/office/powerpoint/2010/main" val="260961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0"/>
                                        </p:tgtEl>
                                        <p:attrNameLst>
                                          <p:attrName>style.visibility</p:attrName>
                                        </p:attrNameLst>
                                      </p:cBhvr>
                                      <p:to>
                                        <p:strVal val="visible"/>
                                      </p:to>
                                    </p:set>
                                    <p:animEffect transition="in" filter="fade">
                                      <p:cBhvr>
                                        <p:cTn id="7" dur="500"/>
                                        <p:tgtEl>
                                          <p:spTgt spid="10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01"/>
                                        </p:tgtEl>
                                        <p:attrNameLst>
                                          <p:attrName>style.visibility</p:attrName>
                                        </p:attrNameLst>
                                      </p:cBhvr>
                                      <p:to>
                                        <p:strVal val="visible"/>
                                      </p:to>
                                    </p:set>
                                    <p:animEffect transition="in" filter="fade">
                                      <p:cBhvr>
                                        <p:cTn id="12" dur="500"/>
                                        <p:tgtEl>
                                          <p:spTgt spid="10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02"/>
                                        </p:tgtEl>
                                        <p:attrNameLst>
                                          <p:attrName>style.visibility</p:attrName>
                                        </p:attrNameLst>
                                      </p:cBhvr>
                                      <p:to>
                                        <p:strVal val="visible"/>
                                      </p:to>
                                    </p:set>
                                    <p:animEffect transition="in" filter="fade">
                                      <p:cBhvr>
                                        <p:cTn id="17"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 grpId="0" animBg="1"/>
      <p:bldP spid="1001" grpId="0" animBg="1"/>
      <p:bldP spid="100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008">
          <a:extLst>
            <a:ext uri="{FF2B5EF4-FFF2-40B4-BE49-F238E27FC236}">
              <a16:creationId xmlns:a16="http://schemas.microsoft.com/office/drawing/2014/main" id="{4DB506F7-3834-EC3D-F855-8D717AB731EA}"/>
            </a:ext>
          </a:extLst>
        </p:cNvPr>
        <p:cNvGrpSpPr/>
        <p:nvPr/>
      </p:nvGrpSpPr>
      <p:grpSpPr>
        <a:xfrm>
          <a:off x="0" y="0"/>
          <a:ext cx="0" cy="0"/>
          <a:chOff x="0" y="0"/>
          <a:chExt cx="0" cy="0"/>
        </a:xfrm>
      </p:grpSpPr>
      <p:sp>
        <p:nvSpPr>
          <p:cNvPr id="1009" name="Google Shape;1009;p52">
            <a:extLst>
              <a:ext uri="{FF2B5EF4-FFF2-40B4-BE49-F238E27FC236}">
                <a16:creationId xmlns:a16="http://schemas.microsoft.com/office/drawing/2014/main" id="{227CD1CE-395C-0846-048E-9572AA3A7C7F}"/>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1010" name="Google Shape;1010;p52">
            <a:extLst>
              <a:ext uri="{FF2B5EF4-FFF2-40B4-BE49-F238E27FC236}">
                <a16:creationId xmlns:a16="http://schemas.microsoft.com/office/drawing/2014/main" id="{B52F0E3F-E038-6877-B363-A865D7B4FC34}"/>
              </a:ext>
            </a:extLst>
          </p:cNvPr>
          <p:cNvSpPr txBox="1"/>
          <p:nvPr/>
        </p:nvSpPr>
        <p:spPr>
          <a:xfrm rot="-22791">
            <a:off x="1304451" y="1629425"/>
            <a:ext cx="16260804" cy="11079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Creating an FSA ID (FAFSA) </a:t>
            </a:r>
            <a:endParaRPr sz="1400" b="0" i="0" u="none" strike="noStrike" cap="none">
              <a:solidFill>
                <a:srgbClr val="000000"/>
              </a:solidFill>
              <a:latin typeface="Arial"/>
              <a:ea typeface="Arial"/>
              <a:cs typeface="Arial"/>
              <a:sym typeface="Arial"/>
            </a:endParaRPr>
          </a:p>
        </p:txBody>
      </p:sp>
      <p:sp>
        <p:nvSpPr>
          <p:cNvPr id="1014" name="Google Shape;1014;p52">
            <a:extLst>
              <a:ext uri="{FF2B5EF4-FFF2-40B4-BE49-F238E27FC236}">
                <a16:creationId xmlns:a16="http://schemas.microsoft.com/office/drawing/2014/main" id="{23266E79-EAEF-A15F-3608-D9591B4B273A}"/>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grpSp>
        <p:nvGrpSpPr>
          <p:cNvPr id="4" name="Group 3">
            <a:extLst>
              <a:ext uri="{FF2B5EF4-FFF2-40B4-BE49-F238E27FC236}">
                <a16:creationId xmlns:a16="http://schemas.microsoft.com/office/drawing/2014/main" id="{044C1A06-356F-86E7-2D36-443D8BCE0EF8}"/>
              </a:ext>
            </a:extLst>
          </p:cNvPr>
          <p:cNvGrpSpPr/>
          <p:nvPr/>
        </p:nvGrpSpPr>
        <p:grpSpPr>
          <a:xfrm>
            <a:off x="1301569" y="3376494"/>
            <a:ext cx="14676014" cy="4837625"/>
            <a:chOff x="1301569" y="3376494"/>
            <a:chExt cx="14676014" cy="4837625"/>
          </a:xfrm>
        </p:grpSpPr>
        <p:sp>
          <p:nvSpPr>
            <p:cNvPr id="3" name="Google Shape;986;p50">
              <a:extLst>
                <a:ext uri="{FF2B5EF4-FFF2-40B4-BE49-F238E27FC236}">
                  <a16:creationId xmlns:a16="http://schemas.microsoft.com/office/drawing/2014/main" id="{1B88A4BA-21FC-DEAE-4A06-84FC0516C1C1}"/>
                </a:ext>
              </a:extLst>
            </p:cNvPr>
            <p:cNvSpPr/>
            <p:nvPr/>
          </p:nvSpPr>
          <p:spPr>
            <a:xfrm>
              <a:off x="10118565" y="3376494"/>
              <a:ext cx="5324614" cy="4837625"/>
            </a:xfrm>
            <a:prstGeom prst="roundRect">
              <a:avLst>
                <a:gd name="adj" fmla="val 16667"/>
              </a:avLst>
            </a:prstGeom>
            <a:ln/>
          </p:spPr>
          <p:style>
            <a:lnRef idx="2">
              <a:schemeClr val="accent6"/>
            </a:lnRef>
            <a:fillRef idx="1">
              <a:schemeClr val="lt1"/>
            </a:fillRef>
            <a:effectRef idx="0">
              <a:schemeClr val="accent6"/>
            </a:effectRef>
            <a:fontRef idx="minor">
              <a:schemeClr val="dk1"/>
            </a:fontRef>
          </p:style>
          <p:txBody>
            <a:bodyPr spcFirstLastPara="1" wrap="square" lIns="68575" tIns="34275" rIns="68575" bIns="34275" anchor="ctr" anchorCtr="0">
              <a:noAutofit/>
            </a:bodyPr>
            <a:lstStyle/>
            <a:p>
              <a:pPr marL="571500" marR="0" lvl="0" indent="-571500" rtl="0">
                <a:lnSpc>
                  <a:spcPct val="100000"/>
                </a:lnSpc>
                <a:spcBef>
                  <a:spcPts val="0"/>
                </a:spcBef>
                <a:spcAft>
                  <a:spcPts val="0"/>
                </a:spcAft>
                <a:buClr>
                  <a:srgbClr val="0A1F41"/>
                </a:buClr>
                <a:buSzPts val="1200"/>
                <a:buFont typeface="Arial" panose="020B0604020202020204" pitchFamily="34" charset="0"/>
                <a:buChar char="•"/>
              </a:pPr>
              <a:endParaRPr sz="3600" b="1" i="0" u="none" strike="noStrike" cap="none">
                <a:solidFill>
                  <a:srgbClr val="000000"/>
                </a:solidFill>
                <a:sym typeface="Arial"/>
              </a:endParaRPr>
            </a:p>
          </p:txBody>
        </p:sp>
        <p:grpSp>
          <p:nvGrpSpPr>
            <p:cNvPr id="1011" name="Google Shape;1011;p52">
              <a:extLst>
                <a:ext uri="{FF2B5EF4-FFF2-40B4-BE49-F238E27FC236}">
                  <a16:creationId xmlns:a16="http://schemas.microsoft.com/office/drawing/2014/main" id="{DDA48E07-4809-DD0D-76B9-8AEA53288D34}"/>
                </a:ext>
              </a:extLst>
            </p:cNvPr>
            <p:cNvGrpSpPr/>
            <p:nvPr/>
          </p:nvGrpSpPr>
          <p:grpSpPr>
            <a:xfrm>
              <a:off x="1301569" y="3847564"/>
              <a:ext cx="14676014" cy="969496"/>
              <a:chOff x="0" y="771967"/>
              <a:chExt cx="17576895" cy="1292660"/>
            </a:xfrm>
          </p:grpSpPr>
          <p:sp>
            <p:nvSpPr>
              <p:cNvPr id="1012" name="Google Shape;1012;p52">
                <a:extLst>
                  <a:ext uri="{FF2B5EF4-FFF2-40B4-BE49-F238E27FC236}">
                    <a16:creationId xmlns:a16="http://schemas.microsoft.com/office/drawing/2014/main" id="{66819B68-C72E-79E0-054C-251F41983697}"/>
                  </a:ext>
                </a:extLst>
              </p:cNvPr>
              <p:cNvSpPr txBox="1"/>
              <p:nvPr/>
            </p:nvSpPr>
            <p:spPr>
              <a:xfrm>
                <a:off x="0" y="1395211"/>
                <a:ext cx="5840755" cy="301621"/>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52">
                <a:extLst>
                  <a:ext uri="{FF2B5EF4-FFF2-40B4-BE49-F238E27FC236}">
                    <a16:creationId xmlns:a16="http://schemas.microsoft.com/office/drawing/2014/main" id="{567611F2-6298-65BC-040A-178576537243}"/>
                  </a:ext>
                </a:extLst>
              </p:cNvPr>
              <p:cNvSpPr txBox="1"/>
              <p:nvPr/>
            </p:nvSpPr>
            <p:spPr>
              <a:xfrm>
                <a:off x="11736140" y="771967"/>
                <a:ext cx="5840755" cy="129266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tx1"/>
                    </a:solidFill>
                    <a:latin typeface="Poppins"/>
                    <a:ea typeface="Arial"/>
                    <a:cs typeface="Poppins"/>
                    <a:sym typeface="Poppins"/>
                  </a:rPr>
                  <a:t>Students </a:t>
                </a:r>
                <a:r>
                  <a:rPr lang="en-US" sz="2800" b="1">
                    <a:solidFill>
                      <a:schemeClr val="tx1"/>
                    </a:solidFill>
                    <a:latin typeface="Poppins"/>
                    <a:cs typeface="Poppins"/>
                    <a:sym typeface="Poppins"/>
                  </a:rPr>
                  <a:t>Will Need: </a:t>
                </a:r>
              </a:p>
              <a:p>
                <a:pPr marL="0" marR="0" lvl="0" indent="0" algn="l" rtl="0">
                  <a:lnSpc>
                    <a:spcPct val="90000"/>
                  </a:lnSpc>
                  <a:spcBef>
                    <a:spcPts val="0"/>
                  </a:spcBef>
                  <a:spcAft>
                    <a:spcPts val="0"/>
                  </a:spcAft>
                  <a:buClr>
                    <a:srgbClr val="000000"/>
                  </a:buClr>
                  <a:buSzPts val="2800"/>
                  <a:buFont typeface="Arial"/>
                  <a:buNone/>
                </a:pPr>
                <a:endParaRPr lang="en-US" sz="2800" b="1" i="0" u="none" strike="noStrike" cap="none">
                  <a:solidFill>
                    <a:schemeClr val="tx1"/>
                  </a:solidFill>
                  <a:latin typeface="Poppins"/>
                  <a:ea typeface="Arial"/>
                  <a:cs typeface="Poppins"/>
                  <a:sym typeface="Poppins"/>
                </a:endParaRPr>
              </a:p>
              <a:p>
                <a:pPr marL="0" marR="0" lvl="0" indent="0" algn="l" rtl="0">
                  <a:lnSpc>
                    <a:spcPct val="90000"/>
                  </a:lnSpc>
                  <a:spcBef>
                    <a:spcPts val="0"/>
                  </a:spcBef>
                  <a:spcAft>
                    <a:spcPts val="0"/>
                  </a:spcAft>
                  <a:buClr>
                    <a:srgbClr val="000000"/>
                  </a:buClr>
                  <a:buSzPts val="2800"/>
                  <a:buFont typeface="Arial"/>
                  <a:buNone/>
                </a:pPr>
                <a:endParaRPr sz="1400" b="0" i="0" u="none" strike="noStrike" cap="none">
                  <a:solidFill>
                    <a:schemeClr val="tx1"/>
                  </a:solidFill>
                  <a:latin typeface="Arial"/>
                  <a:ea typeface="Arial"/>
                  <a:cs typeface="Arial"/>
                  <a:sym typeface="Arial"/>
                </a:endParaRPr>
              </a:p>
            </p:txBody>
          </p:sp>
        </p:grpSp>
        <p:sp>
          <p:nvSpPr>
            <p:cNvPr id="1015" name="Google Shape;1015;p52">
              <a:extLst>
                <a:ext uri="{FF2B5EF4-FFF2-40B4-BE49-F238E27FC236}">
                  <a16:creationId xmlns:a16="http://schemas.microsoft.com/office/drawing/2014/main" id="{B8D24836-2601-0416-1AB3-8F39907C74A4}"/>
                </a:ext>
              </a:extLst>
            </p:cNvPr>
            <p:cNvSpPr txBox="1"/>
            <p:nvPr/>
          </p:nvSpPr>
          <p:spPr>
            <a:xfrm>
              <a:off x="10437793" y="4817060"/>
              <a:ext cx="4686158" cy="2714589"/>
            </a:xfrm>
            <a:prstGeom prst="rect">
              <a:avLst/>
            </a:prstGeom>
            <a:noFill/>
            <a:ln>
              <a:noFill/>
            </a:ln>
          </p:spPr>
          <p:txBody>
            <a:bodyPr spcFirstLastPara="1" wrap="square" lIns="0" tIns="0" rIns="0" bIns="0" anchor="t" anchorCtr="0">
              <a:spAutoFit/>
            </a:bodyPr>
            <a:lstStyle/>
            <a:p>
              <a:pPr marL="514350" marR="0" lvl="0" indent="-514350" algn="l" rtl="0">
                <a:lnSpc>
                  <a:spcPct val="104999"/>
                </a:lnSpc>
                <a:spcBef>
                  <a:spcPts val="0"/>
                </a:spcBef>
                <a:spcAft>
                  <a:spcPts val="0"/>
                </a:spcAft>
                <a:buClr>
                  <a:srgbClr val="000000"/>
                </a:buClr>
                <a:buSzPts val="2800"/>
                <a:buFont typeface="+mj-lt"/>
                <a:buAutoNum type="arabicPeriod"/>
              </a:pPr>
              <a:r>
                <a:rPr lang="en-US" sz="2800" dirty="0">
                  <a:solidFill>
                    <a:schemeClr val="tx1"/>
                  </a:solidFill>
                </a:rPr>
                <a:t>Social Security Number</a:t>
              </a:r>
            </a:p>
            <a:p>
              <a:pPr marL="514350" marR="0" lvl="0" indent="-514350" algn="l" rtl="0">
                <a:lnSpc>
                  <a:spcPct val="104999"/>
                </a:lnSpc>
                <a:spcBef>
                  <a:spcPts val="0"/>
                </a:spcBef>
                <a:spcAft>
                  <a:spcPts val="0"/>
                </a:spcAft>
                <a:buClr>
                  <a:srgbClr val="000000"/>
                </a:buClr>
                <a:buSzPts val="2800"/>
                <a:buFont typeface="+mj-lt"/>
                <a:buAutoNum type="arabicPeriod"/>
              </a:pPr>
              <a:r>
                <a:rPr lang="en-US" sz="2800" b="0" i="0" u="none" strike="noStrike" cap="none" dirty="0">
                  <a:solidFill>
                    <a:schemeClr val="tx1"/>
                  </a:solidFill>
                  <a:latin typeface="Arial"/>
                  <a:ea typeface="Arial"/>
                  <a:cs typeface="Arial"/>
                  <a:sym typeface="Arial"/>
                </a:rPr>
                <a:t>Name (as it appears on their social security card</a:t>
              </a:r>
            </a:p>
            <a:p>
              <a:pPr marL="514350" marR="0" lvl="0" indent="-514350" algn="l" rtl="0">
                <a:lnSpc>
                  <a:spcPct val="104999"/>
                </a:lnSpc>
                <a:spcBef>
                  <a:spcPts val="0"/>
                </a:spcBef>
                <a:spcAft>
                  <a:spcPts val="0"/>
                </a:spcAft>
                <a:buClr>
                  <a:srgbClr val="000000"/>
                </a:buClr>
                <a:buSzPts val="2800"/>
                <a:buFont typeface="+mj-lt"/>
                <a:buAutoNum type="arabicPeriod"/>
              </a:pPr>
              <a:r>
                <a:rPr lang="en-US" sz="2800" dirty="0">
                  <a:solidFill>
                    <a:schemeClr val="tx1"/>
                  </a:solidFill>
                </a:rPr>
                <a:t>Email Address </a:t>
              </a:r>
            </a:p>
            <a:p>
              <a:pPr marL="514350" marR="0" lvl="0" indent="-514350" algn="l" rtl="0">
                <a:lnSpc>
                  <a:spcPct val="104999"/>
                </a:lnSpc>
                <a:spcBef>
                  <a:spcPts val="0"/>
                </a:spcBef>
                <a:spcAft>
                  <a:spcPts val="0"/>
                </a:spcAft>
                <a:buClr>
                  <a:srgbClr val="000000"/>
                </a:buClr>
                <a:buSzPts val="2800"/>
                <a:buFont typeface="+mj-lt"/>
                <a:buAutoNum type="arabicPeriod"/>
              </a:pPr>
              <a:r>
                <a:rPr lang="en-US" sz="2800" b="0" i="0" u="none" strike="noStrike" cap="none" dirty="0">
                  <a:solidFill>
                    <a:schemeClr val="tx1"/>
                  </a:solidFill>
                  <a:latin typeface="Arial"/>
                  <a:ea typeface="Arial"/>
                  <a:cs typeface="Arial"/>
                  <a:sym typeface="Arial"/>
                </a:rPr>
                <a:t>Phone Number (recommended) </a:t>
              </a:r>
              <a:endParaRPr sz="2800" b="0" i="0" u="none" strike="noStrike" cap="none" dirty="0">
                <a:solidFill>
                  <a:schemeClr val="tx1"/>
                </a:solidFill>
                <a:latin typeface="Arial"/>
                <a:ea typeface="Arial"/>
                <a:cs typeface="Arial"/>
                <a:sym typeface="Arial"/>
              </a:endParaRPr>
            </a:p>
          </p:txBody>
        </p:sp>
      </p:grpSp>
      <p:sp>
        <p:nvSpPr>
          <p:cNvPr id="2" name="Google Shape;986;p50">
            <a:extLst>
              <a:ext uri="{FF2B5EF4-FFF2-40B4-BE49-F238E27FC236}">
                <a16:creationId xmlns:a16="http://schemas.microsoft.com/office/drawing/2014/main" id="{6CBF79E4-66B1-32DF-F826-AA849C44D554}"/>
              </a:ext>
            </a:extLst>
          </p:cNvPr>
          <p:cNvSpPr/>
          <p:nvPr/>
        </p:nvSpPr>
        <p:spPr>
          <a:xfrm>
            <a:off x="2765281" y="3376494"/>
            <a:ext cx="5324614" cy="4837625"/>
          </a:xfrm>
          <a:prstGeom prst="roundRect">
            <a:avLst>
              <a:gd name="adj" fmla="val 16667"/>
            </a:avLst>
          </a:prstGeom>
          <a:solidFill>
            <a:srgbClr val="FED53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571500" marR="0" lvl="0" indent="-571500" rtl="0">
              <a:lnSpc>
                <a:spcPct val="100000"/>
              </a:lnSpc>
              <a:spcBef>
                <a:spcPts val="0"/>
              </a:spcBef>
              <a:spcAft>
                <a:spcPts val="0"/>
              </a:spcAft>
              <a:buClr>
                <a:srgbClr val="0A1F41"/>
              </a:buClr>
              <a:buSzPct val="100000"/>
              <a:buFont typeface="Arial" panose="020B0604020202020204" pitchFamily="34" charset="0"/>
              <a:buChar char="•"/>
            </a:pPr>
            <a:r>
              <a:rPr lang="en-US" sz="3600" b="1" dirty="0"/>
              <a:t>Required to complete FAFSA</a:t>
            </a:r>
          </a:p>
          <a:p>
            <a:pPr marL="571500" marR="0" lvl="0" indent="-571500" rtl="0">
              <a:lnSpc>
                <a:spcPct val="100000"/>
              </a:lnSpc>
              <a:spcBef>
                <a:spcPts val="0"/>
              </a:spcBef>
              <a:spcAft>
                <a:spcPts val="0"/>
              </a:spcAft>
              <a:buClr>
                <a:srgbClr val="0A1F41"/>
              </a:buClr>
              <a:buSzPct val="100000"/>
              <a:buFont typeface="Arial" panose="020B0604020202020204" pitchFamily="34" charset="0"/>
              <a:buChar char="•"/>
            </a:pPr>
            <a:endParaRPr lang="en-US" sz="3600" b="1" dirty="0"/>
          </a:p>
          <a:p>
            <a:pPr marL="571500" marR="0" lvl="0" indent="-571500" rtl="0">
              <a:lnSpc>
                <a:spcPct val="100000"/>
              </a:lnSpc>
              <a:spcBef>
                <a:spcPts val="0"/>
              </a:spcBef>
              <a:spcAft>
                <a:spcPts val="0"/>
              </a:spcAft>
              <a:buClr>
                <a:srgbClr val="0A1F41"/>
              </a:buClr>
              <a:buSzPct val="100000"/>
              <a:buFont typeface="Arial" panose="020B0604020202020204" pitchFamily="34" charset="0"/>
              <a:buChar char="•"/>
            </a:pPr>
            <a:r>
              <a:rPr lang="en-US" sz="3600" b="1" i="0" u="none" strike="noStrike" cap="none" dirty="0">
                <a:solidFill>
                  <a:srgbClr val="000000"/>
                </a:solidFill>
                <a:sym typeface="Arial"/>
              </a:rPr>
              <a:t>Must be done in advance (at least 3 days) </a:t>
            </a:r>
            <a:endParaRPr sz="3600" b="1" i="0" u="none" strike="noStrike" cap="none" dirty="0">
              <a:solidFill>
                <a:srgbClr val="000000"/>
              </a:solidFill>
              <a:sym typeface="Arial"/>
            </a:endParaRPr>
          </a:p>
        </p:txBody>
      </p:sp>
    </p:spTree>
    <p:extLst>
      <p:ext uri="{BB962C8B-B14F-4D97-AF65-F5344CB8AC3E}">
        <p14:creationId xmlns:p14="http://schemas.microsoft.com/office/powerpoint/2010/main" val="92742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008">
          <a:extLst>
            <a:ext uri="{FF2B5EF4-FFF2-40B4-BE49-F238E27FC236}">
              <a16:creationId xmlns:a16="http://schemas.microsoft.com/office/drawing/2014/main" id="{A0F4561C-756C-7562-16FF-99C4D8FFC9ED}"/>
            </a:ext>
          </a:extLst>
        </p:cNvPr>
        <p:cNvGrpSpPr/>
        <p:nvPr/>
      </p:nvGrpSpPr>
      <p:grpSpPr>
        <a:xfrm>
          <a:off x="0" y="0"/>
          <a:ext cx="0" cy="0"/>
          <a:chOff x="0" y="0"/>
          <a:chExt cx="0" cy="0"/>
        </a:xfrm>
      </p:grpSpPr>
      <p:sp>
        <p:nvSpPr>
          <p:cNvPr id="1009" name="Google Shape;1009;p52">
            <a:extLst>
              <a:ext uri="{FF2B5EF4-FFF2-40B4-BE49-F238E27FC236}">
                <a16:creationId xmlns:a16="http://schemas.microsoft.com/office/drawing/2014/main" id="{57EDAFE5-4F6D-AF07-6FCB-607063A73789}"/>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1010" name="Google Shape;1010;p52">
            <a:extLst>
              <a:ext uri="{FF2B5EF4-FFF2-40B4-BE49-F238E27FC236}">
                <a16:creationId xmlns:a16="http://schemas.microsoft.com/office/drawing/2014/main" id="{E2C282B6-1309-4EEC-DAD2-5F0CDB55BB8D}"/>
              </a:ext>
            </a:extLst>
          </p:cNvPr>
          <p:cNvSpPr txBox="1"/>
          <p:nvPr/>
        </p:nvSpPr>
        <p:spPr>
          <a:xfrm rot="-22791">
            <a:off x="1304451" y="1721758"/>
            <a:ext cx="16260804" cy="92333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25D1FD"/>
                </a:solidFill>
                <a:latin typeface="Poppins"/>
                <a:ea typeface="Poppins"/>
                <a:cs typeface="Poppins"/>
                <a:sym typeface="Poppins"/>
              </a:rPr>
              <a:t>What to Bring to Apply for Financial Aid</a:t>
            </a:r>
            <a:endParaRPr sz="1400" b="0" i="0" u="none" strike="noStrike" cap="none">
              <a:solidFill>
                <a:srgbClr val="000000"/>
              </a:solidFill>
              <a:latin typeface="Arial"/>
              <a:ea typeface="Arial"/>
              <a:cs typeface="Arial"/>
              <a:sym typeface="Arial"/>
            </a:endParaRPr>
          </a:p>
        </p:txBody>
      </p:sp>
      <p:grpSp>
        <p:nvGrpSpPr>
          <p:cNvPr id="1011" name="Google Shape;1011;p52">
            <a:extLst>
              <a:ext uri="{FF2B5EF4-FFF2-40B4-BE49-F238E27FC236}">
                <a16:creationId xmlns:a16="http://schemas.microsoft.com/office/drawing/2014/main" id="{AF2B5827-7973-6CE7-64D6-B3BCCF607420}"/>
              </a:ext>
            </a:extLst>
          </p:cNvPr>
          <p:cNvGrpSpPr/>
          <p:nvPr/>
        </p:nvGrpSpPr>
        <p:grpSpPr>
          <a:xfrm>
            <a:off x="1301569" y="3384809"/>
            <a:ext cx="4919932" cy="2739914"/>
            <a:chOff x="0" y="154961"/>
            <a:chExt cx="5892413" cy="3653216"/>
          </a:xfrm>
        </p:grpSpPr>
        <p:sp>
          <p:nvSpPr>
            <p:cNvPr id="1012" name="Google Shape;1012;p52">
              <a:extLst>
                <a:ext uri="{FF2B5EF4-FFF2-40B4-BE49-F238E27FC236}">
                  <a16:creationId xmlns:a16="http://schemas.microsoft.com/office/drawing/2014/main" id="{B0D6AF51-122C-AADE-93E8-81173935EB1B}"/>
                </a:ext>
              </a:extLst>
            </p:cNvPr>
            <p:cNvSpPr txBox="1"/>
            <p:nvPr/>
          </p:nvSpPr>
          <p:spPr>
            <a:xfrm>
              <a:off x="0" y="1395211"/>
              <a:ext cx="5840755" cy="2412966"/>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dirty="0">
                  <a:solidFill>
                    <a:srgbClr val="FFFFFF"/>
                  </a:solidFill>
                </a:rPr>
                <a:t>Students must create an FSA ID in advance (3 days) prior to starting the FAFSA application. </a:t>
              </a:r>
              <a:endParaRPr sz="1400" b="0" i="0" u="none" strike="noStrike" cap="none" dirty="0">
                <a:solidFill>
                  <a:srgbClr val="000000"/>
                </a:solidFill>
                <a:latin typeface="Arial"/>
                <a:ea typeface="Arial"/>
                <a:cs typeface="Arial"/>
                <a:sym typeface="Arial"/>
              </a:endParaRPr>
            </a:p>
          </p:txBody>
        </p:sp>
        <p:sp>
          <p:nvSpPr>
            <p:cNvPr id="1013" name="Google Shape;1013;p52">
              <a:extLst>
                <a:ext uri="{FF2B5EF4-FFF2-40B4-BE49-F238E27FC236}">
                  <a16:creationId xmlns:a16="http://schemas.microsoft.com/office/drawing/2014/main" id="{7B90C719-DC7A-E98A-42A4-D8ED357BD9E4}"/>
                </a:ext>
              </a:extLst>
            </p:cNvPr>
            <p:cNvSpPr txBox="1"/>
            <p:nvPr/>
          </p:nvSpPr>
          <p:spPr>
            <a:xfrm>
              <a:off x="51658" y="154961"/>
              <a:ext cx="5840755" cy="103412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FED531"/>
                  </a:solidFill>
                  <a:latin typeface="Poppins"/>
                  <a:ea typeface="Poppins"/>
                  <a:cs typeface="Poppins"/>
                  <a:sym typeface="Poppins"/>
                </a:rPr>
                <a:t>1. FSA ID and Password [FAFSA]</a:t>
              </a:r>
              <a:endParaRPr sz="1400" b="0" i="0" u="none" strike="noStrike" cap="none">
                <a:solidFill>
                  <a:srgbClr val="000000"/>
                </a:solidFill>
                <a:latin typeface="Arial"/>
                <a:ea typeface="Arial"/>
                <a:cs typeface="Arial"/>
                <a:sym typeface="Arial"/>
              </a:endParaRPr>
            </a:p>
          </p:txBody>
        </p:sp>
      </p:grpSp>
      <p:sp>
        <p:nvSpPr>
          <p:cNvPr id="1014" name="Google Shape;1014;p52">
            <a:extLst>
              <a:ext uri="{FF2B5EF4-FFF2-40B4-BE49-F238E27FC236}">
                <a16:creationId xmlns:a16="http://schemas.microsoft.com/office/drawing/2014/main" id="{EF56B9DD-ABB3-D538-87ED-F085A256DECE}"/>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1015" name="Google Shape;1015;p52">
            <a:extLst>
              <a:ext uri="{FF2B5EF4-FFF2-40B4-BE49-F238E27FC236}">
                <a16:creationId xmlns:a16="http://schemas.microsoft.com/office/drawing/2014/main" id="{7756B171-835D-1329-FF60-51711A95DC39}"/>
              </a:ext>
            </a:extLst>
          </p:cNvPr>
          <p:cNvSpPr txBox="1"/>
          <p:nvPr/>
        </p:nvSpPr>
        <p:spPr>
          <a:xfrm>
            <a:off x="1314665" y="7059312"/>
            <a:ext cx="4876800" cy="743793"/>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a:solidFill>
                  <a:srgbClr val="FFFFFF"/>
                </a:solidFill>
                <a:latin typeface="Arial"/>
                <a:ea typeface="Arial"/>
                <a:cs typeface="Arial"/>
                <a:sym typeface="Arial"/>
              </a:rPr>
              <a:t>Student can update this, if needed. </a:t>
            </a:r>
            <a:endParaRPr sz="2800" b="0" i="0" u="none" strike="noStrike" cap="none" dirty="0">
              <a:solidFill>
                <a:srgbClr val="FFFFFF"/>
              </a:solidFill>
              <a:latin typeface="Arial"/>
              <a:ea typeface="Arial"/>
              <a:cs typeface="Arial"/>
              <a:sym typeface="Arial"/>
            </a:endParaRPr>
          </a:p>
        </p:txBody>
      </p:sp>
      <p:sp>
        <p:nvSpPr>
          <p:cNvPr id="1016" name="Google Shape;1016;p52">
            <a:extLst>
              <a:ext uri="{FF2B5EF4-FFF2-40B4-BE49-F238E27FC236}">
                <a16:creationId xmlns:a16="http://schemas.microsoft.com/office/drawing/2014/main" id="{B19CC7DC-BB19-5254-6724-2EED10155919}"/>
              </a:ext>
            </a:extLst>
          </p:cNvPr>
          <p:cNvSpPr txBox="1"/>
          <p:nvPr/>
        </p:nvSpPr>
        <p:spPr>
          <a:xfrm>
            <a:off x="1314665" y="6657783"/>
            <a:ext cx="4876800" cy="3877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rgbClr val="FED531"/>
                </a:solidFill>
                <a:latin typeface="Poppins"/>
                <a:ea typeface="Poppins"/>
                <a:cs typeface="Poppins"/>
                <a:sym typeface="Poppins"/>
              </a:rPr>
              <a:t>4. List of up to 20 colleges</a:t>
            </a:r>
            <a:endParaRPr lang="en-US" sz="1400" b="0" i="0" u="none" strike="noStrike" cap="none" dirty="0">
              <a:solidFill>
                <a:srgbClr val="000000"/>
              </a:solidFill>
              <a:latin typeface="Arial"/>
              <a:ea typeface="Arial"/>
              <a:cs typeface="Arial"/>
              <a:sym typeface="Arial"/>
            </a:endParaRPr>
          </a:p>
        </p:txBody>
      </p:sp>
      <p:grpSp>
        <p:nvGrpSpPr>
          <p:cNvPr id="1017" name="Google Shape;1017;p52">
            <a:extLst>
              <a:ext uri="{FF2B5EF4-FFF2-40B4-BE49-F238E27FC236}">
                <a16:creationId xmlns:a16="http://schemas.microsoft.com/office/drawing/2014/main" id="{7D1C23C9-760C-1E61-F467-27744B1A6879}"/>
              </a:ext>
            </a:extLst>
          </p:cNvPr>
          <p:cNvGrpSpPr/>
          <p:nvPr/>
        </p:nvGrpSpPr>
        <p:grpSpPr>
          <a:xfrm>
            <a:off x="6738189" y="3296673"/>
            <a:ext cx="5393327" cy="2780119"/>
            <a:chOff x="-1346832" y="1737588"/>
            <a:chExt cx="6459379" cy="3706825"/>
          </a:xfrm>
        </p:grpSpPr>
        <p:sp>
          <p:nvSpPr>
            <p:cNvPr id="1018" name="Google Shape;1018;p52">
              <a:extLst>
                <a:ext uri="{FF2B5EF4-FFF2-40B4-BE49-F238E27FC236}">
                  <a16:creationId xmlns:a16="http://schemas.microsoft.com/office/drawing/2014/main" id="{518B70BF-E016-EC56-BA5C-CF24E1ABC5D5}"/>
                </a:ext>
              </a:extLst>
            </p:cNvPr>
            <p:cNvSpPr txBox="1"/>
            <p:nvPr/>
          </p:nvSpPr>
          <p:spPr>
            <a:xfrm>
              <a:off x="-1346832" y="4452689"/>
              <a:ext cx="5840755" cy="991724"/>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a:solidFill>
                    <a:srgbClr val="FFFFFF"/>
                  </a:solidFill>
                  <a:latin typeface="Arial"/>
                  <a:ea typeface="Arial"/>
                  <a:cs typeface="Arial"/>
                  <a:sym typeface="Arial"/>
                </a:rPr>
                <a:t>Recommended for </a:t>
              </a:r>
              <a:r>
                <a:rPr lang="en-US" sz="2800" b="0" i="0" u="none" strike="noStrike" cap="none" dirty="0" err="1">
                  <a:solidFill>
                    <a:srgbClr val="FFFFFF"/>
                  </a:solidFill>
                  <a:latin typeface="Arial"/>
                  <a:ea typeface="Arial"/>
                  <a:cs typeface="Arial"/>
                  <a:sym typeface="Arial"/>
                </a:rPr>
                <a:t>CADAA</a:t>
              </a:r>
              <a:r>
                <a:rPr lang="en-US" sz="2800" b="0" i="0" u="none" strike="noStrike" cap="none" dirty="0">
                  <a:solidFill>
                    <a:srgbClr val="FFFFFF"/>
                  </a:solidFill>
                  <a:latin typeface="Arial"/>
                  <a:ea typeface="Arial"/>
                  <a:cs typeface="Arial"/>
                  <a:sym typeface="Arial"/>
                </a:rPr>
                <a:t> applicants only</a:t>
              </a:r>
              <a:endParaRPr sz="2800" b="0" i="0" u="none" strike="noStrike" cap="none" dirty="0">
                <a:solidFill>
                  <a:srgbClr val="FFFFFF"/>
                </a:solidFill>
                <a:latin typeface="Arial"/>
                <a:ea typeface="Arial"/>
                <a:cs typeface="Arial"/>
                <a:sym typeface="Arial"/>
              </a:endParaRPr>
            </a:p>
          </p:txBody>
        </p:sp>
        <p:sp>
          <p:nvSpPr>
            <p:cNvPr id="1019" name="Google Shape;1019;p52">
              <a:extLst>
                <a:ext uri="{FF2B5EF4-FFF2-40B4-BE49-F238E27FC236}">
                  <a16:creationId xmlns:a16="http://schemas.microsoft.com/office/drawing/2014/main" id="{94D87DCB-564C-738E-EBB0-9BC82DB3CCA4}"/>
                </a:ext>
              </a:extLst>
            </p:cNvPr>
            <p:cNvSpPr txBox="1"/>
            <p:nvPr/>
          </p:nvSpPr>
          <p:spPr>
            <a:xfrm>
              <a:off x="-1346832" y="1737588"/>
              <a:ext cx="6459379" cy="2585322"/>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rgbClr val="FED531"/>
                  </a:solidFill>
                  <a:latin typeface="Poppins"/>
                  <a:ea typeface="Poppins"/>
                  <a:cs typeface="Poppins"/>
                  <a:sym typeface="Poppins"/>
                </a:rPr>
                <a:t>2. Statewide Student Identifier number (SSID) and Individual Taxpayer Identification Number (ITIN) [</a:t>
              </a:r>
              <a:r>
                <a:rPr lang="en-US" sz="2800" b="1" i="0" u="none" strike="noStrike" cap="none" dirty="0" err="1">
                  <a:solidFill>
                    <a:srgbClr val="FED531"/>
                  </a:solidFill>
                  <a:latin typeface="Poppins"/>
                  <a:ea typeface="Poppins"/>
                  <a:cs typeface="Poppins"/>
                  <a:sym typeface="Poppins"/>
                </a:rPr>
                <a:t>CADAA</a:t>
              </a:r>
              <a:r>
                <a:rPr lang="en-US" sz="2800" b="1" i="0" u="none" strike="noStrike" cap="none" dirty="0">
                  <a:solidFill>
                    <a:srgbClr val="FED531"/>
                  </a:solidFill>
                  <a:latin typeface="Poppins"/>
                  <a:ea typeface="Poppins"/>
                  <a:cs typeface="Poppins"/>
                  <a:sym typeface="Poppins"/>
                </a:rPr>
                <a:t>]</a:t>
              </a:r>
              <a:endParaRPr sz="1400" b="0" i="0" u="none" strike="noStrike" cap="none" dirty="0">
                <a:solidFill>
                  <a:srgbClr val="000000"/>
                </a:solidFill>
                <a:latin typeface="Arial"/>
                <a:ea typeface="Arial"/>
                <a:cs typeface="Arial"/>
                <a:sym typeface="Arial"/>
              </a:endParaRPr>
            </a:p>
          </p:txBody>
        </p:sp>
      </p:grpSp>
      <p:sp>
        <p:nvSpPr>
          <p:cNvPr id="1020" name="Google Shape;1020;p52">
            <a:extLst>
              <a:ext uri="{FF2B5EF4-FFF2-40B4-BE49-F238E27FC236}">
                <a16:creationId xmlns:a16="http://schemas.microsoft.com/office/drawing/2014/main" id="{11D58FA4-B350-25E6-418F-6A536DDD6570}"/>
              </a:ext>
            </a:extLst>
          </p:cNvPr>
          <p:cNvSpPr txBox="1"/>
          <p:nvPr/>
        </p:nvSpPr>
        <p:spPr>
          <a:xfrm>
            <a:off x="6764845" y="7179238"/>
            <a:ext cx="6505538" cy="1809726"/>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a:solidFill>
                  <a:srgbClr val="FFFFFF"/>
                </a:solidFill>
                <a:latin typeface="Arial"/>
                <a:ea typeface="Arial"/>
                <a:cs typeface="Arial"/>
                <a:sym typeface="Arial"/>
              </a:rPr>
              <a:t>Students should bring </a:t>
            </a:r>
            <a:r>
              <a:rPr lang="en-US" sz="2800" dirty="0">
                <a:solidFill>
                  <a:srgbClr val="FFFFFF"/>
                </a:solidFill>
              </a:rPr>
              <a:t>the total amounts in their checking and saving accounts. Their prior-prior year tax return may be needed in certain limited cases. </a:t>
            </a:r>
            <a:endParaRPr sz="1400" b="0" i="0" u="none" strike="noStrike" cap="none" dirty="0">
              <a:solidFill>
                <a:srgbClr val="000000"/>
              </a:solidFill>
              <a:latin typeface="Arial"/>
              <a:ea typeface="Arial"/>
              <a:cs typeface="Arial"/>
              <a:sym typeface="Arial"/>
            </a:endParaRPr>
          </a:p>
        </p:txBody>
      </p:sp>
      <p:sp>
        <p:nvSpPr>
          <p:cNvPr id="1021" name="Google Shape;1021;p52">
            <a:extLst>
              <a:ext uri="{FF2B5EF4-FFF2-40B4-BE49-F238E27FC236}">
                <a16:creationId xmlns:a16="http://schemas.microsoft.com/office/drawing/2014/main" id="{306059C7-E4B0-6DAE-2D61-14E02077263D}"/>
              </a:ext>
            </a:extLst>
          </p:cNvPr>
          <p:cNvSpPr txBox="1"/>
          <p:nvPr/>
        </p:nvSpPr>
        <p:spPr>
          <a:xfrm>
            <a:off x="6764845" y="6638193"/>
            <a:ext cx="4939053" cy="3877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rgbClr val="FED531"/>
                </a:solidFill>
                <a:latin typeface="Poppins"/>
                <a:ea typeface="Poppins"/>
                <a:cs typeface="Poppins"/>
                <a:sym typeface="Poppins"/>
              </a:rPr>
              <a:t>5. Student’s </a:t>
            </a:r>
            <a:r>
              <a:rPr lang="en-US" sz="2800" b="1" dirty="0">
                <a:solidFill>
                  <a:srgbClr val="FED531"/>
                </a:solidFill>
                <a:latin typeface="Poppins"/>
                <a:ea typeface="Poppins"/>
                <a:cs typeface="Poppins"/>
                <a:sym typeface="Poppins"/>
              </a:rPr>
              <a:t>Assets</a:t>
            </a:r>
            <a:endParaRPr sz="1400" b="0" i="0" u="none" strike="noStrike" cap="none" dirty="0">
              <a:solidFill>
                <a:srgbClr val="000000"/>
              </a:solidFill>
              <a:latin typeface="Arial"/>
              <a:ea typeface="Arial"/>
              <a:cs typeface="Arial"/>
              <a:sym typeface="Arial"/>
            </a:endParaRPr>
          </a:p>
        </p:txBody>
      </p:sp>
      <p:sp>
        <p:nvSpPr>
          <p:cNvPr id="1022" name="Google Shape;1022;p52">
            <a:extLst>
              <a:ext uri="{FF2B5EF4-FFF2-40B4-BE49-F238E27FC236}">
                <a16:creationId xmlns:a16="http://schemas.microsoft.com/office/drawing/2014/main" id="{BEF0E7A1-DABC-5D1E-67AE-2BB5AB6AE0E7}"/>
              </a:ext>
            </a:extLst>
          </p:cNvPr>
          <p:cNvSpPr txBox="1"/>
          <p:nvPr/>
        </p:nvSpPr>
        <p:spPr>
          <a:xfrm>
            <a:off x="12540639" y="3861527"/>
            <a:ext cx="4876800" cy="1115690"/>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a:solidFill>
                  <a:srgbClr val="FFFFFF"/>
                </a:solidFill>
                <a:latin typeface="Arial"/>
                <a:ea typeface="Arial"/>
                <a:cs typeface="Arial"/>
                <a:sym typeface="Arial"/>
              </a:rPr>
              <a:t>Use an email address that students check often. Avoid high school emails that expire.</a:t>
            </a:r>
            <a:endParaRPr sz="1400" b="0" i="0" u="none" strike="noStrike" cap="none" dirty="0">
              <a:solidFill>
                <a:srgbClr val="000000"/>
              </a:solidFill>
              <a:latin typeface="Arial"/>
              <a:ea typeface="Arial"/>
              <a:cs typeface="Arial"/>
              <a:sym typeface="Arial"/>
            </a:endParaRPr>
          </a:p>
        </p:txBody>
      </p:sp>
      <p:sp>
        <p:nvSpPr>
          <p:cNvPr id="1023" name="Google Shape;1023;p52">
            <a:extLst>
              <a:ext uri="{FF2B5EF4-FFF2-40B4-BE49-F238E27FC236}">
                <a16:creationId xmlns:a16="http://schemas.microsoft.com/office/drawing/2014/main" id="{F5597D8B-4E36-D75F-E77E-BB3B13600A05}"/>
              </a:ext>
            </a:extLst>
          </p:cNvPr>
          <p:cNvSpPr txBox="1"/>
          <p:nvPr/>
        </p:nvSpPr>
        <p:spPr>
          <a:xfrm>
            <a:off x="12540639" y="3363797"/>
            <a:ext cx="4876800" cy="348172"/>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FED531"/>
                </a:solidFill>
                <a:latin typeface="Poppins"/>
                <a:ea typeface="Poppins"/>
                <a:cs typeface="Poppins"/>
                <a:sym typeface="Poppins"/>
              </a:rPr>
              <a:t>3. Email Address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4365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1"/>
                                        </p:tgtEl>
                                        <p:attrNameLst>
                                          <p:attrName>style.visibility</p:attrName>
                                        </p:attrNameLst>
                                      </p:cBhvr>
                                      <p:to>
                                        <p:strVal val="visible"/>
                                      </p:to>
                                    </p:set>
                                    <p:animEffect transition="in" filter="fade">
                                      <p:cBhvr>
                                        <p:cTn id="7" dur="500"/>
                                        <p:tgtEl>
                                          <p:spTgt spid="10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7"/>
                                        </p:tgtEl>
                                        <p:attrNameLst>
                                          <p:attrName>style.visibility</p:attrName>
                                        </p:attrNameLst>
                                      </p:cBhvr>
                                      <p:to>
                                        <p:strVal val="visible"/>
                                      </p:to>
                                    </p:set>
                                    <p:animEffect transition="in" filter="fade">
                                      <p:cBhvr>
                                        <p:cTn id="12" dur="500"/>
                                        <p:tgtEl>
                                          <p:spTgt spid="10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3"/>
                                        </p:tgtEl>
                                        <p:attrNameLst>
                                          <p:attrName>style.visibility</p:attrName>
                                        </p:attrNameLst>
                                      </p:cBhvr>
                                      <p:to>
                                        <p:strVal val="visible"/>
                                      </p:to>
                                    </p:set>
                                    <p:animEffect transition="in" filter="fade">
                                      <p:cBhvr>
                                        <p:cTn id="17" dur="500"/>
                                        <p:tgtEl>
                                          <p:spTgt spid="10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2"/>
                                        </p:tgtEl>
                                        <p:attrNameLst>
                                          <p:attrName>style.visibility</p:attrName>
                                        </p:attrNameLst>
                                      </p:cBhvr>
                                      <p:to>
                                        <p:strVal val="visible"/>
                                      </p:to>
                                    </p:set>
                                    <p:animEffect transition="in" filter="fade">
                                      <p:cBhvr>
                                        <p:cTn id="20" dur="500"/>
                                        <p:tgtEl>
                                          <p:spTgt spid="10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16"/>
                                        </p:tgtEl>
                                        <p:attrNameLst>
                                          <p:attrName>style.visibility</p:attrName>
                                        </p:attrNameLst>
                                      </p:cBhvr>
                                      <p:to>
                                        <p:strVal val="visible"/>
                                      </p:to>
                                    </p:set>
                                    <p:animEffect transition="in" filter="fade">
                                      <p:cBhvr>
                                        <p:cTn id="25" dur="500"/>
                                        <p:tgtEl>
                                          <p:spTgt spid="10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15"/>
                                        </p:tgtEl>
                                        <p:attrNameLst>
                                          <p:attrName>style.visibility</p:attrName>
                                        </p:attrNameLst>
                                      </p:cBhvr>
                                      <p:to>
                                        <p:strVal val="visible"/>
                                      </p:to>
                                    </p:set>
                                    <p:animEffect transition="in" filter="fade">
                                      <p:cBhvr>
                                        <p:cTn id="28" dur="500"/>
                                        <p:tgtEl>
                                          <p:spTgt spid="10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21"/>
                                        </p:tgtEl>
                                        <p:attrNameLst>
                                          <p:attrName>style.visibility</p:attrName>
                                        </p:attrNameLst>
                                      </p:cBhvr>
                                      <p:to>
                                        <p:strVal val="visible"/>
                                      </p:to>
                                    </p:set>
                                    <p:animEffect transition="in" filter="fade">
                                      <p:cBhvr>
                                        <p:cTn id="33" dur="500"/>
                                        <p:tgtEl>
                                          <p:spTgt spid="10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20"/>
                                        </p:tgtEl>
                                        <p:attrNameLst>
                                          <p:attrName>style.visibility</p:attrName>
                                        </p:attrNameLst>
                                      </p:cBhvr>
                                      <p:to>
                                        <p:strVal val="visible"/>
                                      </p:to>
                                    </p:set>
                                    <p:animEffect transition="in" filter="fade">
                                      <p:cBhvr>
                                        <p:cTn id="36" dur="500"/>
                                        <p:tgtEl>
                                          <p:spTgt spid="1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 grpId="0"/>
      <p:bldP spid="1016" grpId="0"/>
      <p:bldP spid="1020" grpId="0"/>
      <p:bldP spid="1021" grpId="0"/>
      <p:bldP spid="1022" grpId="0"/>
      <p:bldP spid="102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028"/>
        <p:cNvGrpSpPr/>
        <p:nvPr/>
      </p:nvGrpSpPr>
      <p:grpSpPr>
        <a:xfrm>
          <a:off x="0" y="0"/>
          <a:ext cx="0" cy="0"/>
          <a:chOff x="0" y="0"/>
          <a:chExt cx="0" cy="0"/>
        </a:xfrm>
      </p:grpSpPr>
      <p:sp>
        <p:nvSpPr>
          <p:cNvPr id="1029" name="Google Shape;1029;p5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1030" name="Google Shape;1030;p53"/>
          <p:cNvSpPr txBox="1"/>
          <p:nvPr/>
        </p:nvSpPr>
        <p:spPr>
          <a:xfrm rot="21577209">
            <a:off x="1130571" y="2217348"/>
            <a:ext cx="15819408" cy="982448"/>
          </a:xfrm>
          <a:prstGeom prst="rect">
            <a:avLst/>
          </a:prstGeom>
          <a:noFill/>
          <a:ln>
            <a:noFill/>
          </a:ln>
        </p:spPr>
        <p:txBody>
          <a:bodyPr spcFirstLastPara="1" wrap="square" lIns="0" tIns="0" rIns="0" bIns="0" anchor="t" anchorCtr="0">
            <a:spAutoFit/>
          </a:bodyPr>
          <a:lstStyle/>
          <a:p>
            <a:pPr marL="0" marR="0" lvl="0" indent="0" algn="l" rtl="0">
              <a:lnSpc>
                <a:spcPct val="133333"/>
              </a:lnSpc>
              <a:spcBef>
                <a:spcPts val="0"/>
              </a:spcBef>
              <a:spcAft>
                <a:spcPts val="0"/>
              </a:spcAft>
              <a:buClr>
                <a:srgbClr val="000000"/>
              </a:buClr>
              <a:buSzPts val="5400"/>
              <a:buFont typeface="Arial"/>
              <a:buNone/>
            </a:pPr>
            <a:r>
              <a:rPr lang="en-US" sz="4800" b="1" i="0" u="none" strike="noStrike" cap="none" dirty="0">
                <a:solidFill>
                  <a:srgbClr val="25D1FD"/>
                </a:solidFill>
                <a:latin typeface="Poppins"/>
                <a:ea typeface="Poppins"/>
                <a:cs typeface="Poppins"/>
                <a:sym typeface="Poppins"/>
              </a:rPr>
              <a:t>Independent Student Status on the FAFSA/</a:t>
            </a:r>
            <a:r>
              <a:rPr lang="en-US" sz="4800" b="1" i="0" u="none" strike="noStrike" cap="none" dirty="0" err="1">
                <a:solidFill>
                  <a:srgbClr val="25D1FD"/>
                </a:solidFill>
                <a:latin typeface="Poppins"/>
                <a:ea typeface="Poppins"/>
                <a:cs typeface="Poppins"/>
                <a:sym typeface="Poppins"/>
              </a:rPr>
              <a:t>CADAA</a:t>
            </a:r>
            <a:endParaRPr sz="4800" b="0" i="0" u="none" strike="noStrike" cap="none" dirty="0">
              <a:solidFill>
                <a:srgbClr val="000000"/>
              </a:solidFill>
              <a:latin typeface="Arial"/>
              <a:ea typeface="Arial"/>
              <a:cs typeface="Arial"/>
              <a:sym typeface="Arial"/>
            </a:endParaRPr>
          </a:p>
        </p:txBody>
      </p:sp>
      <p:sp>
        <p:nvSpPr>
          <p:cNvPr id="1031" name="Google Shape;1031;p5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dirty="0"/>
          </a:p>
        </p:txBody>
      </p:sp>
      <p:sp>
        <p:nvSpPr>
          <p:cNvPr id="1032" name="Google Shape;1032;p53"/>
          <p:cNvSpPr txBox="1"/>
          <p:nvPr/>
        </p:nvSpPr>
        <p:spPr>
          <a:xfrm rot="21577209">
            <a:off x="1840259" y="3376790"/>
            <a:ext cx="14595463" cy="86177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Poppins"/>
                <a:ea typeface="Poppins"/>
                <a:cs typeface="Poppins"/>
                <a:sym typeface="Poppins"/>
              </a:rPr>
              <a:t>Current or former foster youth may qualify for “Independent Student Status” on the FAFSA or </a:t>
            </a:r>
            <a:r>
              <a:rPr lang="en-US" sz="2800" b="1" i="0" u="none" strike="noStrike" cap="none" dirty="0" err="1">
                <a:solidFill>
                  <a:schemeClr val="lt1"/>
                </a:solidFill>
                <a:latin typeface="Poppins"/>
                <a:ea typeface="Poppins"/>
                <a:cs typeface="Poppins"/>
                <a:sym typeface="Poppins"/>
              </a:rPr>
              <a:t>CADAA</a:t>
            </a:r>
            <a:r>
              <a:rPr lang="en-US" sz="2800" b="1" i="0" u="none" strike="noStrike" cap="none" dirty="0">
                <a:solidFill>
                  <a:schemeClr val="lt1"/>
                </a:solidFill>
                <a:latin typeface="Poppins"/>
                <a:ea typeface="Poppins"/>
                <a:cs typeface="Poppins"/>
                <a:sym typeface="Poppins"/>
              </a:rPr>
              <a:t> if they can answer “Yes” to any of these three questions: </a:t>
            </a:r>
            <a:endParaRPr sz="1400" b="0" i="0" u="none" strike="noStrike" cap="none" dirty="0">
              <a:solidFill>
                <a:srgbClr val="000000"/>
              </a:solidFill>
              <a:latin typeface="Arial"/>
              <a:ea typeface="Arial"/>
              <a:cs typeface="Arial"/>
              <a:sym typeface="Arial"/>
            </a:endParaRPr>
          </a:p>
        </p:txBody>
      </p:sp>
      <p:sp>
        <p:nvSpPr>
          <p:cNvPr id="1033" name="Google Shape;1033;p53"/>
          <p:cNvSpPr/>
          <p:nvPr/>
        </p:nvSpPr>
        <p:spPr>
          <a:xfrm>
            <a:off x="584429" y="5056589"/>
            <a:ext cx="4653769" cy="3585419"/>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mn-lt"/>
                <a:ea typeface="Calibri"/>
                <a:cs typeface="Calibri"/>
                <a:sym typeface="Calibri"/>
              </a:rPr>
              <a:t>At any time since the student turned 13, they were in foster care.</a:t>
            </a:r>
            <a:endParaRPr sz="1400" b="0" i="0" u="none" strike="noStrike" cap="none" dirty="0">
              <a:solidFill>
                <a:srgbClr val="000000"/>
              </a:solidFill>
              <a:latin typeface="+mn-lt"/>
              <a:sym typeface="Arial"/>
            </a:endParaRPr>
          </a:p>
        </p:txBody>
      </p:sp>
      <p:sp>
        <p:nvSpPr>
          <p:cNvPr id="1034" name="Google Shape;1034;p53"/>
          <p:cNvSpPr/>
          <p:nvPr/>
        </p:nvSpPr>
        <p:spPr>
          <a:xfrm>
            <a:off x="12025252" y="5002818"/>
            <a:ext cx="5856639" cy="3613005"/>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200" b="1" i="0" u="none" strike="noStrike" cap="none" dirty="0">
                <a:solidFill>
                  <a:schemeClr val="lt1"/>
                </a:solidFill>
                <a:latin typeface="+mn-lt"/>
                <a:ea typeface="Calibri"/>
                <a:cs typeface="Calibri"/>
                <a:sym typeface="Calibri"/>
              </a:rPr>
              <a:t>The student is or was in a legal guardianship with someone other than their parent or stepparent as determined by a court in their state of residence. </a:t>
            </a:r>
            <a:endParaRPr sz="1200" b="0" i="0" u="none" strike="noStrike" cap="none" dirty="0">
              <a:solidFill>
                <a:srgbClr val="000000"/>
              </a:solidFill>
              <a:latin typeface="+mn-lt"/>
              <a:sym typeface="Arial"/>
            </a:endParaRPr>
          </a:p>
        </p:txBody>
      </p:sp>
      <p:sp>
        <p:nvSpPr>
          <p:cNvPr id="1035" name="Google Shape;1035;p53"/>
          <p:cNvSpPr txBox="1"/>
          <p:nvPr/>
        </p:nvSpPr>
        <p:spPr>
          <a:xfrm rot="-22791">
            <a:off x="5544411" y="6334268"/>
            <a:ext cx="14595463"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25D1FD"/>
                </a:solidFill>
                <a:latin typeface="Poppins"/>
                <a:ea typeface="Poppins"/>
                <a:cs typeface="Poppins"/>
                <a:sym typeface="Poppins"/>
              </a:rPr>
              <a:t>OR </a:t>
            </a:r>
            <a:endParaRPr sz="1400" b="0" i="0" u="none" strike="noStrike" cap="none">
              <a:solidFill>
                <a:srgbClr val="000000"/>
              </a:solidFill>
              <a:latin typeface="Arial"/>
              <a:ea typeface="Arial"/>
              <a:cs typeface="Arial"/>
              <a:sym typeface="Arial"/>
            </a:endParaRPr>
          </a:p>
        </p:txBody>
      </p:sp>
      <p:sp>
        <p:nvSpPr>
          <p:cNvPr id="1036" name="Google Shape;1036;p53"/>
          <p:cNvSpPr txBox="1"/>
          <p:nvPr/>
        </p:nvSpPr>
        <p:spPr>
          <a:xfrm rot="-442393">
            <a:off x="10807563" y="9183277"/>
            <a:ext cx="7662901"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F4592F"/>
                </a:solidFill>
                <a:latin typeface="Arial"/>
                <a:ea typeface="Arial"/>
                <a:cs typeface="Arial"/>
                <a:sym typeface="Arial"/>
              </a:rPr>
              <a:t>If </a:t>
            </a:r>
            <a:r>
              <a:rPr lang="en-US" sz="2200" b="1" i="0" u="none" strike="noStrike" cap="none" dirty="0">
                <a:solidFill>
                  <a:srgbClr val="F4592F"/>
                </a:solidFill>
                <a:latin typeface="Arial"/>
                <a:ea typeface="Arial"/>
                <a:cs typeface="Arial"/>
                <a:sym typeface="Arial"/>
              </a:rPr>
              <a:t>Independent</a:t>
            </a:r>
            <a:r>
              <a:rPr lang="en-US" sz="2200" b="0" i="0" u="none" strike="noStrike" cap="none" dirty="0">
                <a:solidFill>
                  <a:srgbClr val="F4592F"/>
                </a:solidFill>
                <a:latin typeface="Arial"/>
                <a:ea typeface="Arial"/>
                <a:cs typeface="Arial"/>
                <a:sym typeface="Arial"/>
              </a:rPr>
              <a:t>, they do not need to report their caregiver’s income, including Resource Parents or Legal Guardians. </a:t>
            </a:r>
            <a:endParaRPr sz="1400" b="0" i="0" u="none" strike="noStrike" cap="none" dirty="0">
              <a:solidFill>
                <a:srgbClr val="000000"/>
              </a:solidFill>
              <a:latin typeface="Arial"/>
              <a:ea typeface="Arial"/>
              <a:cs typeface="Arial"/>
              <a:sym typeface="Arial"/>
            </a:endParaRPr>
          </a:p>
        </p:txBody>
      </p:sp>
      <p:sp>
        <p:nvSpPr>
          <p:cNvPr id="2" name="Google Shape;1033;p53">
            <a:extLst>
              <a:ext uri="{FF2B5EF4-FFF2-40B4-BE49-F238E27FC236}">
                <a16:creationId xmlns:a16="http://schemas.microsoft.com/office/drawing/2014/main" id="{5AA41FA5-C55D-607A-BD11-12E286C9CC4A}"/>
              </a:ext>
            </a:extLst>
          </p:cNvPr>
          <p:cNvSpPr/>
          <p:nvPr/>
        </p:nvSpPr>
        <p:spPr>
          <a:xfrm>
            <a:off x="6368153" y="4805160"/>
            <a:ext cx="4653769" cy="3836848"/>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mn-lt"/>
                <a:ea typeface="Calibri"/>
                <a:cs typeface="Calibri"/>
                <a:sym typeface="Calibri"/>
              </a:rPr>
              <a:t>At any time since the student turned 13, they were a ward of the court.</a:t>
            </a:r>
            <a:endParaRPr sz="1400" b="0" i="0" u="none" strike="noStrike" cap="none" dirty="0">
              <a:solidFill>
                <a:srgbClr val="000000"/>
              </a:solidFill>
              <a:latin typeface="+mn-lt"/>
              <a:sym typeface="Arial"/>
            </a:endParaRPr>
          </a:p>
        </p:txBody>
      </p:sp>
      <p:sp>
        <p:nvSpPr>
          <p:cNvPr id="3" name="Google Shape;1035;p53">
            <a:extLst>
              <a:ext uri="{FF2B5EF4-FFF2-40B4-BE49-F238E27FC236}">
                <a16:creationId xmlns:a16="http://schemas.microsoft.com/office/drawing/2014/main" id="{44911E91-6AF6-0F8B-5C95-124284722060}"/>
              </a:ext>
            </a:extLst>
          </p:cNvPr>
          <p:cNvSpPr txBox="1"/>
          <p:nvPr/>
        </p:nvSpPr>
        <p:spPr>
          <a:xfrm rot="-22791">
            <a:off x="11184499" y="6354296"/>
            <a:ext cx="14595463"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25D1FD"/>
                </a:solidFill>
                <a:latin typeface="Poppins"/>
                <a:ea typeface="Poppins"/>
                <a:cs typeface="Poppins"/>
                <a:sym typeface="Poppins"/>
              </a:rPr>
              <a:t>OR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7528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1000"/>
                                        <p:tgtEl>
                                          <p:spTgt spid="1033"/>
                                        </p:tgtEl>
                                      </p:cBhvr>
                                    </p:animEffect>
                                    <p:anim calcmode="lin" valueType="num">
                                      <p:cBhvr>
                                        <p:cTn id="8" dur="1000" fill="hold"/>
                                        <p:tgtEl>
                                          <p:spTgt spid="1033"/>
                                        </p:tgtEl>
                                        <p:attrNameLst>
                                          <p:attrName>ppt_x</p:attrName>
                                        </p:attrNameLst>
                                      </p:cBhvr>
                                      <p:tavLst>
                                        <p:tav tm="0">
                                          <p:val>
                                            <p:strVal val="#ppt_x"/>
                                          </p:val>
                                        </p:tav>
                                        <p:tav tm="100000">
                                          <p:val>
                                            <p:strVal val="#ppt_x"/>
                                          </p:val>
                                        </p:tav>
                                      </p:tavLst>
                                    </p:anim>
                                    <p:anim calcmode="lin" valueType="num">
                                      <p:cBhvr>
                                        <p:cTn id="9"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35"/>
                                        </p:tgtEl>
                                        <p:attrNameLst>
                                          <p:attrName>style.visibility</p:attrName>
                                        </p:attrNameLst>
                                      </p:cBhvr>
                                      <p:to>
                                        <p:strVal val="visible"/>
                                      </p:to>
                                    </p:set>
                                    <p:animEffect transition="in" filter="fade">
                                      <p:cBhvr>
                                        <p:cTn id="14" dur="1000"/>
                                        <p:tgtEl>
                                          <p:spTgt spid="1035"/>
                                        </p:tgtEl>
                                      </p:cBhvr>
                                    </p:animEffect>
                                    <p:anim calcmode="lin" valueType="num">
                                      <p:cBhvr>
                                        <p:cTn id="15" dur="1000" fill="hold"/>
                                        <p:tgtEl>
                                          <p:spTgt spid="1035"/>
                                        </p:tgtEl>
                                        <p:attrNameLst>
                                          <p:attrName>ppt_x</p:attrName>
                                        </p:attrNameLst>
                                      </p:cBhvr>
                                      <p:tavLst>
                                        <p:tav tm="0">
                                          <p:val>
                                            <p:strVal val="#ppt_x"/>
                                          </p:val>
                                        </p:tav>
                                        <p:tav tm="100000">
                                          <p:val>
                                            <p:strVal val="#ppt_x"/>
                                          </p:val>
                                        </p:tav>
                                      </p:tavLst>
                                    </p:anim>
                                    <p:anim calcmode="lin" valueType="num">
                                      <p:cBhvr>
                                        <p:cTn id="1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34"/>
                                        </p:tgtEl>
                                        <p:attrNameLst>
                                          <p:attrName>style.visibility</p:attrName>
                                        </p:attrNameLst>
                                      </p:cBhvr>
                                      <p:to>
                                        <p:strVal val="visible"/>
                                      </p:to>
                                    </p:set>
                                    <p:animEffect transition="in" filter="fade">
                                      <p:cBhvr>
                                        <p:cTn id="35" dur="1000"/>
                                        <p:tgtEl>
                                          <p:spTgt spid="1034"/>
                                        </p:tgtEl>
                                      </p:cBhvr>
                                    </p:animEffect>
                                    <p:anim calcmode="lin" valueType="num">
                                      <p:cBhvr>
                                        <p:cTn id="36" dur="1000" fill="hold"/>
                                        <p:tgtEl>
                                          <p:spTgt spid="1034"/>
                                        </p:tgtEl>
                                        <p:attrNameLst>
                                          <p:attrName>ppt_x</p:attrName>
                                        </p:attrNameLst>
                                      </p:cBhvr>
                                      <p:tavLst>
                                        <p:tav tm="0">
                                          <p:val>
                                            <p:strVal val="#ppt_x"/>
                                          </p:val>
                                        </p:tav>
                                        <p:tav tm="100000">
                                          <p:val>
                                            <p:strVal val="#ppt_x"/>
                                          </p:val>
                                        </p:tav>
                                      </p:tavLst>
                                    </p:anim>
                                    <p:anim calcmode="lin" valueType="num">
                                      <p:cBhvr>
                                        <p:cTn id="37"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36"/>
                                        </p:tgtEl>
                                        <p:attrNameLst>
                                          <p:attrName>style.visibility</p:attrName>
                                        </p:attrNameLst>
                                      </p:cBhvr>
                                      <p:to>
                                        <p:strVal val="visible"/>
                                      </p:to>
                                    </p:set>
                                    <p:animEffect transition="in" filter="wipe(down)">
                                      <p:cBhvr>
                                        <p:cTn id="42"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1034" grpId="0" animBg="1"/>
      <p:bldP spid="1035" grpId="0"/>
      <p:bldP spid="1036" grpId="0"/>
      <p:bldP spid="2" grpId="0" animBg="1"/>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51"/>
        <p:cNvGrpSpPr/>
        <p:nvPr/>
      </p:nvGrpSpPr>
      <p:grpSpPr>
        <a:xfrm>
          <a:off x="0" y="0"/>
          <a:ext cx="0" cy="0"/>
          <a:chOff x="0" y="0"/>
          <a:chExt cx="0" cy="0"/>
        </a:xfrm>
      </p:grpSpPr>
      <p:pic>
        <p:nvPicPr>
          <p:cNvPr id="1052" name="Google Shape;1052;p55" descr="A person sitting at a table with a computer and a cup of coffee&#10;&#10;Description automatically generated with medium confidence"/>
          <p:cNvPicPr preferRelativeResize="0"/>
          <p:nvPr/>
        </p:nvPicPr>
        <p:blipFill rotWithShape="1">
          <a:blip r:embed="rId3">
            <a:alphaModFix/>
          </a:blip>
          <a:srcRect/>
          <a:stretch/>
        </p:blipFill>
        <p:spPr>
          <a:xfrm>
            <a:off x="-464731" y="-1881423"/>
            <a:ext cx="8942269" cy="13413405"/>
          </a:xfrm>
          <a:prstGeom prst="rect">
            <a:avLst/>
          </a:prstGeom>
          <a:noFill/>
          <a:ln>
            <a:noFill/>
          </a:ln>
        </p:spPr>
      </p:pic>
      <p:sp>
        <p:nvSpPr>
          <p:cNvPr id="1053" name="Google Shape;1053;p55"/>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55"/>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55"/>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55"/>
          <p:cNvSpPr/>
          <p:nvPr/>
        </p:nvSpPr>
        <p:spPr>
          <a:xfrm>
            <a:off x="9236238" y="984894"/>
            <a:ext cx="8512111" cy="2447628"/>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1057" name="Google Shape;1057;p55"/>
          <p:cNvSpPr txBox="1"/>
          <p:nvPr/>
        </p:nvSpPr>
        <p:spPr>
          <a:xfrm>
            <a:off x="9753600" y="1342777"/>
            <a:ext cx="7004149"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dirty="0">
                <a:solidFill>
                  <a:srgbClr val="FED531"/>
                </a:solidFill>
                <a:latin typeface="Poppins"/>
                <a:ea typeface="Poppins"/>
                <a:cs typeface="Poppins"/>
                <a:sym typeface="Poppins"/>
              </a:rPr>
              <a:t>Apply for the Chafee Grant:</a:t>
            </a:r>
            <a:endParaRPr sz="6000" b="1" i="0" u="none" strike="noStrike" cap="none" dirty="0">
              <a:solidFill>
                <a:srgbClr val="FFFFFF"/>
              </a:solidFill>
              <a:latin typeface="Poppins"/>
              <a:ea typeface="Poppins"/>
              <a:cs typeface="Poppins"/>
              <a:sym typeface="Poppins"/>
            </a:endParaRPr>
          </a:p>
        </p:txBody>
      </p:sp>
      <p:sp>
        <p:nvSpPr>
          <p:cNvPr id="1058" name="Google Shape;1058;p55"/>
          <p:cNvSpPr txBox="1"/>
          <p:nvPr/>
        </p:nvSpPr>
        <p:spPr>
          <a:xfrm>
            <a:off x="9437170" y="3781128"/>
            <a:ext cx="8512111" cy="7017306"/>
          </a:xfrm>
          <a:prstGeom prst="rect">
            <a:avLst/>
          </a:prstGeom>
          <a:noFill/>
          <a:ln>
            <a:noFill/>
          </a:ln>
        </p:spPr>
        <p:txBody>
          <a:bodyPr spcFirstLastPara="1" wrap="square" lIns="0" tIns="0" rIns="0" bIns="0" anchor="t" anchorCtr="0">
            <a:spAutoFit/>
          </a:bodyPr>
          <a:lstStyle/>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After submitting the FAFSA or </a:t>
            </a:r>
            <a:r>
              <a:rPr lang="en-US" sz="3200" b="0" i="0" u="none" strike="noStrike" cap="none" dirty="0" err="1">
                <a:solidFill>
                  <a:srgbClr val="FFFFFF"/>
                </a:solidFill>
                <a:latin typeface="Arial"/>
                <a:ea typeface="Arial"/>
                <a:cs typeface="Arial"/>
                <a:sym typeface="Arial"/>
              </a:rPr>
              <a:t>CADAA</a:t>
            </a:r>
            <a:r>
              <a:rPr lang="en-US" sz="3200" b="0" i="0" u="none" strike="noStrike" cap="none" dirty="0">
                <a:solidFill>
                  <a:srgbClr val="FFFFFF"/>
                </a:solidFill>
                <a:latin typeface="Arial"/>
                <a:ea typeface="Arial"/>
                <a:cs typeface="Arial"/>
                <a:sym typeface="Arial"/>
              </a:rPr>
              <a:t>, first time applicants only must submit a separate Chafee Grant Application online at </a:t>
            </a:r>
            <a:r>
              <a:rPr lang="en-US" sz="3200" b="0" i="0" u="none" strike="noStrike" cap="none" dirty="0">
                <a:solidFill>
                  <a:srgbClr val="FFFF00"/>
                </a:solidFill>
                <a:latin typeface="Arial"/>
                <a:ea typeface="Arial"/>
                <a:cs typeface="Arial"/>
                <a:sym typeface="Arial"/>
                <a:hlinkClick r:id="rId4">
                  <a:extLst>
                    <a:ext uri="{A12FA001-AC4F-418D-AE19-62706E023703}">
                      <ahyp:hlinkClr xmlns:ahyp="http://schemas.microsoft.com/office/drawing/2018/hyperlinkcolor" val="tx"/>
                    </a:ext>
                  </a:extLst>
                </a:hlinkClick>
              </a:rPr>
              <a:t>chafee.csac.ca.gov</a:t>
            </a:r>
            <a:r>
              <a:rPr lang="en-US" sz="3200" b="0" i="0" u="none" strike="noStrike" cap="none" dirty="0">
                <a:solidFill>
                  <a:srgbClr val="FFFF00"/>
                </a:solidFill>
                <a:latin typeface="Arial"/>
                <a:ea typeface="Arial"/>
                <a:cs typeface="Arial"/>
                <a:sym typeface="Arial"/>
              </a:rPr>
              <a:t> </a:t>
            </a:r>
            <a:endParaRPr sz="1400" b="0" i="0" u="none" strike="noStrike" cap="none" dirty="0">
              <a:solidFill>
                <a:srgbClr val="FFFF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May receive up to </a:t>
            </a:r>
            <a:r>
              <a:rPr lang="en-US" sz="4000" b="0" i="0" u="none" strike="noStrike" cap="none" dirty="0">
                <a:solidFill>
                  <a:srgbClr val="FFFF00"/>
                </a:solidFill>
                <a:latin typeface="Arial"/>
                <a:ea typeface="Arial"/>
                <a:cs typeface="Arial"/>
                <a:sym typeface="Arial"/>
              </a:rPr>
              <a:t>$5,000 </a:t>
            </a:r>
            <a:r>
              <a:rPr lang="en-US" sz="3200" b="0" i="0" u="none" strike="noStrike" cap="none" dirty="0">
                <a:solidFill>
                  <a:srgbClr val="FFFFFF"/>
                </a:solidFill>
                <a:latin typeface="Arial"/>
                <a:ea typeface="Arial"/>
                <a:cs typeface="Arial"/>
                <a:sym typeface="Arial"/>
              </a:rPr>
              <a:t>for up to 5 years (whether or not consecutive) until the age of 26</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Can be used in-state and out-of-state</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Can be used for CTE, 2-year or 4-year degree programs</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rgbClr val="FFFFFF"/>
              </a:buClr>
              <a:buSzPts val="3200"/>
              <a:buFont typeface="Arial"/>
              <a:buChar char="•"/>
            </a:pPr>
            <a:r>
              <a:rPr lang="en-US" sz="3200" b="0" i="0" u="none" strike="noStrike" cap="none" dirty="0">
                <a:solidFill>
                  <a:srgbClr val="FFFFFF"/>
                </a:solidFill>
                <a:latin typeface="Arial"/>
                <a:ea typeface="Arial"/>
                <a:cs typeface="Arial"/>
                <a:sym typeface="Arial"/>
              </a:rPr>
              <a:t>Must be a dependent or ward of the court at least one day between the ages of 16-18. </a:t>
            </a:r>
            <a:endParaRPr sz="1400" b="0" i="0" u="none" strike="noStrike" cap="none" dirty="0">
              <a:solidFill>
                <a:srgbClr val="000000"/>
              </a:solidFill>
              <a:latin typeface="Arial"/>
              <a:ea typeface="Arial"/>
              <a:cs typeface="Arial"/>
              <a:sym typeface="Arial"/>
            </a:endParaRPr>
          </a:p>
          <a:p>
            <a:pPr marL="571500" marR="0" lvl="0" indent="-368300" algn="l" rtl="0">
              <a:lnSpc>
                <a:spcPct val="100000"/>
              </a:lnSpc>
              <a:spcBef>
                <a:spcPts val="0"/>
              </a:spcBef>
              <a:spcAft>
                <a:spcPts val="0"/>
              </a:spcAft>
              <a:buClr>
                <a:schemeClr val="dk1"/>
              </a:buClr>
              <a:buSzPts val="3200"/>
              <a:buFont typeface="Arial"/>
              <a:buNone/>
            </a:pPr>
            <a:endParaRPr sz="3200" b="0" i="0" u="none" strike="noStrike" cap="none" dirty="0">
              <a:solidFill>
                <a:srgbClr val="FFFFFF"/>
              </a:solidFill>
              <a:latin typeface="Arial"/>
              <a:ea typeface="Arial"/>
              <a:cs typeface="Arial"/>
              <a:sym typeface="Arial"/>
            </a:endParaRPr>
          </a:p>
          <a:p>
            <a:pPr marL="571500" marR="0" lvl="0" indent="-368300" algn="l" rtl="0">
              <a:lnSpc>
                <a:spcPct val="100000"/>
              </a:lnSpc>
              <a:spcBef>
                <a:spcPts val="0"/>
              </a:spcBef>
              <a:spcAft>
                <a:spcPts val="0"/>
              </a:spcAft>
              <a:buClr>
                <a:schemeClr val="dk1"/>
              </a:buClr>
              <a:buSzPts val="3200"/>
              <a:buFont typeface="Arial"/>
              <a:buNone/>
            </a:pPr>
            <a:endParaRPr sz="3200" b="0" i="0" u="none" strike="noStrike" cap="none" dirty="0">
              <a:solidFill>
                <a:srgbClr val="FFFFFF"/>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63"/>
        <p:cNvGrpSpPr/>
        <p:nvPr/>
      </p:nvGrpSpPr>
      <p:grpSpPr>
        <a:xfrm>
          <a:off x="0" y="0"/>
          <a:ext cx="0" cy="0"/>
          <a:chOff x="0" y="0"/>
          <a:chExt cx="0" cy="0"/>
        </a:xfrm>
      </p:grpSpPr>
      <p:sp>
        <p:nvSpPr>
          <p:cNvPr id="1064" name="Google Shape;1064;p56"/>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65" name="Google Shape;1065;p5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066" name="Google Shape;1066;p56"/>
          <p:cNvGrpSpPr/>
          <p:nvPr/>
        </p:nvGrpSpPr>
        <p:grpSpPr>
          <a:xfrm>
            <a:off x="1032422" y="1334433"/>
            <a:ext cx="8404605" cy="8379879"/>
            <a:chOff x="-4" y="-11"/>
            <a:chExt cx="9039300" cy="11173174"/>
          </a:xfrm>
        </p:grpSpPr>
        <p:sp>
          <p:nvSpPr>
            <p:cNvPr id="1067" name="Google Shape;1067;p56"/>
            <p:cNvSpPr txBox="1"/>
            <p:nvPr/>
          </p:nvSpPr>
          <p:spPr>
            <a:xfrm>
              <a:off x="69013" y="2678528"/>
              <a:ext cx="8970283" cy="8494635"/>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400"/>
                <a:buFont typeface="Arial"/>
                <a:buChar char="•"/>
              </a:pPr>
              <a:r>
                <a:rPr lang="en-US" sz="3400" b="0" i="0" u="none" strike="noStrike" cap="none" dirty="0">
                  <a:solidFill>
                    <a:srgbClr val="0A1F41"/>
                  </a:solidFill>
                  <a:latin typeface="Arial"/>
                  <a:ea typeface="Arial"/>
                  <a:cs typeface="Arial"/>
                  <a:sym typeface="Arial"/>
                </a:rPr>
                <a:t>Create an account at </a:t>
              </a:r>
              <a:r>
                <a:rPr lang="en-US" sz="3400" b="1" i="0" u="sng" strike="noStrike" cap="none" dirty="0">
                  <a:solidFill>
                    <a:schemeClr val="lt1"/>
                  </a:solidFill>
                  <a:latin typeface="Arial"/>
                  <a:ea typeface="Arial"/>
                  <a:cs typeface="Arial"/>
                  <a:sym typeface="Arial"/>
                </a:rPr>
                <a:t>mygrantinfo.csac.ca.gov</a:t>
              </a:r>
              <a:r>
                <a:rPr lang="en-US" sz="3400" dirty="0">
                  <a:solidFill>
                    <a:schemeClr val="lt1"/>
                  </a:solidFill>
                </a:rPr>
                <a:t> </a:t>
              </a:r>
              <a:r>
                <a:rPr lang="en-US" sz="3400" b="0" i="0" u="none" strike="noStrike" cap="none" dirty="0">
                  <a:solidFill>
                    <a:srgbClr val="0A1F41"/>
                  </a:solidFill>
                  <a:latin typeface="Arial"/>
                  <a:ea typeface="Arial"/>
                  <a:cs typeface="Arial"/>
                  <a:sym typeface="Arial"/>
                </a:rPr>
                <a:t>after the FAFSA or </a:t>
              </a:r>
              <a:r>
                <a:rPr lang="en-US" sz="3400" b="0" i="0" u="none" strike="noStrike" cap="none" dirty="0" err="1">
                  <a:solidFill>
                    <a:srgbClr val="0A1F41"/>
                  </a:solidFill>
                  <a:latin typeface="Arial"/>
                  <a:ea typeface="Arial"/>
                  <a:cs typeface="Arial"/>
                  <a:sym typeface="Arial"/>
                </a:rPr>
                <a:t>CADAA</a:t>
              </a:r>
              <a:r>
                <a:rPr lang="en-US" sz="3400" b="0" i="0" u="none" strike="noStrike" cap="none" dirty="0">
                  <a:solidFill>
                    <a:srgbClr val="0A1F41"/>
                  </a:solidFill>
                  <a:latin typeface="Arial"/>
                  <a:ea typeface="Arial"/>
                  <a:cs typeface="Arial"/>
                  <a:sym typeface="Arial"/>
                </a:rPr>
                <a:t> is processed (up to 2 weeks)</a:t>
              </a:r>
              <a:endParaRPr sz="1400" b="0" i="0" u="none" strike="noStrike" cap="none" dirty="0">
                <a:solidFill>
                  <a:srgbClr val="000000"/>
                </a:solidFill>
                <a:latin typeface="Arial"/>
                <a:ea typeface="Arial"/>
                <a:cs typeface="Arial"/>
                <a:sym typeface="Arial"/>
              </a:endParaRPr>
            </a:p>
            <a:p>
              <a:pPr marL="571500" marR="0" lvl="1" indent="-355600" algn="l" rtl="0">
                <a:lnSpc>
                  <a:spcPct val="100000"/>
                </a:lnSpc>
                <a:spcBef>
                  <a:spcPts val="0"/>
                </a:spcBef>
                <a:spcAft>
                  <a:spcPts val="0"/>
                </a:spcAft>
                <a:buClr>
                  <a:schemeClr val="dk1"/>
                </a:buClr>
                <a:buSzPts val="3400"/>
                <a:buFont typeface="Arial"/>
                <a:buNone/>
              </a:pPr>
              <a:endParaRPr sz="2000" b="0" i="0" u="none" strike="noStrike" cap="none" dirty="0">
                <a:solidFill>
                  <a:srgbClr val="0A1F41"/>
                </a:solidFill>
                <a:latin typeface="Arial"/>
                <a:ea typeface="Arial"/>
                <a:cs typeface="Arial"/>
                <a:sym typeface="Arial"/>
              </a:endParaRPr>
            </a:p>
            <a:p>
              <a:pPr marL="571500" marR="0" lvl="1" indent="-571500" algn="l" rtl="0">
                <a:lnSpc>
                  <a:spcPct val="100000"/>
                </a:lnSpc>
                <a:spcBef>
                  <a:spcPts val="0"/>
                </a:spcBef>
                <a:spcAft>
                  <a:spcPts val="0"/>
                </a:spcAft>
                <a:buClr>
                  <a:srgbClr val="0A1F41"/>
                </a:buClr>
                <a:buSzPts val="3400"/>
                <a:buFont typeface="Arial"/>
                <a:buChar char="•"/>
              </a:pPr>
              <a:r>
                <a:rPr lang="en-US" sz="3400" b="0" i="0" u="none" strike="noStrike" cap="none" dirty="0">
                  <a:solidFill>
                    <a:srgbClr val="0A1F41"/>
                  </a:solidFill>
                  <a:latin typeface="Arial"/>
                  <a:ea typeface="Arial"/>
                  <a:cs typeface="Arial"/>
                  <a:sym typeface="Arial"/>
                </a:rPr>
                <a:t>Manage your California state financial aid (i.e., Chafee Grant and Cal Grant)</a:t>
              </a:r>
              <a:endParaRPr sz="1400" b="0" i="0" u="none" strike="noStrike" cap="none" dirty="0">
                <a:solidFill>
                  <a:srgbClr val="000000"/>
                </a:solidFill>
                <a:latin typeface="Arial"/>
                <a:ea typeface="Arial"/>
                <a:cs typeface="Arial"/>
                <a:sym typeface="Arial"/>
              </a:endParaRPr>
            </a:p>
            <a:p>
              <a:pPr marL="571500" marR="0" lvl="1" indent="-355600" algn="l" rtl="0">
                <a:lnSpc>
                  <a:spcPct val="100000"/>
                </a:lnSpc>
                <a:spcBef>
                  <a:spcPts val="0"/>
                </a:spcBef>
                <a:spcAft>
                  <a:spcPts val="0"/>
                </a:spcAft>
                <a:buClr>
                  <a:schemeClr val="dk1"/>
                </a:buClr>
                <a:buSzPts val="3400"/>
                <a:buFont typeface="Arial"/>
                <a:buNone/>
              </a:pPr>
              <a:endParaRPr sz="2000" b="0" i="0" u="none" strike="noStrike" cap="none" dirty="0">
                <a:solidFill>
                  <a:srgbClr val="0A1F41"/>
                </a:solidFill>
                <a:latin typeface="Arial"/>
                <a:ea typeface="Arial"/>
                <a:cs typeface="Arial"/>
                <a:sym typeface="Arial"/>
              </a:endParaRPr>
            </a:p>
            <a:p>
              <a:pPr marL="571500" marR="0" lvl="1" indent="-571500" algn="l" rtl="0">
                <a:lnSpc>
                  <a:spcPct val="100000"/>
                </a:lnSpc>
                <a:spcBef>
                  <a:spcPts val="0"/>
                </a:spcBef>
                <a:spcAft>
                  <a:spcPts val="0"/>
                </a:spcAft>
                <a:buClr>
                  <a:srgbClr val="0A1F41"/>
                </a:buClr>
                <a:buSzPts val="3400"/>
                <a:buFont typeface="Arial"/>
                <a:buChar char="•"/>
              </a:pPr>
              <a:r>
                <a:rPr lang="en-US" sz="3400" b="0" i="0" u="none" strike="noStrike" cap="none" dirty="0">
                  <a:solidFill>
                    <a:srgbClr val="0A1F41"/>
                  </a:solidFill>
                  <a:latin typeface="Arial"/>
                  <a:ea typeface="Arial"/>
                  <a:cs typeface="Arial"/>
                  <a:sym typeface="Arial"/>
                </a:rPr>
                <a:t>Verify that your GPA has been received</a:t>
              </a:r>
              <a:br>
                <a:rPr lang="en-US" sz="3400" b="0" i="0" u="none" strike="noStrike" cap="none" dirty="0">
                  <a:solidFill>
                    <a:srgbClr val="0A1F41"/>
                  </a:solidFill>
                  <a:latin typeface="Arial"/>
                  <a:ea typeface="Arial"/>
                  <a:cs typeface="Arial"/>
                  <a:sym typeface="Arial"/>
                </a:rPr>
              </a:br>
              <a:endParaRPr lang="en-US" sz="3400" b="0" i="0" u="none" strike="noStrike" cap="none" dirty="0">
                <a:solidFill>
                  <a:srgbClr val="0A1F41"/>
                </a:solidFill>
                <a:latin typeface="Arial"/>
                <a:ea typeface="Arial"/>
                <a:cs typeface="Arial"/>
                <a:sym typeface="Arial"/>
              </a:endParaRPr>
            </a:p>
            <a:p>
              <a:pPr marL="571500" marR="0" lvl="1" indent="-571500" algn="l" rtl="0">
                <a:lnSpc>
                  <a:spcPct val="100000"/>
                </a:lnSpc>
                <a:spcBef>
                  <a:spcPts val="0"/>
                </a:spcBef>
                <a:spcAft>
                  <a:spcPts val="0"/>
                </a:spcAft>
                <a:buClr>
                  <a:srgbClr val="0A1F41"/>
                </a:buClr>
                <a:buSzPts val="3400"/>
                <a:buFont typeface="Arial"/>
                <a:buChar char="•"/>
              </a:pPr>
              <a:r>
                <a:rPr lang="en-US" sz="3400" dirty="0">
                  <a:solidFill>
                    <a:srgbClr val="0A1F41"/>
                  </a:solidFill>
                </a:rPr>
                <a:t>Verify that </a:t>
              </a:r>
              <a:r>
                <a:rPr lang="en-US" sz="3400" dirty="0" err="1">
                  <a:solidFill>
                    <a:srgbClr val="0A1F41"/>
                  </a:solidFill>
                </a:rPr>
                <a:t>CDSS</a:t>
              </a:r>
              <a:r>
                <a:rPr lang="en-US" sz="3400" dirty="0">
                  <a:solidFill>
                    <a:srgbClr val="0A1F41"/>
                  </a:solidFill>
                </a:rPr>
                <a:t> match has occurred for Chafee Grant</a:t>
              </a:r>
              <a:endParaRPr sz="1400" b="0" i="0" u="none" strike="noStrike" cap="none" dirty="0">
                <a:solidFill>
                  <a:srgbClr val="000000"/>
                </a:solidFill>
                <a:latin typeface="Arial"/>
                <a:ea typeface="Arial"/>
                <a:cs typeface="Arial"/>
                <a:sym typeface="Arial"/>
              </a:endParaRPr>
            </a:p>
            <a:p>
              <a:pPr marL="571500" marR="0" lvl="1" indent="-355600" algn="l" rtl="0">
                <a:lnSpc>
                  <a:spcPct val="100000"/>
                </a:lnSpc>
                <a:spcBef>
                  <a:spcPts val="0"/>
                </a:spcBef>
                <a:spcAft>
                  <a:spcPts val="0"/>
                </a:spcAft>
                <a:buClr>
                  <a:schemeClr val="dk1"/>
                </a:buClr>
                <a:buSzPts val="3400"/>
                <a:buFont typeface="Arial"/>
                <a:buNone/>
              </a:pPr>
              <a:endParaRPr sz="3400" b="0" i="0" u="none" strike="noStrike" cap="none" dirty="0">
                <a:solidFill>
                  <a:srgbClr val="0A1F41"/>
                </a:solidFill>
                <a:latin typeface="Arial"/>
                <a:ea typeface="Arial"/>
                <a:cs typeface="Arial"/>
                <a:sym typeface="Arial"/>
              </a:endParaRPr>
            </a:p>
          </p:txBody>
        </p:sp>
        <p:sp>
          <p:nvSpPr>
            <p:cNvPr id="1068" name="Google Shape;1068;p56"/>
            <p:cNvSpPr txBox="1"/>
            <p:nvPr/>
          </p:nvSpPr>
          <p:spPr>
            <a:xfrm>
              <a:off x="-4" y="-11"/>
              <a:ext cx="9039300" cy="246221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dirty="0">
                  <a:solidFill>
                    <a:srgbClr val="4848D1"/>
                  </a:solidFill>
                  <a:latin typeface="Poppins"/>
                  <a:ea typeface="Poppins"/>
                  <a:cs typeface="Poppins"/>
                  <a:sym typeface="Poppins"/>
                </a:rPr>
                <a:t>Create a </a:t>
              </a:r>
              <a:r>
                <a:rPr lang="en-US" sz="6000" b="1" i="0" u="none" strike="noStrike" cap="none" dirty="0" err="1">
                  <a:solidFill>
                    <a:srgbClr val="4848D1"/>
                  </a:solidFill>
                  <a:latin typeface="Poppins"/>
                  <a:ea typeface="Poppins"/>
                  <a:cs typeface="Poppins"/>
                  <a:sym typeface="Poppins"/>
                </a:rPr>
                <a:t>Webgrants</a:t>
              </a:r>
              <a:r>
                <a:rPr lang="en-US" sz="6000" b="1" i="0" u="none" strike="noStrike" cap="none" dirty="0">
                  <a:solidFill>
                    <a:srgbClr val="4848D1"/>
                  </a:solidFill>
                  <a:latin typeface="Poppins"/>
                  <a:ea typeface="Poppins"/>
                  <a:cs typeface="Poppins"/>
                  <a:sym typeface="Poppins"/>
                </a:rPr>
                <a:t> 4 Students Account</a:t>
              </a:r>
              <a:endParaRPr sz="1400" b="0" i="0" u="none" strike="noStrike" cap="none" dirty="0">
                <a:solidFill>
                  <a:srgbClr val="000000"/>
                </a:solidFill>
                <a:latin typeface="Arial"/>
                <a:ea typeface="Arial"/>
                <a:cs typeface="Arial"/>
                <a:sym typeface="Arial"/>
              </a:endParaRPr>
            </a:p>
          </p:txBody>
        </p:sp>
      </p:grpSp>
      <p:pic>
        <p:nvPicPr>
          <p:cNvPr id="1069" name="Google Shape;1069;p56"/>
          <p:cNvPicPr preferRelativeResize="0"/>
          <p:nvPr/>
        </p:nvPicPr>
        <p:blipFill rotWithShape="1">
          <a:blip r:embed="rId3">
            <a:alphaModFix/>
          </a:blip>
          <a:srcRect/>
          <a:stretch/>
        </p:blipFill>
        <p:spPr>
          <a:xfrm>
            <a:off x="9896083" y="647749"/>
            <a:ext cx="7794685" cy="7619951"/>
          </a:xfrm>
          <a:prstGeom prst="rect">
            <a:avLst/>
          </a:prstGeom>
          <a:noFill/>
          <a:ln>
            <a:noFill/>
          </a:ln>
          <a:effectLst>
            <a:outerShdw blurRad="63500" sx="102000" sy="102000" algn="ctr" rotWithShape="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92"/>
        <p:cNvGrpSpPr/>
        <p:nvPr/>
      </p:nvGrpSpPr>
      <p:grpSpPr>
        <a:xfrm>
          <a:off x="0" y="0"/>
          <a:ext cx="0" cy="0"/>
          <a:chOff x="0" y="0"/>
          <a:chExt cx="0" cy="0"/>
        </a:xfrm>
      </p:grpSpPr>
      <p:sp>
        <p:nvSpPr>
          <p:cNvPr id="1093" name="Google Shape;1093;p58"/>
          <p:cNvSpPr/>
          <p:nvPr/>
        </p:nvSpPr>
        <p:spPr>
          <a:xfrm rot="-196209">
            <a:off x="-1129089" y="9718524"/>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94" name="Google Shape;1094;p58"/>
          <p:cNvSpPr/>
          <p:nvPr/>
        </p:nvSpPr>
        <p:spPr>
          <a:xfrm rot="-413588">
            <a:off x="-1111440" y="-1115719"/>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095" name="Google Shape;1095;p58"/>
          <p:cNvGrpSpPr/>
          <p:nvPr/>
        </p:nvGrpSpPr>
        <p:grpSpPr>
          <a:xfrm>
            <a:off x="568575" y="2111757"/>
            <a:ext cx="8352589" cy="5131132"/>
            <a:chOff x="121822" y="1578479"/>
            <a:chExt cx="8902085" cy="6841506"/>
          </a:xfrm>
        </p:grpSpPr>
        <p:sp>
          <p:nvSpPr>
            <p:cNvPr id="1096" name="Google Shape;1096;p58"/>
            <p:cNvSpPr txBox="1"/>
            <p:nvPr/>
          </p:nvSpPr>
          <p:spPr>
            <a:xfrm>
              <a:off x="121822" y="4726668"/>
              <a:ext cx="6464690" cy="3693317"/>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Students who fail to meet their institution’s SAP standards for two consecutive terms will lose eligibility for most financial aid. </a:t>
              </a:r>
              <a:endParaRPr sz="3600" b="0" i="0" u="none" strike="noStrike" cap="none" dirty="0">
                <a:solidFill>
                  <a:srgbClr val="000000"/>
                </a:solidFill>
                <a:latin typeface="Arial"/>
                <a:ea typeface="Arial"/>
                <a:cs typeface="Arial"/>
                <a:sym typeface="Arial"/>
              </a:endParaRPr>
            </a:p>
          </p:txBody>
        </p:sp>
        <p:sp>
          <p:nvSpPr>
            <p:cNvPr id="1097" name="Google Shape;1097;p58"/>
            <p:cNvSpPr txBox="1"/>
            <p:nvPr/>
          </p:nvSpPr>
          <p:spPr>
            <a:xfrm>
              <a:off x="121822" y="1578479"/>
              <a:ext cx="8902085" cy="27084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4848D1"/>
                  </a:solidFill>
                  <a:latin typeface="Poppins"/>
                  <a:ea typeface="Poppins"/>
                  <a:cs typeface="Poppins"/>
                  <a:sym typeface="Poppins"/>
                </a:rPr>
                <a:t>Maintaining Financial Aid: </a:t>
              </a:r>
              <a:br>
                <a:rPr lang="en-US" sz="4400" b="1" i="0" u="none" strike="noStrike" cap="none" dirty="0">
                  <a:solidFill>
                    <a:srgbClr val="4848D1"/>
                  </a:solidFill>
                  <a:latin typeface="Poppins"/>
                  <a:ea typeface="Poppins"/>
                  <a:cs typeface="Poppins"/>
                  <a:sym typeface="Poppins"/>
                </a:rPr>
              </a:br>
              <a:r>
                <a:rPr lang="en-US" sz="4400" b="1" i="0" u="none" strike="noStrike" cap="none" dirty="0">
                  <a:solidFill>
                    <a:schemeClr val="lt1"/>
                  </a:solidFill>
                  <a:latin typeface="Poppins"/>
                  <a:ea typeface="Poppins"/>
                  <a:cs typeface="Poppins"/>
                  <a:sym typeface="Poppins"/>
                </a:rPr>
                <a:t>Satisfactory Academic Progress (SAP)</a:t>
              </a:r>
              <a:endParaRPr sz="1400" b="0" i="0" u="none" strike="noStrike" cap="none" dirty="0">
                <a:solidFill>
                  <a:srgbClr val="000000"/>
                </a:solidFill>
                <a:latin typeface="Arial"/>
                <a:ea typeface="Arial"/>
                <a:cs typeface="Arial"/>
                <a:sym typeface="Arial"/>
              </a:endParaRPr>
            </a:p>
          </p:txBody>
        </p:sp>
      </p:grpSp>
      <p:pic>
        <p:nvPicPr>
          <p:cNvPr id="3" name="Picture 2" descr="A diagram of a pie chart&#10;&#10;Description automatically generated">
            <a:extLst>
              <a:ext uri="{FF2B5EF4-FFF2-40B4-BE49-F238E27FC236}">
                <a16:creationId xmlns:a16="http://schemas.microsoft.com/office/drawing/2014/main" id="{A057A6BA-D1F6-EE07-98EC-32EED8860C7B}"/>
              </a:ext>
            </a:extLst>
          </p:cNvPr>
          <p:cNvPicPr>
            <a:picLocks noChangeAspect="1"/>
          </p:cNvPicPr>
          <p:nvPr/>
        </p:nvPicPr>
        <p:blipFill>
          <a:blip r:embed="rId3"/>
          <a:stretch>
            <a:fillRect/>
          </a:stretch>
        </p:blipFill>
        <p:spPr>
          <a:xfrm>
            <a:off x="6995129" y="3687189"/>
            <a:ext cx="10724296" cy="397027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74"/>
        <p:cNvGrpSpPr/>
        <p:nvPr/>
      </p:nvGrpSpPr>
      <p:grpSpPr>
        <a:xfrm>
          <a:off x="0" y="0"/>
          <a:ext cx="0" cy="0"/>
          <a:chOff x="0" y="0"/>
          <a:chExt cx="0" cy="0"/>
        </a:xfrm>
      </p:grpSpPr>
      <p:sp>
        <p:nvSpPr>
          <p:cNvPr id="1075" name="Google Shape;1075;p57"/>
          <p:cNvSpPr/>
          <p:nvPr/>
        </p:nvSpPr>
        <p:spPr>
          <a:xfrm rot="21421758">
            <a:off x="42357" y="8540458"/>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76" name="Google Shape;1076;p57"/>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aphicFrame>
        <p:nvGraphicFramePr>
          <p:cNvPr id="2" name="Table 33">
            <a:extLst>
              <a:ext uri="{FF2B5EF4-FFF2-40B4-BE49-F238E27FC236}">
                <a16:creationId xmlns:a16="http://schemas.microsoft.com/office/drawing/2014/main" id="{5707287D-B7BB-0FC7-191F-D40E00AEBCBF}"/>
              </a:ext>
            </a:extLst>
          </p:cNvPr>
          <p:cNvGraphicFramePr>
            <a:graphicFrameLocks noGrp="1"/>
          </p:cNvGraphicFramePr>
          <p:nvPr>
            <p:extLst>
              <p:ext uri="{D42A27DB-BD31-4B8C-83A1-F6EECF244321}">
                <p14:modId xmlns:p14="http://schemas.microsoft.com/office/powerpoint/2010/main" val="1028884676"/>
              </p:ext>
            </p:extLst>
          </p:nvPr>
        </p:nvGraphicFramePr>
        <p:xfrm>
          <a:off x="1111760" y="2018956"/>
          <a:ext cx="15003188" cy="6191836"/>
        </p:xfrm>
        <a:graphic>
          <a:graphicData uri="http://schemas.openxmlformats.org/drawingml/2006/table">
            <a:tbl>
              <a:tblPr firstRow="1" bandRow="1"/>
              <a:tblGrid>
                <a:gridCol w="2794354">
                  <a:extLst>
                    <a:ext uri="{9D8B030D-6E8A-4147-A177-3AD203B41FA5}">
                      <a16:colId xmlns:a16="http://schemas.microsoft.com/office/drawing/2014/main" val="3773864396"/>
                    </a:ext>
                  </a:extLst>
                </a:gridCol>
                <a:gridCol w="3979234">
                  <a:extLst>
                    <a:ext uri="{9D8B030D-6E8A-4147-A177-3AD203B41FA5}">
                      <a16:colId xmlns:a16="http://schemas.microsoft.com/office/drawing/2014/main" val="3207436010"/>
                    </a:ext>
                  </a:extLst>
                </a:gridCol>
                <a:gridCol w="3914775">
                  <a:extLst>
                    <a:ext uri="{9D8B030D-6E8A-4147-A177-3AD203B41FA5}">
                      <a16:colId xmlns:a16="http://schemas.microsoft.com/office/drawing/2014/main" val="2696709489"/>
                    </a:ext>
                  </a:extLst>
                </a:gridCol>
                <a:gridCol w="4314825">
                  <a:extLst>
                    <a:ext uri="{9D8B030D-6E8A-4147-A177-3AD203B41FA5}">
                      <a16:colId xmlns:a16="http://schemas.microsoft.com/office/drawing/2014/main" val="2835596443"/>
                    </a:ext>
                  </a:extLst>
                </a:gridCol>
              </a:tblGrid>
              <a:tr h="1937782">
                <a:tc>
                  <a:txBody>
                    <a:bodyPr/>
                    <a:lstStyle/>
                    <a:p>
                      <a:pPr algn="ctr"/>
                      <a:r>
                        <a:rPr lang="en-US" sz="4000" b="1">
                          <a:solidFill>
                            <a:srgbClr val="1D4759"/>
                          </a:solidFill>
                          <a:latin typeface="Poppins" panose="00000500000000000000" pitchFamily="2" charset="0"/>
                          <a:cs typeface="Poppins" panose="00000500000000000000" pitchFamily="2" charset="0"/>
                        </a:rPr>
                        <a:t>Course Units</a:t>
                      </a:r>
                    </a:p>
                  </a:txBody>
                  <a:tcPr>
                    <a:solidFill>
                      <a:srgbClr val="FFC000"/>
                    </a:solidFill>
                  </a:tcPr>
                </a:tc>
                <a:tc>
                  <a:txBody>
                    <a:bodyPr/>
                    <a:lstStyle/>
                    <a:p>
                      <a:pPr algn="ctr"/>
                      <a:r>
                        <a:rPr lang="en-US" sz="4000" b="1">
                          <a:solidFill>
                            <a:srgbClr val="1D4759"/>
                          </a:solidFill>
                          <a:latin typeface="Poppins"/>
                          <a:cs typeface="Poppins"/>
                        </a:rPr>
                        <a:t>Instructional Time</a:t>
                      </a:r>
                    </a:p>
                  </a:txBody>
                  <a:tcPr>
                    <a:solidFill>
                      <a:schemeClr val="bg1"/>
                    </a:solidFill>
                  </a:tcPr>
                </a:tc>
                <a:tc>
                  <a:txBody>
                    <a:bodyPr/>
                    <a:lstStyle/>
                    <a:p>
                      <a:pPr algn="ctr"/>
                      <a:r>
                        <a:rPr lang="en-US" sz="4000" b="1">
                          <a:solidFill>
                            <a:srgbClr val="1D4759"/>
                          </a:solidFill>
                          <a:latin typeface="Poppins"/>
                          <a:cs typeface="Poppins"/>
                        </a:rPr>
                        <a:t>Study</a:t>
                      </a:r>
                    </a:p>
                    <a:p>
                      <a:pPr lvl="0" algn="ctr">
                        <a:buNone/>
                      </a:pPr>
                      <a:r>
                        <a:rPr lang="en-US" sz="4000" b="1">
                          <a:solidFill>
                            <a:srgbClr val="1D4759"/>
                          </a:solidFill>
                          <a:latin typeface="Poppins"/>
                          <a:cs typeface="Poppins"/>
                        </a:rPr>
                        <a:t>Time</a:t>
                      </a:r>
                    </a:p>
                  </a:txBody>
                  <a:tcPr>
                    <a:solidFill>
                      <a:srgbClr val="FFC000"/>
                    </a:solidFill>
                  </a:tcPr>
                </a:tc>
                <a:tc>
                  <a:txBody>
                    <a:bodyPr/>
                    <a:lstStyle/>
                    <a:p>
                      <a:pPr lvl="0" algn="ctr">
                        <a:buNone/>
                      </a:pPr>
                      <a:r>
                        <a:rPr lang="en-US" sz="4000" b="1">
                          <a:solidFill>
                            <a:srgbClr val="1D4759"/>
                          </a:solidFill>
                          <a:latin typeface="Poppins"/>
                          <a:cs typeface="Poppins"/>
                        </a:rPr>
                        <a:t>Total Time Commitment</a:t>
                      </a:r>
                      <a:endParaRPr lang="en-US" sz="2800"/>
                    </a:p>
                  </a:txBody>
                  <a:tcPr>
                    <a:solidFill>
                      <a:schemeClr val="bg1"/>
                    </a:solidFill>
                  </a:tcPr>
                </a:tc>
                <a:extLst>
                  <a:ext uri="{0D108BD9-81ED-4DB2-BD59-A6C34878D82A}">
                    <a16:rowId xmlns:a16="http://schemas.microsoft.com/office/drawing/2014/main" val="3358050531"/>
                  </a:ext>
                </a:extLst>
              </a:tr>
              <a:tr h="1221005">
                <a:tc>
                  <a:txBody>
                    <a:bodyPr/>
                    <a:lstStyle/>
                    <a:p>
                      <a:pPr algn="ctr"/>
                      <a:r>
                        <a:rPr lang="en-US" sz="4000">
                          <a:solidFill>
                            <a:srgbClr val="1D4759"/>
                          </a:solidFill>
                          <a:latin typeface="Poppins" panose="00000500000000000000" pitchFamily="2" charset="0"/>
                          <a:cs typeface="Poppins" panose="00000500000000000000" pitchFamily="2" charset="0"/>
                        </a:rPr>
                        <a:t>1 unit </a:t>
                      </a:r>
                    </a:p>
                  </a:txBody>
                  <a:tcPr anchor="ctr">
                    <a:solidFill>
                      <a:srgbClr val="FFC000"/>
                    </a:solidFill>
                  </a:tcPr>
                </a:tc>
                <a:tc>
                  <a:txBody>
                    <a:bodyPr/>
                    <a:lstStyle/>
                    <a:p>
                      <a:pPr algn="ctr"/>
                      <a:r>
                        <a:rPr lang="en-US" sz="4000">
                          <a:solidFill>
                            <a:srgbClr val="1D4759"/>
                          </a:solidFill>
                          <a:latin typeface="Poppins"/>
                          <a:cs typeface="Poppins"/>
                        </a:rPr>
                        <a:t>1 hour</a:t>
                      </a:r>
                    </a:p>
                  </a:txBody>
                  <a:tcPr anchor="ctr">
                    <a:solidFill>
                      <a:schemeClr val="bg1"/>
                    </a:solidFill>
                  </a:tcPr>
                </a:tc>
                <a:tc>
                  <a:txBody>
                    <a:bodyPr/>
                    <a:lstStyle/>
                    <a:p>
                      <a:pPr algn="ctr"/>
                      <a:r>
                        <a:rPr lang="en-US" sz="4000">
                          <a:solidFill>
                            <a:srgbClr val="1D4759"/>
                          </a:solidFill>
                          <a:latin typeface="Poppins"/>
                          <a:cs typeface="Poppins"/>
                        </a:rPr>
                        <a:t>2-3 hours</a:t>
                      </a:r>
                    </a:p>
                  </a:txBody>
                  <a:tcPr anchor="ctr">
                    <a:solidFill>
                      <a:srgbClr val="FFC000"/>
                    </a:solidFill>
                  </a:tcPr>
                </a:tc>
                <a:tc>
                  <a:txBody>
                    <a:bodyPr/>
                    <a:lstStyle/>
                    <a:p>
                      <a:pPr lvl="0" algn="ctr">
                        <a:buNone/>
                      </a:pPr>
                      <a:r>
                        <a:rPr lang="en-US" sz="4000" b="0">
                          <a:solidFill>
                            <a:srgbClr val="1D4759"/>
                          </a:solidFill>
                          <a:latin typeface="Poppins"/>
                          <a:cs typeface="Poppins"/>
                        </a:rPr>
                        <a:t>3-4 hours</a:t>
                      </a:r>
                    </a:p>
                  </a:txBody>
                  <a:tcPr anchor="ctr">
                    <a:solidFill>
                      <a:schemeClr val="bg1"/>
                    </a:solidFill>
                  </a:tcPr>
                </a:tc>
                <a:extLst>
                  <a:ext uri="{0D108BD9-81ED-4DB2-BD59-A6C34878D82A}">
                    <a16:rowId xmlns:a16="http://schemas.microsoft.com/office/drawing/2014/main" val="1506650502"/>
                  </a:ext>
                </a:extLst>
              </a:tr>
              <a:tr h="1095267">
                <a:tc>
                  <a:txBody>
                    <a:bodyPr/>
                    <a:lstStyle/>
                    <a:p>
                      <a:pPr algn="ctr"/>
                      <a:r>
                        <a:rPr lang="en-US" sz="4000" b="0">
                          <a:solidFill>
                            <a:srgbClr val="1D4759"/>
                          </a:solidFill>
                          <a:latin typeface="Poppins"/>
                          <a:cs typeface="Poppins"/>
                        </a:rPr>
                        <a:t>3 units</a:t>
                      </a:r>
                    </a:p>
                  </a:txBody>
                  <a:tcPr anchor="ctr">
                    <a:solidFill>
                      <a:srgbClr val="FFC000"/>
                    </a:solidFill>
                  </a:tcPr>
                </a:tc>
                <a:tc>
                  <a:txBody>
                    <a:bodyPr/>
                    <a:lstStyle/>
                    <a:p>
                      <a:pPr algn="ctr"/>
                      <a:r>
                        <a:rPr lang="en-US" sz="4000" b="0">
                          <a:solidFill>
                            <a:srgbClr val="1D4759"/>
                          </a:solidFill>
                          <a:latin typeface="Poppins"/>
                          <a:cs typeface="Poppins"/>
                        </a:rPr>
                        <a:t>3 hours</a:t>
                      </a:r>
                    </a:p>
                  </a:txBody>
                  <a:tcPr anchor="ctr">
                    <a:solidFill>
                      <a:schemeClr val="bg1"/>
                    </a:solidFill>
                  </a:tcPr>
                </a:tc>
                <a:tc>
                  <a:txBody>
                    <a:bodyPr/>
                    <a:lstStyle/>
                    <a:p>
                      <a:pPr algn="ctr"/>
                      <a:r>
                        <a:rPr lang="en-US" sz="4000" b="0">
                          <a:solidFill>
                            <a:srgbClr val="1D4759"/>
                          </a:solidFill>
                          <a:latin typeface="Poppins"/>
                          <a:cs typeface="Poppins"/>
                        </a:rPr>
                        <a:t>6-9 hours</a:t>
                      </a:r>
                    </a:p>
                  </a:txBody>
                  <a:tcPr anchor="ctr">
                    <a:solidFill>
                      <a:srgbClr val="FFC000"/>
                    </a:solidFill>
                  </a:tcPr>
                </a:tc>
                <a:tc>
                  <a:txBody>
                    <a:bodyPr/>
                    <a:lstStyle/>
                    <a:p>
                      <a:pPr lvl="0" algn="ctr">
                        <a:buNone/>
                      </a:pPr>
                      <a:r>
                        <a:rPr lang="en-US" sz="4000" b="0">
                          <a:solidFill>
                            <a:srgbClr val="1D4759"/>
                          </a:solidFill>
                          <a:latin typeface="Poppins"/>
                          <a:cs typeface="Poppins"/>
                        </a:rPr>
                        <a:t>9-12 hours</a:t>
                      </a:r>
                    </a:p>
                  </a:txBody>
                  <a:tcPr anchor="ctr">
                    <a:solidFill>
                      <a:schemeClr val="bg1"/>
                    </a:solidFill>
                  </a:tcPr>
                </a:tc>
                <a:extLst>
                  <a:ext uri="{0D108BD9-81ED-4DB2-BD59-A6C34878D82A}">
                    <a16:rowId xmlns:a16="http://schemas.microsoft.com/office/drawing/2014/main" val="3659554319"/>
                  </a:ext>
                </a:extLst>
              </a:tr>
              <a:tr h="1937782">
                <a:tc>
                  <a:txBody>
                    <a:bodyPr/>
                    <a:lstStyle/>
                    <a:p>
                      <a:pPr algn="ctr"/>
                      <a:r>
                        <a:rPr lang="en-US" sz="4000" b="1">
                          <a:solidFill>
                            <a:srgbClr val="1D4759"/>
                          </a:solidFill>
                          <a:latin typeface="Poppins"/>
                          <a:cs typeface="Poppins"/>
                        </a:rPr>
                        <a:t>12 units</a:t>
                      </a:r>
                    </a:p>
                    <a:p>
                      <a:pPr lvl="0" algn="ctr">
                        <a:buNone/>
                      </a:pPr>
                      <a:r>
                        <a:rPr lang="en-US" sz="3200" b="1">
                          <a:solidFill>
                            <a:srgbClr val="1D4759"/>
                          </a:solidFill>
                          <a:latin typeface="Poppins"/>
                          <a:cs typeface="Poppins"/>
                        </a:rPr>
                        <a:t>Full Time</a:t>
                      </a:r>
                    </a:p>
                  </a:txBody>
                  <a:tcPr anchor="ctr">
                    <a:solidFill>
                      <a:srgbClr val="FFC000"/>
                    </a:solidFill>
                  </a:tcPr>
                </a:tc>
                <a:tc>
                  <a:txBody>
                    <a:bodyPr/>
                    <a:lstStyle/>
                    <a:p>
                      <a:pPr algn="ctr"/>
                      <a:r>
                        <a:rPr lang="en-US" sz="4000" b="1">
                          <a:solidFill>
                            <a:srgbClr val="1D4759"/>
                          </a:solidFill>
                          <a:latin typeface="Poppins"/>
                          <a:cs typeface="Poppins"/>
                        </a:rPr>
                        <a:t>12 hours</a:t>
                      </a:r>
                    </a:p>
                  </a:txBody>
                  <a:tcPr anchor="ctr">
                    <a:solidFill>
                      <a:schemeClr val="bg1"/>
                    </a:solidFill>
                  </a:tcPr>
                </a:tc>
                <a:tc>
                  <a:txBody>
                    <a:bodyPr/>
                    <a:lstStyle/>
                    <a:p>
                      <a:pPr algn="ctr"/>
                      <a:r>
                        <a:rPr lang="en-US" sz="4000" b="1">
                          <a:solidFill>
                            <a:srgbClr val="1D4759"/>
                          </a:solidFill>
                          <a:latin typeface="Poppins"/>
                          <a:cs typeface="Poppins"/>
                        </a:rPr>
                        <a:t>24-36 hours</a:t>
                      </a:r>
                    </a:p>
                  </a:txBody>
                  <a:tcPr anchor="ctr">
                    <a:solidFill>
                      <a:srgbClr val="FFC000"/>
                    </a:solidFill>
                  </a:tcPr>
                </a:tc>
                <a:tc>
                  <a:txBody>
                    <a:bodyPr/>
                    <a:lstStyle/>
                    <a:p>
                      <a:pPr lvl="0" algn="ctr">
                        <a:buNone/>
                      </a:pPr>
                      <a:r>
                        <a:rPr lang="en-US" sz="4000" b="1">
                          <a:solidFill>
                            <a:srgbClr val="1D4759"/>
                          </a:solidFill>
                          <a:latin typeface="Poppins"/>
                          <a:cs typeface="Poppins"/>
                        </a:rPr>
                        <a:t>36-48 hours</a:t>
                      </a:r>
                    </a:p>
                  </a:txBody>
                  <a:tcPr anchor="ctr">
                    <a:solidFill>
                      <a:schemeClr val="bg1"/>
                    </a:solidFill>
                  </a:tcPr>
                </a:tc>
                <a:extLst>
                  <a:ext uri="{0D108BD9-81ED-4DB2-BD59-A6C34878D82A}">
                    <a16:rowId xmlns:a16="http://schemas.microsoft.com/office/drawing/2014/main" val="541830351"/>
                  </a:ext>
                </a:extLst>
              </a:tr>
            </a:tbl>
          </a:graphicData>
        </a:graphic>
      </p:graphicFrame>
      <p:sp>
        <p:nvSpPr>
          <p:cNvPr id="4" name="TextBox 3">
            <a:extLst>
              <a:ext uri="{FF2B5EF4-FFF2-40B4-BE49-F238E27FC236}">
                <a16:creationId xmlns:a16="http://schemas.microsoft.com/office/drawing/2014/main" id="{18ADF8D9-56D3-7C7F-FE55-F8E6F4316208}"/>
              </a:ext>
            </a:extLst>
          </p:cNvPr>
          <p:cNvSpPr txBox="1"/>
          <p:nvPr/>
        </p:nvSpPr>
        <p:spPr>
          <a:xfrm>
            <a:off x="1715774" y="962592"/>
            <a:ext cx="14399173" cy="830997"/>
          </a:xfrm>
          <a:prstGeom prst="rect">
            <a:avLst/>
          </a:prstGeom>
          <a:noFill/>
        </p:spPr>
        <p:txBody>
          <a:bodyPr wrap="square">
            <a:spAutoFit/>
          </a:bodyPr>
          <a:lstStyle/>
          <a:p>
            <a:r>
              <a:rPr lang="en-US" sz="4800" b="1" i="0" u="none" strike="noStrike" cap="none" dirty="0">
                <a:solidFill>
                  <a:srgbClr val="4848D1"/>
                </a:solidFill>
                <a:latin typeface="Poppins"/>
                <a:ea typeface="Poppins"/>
                <a:cs typeface="Poppins"/>
                <a:sym typeface="Poppins"/>
              </a:rPr>
              <a:t>Maintaining Financial Aid: Unit Load </a:t>
            </a:r>
            <a:endParaRPr lang="en-US" sz="4800" dirty="0"/>
          </a:p>
        </p:txBody>
      </p:sp>
      <p:sp>
        <p:nvSpPr>
          <p:cNvPr id="5" name="TextBox 4">
            <a:extLst>
              <a:ext uri="{FF2B5EF4-FFF2-40B4-BE49-F238E27FC236}">
                <a16:creationId xmlns:a16="http://schemas.microsoft.com/office/drawing/2014/main" id="{6C7D38E0-5AFC-0356-B6F8-8E4C8C669DBB}"/>
              </a:ext>
            </a:extLst>
          </p:cNvPr>
          <p:cNvSpPr txBox="1"/>
          <p:nvPr/>
        </p:nvSpPr>
        <p:spPr>
          <a:xfrm rot="10604302" flipV="1">
            <a:off x="2577676" y="8474899"/>
            <a:ext cx="15740035" cy="1077218"/>
          </a:xfrm>
          <a:prstGeom prst="rect">
            <a:avLst/>
          </a:prstGeom>
          <a:noFill/>
        </p:spPr>
        <p:txBody>
          <a:bodyPr wrap="square" rtlCol="0">
            <a:spAutoFit/>
          </a:bodyPr>
          <a:lstStyle/>
          <a:p>
            <a:r>
              <a:rPr lang="en-US" sz="3200" b="1" dirty="0">
                <a:solidFill>
                  <a:schemeClr val="bg1"/>
                </a:solidFill>
              </a:rPr>
              <a:t>Students should meet with an academic counselor to discuss their unit load </a:t>
            </a:r>
            <a:r>
              <a:rPr lang="en-US" sz="3200" b="1" i="1" u="sng" dirty="0">
                <a:solidFill>
                  <a:schemeClr val="bg1"/>
                </a:solidFill>
              </a:rPr>
              <a:t>before</a:t>
            </a:r>
            <a:r>
              <a:rPr lang="en-US" sz="3200" b="1" dirty="0">
                <a:solidFill>
                  <a:schemeClr val="bg1"/>
                </a:solidFill>
              </a:rPr>
              <a:t> enrolling in classes.</a:t>
            </a:r>
          </a:p>
        </p:txBody>
      </p:sp>
    </p:spTree>
    <p:extLst>
      <p:ext uri="{BB962C8B-B14F-4D97-AF65-F5344CB8AC3E}">
        <p14:creationId xmlns:p14="http://schemas.microsoft.com/office/powerpoint/2010/main" val="25086514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113"/>
        <p:cNvGrpSpPr/>
        <p:nvPr/>
      </p:nvGrpSpPr>
      <p:grpSpPr>
        <a:xfrm>
          <a:off x="0" y="0"/>
          <a:ext cx="0" cy="0"/>
          <a:chOff x="0" y="0"/>
          <a:chExt cx="0" cy="0"/>
        </a:xfrm>
      </p:grpSpPr>
      <p:sp>
        <p:nvSpPr>
          <p:cNvPr id="1114" name="Google Shape;1114;p59"/>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115" name="Google Shape;1115;p59"/>
          <p:cNvSpPr/>
          <p:nvPr/>
        </p:nvSpPr>
        <p:spPr>
          <a:xfrm rot="-413588">
            <a:off x="-1111440" y="-1115719"/>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1116" name="Google Shape;1116;p59"/>
          <p:cNvSpPr txBox="1"/>
          <p:nvPr/>
        </p:nvSpPr>
        <p:spPr>
          <a:xfrm>
            <a:off x="742482" y="2395166"/>
            <a:ext cx="8352588" cy="609397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4848D1"/>
                </a:solidFill>
                <a:latin typeface="Poppins"/>
                <a:ea typeface="Poppins"/>
                <a:cs typeface="Poppins"/>
                <a:sym typeface="Poppins"/>
              </a:rPr>
              <a:t>Why SAP matters?</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lt1"/>
              </a:buClr>
              <a:buSzPts val="4400"/>
              <a:buFont typeface="Noto Sans Symbols"/>
              <a:buChar char="⮚"/>
            </a:pPr>
            <a:r>
              <a:rPr lang="en-US" sz="4400" b="1" i="0" u="none" strike="noStrike" cap="none" dirty="0">
                <a:solidFill>
                  <a:schemeClr val="lt1"/>
                </a:solidFill>
                <a:latin typeface="Poppins"/>
                <a:ea typeface="Poppins"/>
                <a:cs typeface="Poppins"/>
                <a:sym typeface="Poppins"/>
              </a:rPr>
              <a:t>Over </a:t>
            </a:r>
            <a:r>
              <a:rPr lang="en-US" sz="8800" b="1" i="0" u="none" strike="noStrike" cap="none" dirty="0">
                <a:solidFill>
                  <a:srgbClr val="FED531"/>
                </a:solidFill>
                <a:latin typeface="Poppins"/>
                <a:ea typeface="Poppins"/>
                <a:cs typeface="Poppins"/>
                <a:sym typeface="Poppins"/>
              </a:rPr>
              <a:t>1/3</a:t>
            </a:r>
            <a:r>
              <a:rPr lang="en-US" sz="4400" b="1" i="0" u="none" strike="noStrike" cap="none" dirty="0">
                <a:solidFill>
                  <a:schemeClr val="lt1"/>
                </a:solidFill>
                <a:latin typeface="Poppins"/>
                <a:ea typeface="Poppins"/>
                <a:cs typeface="Poppins"/>
                <a:sym typeface="Poppins"/>
              </a:rPr>
              <a:t> of foster youth fail to make SAP within their first year of college.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endParaRPr sz="4400" b="1" i="0" u="none" strike="noStrike" cap="none" dirty="0">
              <a:solidFill>
                <a:schemeClr val="lt1"/>
              </a:solidFill>
              <a:latin typeface="Poppins"/>
              <a:ea typeface="Poppins"/>
              <a:cs typeface="Poppins"/>
              <a:sym typeface="Poppins"/>
            </a:endParaRPr>
          </a:p>
          <a:p>
            <a:pPr marL="571500" marR="0" lvl="0" indent="-571500" algn="l" rtl="0">
              <a:lnSpc>
                <a:spcPct val="100000"/>
              </a:lnSpc>
              <a:spcBef>
                <a:spcPts val="0"/>
              </a:spcBef>
              <a:spcAft>
                <a:spcPts val="0"/>
              </a:spcAft>
              <a:buClr>
                <a:schemeClr val="lt1"/>
              </a:buClr>
              <a:buSzPts val="4400"/>
              <a:buFont typeface="Noto Sans Symbols"/>
              <a:buChar char="⮚"/>
            </a:pPr>
            <a:r>
              <a:rPr lang="en-US" sz="4400" b="1" i="0" u="none" strike="noStrike" cap="none" dirty="0">
                <a:solidFill>
                  <a:schemeClr val="lt1"/>
                </a:solidFill>
                <a:latin typeface="Poppins"/>
                <a:ea typeface="Poppins"/>
                <a:cs typeface="Poppins"/>
                <a:sym typeface="Poppins"/>
              </a:rPr>
              <a:t>For Black students, that rate rose to </a:t>
            </a:r>
            <a:r>
              <a:rPr lang="en-US" sz="8800" b="1" i="0" u="none" strike="noStrike" cap="none" dirty="0">
                <a:solidFill>
                  <a:srgbClr val="FED531"/>
                </a:solidFill>
                <a:latin typeface="Poppins"/>
                <a:ea typeface="Poppins"/>
                <a:cs typeface="Poppins"/>
                <a:sym typeface="Poppins"/>
              </a:rPr>
              <a:t>42%</a:t>
            </a:r>
            <a:r>
              <a:rPr lang="en-US" sz="4400" b="1" i="0" u="none" strike="noStrike" cap="none" dirty="0">
                <a:solidFill>
                  <a:schemeClr val="lt1"/>
                </a:solidFill>
                <a:latin typeface="Poppins"/>
                <a:ea typeface="Poppins"/>
                <a:cs typeface="Poppins"/>
                <a:sym typeface="Poppins"/>
              </a:rPr>
              <a:t>!</a:t>
            </a:r>
            <a:endParaRPr sz="1400" b="0" i="0" u="none" strike="noStrike" cap="none" dirty="0">
              <a:solidFill>
                <a:srgbClr val="000000"/>
              </a:solidFill>
              <a:latin typeface="Arial"/>
              <a:ea typeface="Arial"/>
              <a:cs typeface="Arial"/>
              <a:sym typeface="Arial"/>
            </a:endParaRPr>
          </a:p>
        </p:txBody>
      </p:sp>
      <p:sp>
        <p:nvSpPr>
          <p:cNvPr id="1117" name="Google Shape;1117;p59"/>
          <p:cNvSpPr txBox="1"/>
          <p:nvPr/>
        </p:nvSpPr>
        <p:spPr>
          <a:xfrm>
            <a:off x="9306763" y="2354900"/>
            <a:ext cx="8553600" cy="6249300"/>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4848D1"/>
                </a:solidFill>
                <a:latin typeface="Poppins"/>
                <a:ea typeface="Poppins"/>
                <a:cs typeface="Poppins"/>
                <a:sym typeface="Poppins"/>
              </a:rPr>
              <a:t>Caregivers can:</a:t>
            </a:r>
            <a:endParaRPr sz="1400" b="0" i="0" u="none" strike="noStrike" cap="none" dirty="0">
              <a:solidFill>
                <a:srgbClr val="000000"/>
              </a:solidFill>
              <a:latin typeface="Arial"/>
              <a:ea typeface="Arial"/>
              <a:cs typeface="Arial"/>
              <a:sym typeface="Arial"/>
            </a:endParaRPr>
          </a:p>
          <a:p>
            <a:pPr marL="685800" marR="0" lvl="0" indent="-482600" algn="l" rtl="0">
              <a:lnSpc>
                <a:spcPct val="100000"/>
              </a:lnSpc>
              <a:spcBef>
                <a:spcPts val="0"/>
              </a:spcBef>
              <a:spcAft>
                <a:spcPts val="0"/>
              </a:spcAft>
              <a:buClr>
                <a:srgbClr val="FFFFFF"/>
              </a:buClr>
              <a:buSzPts val="4000"/>
              <a:buFont typeface="Noto Sans Symbols"/>
              <a:buChar char="❑"/>
            </a:pPr>
            <a:r>
              <a:rPr lang="en-US" sz="4000" i="0" u="none" strike="noStrike" cap="none" dirty="0">
                <a:solidFill>
                  <a:srgbClr val="FFFFFF"/>
                </a:solidFill>
                <a:latin typeface="Poppins"/>
                <a:ea typeface="Poppins"/>
                <a:cs typeface="Poppins"/>
                <a:sym typeface="Poppins"/>
              </a:rPr>
              <a:t>Educate students about these policies</a:t>
            </a:r>
            <a:endParaRPr sz="1400" i="0" u="none" strike="noStrike" cap="none" dirty="0">
              <a:solidFill>
                <a:srgbClr val="000000"/>
              </a:solidFill>
              <a:latin typeface="Arial"/>
              <a:ea typeface="Arial"/>
              <a:cs typeface="Arial"/>
              <a:sym typeface="Arial"/>
            </a:endParaRPr>
          </a:p>
          <a:p>
            <a:pPr marL="685800" marR="0" lvl="0" indent="-482600" algn="l" rtl="0">
              <a:lnSpc>
                <a:spcPct val="100000"/>
              </a:lnSpc>
              <a:spcBef>
                <a:spcPts val="0"/>
              </a:spcBef>
              <a:spcAft>
                <a:spcPts val="0"/>
              </a:spcAft>
              <a:buClr>
                <a:srgbClr val="FFFFFF"/>
              </a:buClr>
              <a:buSzPts val="4000"/>
              <a:buFont typeface="Noto Sans Symbols"/>
              <a:buChar char="❑"/>
            </a:pPr>
            <a:r>
              <a:rPr lang="en-US" sz="4000" i="0" u="none" strike="noStrike" cap="none" dirty="0">
                <a:solidFill>
                  <a:srgbClr val="FFFFFF"/>
                </a:solidFill>
                <a:latin typeface="Poppins"/>
                <a:ea typeface="Poppins"/>
                <a:cs typeface="Poppins"/>
                <a:sym typeface="Poppins"/>
              </a:rPr>
              <a:t>Connect students to resources early on, such as tutoring and support programs.</a:t>
            </a:r>
            <a:endParaRPr sz="1400" i="0" u="none" strike="noStrike" cap="none" dirty="0">
              <a:solidFill>
                <a:srgbClr val="000000"/>
              </a:solidFill>
              <a:latin typeface="Arial"/>
              <a:ea typeface="Arial"/>
              <a:cs typeface="Arial"/>
              <a:sym typeface="Arial"/>
            </a:endParaRPr>
          </a:p>
          <a:p>
            <a:pPr marL="685800" marR="0" lvl="0" indent="-482600" algn="l" rtl="0">
              <a:lnSpc>
                <a:spcPct val="100000"/>
              </a:lnSpc>
              <a:spcBef>
                <a:spcPts val="0"/>
              </a:spcBef>
              <a:spcAft>
                <a:spcPts val="0"/>
              </a:spcAft>
              <a:buClr>
                <a:srgbClr val="FFFFFF"/>
              </a:buClr>
              <a:buSzPts val="4000"/>
              <a:buFont typeface="Noto Sans Symbols"/>
              <a:buChar char="❑"/>
            </a:pPr>
            <a:r>
              <a:rPr lang="en-US" sz="4000" i="0" u="none" strike="noStrike" cap="none" dirty="0">
                <a:solidFill>
                  <a:srgbClr val="FFFFFF"/>
                </a:solidFill>
                <a:latin typeface="Poppins"/>
                <a:ea typeface="Poppins"/>
                <a:cs typeface="Poppins"/>
                <a:sym typeface="Poppins"/>
              </a:rPr>
              <a:t>Advise that students talk to a counselor before dropping any classes.</a:t>
            </a:r>
            <a:endParaRPr sz="2000" i="0" u="none" strike="noStrike" cap="none" dirty="0">
              <a:solidFill>
                <a:srgbClr val="FFFFFF"/>
              </a:solidFill>
              <a:latin typeface="Poppins"/>
              <a:ea typeface="Poppins"/>
              <a:cs typeface="Poppins"/>
              <a:sym typeface="Poppins"/>
            </a:endParaRPr>
          </a:p>
        </p:txBody>
      </p:sp>
      <p:sp>
        <p:nvSpPr>
          <p:cNvPr id="1118" name="Google Shape;1118;p59"/>
          <p:cNvSpPr txBox="1"/>
          <p:nvPr/>
        </p:nvSpPr>
        <p:spPr>
          <a:xfrm>
            <a:off x="4419600" y="766405"/>
            <a:ext cx="134904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073763"/>
                </a:solidFill>
                <a:latin typeface="Arial"/>
                <a:ea typeface="Arial"/>
                <a:cs typeface="Arial"/>
                <a:sym typeface="Arial"/>
              </a:rPr>
              <a:t>“When I first started college, I didn’t understand financial aid. I was told it’s ‘free money’, but it comes with conditions. Now I owe $993.”</a:t>
            </a:r>
            <a:endParaRPr sz="2800" b="0" i="1" u="none" strike="noStrike" cap="none" dirty="0">
              <a:solidFill>
                <a:srgbClr val="073763"/>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32"/>
        <p:cNvGrpSpPr/>
        <p:nvPr/>
      </p:nvGrpSpPr>
      <p:grpSpPr>
        <a:xfrm>
          <a:off x="0" y="0"/>
          <a:ext cx="0" cy="0"/>
          <a:chOff x="0" y="0"/>
          <a:chExt cx="0" cy="0"/>
        </a:xfrm>
      </p:grpSpPr>
      <p:sp>
        <p:nvSpPr>
          <p:cNvPr id="1133" name="Google Shape;1133;p6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134" name="Google Shape;1134;p6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135" name="Google Shape;1135;p6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136" name="Google Shape;1136;p61"/>
          <p:cNvSpPr txBox="1"/>
          <p:nvPr/>
        </p:nvSpPr>
        <p:spPr>
          <a:xfrm rot="-1797935">
            <a:off x="5461778" y="2517851"/>
            <a:ext cx="13407334"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Quiz! </a:t>
            </a:r>
            <a:endParaRPr sz="7003" b="1" i="0" u="none" strike="noStrike" cap="none">
              <a:solidFill>
                <a:srgbClr val="FED531"/>
              </a:solidFill>
              <a:latin typeface="Poppins"/>
              <a:ea typeface="Poppins"/>
              <a:cs typeface="Poppins"/>
              <a:sym typeface="Poppins"/>
            </a:endParaRPr>
          </a:p>
        </p:txBody>
      </p:sp>
      <p:sp>
        <p:nvSpPr>
          <p:cNvPr id="1137" name="Google Shape;1137;p61"/>
          <p:cNvSpPr txBox="1"/>
          <p:nvPr/>
        </p:nvSpPr>
        <p:spPr>
          <a:xfrm rot="-1797939">
            <a:off x="6337934" y="4188616"/>
            <a:ext cx="12254524" cy="55399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a:solidFill>
                  <a:srgbClr val="FED531"/>
                </a:solidFill>
                <a:latin typeface="Poppins"/>
                <a:ea typeface="Poppins"/>
                <a:cs typeface="Poppins"/>
                <a:sym typeface="Poppins"/>
              </a:rPr>
              <a:t>Let’s practice what we have learned!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310"/>
        <p:cNvGrpSpPr/>
        <p:nvPr/>
      </p:nvGrpSpPr>
      <p:grpSpPr>
        <a:xfrm>
          <a:off x="0" y="0"/>
          <a:ext cx="0" cy="0"/>
          <a:chOff x="0" y="0"/>
          <a:chExt cx="0" cy="0"/>
        </a:xfrm>
      </p:grpSpPr>
      <p:sp>
        <p:nvSpPr>
          <p:cNvPr id="311" name="Google Shape;311;p6"/>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312" name="Google Shape;312;p6"/>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313" name="Google Shape;313;p6"/>
          <p:cNvSpPr/>
          <p:nvPr/>
        </p:nvSpPr>
        <p:spPr>
          <a:xfrm rot="-1783284">
            <a:off x="8501025" y="2670802"/>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314" name="Google Shape;314;p6"/>
          <p:cNvSpPr txBox="1"/>
          <p:nvPr/>
        </p:nvSpPr>
        <p:spPr>
          <a:xfrm rot="-1772599">
            <a:off x="5775400" y="3807190"/>
            <a:ext cx="7845041"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Why college?</a:t>
            </a:r>
            <a:endParaRPr sz="7003" b="1" i="0" u="none" strike="noStrike" cap="none">
              <a:solidFill>
                <a:srgbClr val="FED531"/>
              </a:solidFill>
              <a:latin typeface="Poppins"/>
              <a:ea typeface="Poppins"/>
              <a:cs typeface="Poppins"/>
              <a:sym typeface="Poppins"/>
            </a:endParaRPr>
          </a:p>
        </p:txBody>
      </p:sp>
      <p:sp>
        <p:nvSpPr>
          <p:cNvPr id="315" name="Google Shape;315;p6"/>
          <p:cNvSpPr txBox="1"/>
          <p:nvPr/>
        </p:nvSpPr>
        <p:spPr>
          <a:xfrm rot="-1785403">
            <a:off x="6725144" y="4360654"/>
            <a:ext cx="11939804" cy="487313"/>
          </a:xfrm>
          <a:prstGeom prst="rect">
            <a:avLst/>
          </a:prstGeom>
          <a:noFill/>
          <a:ln>
            <a:noFill/>
          </a:ln>
        </p:spPr>
        <p:txBody>
          <a:bodyPr spcFirstLastPara="1" wrap="square" lIns="0" tIns="0" rIns="0" bIns="0" anchor="t" anchorCtr="0">
            <a:spAutoFit/>
          </a:bodyPr>
          <a:lstStyle/>
          <a:p>
            <a:pPr marL="0" marR="0" lvl="0" indent="0" algn="l" rtl="0">
              <a:lnSpc>
                <a:spcPct val="81818"/>
              </a:lnSpc>
              <a:spcBef>
                <a:spcPts val="0"/>
              </a:spcBef>
              <a:spcAft>
                <a:spcPts val="0"/>
              </a:spcAft>
              <a:buClr>
                <a:srgbClr val="000000"/>
              </a:buClr>
              <a:buSzPts val="4400"/>
              <a:buFont typeface="Arial"/>
              <a:buNone/>
            </a:pPr>
            <a:r>
              <a:rPr lang="en-US" sz="4400" b="0" i="0" u="none" strike="noStrike" cap="none">
                <a:solidFill>
                  <a:srgbClr val="FED531"/>
                </a:solidFill>
                <a:latin typeface="Arial"/>
                <a:ea typeface="Arial"/>
                <a:cs typeface="Arial"/>
                <a:sym typeface="Arial"/>
              </a:rPr>
              <a:t>Understanding what is at stake for our youth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42"/>
        <p:cNvGrpSpPr/>
        <p:nvPr/>
      </p:nvGrpSpPr>
      <p:grpSpPr>
        <a:xfrm>
          <a:off x="0" y="0"/>
          <a:ext cx="0" cy="0"/>
          <a:chOff x="0" y="0"/>
          <a:chExt cx="0" cy="0"/>
        </a:xfrm>
      </p:grpSpPr>
      <p:sp>
        <p:nvSpPr>
          <p:cNvPr id="1143" name="Google Shape;1143;p62"/>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144" name="Google Shape;1144;p6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145" name="Google Shape;1145;p62"/>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146" name="Google Shape;1146;p62"/>
          <p:cNvSpPr txBox="1"/>
          <p:nvPr/>
        </p:nvSpPr>
        <p:spPr>
          <a:xfrm rot="-1797916">
            <a:off x="4079051" y="2094498"/>
            <a:ext cx="12663097" cy="237136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a:solidFill>
                  <a:srgbClr val="FFFFFF"/>
                </a:solidFill>
                <a:latin typeface="Poppins"/>
                <a:ea typeface="Poppins"/>
                <a:cs typeface="Poppins"/>
                <a:sym typeface="Poppins"/>
              </a:rPr>
              <a:t>Setting up Foster Youth     for College Success</a:t>
            </a:r>
            <a:endParaRPr sz="7003" b="1" i="0" u="none" strike="noStrike" cap="none">
              <a:solidFill>
                <a:srgbClr val="FED531"/>
              </a:solidFill>
              <a:latin typeface="Poppins"/>
              <a:ea typeface="Poppins"/>
              <a:cs typeface="Poppins"/>
              <a:sym typeface="Poppins"/>
            </a:endParaRPr>
          </a:p>
        </p:txBody>
      </p:sp>
      <p:sp>
        <p:nvSpPr>
          <p:cNvPr id="1147" name="Google Shape;1147;p62"/>
          <p:cNvSpPr txBox="1"/>
          <p:nvPr/>
        </p:nvSpPr>
        <p:spPr>
          <a:xfrm rot="-1797935">
            <a:off x="6634509" y="3975875"/>
            <a:ext cx="12254362"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ED531"/>
                </a:solidFill>
                <a:latin typeface="Poppins"/>
                <a:ea typeface="Poppins"/>
                <a:cs typeface="Poppins"/>
                <a:sym typeface="Poppins"/>
              </a:rPr>
              <a:t>Resources and supports for foster youth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52"/>
        <p:cNvGrpSpPr/>
        <p:nvPr/>
      </p:nvGrpSpPr>
      <p:grpSpPr>
        <a:xfrm>
          <a:off x="0" y="0"/>
          <a:ext cx="0" cy="0"/>
          <a:chOff x="0" y="0"/>
          <a:chExt cx="0" cy="0"/>
        </a:xfrm>
      </p:grpSpPr>
      <p:sp>
        <p:nvSpPr>
          <p:cNvPr id="1153" name="Google Shape;1153;p63"/>
          <p:cNvSpPr/>
          <p:nvPr/>
        </p:nvSpPr>
        <p:spPr>
          <a:xfrm>
            <a:off x="-185273" y="-304400"/>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ED531"/>
              </a:solidFill>
              <a:latin typeface="Calibri"/>
              <a:ea typeface="Calibri"/>
              <a:cs typeface="Calibri"/>
              <a:sym typeface="Calibri"/>
            </a:endParaRPr>
          </a:p>
        </p:txBody>
      </p:sp>
      <p:sp>
        <p:nvSpPr>
          <p:cNvPr id="1154" name="Google Shape;1154;p6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1155" name="Google Shape;1155;p63"/>
          <p:cNvSpPr txBox="1"/>
          <p:nvPr/>
        </p:nvSpPr>
        <p:spPr>
          <a:xfrm>
            <a:off x="10100108" y="614114"/>
            <a:ext cx="7319955" cy="203132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FED531"/>
                </a:solidFill>
                <a:latin typeface="Poppins"/>
                <a:ea typeface="Poppins"/>
                <a:cs typeface="Poppins"/>
                <a:sym typeface="Poppins"/>
              </a:rPr>
              <a:t>Prevent Summer Melt &amp; Encourage College Persistence</a:t>
            </a:r>
            <a:endParaRPr sz="4400" b="1" i="0" u="none" strike="noStrike" cap="none">
              <a:solidFill>
                <a:srgbClr val="FFFFFF"/>
              </a:solidFill>
              <a:latin typeface="Poppins"/>
              <a:ea typeface="Poppins"/>
              <a:cs typeface="Poppins"/>
              <a:sym typeface="Poppins"/>
            </a:endParaRPr>
          </a:p>
        </p:txBody>
      </p:sp>
      <p:sp>
        <p:nvSpPr>
          <p:cNvPr id="1156" name="Google Shape;1156;p6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1157" name="Google Shape;1157;p63"/>
          <p:cNvSpPr/>
          <p:nvPr/>
        </p:nvSpPr>
        <p:spPr>
          <a:xfrm>
            <a:off x="9939345" y="3253815"/>
            <a:ext cx="7319955" cy="1554642"/>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mn-lt"/>
                <a:ea typeface="Calibri"/>
                <a:cs typeface="Calibri"/>
                <a:sym typeface="Calibri"/>
              </a:rPr>
              <a:t>Be proactive not reactive</a:t>
            </a:r>
            <a:endParaRPr sz="1400" b="0" i="0" u="none" strike="noStrike" cap="none">
              <a:solidFill>
                <a:srgbClr val="000000"/>
              </a:solidFill>
              <a:latin typeface="+mn-lt"/>
              <a:ea typeface="Arial"/>
              <a:cs typeface="Arial"/>
              <a:sym typeface="Arial"/>
            </a:endParaRPr>
          </a:p>
        </p:txBody>
      </p:sp>
      <p:sp>
        <p:nvSpPr>
          <p:cNvPr id="1158" name="Google Shape;1158;p63"/>
          <p:cNvSpPr/>
          <p:nvPr/>
        </p:nvSpPr>
        <p:spPr>
          <a:xfrm>
            <a:off x="9919786" y="4972249"/>
            <a:ext cx="7319955" cy="1554642"/>
          </a:xfrm>
          <a:prstGeom prst="roundRect">
            <a:avLst>
              <a:gd name="adj" fmla="val 16667"/>
            </a:avLst>
          </a:prstGeom>
          <a:solidFill>
            <a:srgbClr val="0A1F4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mn-lt"/>
                <a:ea typeface="Calibri"/>
                <a:cs typeface="Calibri"/>
                <a:sym typeface="Calibri"/>
              </a:rPr>
              <a:t>Connect to resources before high school graduation </a:t>
            </a:r>
            <a:endParaRPr sz="1400" b="0" i="0" u="none" strike="noStrike" cap="none">
              <a:solidFill>
                <a:srgbClr val="000000"/>
              </a:solidFill>
              <a:latin typeface="+mn-lt"/>
              <a:ea typeface="Arial"/>
              <a:cs typeface="Arial"/>
              <a:sym typeface="Arial"/>
            </a:endParaRPr>
          </a:p>
        </p:txBody>
      </p:sp>
      <p:sp>
        <p:nvSpPr>
          <p:cNvPr id="1159" name="Google Shape;1159;p63"/>
          <p:cNvSpPr/>
          <p:nvPr/>
        </p:nvSpPr>
        <p:spPr>
          <a:xfrm>
            <a:off x="9919787" y="6679291"/>
            <a:ext cx="7319955" cy="1554642"/>
          </a:xfrm>
          <a:prstGeom prst="roundRect">
            <a:avLst>
              <a:gd name="adj" fmla="val 16667"/>
            </a:avLst>
          </a:prstGeom>
          <a:solidFill>
            <a:srgbClr val="25D1FD"/>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mn-lt"/>
                <a:ea typeface="Calibri"/>
                <a:cs typeface="Calibri"/>
                <a:sym typeface="Calibri"/>
              </a:rPr>
              <a:t>Ensure a warm-handoff </a:t>
            </a:r>
            <a:endParaRPr sz="1400" b="0" i="0" u="none" strike="noStrike" cap="none">
              <a:solidFill>
                <a:srgbClr val="000000"/>
              </a:solidFill>
              <a:latin typeface="+mn-lt"/>
              <a:ea typeface="Arial"/>
              <a:cs typeface="Arial"/>
              <a:sym typeface="Arial"/>
            </a:endParaRPr>
          </a:p>
        </p:txBody>
      </p:sp>
      <p:pic>
        <p:nvPicPr>
          <p:cNvPr id="1160" name="Google Shape;1160;p63" descr="A person and a child looking at a computer&#10;&#10;Description automatically generated with low confidence"/>
          <p:cNvPicPr preferRelativeResize="0"/>
          <p:nvPr/>
        </p:nvPicPr>
        <p:blipFill rotWithShape="1">
          <a:blip r:embed="rId3">
            <a:alphaModFix/>
          </a:blip>
          <a:srcRect r="22325"/>
          <a:stretch/>
        </p:blipFill>
        <p:spPr>
          <a:xfrm>
            <a:off x="793805" y="2241208"/>
            <a:ext cx="7457538" cy="64008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165"/>
        <p:cNvGrpSpPr/>
        <p:nvPr/>
      </p:nvGrpSpPr>
      <p:grpSpPr>
        <a:xfrm>
          <a:off x="0" y="0"/>
          <a:ext cx="0" cy="0"/>
          <a:chOff x="0" y="0"/>
          <a:chExt cx="0" cy="0"/>
        </a:xfrm>
      </p:grpSpPr>
      <p:sp>
        <p:nvSpPr>
          <p:cNvPr id="1166" name="Google Shape;1166;p6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1167" name="Google Shape;1167;p64"/>
          <p:cNvSpPr txBox="1"/>
          <p:nvPr/>
        </p:nvSpPr>
        <p:spPr>
          <a:xfrm rot="-22818">
            <a:off x="1709640" y="1458950"/>
            <a:ext cx="15819348" cy="203194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a:solidFill>
                  <a:srgbClr val="25D1FD"/>
                </a:solidFill>
                <a:latin typeface="Poppins"/>
                <a:ea typeface="Poppins"/>
                <a:cs typeface="Poppins"/>
                <a:sym typeface="Poppins"/>
              </a:rPr>
              <a:t>Foster Youth Campus Based </a:t>
            </a:r>
            <a:endParaRPr sz="6000" b="1" i="0" u="none" strike="noStrike" cap="none" dirty="0">
              <a:solidFill>
                <a:srgbClr val="25D1FD"/>
              </a:solidFill>
              <a:latin typeface="Poppins"/>
              <a:ea typeface="Poppins"/>
              <a:cs typeface="Poppins"/>
              <a:sym typeface="Poppins"/>
            </a:endParaRPr>
          </a:p>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a:solidFill>
                  <a:srgbClr val="25D1FD"/>
                </a:solidFill>
                <a:latin typeface="Poppins"/>
                <a:ea typeface="Poppins"/>
                <a:cs typeface="Poppins"/>
                <a:sym typeface="Poppins"/>
              </a:rPr>
              <a:t>Support Programs</a:t>
            </a:r>
            <a:endParaRPr sz="1400" b="0" i="0" u="none" strike="noStrike" cap="none" dirty="0">
              <a:solidFill>
                <a:srgbClr val="000000"/>
              </a:solidFill>
              <a:latin typeface="Arial"/>
              <a:ea typeface="Arial"/>
              <a:cs typeface="Arial"/>
              <a:sym typeface="Arial"/>
            </a:endParaRPr>
          </a:p>
        </p:txBody>
      </p:sp>
      <p:sp>
        <p:nvSpPr>
          <p:cNvPr id="1168" name="Google Shape;1168;p64"/>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1170" name="Google Shape;1170;p64"/>
          <p:cNvSpPr/>
          <p:nvPr/>
        </p:nvSpPr>
        <p:spPr>
          <a:xfrm>
            <a:off x="2521461" y="3852135"/>
            <a:ext cx="4740844" cy="1094231"/>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4400" b="1" i="0" u="none" strike="noStrike" cap="none" err="1">
                <a:solidFill>
                  <a:schemeClr val="lt1"/>
                </a:solidFill>
                <a:latin typeface="+mn-lt"/>
                <a:ea typeface="Calibri"/>
                <a:cs typeface="Calibri"/>
                <a:sym typeface="Calibri"/>
              </a:rPr>
              <a:t>NextUp</a:t>
            </a:r>
            <a:endParaRPr sz="1800" b="0" i="0" u="none" strike="noStrike" cap="none">
              <a:solidFill>
                <a:srgbClr val="000000"/>
              </a:solidFill>
              <a:latin typeface="+mn-lt"/>
              <a:sym typeface="Arial"/>
            </a:endParaRPr>
          </a:p>
        </p:txBody>
      </p:sp>
      <p:sp>
        <p:nvSpPr>
          <p:cNvPr id="1171" name="Google Shape;1171;p64"/>
          <p:cNvSpPr/>
          <p:nvPr/>
        </p:nvSpPr>
        <p:spPr>
          <a:xfrm>
            <a:off x="9844391" y="3796321"/>
            <a:ext cx="5311302" cy="1094231"/>
          </a:xfrm>
          <a:prstGeom prst="roundRect">
            <a:avLst>
              <a:gd name="adj" fmla="val 16667"/>
            </a:avLst>
          </a:prstGeom>
          <a:solidFill>
            <a:srgbClr val="25D1FD"/>
          </a:solidFill>
          <a:ln w="9525" cap="flat" cmpd="sng">
            <a:solidFill>
              <a:srgbClr val="0A1F41"/>
            </a:solidFill>
            <a:prstDash val="solid"/>
            <a:round/>
            <a:headEnd type="none" w="sm" len="sm"/>
            <a:tailEnd type="none" w="sm" len="sm"/>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200" b="1" i="0" u="none" strike="noStrike" cap="none">
                <a:solidFill>
                  <a:schemeClr val="lt1"/>
                </a:solidFill>
                <a:latin typeface="+mn-lt"/>
                <a:ea typeface="Calibri"/>
                <a:cs typeface="Calibri"/>
                <a:sym typeface="Calibri"/>
              </a:rPr>
              <a:t>Foster youth campus support programs</a:t>
            </a:r>
            <a:endParaRPr sz="1200" b="0" i="0" u="none" strike="noStrike" cap="none">
              <a:solidFill>
                <a:srgbClr val="000000"/>
              </a:solidFill>
              <a:latin typeface="+mn-lt"/>
              <a:sym typeface="Arial"/>
            </a:endParaRPr>
          </a:p>
        </p:txBody>
      </p:sp>
      <p:sp>
        <p:nvSpPr>
          <p:cNvPr id="2" name="Google Shape;1220;p174">
            <a:extLst>
              <a:ext uri="{FF2B5EF4-FFF2-40B4-BE49-F238E27FC236}">
                <a16:creationId xmlns:a16="http://schemas.microsoft.com/office/drawing/2014/main" id="{A58264DB-DBB3-748C-D98D-8074B1242024}"/>
              </a:ext>
            </a:extLst>
          </p:cNvPr>
          <p:cNvSpPr txBox="1"/>
          <p:nvPr/>
        </p:nvSpPr>
        <p:spPr>
          <a:xfrm>
            <a:off x="1865453" y="5143500"/>
            <a:ext cx="6052861" cy="430887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1810" marR="0" lvl="1" indent="-761810" algn="l" rtl="0">
              <a:lnSpc>
                <a:spcPct val="100000"/>
              </a:lnSpc>
              <a:spcBef>
                <a:spcPts val="0"/>
              </a:spcBef>
              <a:spcAft>
                <a:spcPts val="0"/>
              </a:spcAft>
              <a:buClr>
                <a:schemeClr val="bg1"/>
              </a:buClr>
              <a:buSzPts val="4000"/>
              <a:buFont typeface="Arial"/>
              <a:buChar char="•"/>
            </a:pPr>
            <a:r>
              <a:rPr lang="en-US" sz="2800" b="0" i="0" u="none" strike="noStrike" cap="none" dirty="0">
                <a:solidFill>
                  <a:schemeClr val="bg1"/>
                </a:solidFill>
                <a:latin typeface="Arial"/>
                <a:ea typeface="Arial"/>
                <a:cs typeface="Arial"/>
                <a:sym typeface="Arial"/>
              </a:rPr>
              <a:t>Available at </a:t>
            </a:r>
            <a:r>
              <a:rPr lang="en-US" sz="2800" b="0" i="0" u="sng" strike="noStrike" cap="none" dirty="0">
                <a:solidFill>
                  <a:schemeClr val="bg1"/>
                </a:solidFill>
                <a:latin typeface="Arial"/>
                <a:ea typeface="Arial"/>
                <a:cs typeface="Arial"/>
                <a:sym typeface="Arial"/>
              </a:rPr>
              <a:t>all </a:t>
            </a:r>
            <a:r>
              <a:rPr lang="en-US" sz="2800" b="0" i="0" u="none" strike="noStrike" cap="none" dirty="0">
                <a:solidFill>
                  <a:schemeClr val="bg1"/>
                </a:solidFill>
                <a:latin typeface="Arial"/>
                <a:ea typeface="Arial"/>
                <a:cs typeface="Arial"/>
                <a:sym typeface="Arial"/>
              </a:rPr>
              <a:t>community colleges statewide. </a:t>
            </a:r>
          </a:p>
          <a:p>
            <a:pPr marL="761810" marR="0" lvl="1" indent="-761810" algn="l" rtl="0">
              <a:lnSpc>
                <a:spcPct val="100000"/>
              </a:lnSpc>
              <a:spcBef>
                <a:spcPts val="0"/>
              </a:spcBef>
              <a:spcAft>
                <a:spcPts val="0"/>
              </a:spcAft>
              <a:buClr>
                <a:schemeClr val="bg1"/>
              </a:buClr>
              <a:buSzPts val="4000"/>
              <a:buFont typeface="Arial"/>
              <a:buChar char="•"/>
            </a:pPr>
            <a:r>
              <a:rPr lang="en-US" sz="2800" dirty="0">
                <a:solidFill>
                  <a:schemeClr val="bg1"/>
                </a:solidFill>
              </a:rPr>
              <a:t>Must be i</a:t>
            </a:r>
            <a:r>
              <a:rPr lang="en-US" sz="2800" b="0" i="0" u="none" strike="noStrike" cap="none" dirty="0">
                <a:solidFill>
                  <a:schemeClr val="bg1"/>
                </a:solidFill>
                <a:latin typeface="Arial"/>
                <a:ea typeface="Arial"/>
                <a:cs typeface="Arial"/>
                <a:sym typeface="Arial"/>
              </a:rPr>
              <a:t>n foster care on or after their 13th birthday, and under the age of 26</a:t>
            </a:r>
            <a:endParaRPr sz="2800" b="0" i="0" u="none" strike="noStrike" cap="none" dirty="0">
              <a:solidFill>
                <a:schemeClr val="bg1"/>
              </a:solidFill>
              <a:latin typeface="Arial"/>
              <a:ea typeface="Arial"/>
              <a:cs typeface="Arial"/>
              <a:sym typeface="Arial"/>
            </a:endParaRPr>
          </a:p>
          <a:p>
            <a:pPr marL="761810" marR="0" lvl="1" indent="-761810" algn="l" rtl="0">
              <a:lnSpc>
                <a:spcPct val="100000"/>
              </a:lnSpc>
              <a:spcBef>
                <a:spcPts val="0"/>
              </a:spcBef>
              <a:spcAft>
                <a:spcPts val="0"/>
              </a:spcAft>
              <a:buClr>
                <a:schemeClr val="bg1"/>
              </a:buClr>
              <a:buSzPts val="4000"/>
              <a:buFont typeface="Arial"/>
              <a:buChar char="•"/>
            </a:pPr>
            <a:r>
              <a:rPr lang="en-US" sz="2800" b="0" i="0" u="none" strike="noStrike" cap="none" dirty="0">
                <a:solidFill>
                  <a:schemeClr val="bg1"/>
                </a:solidFill>
                <a:latin typeface="Arial"/>
                <a:ea typeface="Arial"/>
                <a:cs typeface="Arial"/>
                <a:sym typeface="Arial"/>
              </a:rPr>
              <a:t>Housed within EOPS, but provides services above and beyond</a:t>
            </a:r>
            <a:r>
              <a:rPr lang="en-US" sz="2800" dirty="0">
                <a:solidFill>
                  <a:schemeClr val="bg1"/>
                </a:solidFill>
              </a:rPr>
              <a:t>, such as grants, academic counseling, tutoring, community events and more! </a:t>
            </a:r>
            <a:endParaRPr sz="2800" b="0" i="0" u="none" strike="noStrike" cap="none" dirty="0">
              <a:solidFill>
                <a:schemeClr val="bg1"/>
              </a:solidFill>
              <a:latin typeface="Arial"/>
              <a:ea typeface="Arial"/>
              <a:cs typeface="Arial"/>
              <a:sym typeface="Arial"/>
            </a:endParaRPr>
          </a:p>
        </p:txBody>
      </p:sp>
      <p:sp>
        <p:nvSpPr>
          <p:cNvPr id="3" name="Google Shape;1221;p174">
            <a:extLst>
              <a:ext uri="{FF2B5EF4-FFF2-40B4-BE49-F238E27FC236}">
                <a16:creationId xmlns:a16="http://schemas.microsoft.com/office/drawing/2014/main" id="{93AF510B-0937-CA81-3353-5E78C45160AA}"/>
              </a:ext>
            </a:extLst>
          </p:cNvPr>
          <p:cNvSpPr txBox="1"/>
          <p:nvPr/>
        </p:nvSpPr>
        <p:spPr>
          <a:xfrm>
            <a:off x="9144000" y="4741691"/>
            <a:ext cx="7059442" cy="430887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1" algn="l" rtl="0">
              <a:lnSpc>
                <a:spcPct val="100000"/>
              </a:lnSpc>
              <a:spcBef>
                <a:spcPts val="0"/>
              </a:spcBef>
              <a:spcAft>
                <a:spcPts val="0"/>
              </a:spcAft>
              <a:buClr>
                <a:srgbClr val="000000"/>
              </a:buClr>
              <a:buSzPts val="4000"/>
            </a:pPr>
            <a:endParaRPr sz="2800" b="0" i="0" u="none" strike="noStrike" cap="none" dirty="0">
              <a:solidFill>
                <a:schemeClr val="bg1"/>
              </a:solidFill>
              <a:latin typeface="Arial"/>
              <a:ea typeface="Arial"/>
              <a:cs typeface="Arial"/>
              <a:sym typeface="Arial"/>
            </a:endParaRPr>
          </a:p>
          <a:p>
            <a:pPr marL="761810" marR="0" lvl="1" indent="-761810" algn="l" rtl="0">
              <a:lnSpc>
                <a:spcPct val="100000"/>
              </a:lnSpc>
              <a:spcBef>
                <a:spcPts val="0"/>
              </a:spcBef>
              <a:spcAft>
                <a:spcPts val="0"/>
              </a:spcAft>
              <a:buClr>
                <a:schemeClr val="bg1"/>
              </a:buClr>
              <a:buSzPts val="4000"/>
              <a:buFont typeface="Arial"/>
              <a:buChar char="•"/>
            </a:pPr>
            <a:r>
              <a:rPr lang="en-US" sz="2800" dirty="0">
                <a:solidFill>
                  <a:schemeClr val="bg1"/>
                </a:solidFill>
              </a:rPr>
              <a:t>Found at all CSUs and UCs, students can participate if they have been in foster care at ANY time.</a:t>
            </a:r>
          </a:p>
          <a:p>
            <a:pPr marL="761810" lvl="1" indent="-761810">
              <a:buClr>
                <a:schemeClr val="bg1"/>
              </a:buClr>
              <a:buSzPts val="4000"/>
              <a:buFont typeface="Arial"/>
              <a:buChar char="•"/>
            </a:pPr>
            <a:r>
              <a:rPr lang="en-US" sz="2800" b="0" i="0" u="none" strike="noStrike" cap="none" dirty="0">
                <a:solidFill>
                  <a:schemeClr val="bg1"/>
                </a:solidFill>
                <a:latin typeface="Arial"/>
                <a:ea typeface="Arial"/>
                <a:cs typeface="Arial"/>
                <a:sym typeface="Arial"/>
              </a:rPr>
              <a:t>Often go by Guardian Scholars, but names vary across campuses. </a:t>
            </a:r>
          </a:p>
          <a:p>
            <a:pPr marL="761810" marR="0" lvl="1" indent="-761810" algn="l" rtl="0">
              <a:lnSpc>
                <a:spcPct val="100000"/>
              </a:lnSpc>
              <a:spcBef>
                <a:spcPts val="0"/>
              </a:spcBef>
              <a:spcAft>
                <a:spcPts val="0"/>
              </a:spcAft>
              <a:buClr>
                <a:schemeClr val="bg1"/>
              </a:buClr>
              <a:buSzPts val="4000"/>
              <a:buFont typeface="Arial"/>
              <a:buChar char="•"/>
            </a:pPr>
            <a:r>
              <a:rPr lang="en-US" sz="2800" b="0" i="0" u="none" strike="noStrike" cap="none" dirty="0">
                <a:solidFill>
                  <a:schemeClr val="bg1"/>
                </a:solidFill>
                <a:latin typeface="Arial"/>
                <a:ea typeface="Arial"/>
                <a:cs typeface="Arial"/>
                <a:sym typeface="Arial"/>
              </a:rPr>
              <a:t>Many</a:t>
            </a:r>
            <a:r>
              <a:rPr lang="en-US" sz="2800" dirty="0">
                <a:solidFill>
                  <a:schemeClr val="bg1"/>
                </a:solidFill>
              </a:rPr>
              <a:t>, but not all, community colleges also offer these programs to students who don’t meet </a:t>
            </a:r>
            <a:r>
              <a:rPr lang="en-US" sz="2800" dirty="0" err="1">
                <a:solidFill>
                  <a:schemeClr val="bg1"/>
                </a:solidFill>
              </a:rPr>
              <a:t>NextUp</a:t>
            </a:r>
            <a:r>
              <a:rPr lang="en-US" sz="2800" dirty="0">
                <a:solidFill>
                  <a:schemeClr val="bg1"/>
                </a:solidFill>
              </a:rPr>
              <a:t> eligibility. </a:t>
            </a:r>
          </a:p>
          <a:p>
            <a:pPr marL="761810" marR="0" lvl="1" indent="-761810" algn="l" rtl="0">
              <a:lnSpc>
                <a:spcPct val="100000"/>
              </a:lnSpc>
              <a:spcBef>
                <a:spcPts val="0"/>
              </a:spcBef>
              <a:spcAft>
                <a:spcPts val="0"/>
              </a:spcAft>
              <a:buClr>
                <a:schemeClr val="bg1"/>
              </a:buClr>
              <a:buSzPts val="4000"/>
              <a:buFont typeface="Arial"/>
              <a:buChar char="•"/>
            </a:pPr>
            <a:r>
              <a:rPr lang="en-US" sz="2800" b="0" i="0" u="none" strike="noStrike" cap="none" dirty="0">
                <a:solidFill>
                  <a:schemeClr val="bg1"/>
                </a:solidFill>
                <a:latin typeface="Arial"/>
                <a:ea typeface="Arial"/>
                <a:cs typeface="Arial"/>
                <a:sym typeface="Arial"/>
              </a:rPr>
              <a:t>Found at some private colleges too. </a:t>
            </a:r>
            <a:endParaRPr sz="2800" b="0" i="0" u="none" strike="noStrike" cap="none"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37447153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66"/>
          <p:cNvSpPr/>
          <p:nvPr/>
        </p:nvSpPr>
        <p:spPr>
          <a:xfrm rot="-413588">
            <a:off x="1202192" y="127004"/>
            <a:ext cx="18591947" cy="10010948"/>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1197" name="Google Shape;1197;p66"/>
          <p:cNvSpPr/>
          <p:nvPr/>
        </p:nvSpPr>
        <p:spPr>
          <a:xfrm rot="-4483174">
            <a:off x="-5163210" y="1596107"/>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198" name="Google Shape;1198;p66"/>
          <p:cNvSpPr/>
          <p:nvPr/>
        </p:nvSpPr>
        <p:spPr>
          <a:xfrm rot="-241940">
            <a:off x="-607936" y="-1093264"/>
            <a:ext cx="19296424"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199" name="Google Shape;1199;p66"/>
          <p:cNvSpPr/>
          <p:nvPr/>
        </p:nvSpPr>
        <p:spPr>
          <a:xfrm rot="-1783284">
            <a:off x="8320697" y="2734314"/>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200" name="Google Shape;1200;p66"/>
          <p:cNvSpPr txBox="1"/>
          <p:nvPr/>
        </p:nvSpPr>
        <p:spPr>
          <a:xfrm>
            <a:off x="1462800" y="8725218"/>
            <a:ext cx="15362400" cy="1154400"/>
          </a:xfrm>
          <a:prstGeom prst="rect">
            <a:avLst/>
          </a:prstGeom>
          <a:noFill/>
          <a:ln>
            <a:noFill/>
          </a:ln>
        </p:spPr>
        <p:txBody>
          <a:bodyPr spcFirstLastPara="1" wrap="square" lIns="137150" tIns="68550" rIns="137150" bIns="6855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F2F2F2"/>
                </a:solidFill>
                <a:latin typeface="Poppins"/>
                <a:ea typeface="Poppins"/>
                <a:cs typeface="Poppins"/>
                <a:sym typeface="Poppins"/>
              </a:rPr>
              <a:t>www.cacollegepathways.org</a:t>
            </a:r>
            <a:endParaRPr sz="1400" b="0" i="0" u="none" strike="noStrike" cap="none">
              <a:solidFill>
                <a:srgbClr val="000000"/>
              </a:solidFill>
              <a:latin typeface="Arial"/>
              <a:ea typeface="Arial"/>
              <a:cs typeface="Arial"/>
              <a:sym typeface="Arial"/>
            </a:endParaRPr>
          </a:p>
        </p:txBody>
      </p:sp>
      <p:pic>
        <p:nvPicPr>
          <p:cNvPr id="1201" name="Google Shape;1201;p66"/>
          <p:cNvPicPr preferRelativeResize="0"/>
          <p:nvPr/>
        </p:nvPicPr>
        <p:blipFill rotWithShape="1">
          <a:blip r:embed="rId3">
            <a:alphaModFix/>
          </a:blip>
          <a:srcRect l="7052" t="4773" r="55624" b="4593"/>
          <a:stretch/>
        </p:blipFill>
        <p:spPr>
          <a:xfrm>
            <a:off x="2987963" y="243198"/>
            <a:ext cx="12312074" cy="840905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79"/>
        <p:cNvGrpSpPr/>
        <p:nvPr/>
      </p:nvGrpSpPr>
      <p:grpSpPr>
        <a:xfrm>
          <a:off x="0" y="0"/>
          <a:ext cx="0" cy="0"/>
          <a:chOff x="0" y="0"/>
          <a:chExt cx="0" cy="0"/>
        </a:xfrm>
      </p:grpSpPr>
      <p:sp>
        <p:nvSpPr>
          <p:cNvPr id="1180" name="Google Shape;1180;p65"/>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General Campus Resources &amp; Supports</a:t>
            </a:r>
            <a:endParaRPr sz="6000" b="1" i="0" u="none" strike="noStrike" cap="none">
              <a:solidFill>
                <a:schemeClr val="lt1"/>
              </a:solidFill>
              <a:latin typeface="Poppins"/>
              <a:ea typeface="Poppins"/>
              <a:cs typeface="Poppins"/>
              <a:sym typeface="Poppins"/>
            </a:endParaRPr>
          </a:p>
        </p:txBody>
      </p:sp>
      <p:sp>
        <p:nvSpPr>
          <p:cNvPr id="1181" name="Google Shape;1181;p65"/>
          <p:cNvSpPr/>
          <p:nvPr/>
        </p:nvSpPr>
        <p:spPr>
          <a:xfrm>
            <a:off x="11559286" y="2891201"/>
            <a:ext cx="2488093" cy="1783344"/>
          </a:xfrm>
          <a:prstGeom prst="roundRect">
            <a:avLst>
              <a:gd name="adj" fmla="val 16667"/>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a:solidFill>
                  <a:schemeClr val="dk1"/>
                </a:solidFill>
                <a:latin typeface="+mn-lt"/>
                <a:ea typeface="Calibri"/>
                <a:cs typeface="Calibri"/>
                <a:sym typeface="Calibri"/>
              </a:rPr>
              <a:t>Counseling and psychological services</a:t>
            </a:r>
            <a:endParaRPr sz="1200" b="0" i="0" u="none" strike="noStrike" cap="none">
              <a:solidFill>
                <a:srgbClr val="000000"/>
              </a:solidFill>
              <a:latin typeface="+mn-lt"/>
              <a:ea typeface="Arial"/>
              <a:cs typeface="Arial"/>
              <a:sym typeface="Arial"/>
            </a:endParaRPr>
          </a:p>
        </p:txBody>
      </p:sp>
      <p:sp>
        <p:nvSpPr>
          <p:cNvPr id="1182" name="Google Shape;1182;p65"/>
          <p:cNvSpPr/>
          <p:nvPr/>
        </p:nvSpPr>
        <p:spPr>
          <a:xfrm>
            <a:off x="7976586" y="7715414"/>
            <a:ext cx="2600632" cy="1714009"/>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mn-lt"/>
                <a:ea typeface="Calibri"/>
                <a:cs typeface="Calibri"/>
                <a:sym typeface="Calibri"/>
              </a:rPr>
              <a:t>Dream Center</a:t>
            </a:r>
            <a:endParaRPr sz="1400" b="0" i="0" u="none" strike="noStrike" cap="none">
              <a:solidFill>
                <a:srgbClr val="000000"/>
              </a:solidFill>
              <a:latin typeface="+mn-lt"/>
              <a:ea typeface="Arial"/>
              <a:cs typeface="Arial"/>
              <a:sym typeface="Arial"/>
            </a:endParaRPr>
          </a:p>
        </p:txBody>
      </p:sp>
      <p:sp>
        <p:nvSpPr>
          <p:cNvPr id="1183" name="Google Shape;1183;p65"/>
          <p:cNvSpPr/>
          <p:nvPr/>
        </p:nvSpPr>
        <p:spPr>
          <a:xfrm>
            <a:off x="2588908" y="5299513"/>
            <a:ext cx="2488092" cy="1756310"/>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mn-lt"/>
                <a:ea typeface="Calibri"/>
                <a:cs typeface="Calibri"/>
                <a:sym typeface="Calibri"/>
              </a:rPr>
              <a:t>Student Disability Services</a:t>
            </a:r>
            <a:endParaRPr sz="1400" b="0" i="0" u="none" strike="noStrike" cap="none">
              <a:solidFill>
                <a:srgbClr val="000000"/>
              </a:solidFill>
              <a:latin typeface="+mn-lt"/>
              <a:ea typeface="Arial"/>
              <a:cs typeface="Arial"/>
              <a:sym typeface="Arial"/>
            </a:endParaRPr>
          </a:p>
        </p:txBody>
      </p:sp>
      <p:sp>
        <p:nvSpPr>
          <p:cNvPr id="1184" name="Google Shape;1184;p65"/>
          <p:cNvSpPr/>
          <p:nvPr/>
        </p:nvSpPr>
        <p:spPr>
          <a:xfrm>
            <a:off x="13003114" y="5299513"/>
            <a:ext cx="2387964" cy="1714009"/>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a:solidFill>
                  <a:srgbClr val="FFFFFF"/>
                </a:solidFill>
                <a:latin typeface="+mn-lt"/>
                <a:ea typeface="Calibri"/>
                <a:cs typeface="Calibri"/>
                <a:sym typeface="Calibri"/>
              </a:rPr>
              <a:t>Cultural Programming and Student Clubs</a:t>
            </a:r>
            <a:endParaRPr sz="1200" b="0" i="0" u="none" strike="noStrike" cap="none">
              <a:solidFill>
                <a:srgbClr val="000000"/>
              </a:solidFill>
              <a:latin typeface="+mn-lt"/>
              <a:ea typeface="Arial"/>
              <a:cs typeface="Arial"/>
              <a:sym typeface="Arial"/>
            </a:endParaRPr>
          </a:p>
        </p:txBody>
      </p:sp>
      <p:sp>
        <p:nvSpPr>
          <p:cNvPr id="1185" name="Google Shape;1185;p65"/>
          <p:cNvSpPr/>
          <p:nvPr/>
        </p:nvSpPr>
        <p:spPr>
          <a:xfrm>
            <a:off x="4393886" y="2891201"/>
            <a:ext cx="2488093" cy="1750867"/>
          </a:xfrm>
          <a:prstGeom prst="roundRect">
            <a:avLst>
              <a:gd name="adj" fmla="val 16667"/>
            </a:avLst>
          </a:prstGeom>
          <a:solidFill>
            <a:srgbClr val="0A1F41"/>
          </a:solidFill>
          <a:ln w="12700" cap="flat" cmpd="sng">
            <a:solidFill>
              <a:srgbClr val="0A1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mn-lt"/>
                <a:ea typeface="Calibri"/>
                <a:cs typeface="Calibri"/>
                <a:sym typeface="Calibri"/>
              </a:rPr>
              <a:t>EOP and EOPS</a:t>
            </a:r>
            <a:endParaRPr sz="1400" b="0" i="0" u="none" strike="noStrike" cap="none">
              <a:solidFill>
                <a:srgbClr val="000000"/>
              </a:solidFill>
              <a:latin typeface="+mn-lt"/>
              <a:ea typeface="Arial"/>
              <a:cs typeface="Arial"/>
              <a:sym typeface="Arial"/>
            </a:endParaRPr>
          </a:p>
        </p:txBody>
      </p:sp>
      <p:sp>
        <p:nvSpPr>
          <p:cNvPr id="1186" name="Google Shape;1186;p65"/>
          <p:cNvSpPr/>
          <p:nvPr/>
        </p:nvSpPr>
        <p:spPr>
          <a:xfrm>
            <a:off x="6074142" y="5343960"/>
            <a:ext cx="2616962" cy="1669562"/>
          </a:xfrm>
          <a:prstGeom prst="roundRect">
            <a:avLst>
              <a:gd name="adj" fmla="val 16667"/>
            </a:avLst>
          </a:prstGeom>
          <a:solidFill>
            <a:srgbClr val="FED531"/>
          </a:solidFill>
          <a:ln w="12700" cap="flat" cmpd="sng">
            <a:solidFill>
              <a:srgbClr val="FED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n-lt"/>
                <a:ea typeface="Calibri"/>
                <a:cs typeface="Calibri"/>
                <a:sym typeface="Calibri"/>
              </a:rPr>
              <a:t>Basic Needs Centers</a:t>
            </a:r>
            <a:endParaRPr sz="1400" b="0" i="0" u="none" strike="noStrike" cap="none">
              <a:solidFill>
                <a:srgbClr val="000000"/>
              </a:solidFill>
              <a:latin typeface="+mn-lt"/>
              <a:ea typeface="Arial"/>
              <a:cs typeface="Arial"/>
              <a:sym typeface="Arial"/>
            </a:endParaRPr>
          </a:p>
        </p:txBody>
      </p:sp>
      <p:sp>
        <p:nvSpPr>
          <p:cNvPr id="1187" name="Google Shape;1187;p65"/>
          <p:cNvSpPr/>
          <p:nvPr/>
        </p:nvSpPr>
        <p:spPr>
          <a:xfrm>
            <a:off x="9517879" y="5300586"/>
            <a:ext cx="2488093" cy="1756310"/>
          </a:xfrm>
          <a:prstGeom prst="roundRect">
            <a:avLst>
              <a:gd name="adj" fmla="val 16667"/>
            </a:avLst>
          </a:prstGeom>
          <a:solidFill>
            <a:srgbClr val="0A1F41"/>
          </a:solidFill>
          <a:ln w="12700" cap="flat" cmpd="sng">
            <a:solidFill>
              <a:srgbClr val="0A1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mn-lt"/>
                <a:ea typeface="Calibri"/>
                <a:cs typeface="Calibri"/>
                <a:sym typeface="Calibri"/>
              </a:rPr>
              <a:t>Tutoring</a:t>
            </a:r>
            <a:endParaRPr sz="1400" b="0" i="0" u="none" strike="noStrike" cap="none">
              <a:solidFill>
                <a:srgbClr val="000000"/>
              </a:solidFill>
              <a:latin typeface="+mn-lt"/>
              <a:ea typeface="Arial"/>
              <a:cs typeface="Arial"/>
              <a:sym typeface="Arial"/>
            </a:endParaRPr>
          </a:p>
        </p:txBody>
      </p:sp>
      <p:sp>
        <p:nvSpPr>
          <p:cNvPr id="1188" name="Google Shape;1188;p65"/>
          <p:cNvSpPr/>
          <p:nvPr/>
        </p:nvSpPr>
        <p:spPr>
          <a:xfrm>
            <a:off x="7976586" y="2916185"/>
            <a:ext cx="2488093" cy="1738317"/>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err="1">
                <a:solidFill>
                  <a:srgbClr val="FFFFFF"/>
                </a:solidFill>
                <a:latin typeface="+mn-lt"/>
                <a:ea typeface="Calibri"/>
                <a:cs typeface="Calibri"/>
                <a:sym typeface="Calibri"/>
              </a:rPr>
              <a:t>CalWorks</a:t>
            </a:r>
            <a:r>
              <a:rPr lang="en-US" sz="2800" b="1" i="0" u="none" strike="noStrike" cap="none">
                <a:solidFill>
                  <a:srgbClr val="FFFFFF"/>
                </a:solidFill>
                <a:latin typeface="+mn-lt"/>
                <a:ea typeface="Calibri"/>
                <a:cs typeface="Calibri"/>
                <a:sym typeface="Calibri"/>
              </a:rPr>
              <a:t> &amp; CARE</a:t>
            </a:r>
            <a:endParaRPr sz="1400" b="0" i="0" u="none" strike="noStrike" cap="none">
              <a:solidFill>
                <a:srgbClr val="000000"/>
              </a:solidFill>
              <a:latin typeface="+mn-lt"/>
              <a:ea typeface="Arial"/>
              <a:cs typeface="Arial"/>
              <a:sym typeface="Arial"/>
            </a:endParaRPr>
          </a:p>
        </p:txBody>
      </p:sp>
      <p:sp>
        <p:nvSpPr>
          <p:cNvPr id="1189" name="Google Shape;1189;p65"/>
          <p:cNvSpPr/>
          <p:nvPr/>
        </p:nvSpPr>
        <p:spPr>
          <a:xfrm>
            <a:off x="4393887" y="7670967"/>
            <a:ext cx="2488093" cy="175631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mn-lt"/>
                <a:ea typeface="Calibri"/>
                <a:cs typeface="Calibri"/>
                <a:sym typeface="Calibri"/>
              </a:rPr>
              <a:t>Rising Scholars</a:t>
            </a:r>
            <a:endParaRPr sz="1400" b="0" i="0" u="none" strike="noStrike" cap="none">
              <a:solidFill>
                <a:srgbClr val="000000"/>
              </a:solidFill>
              <a:latin typeface="+mn-lt"/>
              <a:ea typeface="Arial"/>
              <a:cs typeface="Arial"/>
              <a:sym typeface="Arial"/>
            </a:endParaRPr>
          </a:p>
        </p:txBody>
      </p:sp>
      <p:sp>
        <p:nvSpPr>
          <p:cNvPr id="1190" name="Google Shape;1190;p65"/>
          <p:cNvSpPr/>
          <p:nvPr/>
        </p:nvSpPr>
        <p:spPr>
          <a:xfrm>
            <a:off x="11671824" y="7757715"/>
            <a:ext cx="2515306" cy="1669562"/>
          </a:xfrm>
          <a:prstGeom prst="roundRect">
            <a:avLst>
              <a:gd name="adj" fmla="val 16667"/>
            </a:avLst>
          </a:prstGeom>
          <a:solidFill>
            <a:srgbClr val="FED531"/>
          </a:solidFill>
          <a:ln w="12700" cap="flat" cmpd="sng">
            <a:solidFill>
              <a:srgbClr val="FED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n-lt"/>
                <a:ea typeface="Calibri"/>
                <a:cs typeface="Calibri"/>
                <a:sym typeface="Calibri"/>
              </a:rPr>
              <a:t>College Promise</a:t>
            </a:r>
            <a:endParaRPr sz="1400" b="0" i="0" u="none" strike="noStrike" cap="none">
              <a:solidFill>
                <a:srgbClr val="000000"/>
              </a:solidFill>
              <a:latin typeface="+mn-lt"/>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79">
          <a:extLst>
            <a:ext uri="{FF2B5EF4-FFF2-40B4-BE49-F238E27FC236}">
              <a16:creationId xmlns:a16="http://schemas.microsoft.com/office/drawing/2014/main" id="{4755A6B4-00B7-F2EA-EA2F-8B1BBAA0F273}"/>
            </a:ext>
          </a:extLst>
        </p:cNvPr>
        <p:cNvGrpSpPr/>
        <p:nvPr/>
      </p:nvGrpSpPr>
      <p:grpSpPr>
        <a:xfrm>
          <a:off x="0" y="0"/>
          <a:ext cx="0" cy="0"/>
          <a:chOff x="0" y="0"/>
          <a:chExt cx="0" cy="0"/>
        </a:xfrm>
      </p:grpSpPr>
      <p:sp>
        <p:nvSpPr>
          <p:cNvPr id="380" name="Google Shape;380;p9">
            <a:extLst>
              <a:ext uri="{FF2B5EF4-FFF2-40B4-BE49-F238E27FC236}">
                <a16:creationId xmlns:a16="http://schemas.microsoft.com/office/drawing/2014/main" id="{16273582-FDD4-A75A-AF9D-29DA390BF98D}"/>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395" name="Google Shape;395;p9">
            <a:extLst>
              <a:ext uri="{FF2B5EF4-FFF2-40B4-BE49-F238E27FC236}">
                <a16:creationId xmlns:a16="http://schemas.microsoft.com/office/drawing/2014/main" id="{2EE44D7B-B25F-5AE5-92BC-8182B3242F42}"/>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3" name="TextBox 2">
            <a:extLst>
              <a:ext uri="{FF2B5EF4-FFF2-40B4-BE49-F238E27FC236}">
                <a16:creationId xmlns:a16="http://schemas.microsoft.com/office/drawing/2014/main" id="{F06F8273-6F79-0BDE-9627-B19B5206E759}"/>
              </a:ext>
            </a:extLst>
          </p:cNvPr>
          <p:cNvSpPr txBox="1"/>
          <p:nvPr/>
        </p:nvSpPr>
        <p:spPr>
          <a:xfrm>
            <a:off x="2417323" y="3489187"/>
            <a:ext cx="1376950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Arial"/>
              <a:buNone/>
              <a:tabLst/>
              <a:defRPr/>
            </a:pPr>
            <a:r>
              <a:rPr lang="en-US" sz="5400" u="sng" dirty="0">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Let’s hear from foster youth who received support from campus support programs</a:t>
            </a:r>
            <a:r>
              <a:rPr lang="en-US" sz="5400" u="sng" dirty="0">
                <a:solidFill>
                  <a:schemeClr val="bg1"/>
                </a:solidFill>
                <a:latin typeface="Arial"/>
                <a:ea typeface="Arial"/>
                <a:cs typeface="Arial"/>
                <a:sym typeface="Arial"/>
              </a:rPr>
              <a:t>.</a:t>
            </a:r>
            <a:endParaRPr lang="en-US" sz="5400"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17132574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06"/>
        <p:cNvGrpSpPr/>
        <p:nvPr/>
      </p:nvGrpSpPr>
      <p:grpSpPr>
        <a:xfrm>
          <a:off x="0" y="0"/>
          <a:ext cx="0" cy="0"/>
          <a:chOff x="0" y="0"/>
          <a:chExt cx="0" cy="0"/>
        </a:xfrm>
      </p:grpSpPr>
      <p:sp>
        <p:nvSpPr>
          <p:cNvPr id="1207" name="Google Shape;1207;p6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208" name="Google Shape;1208;p6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209" name="Google Shape;1209;p6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210" name="Google Shape;1210;p67"/>
          <p:cNvSpPr txBox="1"/>
          <p:nvPr/>
        </p:nvSpPr>
        <p:spPr>
          <a:xfrm rot="-1797935">
            <a:off x="2813197" y="3493739"/>
            <a:ext cx="15650856"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dirty="0">
                <a:solidFill>
                  <a:srgbClr val="FFFFFF"/>
                </a:solidFill>
                <a:latin typeface="Poppins"/>
                <a:ea typeface="Poppins"/>
                <a:cs typeface="Poppins"/>
                <a:sym typeface="Poppins"/>
              </a:rPr>
              <a:t>Help is Available for Caregivers</a:t>
            </a:r>
            <a:endParaRPr sz="7003" b="1" i="0" u="none" strike="noStrike" cap="none" dirty="0">
              <a:solidFill>
                <a:srgbClr val="FED531"/>
              </a:solidFill>
              <a:latin typeface="Poppins"/>
              <a:ea typeface="Poppins"/>
              <a:cs typeface="Poppins"/>
              <a:sym typeface="Poppin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71"/>
        <p:cNvGrpSpPr/>
        <p:nvPr/>
      </p:nvGrpSpPr>
      <p:grpSpPr>
        <a:xfrm>
          <a:off x="0" y="0"/>
          <a:ext cx="0" cy="0"/>
          <a:chOff x="0" y="0"/>
          <a:chExt cx="0" cy="0"/>
        </a:xfrm>
      </p:grpSpPr>
      <p:sp>
        <p:nvSpPr>
          <p:cNvPr id="1172" name="Google Shape;1172;p61"/>
          <p:cNvSpPr/>
          <p:nvPr/>
        </p:nvSpPr>
        <p:spPr>
          <a:xfrm>
            <a:off x="9227503" y="-1144817"/>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4592F"/>
              </a:solidFill>
              <a:latin typeface="Poppins"/>
              <a:ea typeface="Poppins"/>
              <a:cs typeface="Poppins"/>
              <a:sym typeface="Poppins"/>
            </a:endParaRPr>
          </a:p>
        </p:txBody>
      </p:sp>
      <p:sp>
        <p:nvSpPr>
          <p:cNvPr id="1173" name="Google Shape;1173;p6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1174" name="Google Shape;1174;p61"/>
          <p:cNvSpPr txBox="1"/>
          <p:nvPr/>
        </p:nvSpPr>
        <p:spPr>
          <a:xfrm>
            <a:off x="9939345" y="840417"/>
            <a:ext cx="7320000" cy="1354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a:solidFill>
                  <a:srgbClr val="F4592F"/>
                </a:solidFill>
                <a:latin typeface="Poppins"/>
                <a:ea typeface="Poppins"/>
                <a:cs typeface="Poppins"/>
                <a:sym typeface="Poppins"/>
              </a:rPr>
              <a:t>Help is Available at the K-12 Districts</a:t>
            </a:r>
            <a:endParaRPr/>
          </a:p>
        </p:txBody>
      </p:sp>
      <p:sp>
        <p:nvSpPr>
          <p:cNvPr id="1175" name="Google Shape;1175;p61"/>
          <p:cNvSpPr txBox="1"/>
          <p:nvPr/>
        </p:nvSpPr>
        <p:spPr>
          <a:xfrm>
            <a:off x="17259300" y="460570"/>
            <a:ext cx="489049" cy="306705"/>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1800">
                <a:solidFill>
                  <a:srgbClr val="FED531"/>
                </a:solidFill>
                <a:latin typeface="Arial"/>
                <a:ea typeface="Arial"/>
                <a:cs typeface="Arial"/>
                <a:sym typeface="Arial"/>
              </a:rPr>
              <a:t>— 61</a:t>
            </a:r>
            <a:endParaRPr sz="1800">
              <a:solidFill>
                <a:srgbClr val="FED531"/>
              </a:solidFill>
              <a:latin typeface="Arial"/>
              <a:ea typeface="Arial"/>
              <a:cs typeface="Arial"/>
              <a:sym typeface="Arial"/>
            </a:endParaRPr>
          </a:p>
        </p:txBody>
      </p:sp>
      <p:sp>
        <p:nvSpPr>
          <p:cNvPr id="1176" name="Google Shape;1176;p61"/>
          <p:cNvSpPr/>
          <p:nvPr/>
        </p:nvSpPr>
        <p:spPr>
          <a:xfrm rot="-413588">
            <a:off x="-1030826" y="-1223484"/>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1177" name="Google Shape;1177;p61"/>
          <p:cNvSpPr txBox="1"/>
          <p:nvPr/>
        </p:nvSpPr>
        <p:spPr>
          <a:xfrm>
            <a:off x="9733658" y="2516794"/>
            <a:ext cx="7525800" cy="5869492"/>
          </a:xfrm>
          <a:prstGeom prst="rect">
            <a:avLst/>
          </a:prstGeom>
          <a:noFill/>
          <a:ln>
            <a:noFill/>
          </a:ln>
        </p:spPr>
        <p:txBody>
          <a:bodyPr spcFirstLastPara="1" wrap="square" lIns="0" tIns="0" rIns="0" bIns="0" anchor="t" anchorCtr="0">
            <a:spAutoFit/>
          </a:bodyPr>
          <a:lstStyle/>
          <a:p>
            <a:pPr marL="457200" marR="0" lvl="0" indent="-457200" algn="l" rtl="0">
              <a:lnSpc>
                <a:spcPct val="93333"/>
              </a:lnSpc>
              <a:spcBef>
                <a:spcPts val="0"/>
              </a:spcBef>
              <a:spcAft>
                <a:spcPts val="0"/>
              </a:spcAft>
              <a:buClr>
                <a:srgbClr val="4848D1"/>
              </a:buClr>
              <a:buSzPts val="3600"/>
              <a:buFont typeface="Arial"/>
              <a:buChar char="•"/>
            </a:pPr>
            <a:r>
              <a:rPr lang="en-US" sz="3600" dirty="0">
                <a:solidFill>
                  <a:srgbClr val="4848D1"/>
                </a:solidFill>
                <a:latin typeface="Arial"/>
                <a:ea typeface="Arial"/>
                <a:cs typeface="Arial"/>
                <a:sym typeface="Arial"/>
              </a:rPr>
              <a:t>Academic Counselors</a:t>
            </a:r>
            <a:endParaRPr dirty="0"/>
          </a:p>
          <a:p>
            <a:pPr marL="457200" marR="0" lvl="0" indent="-228600" algn="l" rtl="0">
              <a:lnSpc>
                <a:spcPct val="93333"/>
              </a:lnSpc>
              <a:spcBef>
                <a:spcPts val="0"/>
              </a:spcBef>
              <a:spcAft>
                <a:spcPts val="0"/>
              </a:spcAft>
              <a:buClr>
                <a:schemeClr val="dk1"/>
              </a:buClr>
              <a:buSzPts val="3600"/>
              <a:buFont typeface="Arial"/>
              <a:buNone/>
            </a:pPr>
            <a:endParaRPr sz="3600" dirty="0">
              <a:solidFill>
                <a:srgbClr val="4848D1"/>
              </a:solidFill>
              <a:latin typeface="Arial"/>
              <a:ea typeface="Arial"/>
              <a:cs typeface="Arial"/>
              <a:sym typeface="Arial"/>
            </a:endParaRPr>
          </a:p>
          <a:p>
            <a:pPr marL="457200" marR="0" lvl="0" indent="-457200" algn="l" rtl="0">
              <a:lnSpc>
                <a:spcPct val="93333"/>
              </a:lnSpc>
              <a:spcBef>
                <a:spcPts val="0"/>
              </a:spcBef>
              <a:spcAft>
                <a:spcPts val="0"/>
              </a:spcAft>
              <a:buClr>
                <a:srgbClr val="4848D1"/>
              </a:buClr>
              <a:buSzPts val="3600"/>
              <a:buFont typeface="Arial"/>
              <a:buChar char="•"/>
            </a:pPr>
            <a:r>
              <a:rPr lang="en-US" sz="3600" dirty="0">
                <a:solidFill>
                  <a:srgbClr val="4848D1"/>
                </a:solidFill>
                <a:latin typeface="Arial"/>
                <a:ea typeface="Arial"/>
                <a:cs typeface="Arial"/>
                <a:sym typeface="Arial"/>
                <a:hlinkClick r:id="rId3"/>
              </a:rPr>
              <a:t>Foster Youth District Liaison (AB 490 Liaison)</a:t>
            </a:r>
            <a:endParaRPr lang="en-US" sz="3600" dirty="0">
              <a:solidFill>
                <a:srgbClr val="4848D1"/>
              </a:solidFill>
              <a:latin typeface="Arial"/>
              <a:ea typeface="Arial"/>
              <a:cs typeface="Arial"/>
              <a:sym typeface="Arial"/>
            </a:endParaRPr>
          </a:p>
          <a:p>
            <a:pPr marL="457200" marR="0" lvl="0" indent="-228600" algn="l" rtl="0">
              <a:lnSpc>
                <a:spcPct val="93333"/>
              </a:lnSpc>
              <a:spcBef>
                <a:spcPts val="0"/>
              </a:spcBef>
              <a:spcAft>
                <a:spcPts val="0"/>
              </a:spcAft>
              <a:buClr>
                <a:schemeClr val="dk1"/>
              </a:buClr>
              <a:buSzPts val="3600"/>
              <a:buFont typeface="Arial"/>
              <a:buNone/>
            </a:pPr>
            <a:endParaRPr sz="3600" dirty="0">
              <a:solidFill>
                <a:srgbClr val="4848D1"/>
              </a:solidFill>
              <a:latin typeface="Arial"/>
              <a:ea typeface="Arial"/>
              <a:cs typeface="Arial"/>
              <a:sym typeface="Arial"/>
            </a:endParaRPr>
          </a:p>
          <a:p>
            <a:pPr marL="457200" marR="0" lvl="0" indent="-457200" algn="l" rtl="0">
              <a:lnSpc>
                <a:spcPct val="93333"/>
              </a:lnSpc>
              <a:spcBef>
                <a:spcPts val="0"/>
              </a:spcBef>
              <a:spcAft>
                <a:spcPts val="0"/>
              </a:spcAft>
              <a:buClr>
                <a:srgbClr val="4848D1"/>
              </a:buClr>
              <a:buSzPts val="3600"/>
              <a:buFont typeface="Arial"/>
              <a:buChar char="•"/>
            </a:pPr>
            <a:r>
              <a:rPr lang="en-US" sz="3600" dirty="0">
                <a:solidFill>
                  <a:srgbClr val="4848D1"/>
                </a:solidFill>
                <a:latin typeface="Arial"/>
                <a:ea typeface="Arial"/>
                <a:cs typeface="Arial"/>
                <a:sym typeface="Arial"/>
                <a:hlinkClick r:id="rId4"/>
              </a:rPr>
              <a:t>County Office of Education Foster Youth Services Coordinating Program (</a:t>
            </a:r>
            <a:r>
              <a:rPr lang="en-US" sz="3600" dirty="0" err="1">
                <a:solidFill>
                  <a:srgbClr val="4848D1"/>
                </a:solidFill>
                <a:latin typeface="Arial"/>
                <a:ea typeface="Arial"/>
                <a:cs typeface="Arial"/>
                <a:sym typeface="Arial"/>
                <a:hlinkClick r:id="rId4"/>
              </a:rPr>
              <a:t>FYSCP</a:t>
            </a:r>
            <a:r>
              <a:rPr lang="en-US" sz="3600" dirty="0">
                <a:solidFill>
                  <a:srgbClr val="4848D1"/>
                </a:solidFill>
                <a:latin typeface="Arial"/>
                <a:ea typeface="Arial"/>
                <a:cs typeface="Arial"/>
                <a:sym typeface="Arial"/>
              </a:rPr>
              <a:t>)</a:t>
            </a:r>
          </a:p>
          <a:p>
            <a:pPr marL="457200" marR="0" lvl="0" indent="-457200" algn="l" rtl="0">
              <a:lnSpc>
                <a:spcPct val="93333"/>
              </a:lnSpc>
              <a:spcBef>
                <a:spcPts val="0"/>
              </a:spcBef>
              <a:spcAft>
                <a:spcPts val="0"/>
              </a:spcAft>
              <a:buClr>
                <a:srgbClr val="4848D1"/>
              </a:buClr>
              <a:buSzPts val="3600"/>
              <a:buFont typeface="Arial"/>
              <a:buChar char="•"/>
            </a:pPr>
            <a:endParaRPr lang="en-US" sz="3600" dirty="0">
              <a:solidFill>
                <a:srgbClr val="4848D1"/>
              </a:solidFill>
            </a:endParaRPr>
          </a:p>
          <a:p>
            <a:pPr marL="457200" marR="0" lvl="1" indent="0" algn="l" rtl="0">
              <a:lnSpc>
                <a:spcPct val="93333"/>
              </a:lnSpc>
              <a:spcBef>
                <a:spcPts val="0"/>
              </a:spcBef>
              <a:spcAft>
                <a:spcPts val="0"/>
              </a:spcAft>
              <a:buNone/>
            </a:pPr>
            <a:r>
              <a:rPr lang="en-US" sz="3600" b="0" i="0" u="sng" strike="noStrike" cap="none" dirty="0">
                <a:solidFill>
                  <a:srgbClr val="4848D1"/>
                </a:solidFill>
                <a:latin typeface="Arial"/>
                <a:ea typeface="Arial"/>
                <a:cs typeface="Arial"/>
                <a:sym typeface="Arial"/>
              </a:rPr>
              <a:t> </a:t>
            </a:r>
            <a:endParaRPr dirty="0"/>
          </a:p>
          <a:p>
            <a:pPr marL="0" marR="0" lvl="0" indent="0" algn="l" rtl="0">
              <a:lnSpc>
                <a:spcPct val="104999"/>
              </a:lnSpc>
              <a:spcBef>
                <a:spcPts val="0"/>
              </a:spcBef>
              <a:spcAft>
                <a:spcPts val="0"/>
              </a:spcAft>
              <a:buNone/>
            </a:pPr>
            <a:endParaRPr sz="3200" dirty="0">
              <a:solidFill>
                <a:srgbClr val="FFFFFF"/>
              </a:solidFill>
              <a:latin typeface="Arial"/>
              <a:ea typeface="Arial"/>
              <a:cs typeface="Arial"/>
              <a:sym typeface="Arial"/>
            </a:endParaRPr>
          </a:p>
        </p:txBody>
      </p:sp>
      <p:sp>
        <p:nvSpPr>
          <p:cNvPr id="2" name="Rectangle 1" descr="Two people collaborating over books">
            <a:extLst>
              <a:ext uri="{FF2B5EF4-FFF2-40B4-BE49-F238E27FC236}">
                <a16:creationId xmlns:a16="http://schemas.microsoft.com/office/drawing/2014/main" id="{7018EABE-0705-ECE4-A13B-5AA08ECE90E7}"/>
              </a:ext>
            </a:extLst>
          </p:cNvPr>
          <p:cNvSpPr/>
          <p:nvPr/>
        </p:nvSpPr>
        <p:spPr>
          <a:xfrm>
            <a:off x="-389105" y="1590154"/>
            <a:ext cx="9616608" cy="6895169"/>
          </a:xfrm>
          <a:prstGeom prst="rect">
            <a:avLst/>
          </a:prstGeom>
          <a:blipFill dpi="0" rotWithShape="1">
            <a:blip r:embed="rId5">
              <a:extLst>
                <a:ext uri="{28A0092B-C50C-407E-A947-70E740481C1C}">
                  <a14:useLocalDpi xmlns:a14="http://schemas.microsoft.com/office/drawing/2010/main" val="0"/>
                </a:ext>
              </a:extLst>
            </a:blip>
            <a:srcRect/>
            <a:stretch>
              <a:fillRect l="-3775" r="-37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3279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84"/>
        <p:cNvGrpSpPr/>
        <p:nvPr/>
      </p:nvGrpSpPr>
      <p:grpSpPr>
        <a:xfrm>
          <a:off x="0" y="0"/>
          <a:ext cx="0" cy="0"/>
          <a:chOff x="0" y="0"/>
          <a:chExt cx="0" cy="0"/>
        </a:xfrm>
      </p:grpSpPr>
      <p:sp>
        <p:nvSpPr>
          <p:cNvPr id="1185" name="Google Shape;1185;p62"/>
          <p:cNvSpPr txBox="1"/>
          <p:nvPr/>
        </p:nvSpPr>
        <p:spPr>
          <a:xfrm>
            <a:off x="2896922" y="510523"/>
            <a:ext cx="12494156"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000" b="1" dirty="0">
                <a:solidFill>
                  <a:srgbClr val="FED531"/>
                </a:solidFill>
                <a:latin typeface="Poppins"/>
                <a:ea typeface="Poppins"/>
                <a:cs typeface="Poppins"/>
                <a:sym typeface="Poppins"/>
              </a:rPr>
              <a:t>Independent Living Program </a:t>
            </a:r>
            <a:r>
              <a:rPr lang="en-US" sz="6000" b="1" dirty="0">
                <a:solidFill>
                  <a:schemeClr val="lt1"/>
                </a:solidFill>
                <a:latin typeface="Poppins"/>
                <a:ea typeface="Poppins"/>
                <a:cs typeface="Poppins"/>
                <a:sym typeface="Poppins"/>
              </a:rPr>
              <a:t>(ILP)</a:t>
            </a:r>
            <a:endParaRPr dirty="0"/>
          </a:p>
        </p:txBody>
      </p:sp>
      <p:grpSp>
        <p:nvGrpSpPr>
          <p:cNvPr id="1187" name="Google Shape;1187;p62"/>
          <p:cNvGrpSpPr/>
          <p:nvPr/>
        </p:nvGrpSpPr>
        <p:grpSpPr>
          <a:xfrm>
            <a:off x="1257301" y="2679612"/>
            <a:ext cx="15773397" cy="1539573"/>
            <a:chOff x="0" y="59075"/>
            <a:chExt cx="15773397" cy="1539573"/>
          </a:xfrm>
        </p:grpSpPr>
        <p:sp>
          <p:nvSpPr>
            <p:cNvPr id="1188" name="Google Shape;1188;p62"/>
            <p:cNvSpPr/>
            <p:nvPr/>
          </p:nvSpPr>
          <p:spPr>
            <a:xfrm>
              <a:off x="0" y="59075"/>
              <a:ext cx="15773397" cy="1539573"/>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2"/>
            <p:cNvSpPr txBox="1"/>
            <p:nvPr/>
          </p:nvSpPr>
          <p:spPr>
            <a:xfrm>
              <a:off x="75156" y="134231"/>
              <a:ext cx="15623086" cy="1389261"/>
            </a:xfrm>
            <a:prstGeom prst="rect">
              <a:avLst/>
            </a:prstGeom>
            <a:solidFill>
              <a:srgbClr val="25D1FD"/>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dirty="0">
                  <a:solidFill>
                    <a:schemeClr val="lt1"/>
                  </a:solidFill>
                  <a:latin typeface="Arial"/>
                  <a:ea typeface="Arial"/>
                  <a:cs typeface="Arial"/>
                  <a:sym typeface="Arial"/>
                </a:rPr>
                <a:t>Youth suitably placed in foster care or Kin-Gap between the ages of 16-18 may be eligible to receive ILP services. Please contact an ILP Coordinator to determine eligibility. </a:t>
              </a:r>
              <a:endParaRPr sz="3200" b="1" dirty="0">
                <a:solidFill>
                  <a:schemeClr val="lt1"/>
                </a:solidFill>
                <a:latin typeface="Arial"/>
                <a:ea typeface="Arial"/>
                <a:cs typeface="Arial"/>
                <a:sym typeface="Arial"/>
              </a:endParaRPr>
            </a:p>
          </p:txBody>
        </p:sp>
      </p:grpSp>
      <p:grpSp>
        <p:nvGrpSpPr>
          <p:cNvPr id="1190" name="Google Shape;1190;p62"/>
          <p:cNvGrpSpPr/>
          <p:nvPr/>
        </p:nvGrpSpPr>
        <p:grpSpPr>
          <a:xfrm>
            <a:off x="1257301" y="4409757"/>
            <a:ext cx="15773397" cy="1539573"/>
            <a:chOff x="0" y="1682169"/>
            <a:chExt cx="15773397" cy="1539573"/>
          </a:xfrm>
        </p:grpSpPr>
        <p:sp>
          <p:nvSpPr>
            <p:cNvPr id="1191" name="Google Shape;1191;p62"/>
            <p:cNvSpPr/>
            <p:nvPr/>
          </p:nvSpPr>
          <p:spPr>
            <a:xfrm>
              <a:off x="0" y="1682169"/>
              <a:ext cx="15773397" cy="1539573"/>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2"/>
            <p:cNvSpPr txBox="1"/>
            <p:nvPr/>
          </p:nvSpPr>
          <p:spPr>
            <a:xfrm>
              <a:off x="75156" y="1757325"/>
              <a:ext cx="15623086" cy="1389261"/>
            </a:xfrm>
            <a:prstGeom prst="rect">
              <a:avLst/>
            </a:prstGeom>
            <a:solidFill>
              <a:srgbClr val="4848D1"/>
            </a:solidFill>
            <a:ln>
              <a:noFill/>
            </a:ln>
          </p:spPr>
          <p:txBody>
            <a:bodyPr spcFirstLastPara="1" wrap="square" lIns="110475" tIns="110475" rIns="110475" bIns="110475" anchor="ctr" anchorCtr="0">
              <a:noAutofit/>
            </a:bodyPr>
            <a:lstStyle/>
            <a:p>
              <a:pPr lvl="0">
                <a:lnSpc>
                  <a:spcPct val="90000"/>
                </a:lnSpc>
                <a:buClr>
                  <a:schemeClr val="lt1"/>
                </a:buClr>
                <a:buSzPts val="3200"/>
              </a:pPr>
              <a:r>
                <a:rPr lang="en-US" sz="3200" b="1" i="0" dirty="0">
                  <a:solidFill>
                    <a:schemeClr val="lt1"/>
                  </a:solidFill>
                  <a:latin typeface="Arial"/>
                  <a:ea typeface="Arial"/>
                  <a:cs typeface="Arial"/>
                  <a:sym typeface="Arial"/>
                </a:rPr>
                <a:t>ILP provides services related to postsecondary education, </a:t>
              </a:r>
              <a:r>
                <a:rPr lang="en-US" sz="3200" b="1" i="0" dirty="0" err="1">
                  <a:solidFill>
                    <a:schemeClr val="lt1"/>
                  </a:solidFill>
                  <a:latin typeface="Arial"/>
                  <a:ea typeface="Arial"/>
                  <a:cs typeface="Arial"/>
                  <a:sym typeface="Arial"/>
                </a:rPr>
                <a:t>w</a:t>
              </a:r>
              <a:r>
                <a:rPr lang="en-US" sz="3200" b="1" dirty="0" err="1">
                  <a:solidFill>
                    <a:schemeClr val="lt1"/>
                  </a:solidFill>
                </a:rPr>
                <a:t>Transition</a:t>
              </a:r>
              <a:r>
                <a:rPr lang="en-US" sz="3200" b="1" dirty="0">
                  <a:solidFill>
                    <a:schemeClr val="lt1"/>
                  </a:solidFill>
                </a:rPr>
                <a:t> </a:t>
              </a:r>
              <a:r>
                <a:rPr lang="en-US" sz="3200" b="1" i="0" dirty="0" err="1">
                  <a:solidFill>
                    <a:schemeClr val="lt1"/>
                  </a:solidFill>
                  <a:latin typeface="Arial"/>
                  <a:ea typeface="Arial"/>
                  <a:cs typeface="Arial"/>
                  <a:sym typeface="Arial"/>
                </a:rPr>
                <a:t>orkforce</a:t>
              </a:r>
              <a:r>
                <a:rPr lang="en-US" sz="3200" b="1" i="0" dirty="0">
                  <a:solidFill>
                    <a:schemeClr val="lt1"/>
                  </a:solidFill>
                  <a:latin typeface="Arial"/>
                  <a:ea typeface="Arial"/>
                  <a:cs typeface="Arial"/>
                  <a:sym typeface="Arial"/>
                </a:rPr>
                <a:t> development and housing.</a:t>
              </a:r>
              <a:endParaRPr sz="3200" b="1" dirty="0">
                <a:solidFill>
                  <a:schemeClr val="lt1"/>
                </a:solidFill>
                <a:latin typeface="Arial"/>
                <a:ea typeface="Arial"/>
                <a:cs typeface="Arial"/>
                <a:sym typeface="Arial"/>
              </a:endParaRPr>
            </a:p>
          </p:txBody>
        </p:sp>
      </p:grpSp>
      <p:grpSp>
        <p:nvGrpSpPr>
          <p:cNvPr id="1193" name="Google Shape;1193;p62"/>
          <p:cNvGrpSpPr/>
          <p:nvPr/>
        </p:nvGrpSpPr>
        <p:grpSpPr>
          <a:xfrm>
            <a:off x="1257300" y="6143859"/>
            <a:ext cx="15773400" cy="1539573"/>
            <a:chOff x="0" y="3305266"/>
            <a:chExt cx="15773400" cy="1688700"/>
          </a:xfrm>
        </p:grpSpPr>
        <p:sp>
          <p:nvSpPr>
            <p:cNvPr id="1194" name="Google Shape;1194;p62"/>
            <p:cNvSpPr/>
            <p:nvPr/>
          </p:nvSpPr>
          <p:spPr>
            <a:xfrm>
              <a:off x="0" y="3305266"/>
              <a:ext cx="15773400" cy="1688700"/>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2"/>
            <p:cNvSpPr txBox="1"/>
            <p:nvPr/>
          </p:nvSpPr>
          <p:spPr>
            <a:xfrm>
              <a:off x="58825" y="3409404"/>
              <a:ext cx="15623100" cy="1407900"/>
            </a:xfrm>
            <a:prstGeom prst="rect">
              <a:avLst/>
            </a:prstGeom>
            <a:solidFill>
              <a:srgbClr val="25D1FD"/>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dirty="0">
                  <a:solidFill>
                    <a:schemeClr val="lt1"/>
                  </a:solidFill>
                  <a:latin typeface="Arial"/>
                  <a:ea typeface="Arial"/>
                  <a:cs typeface="Arial"/>
                  <a:sym typeface="Arial"/>
                </a:rPr>
                <a:t>Contact an ILP Coordinator to learn more regarding resources and services available.</a:t>
              </a:r>
              <a:endParaRPr sz="3200" b="1" dirty="0">
                <a:solidFill>
                  <a:schemeClr val="lt1"/>
                </a:solidFill>
                <a:latin typeface="Arial"/>
                <a:ea typeface="Arial"/>
                <a:cs typeface="Arial"/>
                <a:sym typeface="Arial"/>
              </a:endParaRPr>
            </a:p>
          </p:txBody>
        </p:sp>
      </p:grpSp>
      <p:grpSp>
        <p:nvGrpSpPr>
          <p:cNvPr id="1196" name="Google Shape;1196;p62"/>
          <p:cNvGrpSpPr/>
          <p:nvPr/>
        </p:nvGrpSpPr>
        <p:grpSpPr>
          <a:xfrm>
            <a:off x="1257300" y="7877961"/>
            <a:ext cx="15773400" cy="1539600"/>
            <a:chOff x="-1" y="5196980"/>
            <a:chExt cx="15773400" cy="1539600"/>
          </a:xfrm>
        </p:grpSpPr>
        <p:sp>
          <p:nvSpPr>
            <p:cNvPr id="1197" name="Google Shape;1197;p62"/>
            <p:cNvSpPr/>
            <p:nvPr/>
          </p:nvSpPr>
          <p:spPr>
            <a:xfrm>
              <a:off x="-1" y="5196980"/>
              <a:ext cx="15773400" cy="1539600"/>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2"/>
            <p:cNvSpPr txBox="1"/>
            <p:nvPr/>
          </p:nvSpPr>
          <p:spPr>
            <a:xfrm>
              <a:off x="75156" y="5333466"/>
              <a:ext cx="15623100" cy="1162646"/>
            </a:xfrm>
            <a:prstGeom prst="rect">
              <a:avLst/>
            </a:prstGeom>
            <a:solidFill>
              <a:srgbClr val="4848D1"/>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dirty="0">
                  <a:solidFill>
                    <a:schemeClr val="bg1"/>
                  </a:solidFill>
                  <a:latin typeface="Arial"/>
                  <a:ea typeface="Arial"/>
                  <a:cs typeface="Arial"/>
                  <a:sym typeface="Arial"/>
                </a:rPr>
                <a:t>Visit </a:t>
              </a:r>
              <a:r>
                <a:rPr lang="en-US" sz="3200" b="1" dirty="0">
                  <a:solidFill>
                    <a:schemeClr val="bg1"/>
                  </a:solidFill>
                  <a:sym typeface="Calibri"/>
                  <a:hlinkClick r:id="rId3">
                    <a:extLst>
                      <a:ext uri="{A12FA001-AC4F-418D-AE19-62706E023703}">
                        <ahyp:hlinkClr xmlns:ahyp="http://schemas.microsoft.com/office/drawing/2018/hyperlinkcolor" val="tx"/>
                      </a:ext>
                    </a:extLst>
                  </a:hlinkClick>
                </a:rPr>
                <a:t>jbay.org/resources/</a:t>
              </a:r>
              <a:r>
                <a:rPr lang="en-US" sz="3200" b="1" dirty="0" err="1">
                  <a:solidFill>
                    <a:schemeClr val="bg1"/>
                  </a:solidFill>
                  <a:sym typeface="Calibri"/>
                  <a:hlinkClick r:id="rId3">
                    <a:extLst>
                      <a:ext uri="{A12FA001-AC4F-418D-AE19-62706E023703}">
                        <ahyp:hlinkClr xmlns:ahyp="http://schemas.microsoft.com/office/drawing/2018/hyperlinkcolor" val="tx"/>
                      </a:ext>
                    </a:extLst>
                  </a:hlinkClick>
                </a:rPr>
                <a:t>ilp</a:t>
              </a:r>
              <a:r>
                <a:rPr lang="en-US" sz="3200" b="1" dirty="0">
                  <a:solidFill>
                    <a:schemeClr val="bg1"/>
                  </a:solidFill>
                  <a:sym typeface="Calibri"/>
                  <a:hlinkClick r:id="rId3">
                    <a:extLst>
                      <a:ext uri="{A12FA001-AC4F-418D-AE19-62706E023703}">
                        <ahyp:hlinkClr xmlns:ahyp="http://schemas.microsoft.com/office/drawing/2018/hyperlinkcolor" val="tx"/>
                      </a:ext>
                    </a:extLst>
                  </a:hlinkClick>
                </a:rPr>
                <a:t>-roster/</a:t>
              </a:r>
              <a:r>
                <a:rPr lang="en-US" sz="3200" b="1" dirty="0">
                  <a:solidFill>
                    <a:schemeClr val="bg1"/>
                  </a:solidFill>
                  <a:sym typeface="Calibri"/>
                </a:rPr>
                <a:t> for ILP contact information by county. </a:t>
              </a:r>
              <a:endParaRPr sz="3200" b="1" dirty="0">
                <a:solidFill>
                  <a:schemeClr val="bg1"/>
                </a:solidFill>
              </a:endParaRPr>
            </a:p>
          </p:txBody>
        </p:sp>
      </p:grpSp>
    </p:spTree>
    <p:extLst>
      <p:ext uri="{BB962C8B-B14F-4D97-AF65-F5344CB8AC3E}">
        <p14:creationId xmlns:p14="http://schemas.microsoft.com/office/powerpoint/2010/main" val="367772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7"/>
                                        </p:tgtEl>
                                        <p:attrNameLst>
                                          <p:attrName>style.visibility</p:attrName>
                                        </p:attrNameLst>
                                      </p:cBhvr>
                                      <p:to>
                                        <p:strVal val="visible"/>
                                      </p:to>
                                    </p:set>
                                    <p:animEffect transition="in" filter="fade">
                                      <p:cBhvr>
                                        <p:cTn id="7" dur="500"/>
                                        <p:tgtEl>
                                          <p:spTgt spid="11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0"/>
                                        </p:tgtEl>
                                        <p:attrNameLst>
                                          <p:attrName>style.visibility</p:attrName>
                                        </p:attrNameLst>
                                      </p:cBhvr>
                                      <p:to>
                                        <p:strVal val="visible"/>
                                      </p:to>
                                    </p:set>
                                    <p:animEffect transition="in" filter="fade">
                                      <p:cBhvr>
                                        <p:cTn id="12" dur="500"/>
                                        <p:tgtEl>
                                          <p:spTgt spid="11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3"/>
                                        </p:tgtEl>
                                        <p:attrNameLst>
                                          <p:attrName>style.visibility</p:attrName>
                                        </p:attrNameLst>
                                      </p:cBhvr>
                                      <p:to>
                                        <p:strVal val="visible"/>
                                      </p:to>
                                    </p:set>
                                    <p:animEffect transition="in" filter="fade">
                                      <p:cBhvr>
                                        <p:cTn id="17" dur="500"/>
                                        <p:tgtEl>
                                          <p:spTgt spid="11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96"/>
                                        </p:tgtEl>
                                        <p:attrNameLst>
                                          <p:attrName>style.visibility</p:attrName>
                                        </p:attrNameLst>
                                      </p:cBhvr>
                                      <p:to>
                                        <p:strVal val="visible"/>
                                      </p:to>
                                    </p:set>
                                    <p:animEffect transition="in" filter="fade">
                                      <p:cBhvr>
                                        <p:cTn id="22" dur="500"/>
                                        <p:tgtEl>
                                          <p:spTgt spid="1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45"/>
        <p:cNvGrpSpPr/>
        <p:nvPr/>
      </p:nvGrpSpPr>
      <p:grpSpPr>
        <a:xfrm>
          <a:off x="0" y="0"/>
          <a:ext cx="0" cy="0"/>
          <a:chOff x="0" y="0"/>
          <a:chExt cx="0" cy="0"/>
        </a:xfrm>
      </p:grpSpPr>
      <p:pic>
        <p:nvPicPr>
          <p:cNvPr id="1246" name="Google Shape;1246;p70" descr="A group of people looking at a computer screen&#10;&#10;Description automatically generated with medium confidence"/>
          <p:cNvPicPr preferRelativeResize="0"/>
          <p:nvPr/>
        </p:nvPicPr>
        <p:blipFill rotWithShape="1">
          <a:blip r:embed="rId3">
            <a:alphaModFix/>
          </a:blip>
          <a:srcRect l="6134" r="5484"/>
          <a:stretch/>
        </p:blipFill>
        <p:spPr>
          <a:xfrm>
            <a:off x="-1447800" y="0"/>
            <a:ext cx="10668000" cy="10287000"/>
          </a:xfrm>
          <a:prstGeom prst="rect">
            <a:avLst/>
          </a:prstGeom>
          <a:noFill/>
          <a:ln>
            <a:noFill/>
          </a:ln>
        </p:spPr>
      </p:pic>
      <p:sp>
        <p:nvSpPr>
          <p:cNvPr id="1247" name="Google Shape;1247;p70"/>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70"/>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70"/>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70"/>
          <p:cNvSpPr/>
          <p:nvPr/>
        </p:nvSpPr>
        <p:spPr>
          <a:xfrm>
            <a:off x="10186825" y="2756698"/>
            <a:ext cx="3759121" cy="2531363"/>
          </a:xfrm>
          <a:custGeom>
            <a:avLst/>
            <a:gdLst/>
            <a:ahLst/>
            <a:cxnLst/>
            <a:rect l="l" t="t" r="r" b="b"/>
            <a:pathLst>
              <a:path w="1200997" h="830636" extrusionOk="0">
                <a:moveTo>
                  <a:pt x="0" y="0"/>
                </a:moveTo>
                <a:lnTo>
                  <a:pt x="1200997" y="0"/>
                </a:lnTo>
                <a:lnTo>
                  <a:pt x="1200997" y="830636"/>
                </a:lnTo>
                <a:lnTo>
                  <a:pt x="0" y="830636"/>
                </a:lnTo>
                <a:close/>
              </a:path>
            </a:pathLst>
          </a:custGeom>
          <a:solidFill>
            <a:srgbClr val="0A1F41"/>
          </a:solidFill>
          <a:ln>
            <a:noFill/>
          </a:ln>
        </p:spPr>
        <p:txBody>
          <a:bodyPr/>
          <a:lstStyle/>
          <a:p>
            <a:endParaRPr lang="en-US"/>
          </a:p>
        </p:txBody>
      </p:sp>
      <p:sp>
        <p:nvSpPr>
          <p:cNvPr id="1251" name="Google Shape;1251;p70"/>
          <p:cNvSpPr/>
          <p:nvPr/>
        </p:nvSpPr>
        <p:spPr>
          <a:xfrm>
            <a:off x="10186821" y="1510255"/>
            <a:ext cx="7561528" cy="2753716"/>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1252" name="Google Shape;1252;p70"/>
          <p:cNvSpPr txBox="1"/>
          <p:nvPr/>
        </p:nvSpPr>
        <p:spPr>
          <a:xfrm>
            <a:off x="10465510" y="2042233"/>
            <a:ext cx="7004149" cy="276998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dirty="0">
                <a:solidFill>
                  <a:srgbClr val="FED531"/>
                </a:solidFill>
                <a:latin typeface="Poppins"/>
                <a:ea typeface="Poppins"/>
                <a:cs typeface="Poppins"/>
                <a:sym typeface="Poppins"/>
              </a:rPr>
              <a:t>Child and Family Team Meeting (</a:t>
            </a:r>
            <a:r>
              <a:rPr lang="en-US" sz="6000" b="1" i="0" u="none" strike="noStrike" cap="none" dirty="0" err="1">
                <a:solidFill>
                  <a:srgbClr val="FED531"/>
                </a:solidFill>
                <a:latin typeface="Poppins"/>
                <a:ea typeface="Poppins"/>
                <a:cs typeface="Poppins"/>
                <a:sym typeface="Poppins"/>
              </a:rPr>
              <a:t>CFTM</a:t>
            </a:r>
            <a:r>
              <a:rPr lang="en-US" sz="6000" b="1" i="0" u="none" strike="noStrike" cap="none" dirty="0">
                <a:solidFill>
                  <a:srgbClr val="FED531"/>
                </a:solidFill>
                <a:latin typeface="Poppins"/>
                <a:ea typeface="Poppins"/>
                <a:cs typeface="Poppins"/>
                <a:sym typeface="Poppins"/>
              </a:rPr>
              <a:t>)</a:t>
            </a:r>
            <a:endParaRPr sz="6000" b="1" i="0" u="none" strike="noStrike" cap="none" dirty="0">
              <a:solidFill>
                <a:srgbClr val="FFFFFF"/>
              </a:solidFill>
              <a:latin typeface="Poppins"/>
              <a:ea typeface="Poppins"/>
              <a:cs typeface="Poppins"/>
              <a:sym typeface="Poppins"/>
            </a:endParaRPr>
          </a:p>
        </p:txBody>
      </p:sp>
      <p:sp>
        <p:nvSpPr>
          <p:cNvPr id="1253" name="Google Shape;1253;p70"/>
          <p:cNvSpPr txBox="1"/>
          <p:nvPr/>
        </p:nvSpPr>
        <p:spPr>
          <a:xfrm>
            <a:off x="10465510" y="5796868"/>
            <a:ext cx="6706447" cy="31835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FFFFFF"/>
                </a:solidFill>
                <a:latin typeface="Arial"/>
                <a:ea typeface="Arial"/>
                <a:cs typeface="Arial"/>
                <a:sym typeface="Arial"/>
              </a:rPr>
              <a:t>The </a:t>
            </a:r>
            <a:r>
              <a:rPr lang="en-US" sz="3600" b="0" i="0" u="none" strike="noStrike" cap="none" dirty="0" err="1">
                <a:solidFill>
                  <a:srgbClr val="FFFFFF"/>
                </a:solidFill>
                <a:latin typeface="Arial"/>
                <a:ea typeface="Arial"/>
                <a:cs typeface="Arial"/>
                <a:sym typeface="Arial"/>
              </a:rPr>
              <a:t>CFTM</a:t>
            </a:r>
            <a:r>
              <a:rPr lang="en-US" sz="3600" b="0" i="0" u="none" strike="noStrike" cap="none" dirty="0">
                <a:solidFill>
                  <a:srgbClr val="FFFFFF"/>
                </a:solidFill>
                <a:latin typeface="Arial"/>
                <a:ea typeface="Arial"/>
                <a:cs typeface="Arial"/>
                <a:sym typeface="Arial"/>
              </a:rPr>
              <a:t> can be used to make a plan to support foster youth in reaching their college and career goals and get connected to supports and resources. </a:t>
            </a:r>
            <a:endParaRPr sz="1400" b="0" i="0" u="none" strike="noStrike" cap="none" dirty="0">
              <a:solidFill>
                <a:srgbClr val="000000"/>
              </a:solidFill>
              <a:latin typeface="Arial"/>
              <a:ea typeface="Arial"/>
              <a:cs typeface="Arial"/>
              <a:sym typeface="Arial"/>
            </a:endParaRPr>
          </a:p>
          <a:p>
            <a:pPr marL="0" marR="0" lvl="0" indent="0" algn="l" rtl="0">
              <a:lnSpc>
                <a:spcPct val="86666"/>
              </a:lnSpc>
              <a:spcBef>
                <a:spcPts val="0"/>
              </a:spcBef>
              <a:spcAft>
                <a:spcPts val="0"/>
              </a:spcAft>
              <a:buClr>
                <a:srgbClr val="000000"/>
              </a:buClr>
              <a:buSzPts val="3600"/>
              <a:buFont typeface="Arial"/>
              <a:buNone/>
            </a:pPr>
            <a:endParaRPr sz="3600" b="0" i="0" u="none" strike="noStrike" cap="none" dirty="0">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320"/>
        <p:cNvGrpSpPr/>
        <p:nvPr/>
      </p:nvGrpSpPr>
      <p:grpSpPr>
        <a:xfrm>
          <a:off x="0" y="0"/>
          <a:ext cx="0" cy="0"/>
          <a:chOff x="0" y="0"/>
          <a:chExt cx="0" cy="0"/>
        </a:xfrm>
      </p:grpSpPr>
      <p:sp>
        <p:nvSpPr>
          <p:cNvPr id="321" name="Google Shape;321;p7"/>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322" name="Google Shape;322;p7"/>
          <p:cNvSpPr/>
          <p:nvPr/>
        </p:nvSpPr>
        <p:spPr>
          <a:xfrm>
            <a:off x="388432" y="2214220"/>
            <a:ext cx="10550769" cy="6891680"/>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7"/>
          <p:cNvSpPr/>
          <p:nvPr/>
        </p:nvSpPr>
        <p:spPr>
          <a:xfrm>
            <a:off x="12609731" y="385536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324" name="Google Shape;324;p7"/>
          <p:cNvSpPr/>
          <p:nvPr/>
        </p:nvSpPr>
        <p:spPr>
          <a:xfrm>
            <a:off x="11242795" y="3850296"/>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325" name="Google Shape;325;p7"/>
          <p:cNvSpPr txBox="1"/>
          <p:nvPr/>
        </p:nvSpPr>
        <p:spPr>
          <a:xfrm>
            <a:off x="11352736" y="4051053"/>
            <a:ext cx="6613183" cy="1846659"/>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Education</a:t>
            </a:r>
            <a:endParaRPr sz="1400" b="0" i="0" u="none" strike="noStrike" cap="none">
              <a:solidFill>
                <a:srgbClr val="000000"/>
              </a:solidFill>
              <a:latin typeface="Arial"/>
              <a:ea typeface="Arial"/>
              <a:cs typeface="Arial"/>
              <a:sym typeface="Arial"/>
            </a:endParaRPr>
          </a:p>
          <a:p>
            <a:pPr marL="0" marR="0" lvl="0" indent="0" algn="r" rtl="0">
              <a:lnSpc>
                <a:spcPct val="120000"/>
              </a:lnSpc>
              <a:spcBef>
                <a:spcPts val="0"/>
              </a:spcBef>
              <a:spcAft>
                <a:spcPts val="0"/>
              </a:spcAft>
              <a:buClr>
                <a:srgbClr val="000000"/>
              </a:buClr>
              <a:buSzPts val="6000"/>
              <a:buFont typeface="Arial"/>
              <a:buNone/>
            </a:pPr>
            <a:r>
              <a:rPr lang="en-US" sz="6000" b="1" i="0" u="none" strike="noStrike" cap="none">
                <a:solidFill>
                  <a:srgbClr val="0A1F41"/>
                </a:solidFill>
                <a:latin typeface="Poppins"/>
                <a:ea typeface="Poppins"/>
                <a:cs typeface="Poppins"/>
                <a:sym typeface="Poppins"/>
              </a:rPr>
              <a:t>Pays Off</a:t>
            </a:r>
            <a:endParaRPr sz="1400" b="0" i="0" u="none" strike="noStrike" cap="none">
              <a:solidFill>
                <a:srgbClr val="000000"/>
              </a:solidFill>
              <a:latin typeface="Arial"/>
              <a:ea typeface="Arial"/>
              <a:cs typeface="Arial"/>
              <a:sym typeface="Arial"/>
            </a:endParaRPr>
          </a:p>
        </p:txBody>
      </p:sp>
      <p:sp>
        <p:nvSpPr>
          <p:cNvPr id="326" name="Google Shape;326;p7"/>
          <p:cNvSpPr txBox="1"/>
          <p:nvPr/>
        </p:nvSpPr>
        <p:spPr>
          <a:xfrm>
            <a:off x="562868" y="9485497"/>
            <a:ext cx="6708279"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Source: College Board, “Education Pays 2023”</a:t>
            </a:r>
            <a:endParaRPr sz="1400" b="0" i="0" u="none" strike="noStrike" cap="none">
              <a:solidFill>
                <a:srgbClr val="000000"/>
              </a:solidFill>
              <a:latin typeface="Arial"/>
              <a:ea typeface="Arial"/>
              <a:cs typeface="Arial"/>
              <a:sym typeface="Arial"/>
            </a:endParaRPr>
          </a:p>
        </p:txBody>
      </p:sp>
      <p:pic>
        <p:nvPicPr>
          <p:cNvPr id="327" name="Google Shape;327;p7" descr="Image result for money bag icon"/>
          <p:cNvPicPr preferRelativeResize="0"/>
          <p:nvPr/>
        </p:nvPicPr>
        <p:blipFill rotWithShape="1">
          <a:blip r:embed="rId3">
            <a:alphaModFix/>
          </a:blip>
          <a:srcRect/>
          <a:stretch/>
        </p:blipFill>
        <p:spPr>
          <a:xfrm>
            <a:off x="868319" y="5857958"/>
            <a:ext cx="1828466" cy="1828466"/>
          </a:xfrm>
          <a:prstGeom prst="rect">
            <a:avLst/>
          </a:prstGeom>
          <a:noFill/>
          <a:ln>
            <a:noFill/>
          </a:ln>
        </p:spPr>
      </p:pic>
      <p:pic>
        <p:nvPicPr>
          <p:cNvPr id="328" name="Google Shape;328;p7" descr="Image result for money bag icon"/>
          <p:cNvPicPr preferRelativeResize="0"/>
          <p:nvPr/>
        </p:nvPicPr>
        <p:blipFill rotWithShape="1">
          <a:blip r:embed="rId3">
            <a:alphaModFix/>
          </a:blip>
          <a:srcRect/>
          <a:stretch/>
        </p:blipFill>
        <p:spPr>
          <a:xfrm>
            <a:off x="3722305" y="5324552"/>
            <a:ext cx="2436177" cy="2436177"/>
          </a:xfrm>
          <a:prstGeom prst="rect">
            <a:avLst/>
          </a:prstGeom>
          <a:noFill/>
          <a:ln>
            <a:noFill/>
          </a:ln>
        </p:spPr>
      </p:pic>
      <p:pic>
        <p:nvPicPr>
          <p:cNvPr id="329" name="Google Shape;329;p7" descr="Image result for money bag icon"/>
          <p:cNvPicPr preferRelativeResize="0"/>
          <p:nvPr/>
        </p:nvPicPr>
        <p:blipFill rotWithShape="1">
          <a:blip r:embed="rId3">
            <a:alphaModFix/>
          </a:blip>
          <a:srcRect/>
          <a:stretch/>
        </p:blipFill>
        <p:spPr>
          <a:xfrm>
            <a:off x="7040557" y="3948390"/>
            <a:ext cx="3898644" cy="3898644"/>
          </a:xfrm>
          <a:prstGeom prst="rect">
            <a:avLst/>
          </a:prstGeom>
          <a:noFill/>
          <a:ln>
            <a:noFill/>
          </a:ln>
        </p:spPr>
      </p:pic>
      <p:sp>
        <p:nvSpPr>
          <p:cNvPr id="330" name="Google Shape;330;p7"/>
          <p:cNvSpPr txBox="1"/>
          <p:nvPr/>
        </p:nvSpPr>
        <p:spPr>
          <a:xfrm>
            <a:off x="851336" y="7785540"/>
            <a:ext cx="2061979"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High school Diploma</a:t>
            </a:r>
            <a:endParaRPr sz="1400" b="0" i="0" u="none" strike="noStrike" cap="none">
              <a:solidFill>
                <a:srgbClr val="000000"/>
              </a:solidFill>
              <a:latin typeface="Arial"/>
              <a:ea typeface="Arial"/>
              <a:cs typeface="Arial"/>
              <a:sym typeface="Arial"/>
            </a:endParaRPr>
          </a:p>
        </p:txBody>
      </p:sp>
      <p:sp>
        <p:nvSpPr>
          <p:cNvPr id="331" name="Google Shape;331;p7"/>
          <p:cNvSpPr txBox="1"/>
          <p:nvPr/>
        </p:nvSpPr>
        <p:spPr>
          <a:xfrm>
            <a:off x="3568427" y="7788648"/>
            <a:ext cx="314313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Associate Degree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(2-year degree)</a:t>
            </a:r>
            <a:endParaRPr sz="1400" b="0" i="0" u="none" strike="noStrike" cap="none">
              <a:solidFill>
                <a:srgbClr val="000000"/>
              </a:solidFill>
              <a:latin typeface="Arial"/>
              <a:ea typeface="Arial"/>
              <a:cs typeface="Arial"/>
              <a:sym typeface="Arial"/>
            </a:endParaRPr>
          </a:p>
        </p:txBody>
      </p:sp>
      <p:sp>
        <p:nvSpPr>
          <p:cNvPr id="332" name="Google Shape;332;p7"/>
          <p:cNvSpPr txBox="1"/>
          <p:nvPr/>
        </p:nvSpPr>
        <p:spPr>
          <a:xfrm>
            <a:off x="7271147" y="7755124"/>
            <a:ext cx="325996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Bachelor’s Degree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(4-year degree)</a:t>
            </a:r>
            <a:endParaRPr sz="1400" b="0" i="0" u="none" strike="noStrike" cap="none">
              <a:solidFill>
                <a:srgbClr val="000000"/>
              </a:solidFill>
              <a:latin typeface="Arial"/>
              <a:ea typeface="Arial"/>
              <a:cs typeface="Arial"/>
              <a:sym typeface="Arial"/>
            </a:endParaRPr>
          </a:p>
        </p:txBody>
      </p:sp>
      <p:sp>
        <p:nvSpPr>
          <p:cNvPr id="333" name="Google Shape;333;p7"/>
          <p:cNvSpPr txBox="1"/>
          <p:nvPr/>
        </p:nvSpPr>
        <p:spPr>
          <a:xfrm>
            <a:off x="406016" y="2237949"/>
            <a:ext cx="105156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Poppins"/>
                <a:ea typeface="Poppins"/>
                <a:cs typeface="Poppins"/>
                <a:sym typeface="Poppins"/>
              </a:rPr>
              <a:t>Median Annual Salaries,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Poppins"/>
                <a:ea typeface="Poppins"/>
                <a:cs typeface="Poppins"/>
                <a:sym typeface="Poppins"/>
              </a:rPr>
              <a:t>by Education Level</a:t>
            </a:r>
            <a:endParaRPr sz="1400" b="0" i="0" u="none" strike="noStrike" cap="none">
              <a:solidFill>
                <a:srgbClr val="000000"/>
              </a:solidFill>
              <a:latin typeface="Arial"/>
              <a:ea typeface="Arial"/>
              <a:cs typeface="Arial"/>
              <a:sym typeface="Arial"/>
            </a:endParaRPr>
          </a:p>
        </p:txBody>
      </p:sp>
      <p:sp>
        <p:nvSpPr>
          <p:cNvPr id="334" name="Google Shape;334;p7"/>
          <p:cNvSpPr txBox="1"/>
          <p:nvPr/>
        </p:nvSpPr>
        <p:spPr>
          <a:xfrm>
            <a:off x="7855930" y="3497134"/>
            <a:ext cx="226789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$74,46</a:t>
            </a:r>
            <a:r>
              <a:rPr lang="en-US" sz="2800" b="1">
                <a:solidFill>
                  <a:schemeClr val="dk1"/>
                </a:solidFill>
              </a:rPr>
              <a:t>4</a:t>
            </a:r>
            <a:endParaRPr sz="1400" b="0" i="0" u="none" strike="noStrike" cap="none">
              <a:solidFill>
                <a:srgbClr val="000000"/>
              </a:solidFill>
              <a:latin typeface="Arial"/>
              <a:ea typeface="Arial"/>
              <a:cs typeface="Arial"/>
              <a:sym typeface="Arial"/>
            </a:endParaRPr>
          </a:p>
        </p:txBody>
      </p:sp>
      <p:sp>
        <p:nvSpPr>
          <p:cNvPr id="335" name="Google Shape;335;p7"/>
          <p:cNvSpPr txBox="1"/>
          <p:nvPr/>
        </p:nvSpPr>
        <p:spPr>
          <a:xfrm>
            <a:off x="3806446" y="4497328"/>
            <a:ext cx="226789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$52,260</a:t>
            </a:r>
            <a:endParaRPr sz="1400" b="0" i="0" u="none" strike="noStrike" cap="none">
              <a:solidFill>
                <a:srgbClr val="000000"/>
              </a:solidFill>
              <a:latin typeface="Arial"/>
              <a:ea typeface="Arial"/>
              <a:cs typeface="Arial"/>
              <a:sym typeface="Arial"/>
            </a:endParaRPr>
          </a:p>
        </p:txBody>
      </p:sp>
      <p:sp>
        <p:nvSpPr>
          <p:cNvPr id="336" name="Google Shape;336;p7"/>
          <p:cNvSpPr txBox="1"/>
          <p:nvPr/>
        </p:nvSpPr>
        <p:spPr>
          <a:xfrm>
            <a:off x="645418" y="5125650"/>
            <a:ext cx="226789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$44,356</a:t>
            </a:r>
            <a:endParaRPr sz="1400" b="0" i="0" u="none" strike="noStrike" cap="none">
              <a:solidFill>
                <a:srgbClr val="000000"/>
              </a:solidFill>
              <a:latin typeface="Arial"/>
              <a:ea typeface="Arial"/>
              <a:cs typeface="Arial"/>
              <a:sym typeface="Arial"/>
            </a:endParaRPr>
          </a:p>
        </p:txBody>
      </p:sp>
      <p:sp>
        <p:nvSpPr>
          <p:cNvPr id="337" name="Google Shape;337;p7"/>
          <p:cNvSpPr/>
          <p:nvPr/>
        </p:nvSpPr>
        <p:spPr>
          <a:xfrm>
            <a:off x="11419088" y="6985134"/>
            <a:ext cx="6480480" cy="1539980"/>
          </a:xfrm>
          <a:prstGeom prst="bracePair">
            <a:avLst/>
          </a:prstGeom>
          <a:noFill/>
          <a:ln w="5715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2E3C"/>
                </a:solidFill>
                <a:latin typeface="Arial"/>
                <a:ea typeface="Arial"/>
                <a:cs typeface="Arial"/>
                <a:sym typeface="Arial"/>
              </a:rPr>
              <a:t>This translates to $1 MILLION more over your lifetime!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58"/>
        <p:cNvGrpSpPr/>
        <p:nvPr/>
      </p:nvGrpSpPr>
      <p:grpSpPr>
        <a:xfrm>
          <a:off x="0" y="0"/>
          <a:ext cx="0" cy="0"/>
          <a:chOff x="0" y="0"/>
          <a:chExt cx="0" cy="0"/>
        </a:xfrm>
      </p:grpSpPr>
      <p:sp>
        <p:nvSpPr>
          <p:cNvPr id="1259" name="Google Shape;1259;p7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260" name="Google Shape;1260;p7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261" name="Google Shape;1261;p7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262" name="Google Shape;1262;p71"/>
          <p:cNvSpPr txBox="1"/>
          <p:nvPr/>
        </p:nvSpPr>
        <p:spPr>
          <a:xfrm rot="-1797935">
            <a:off x="5461778" y="2517851"/>
            <a:ext cx="13407334" cy="1077283"/>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a:solidFill>
                  <a:srgbClr val="FFFFFF"/>
                </a:solidFill>
                <a:latin typeface="Poppins"/>
                <a:ea typeface="Poppins"/>
                <a:cs typeface="Poppins"/>
                <a:sym typeface="Poppins"/>
              </a:rPr>
              <a:t>Quiz! </a:t>
            </a:r>
            <a:endParaRPr sz="7003" b="1" i="0" u="none" strike="noStrike" cap="none">
              <a:solidFill>
                <a:srgbClr val="FED531"/>
              </a:solidFill>
              <a:latin typeface="Poppins"/>
              <a:ea typeface="Poppins"/>
              <a:cs typeface="Poppins"/>
              <a:sym typeface="Poppins"/>
            </a:endParaRPr>
          </a:p>
        </p:txBody>
      </p:sp>
      <p:sp>
        <p:nvSpPr>
          <p:cNvPr id="1263" name="Google Shape;1263;p71"/>
          <p:cNvSpPr txBox="1"/>
          <p:nvPr/>
        </p:nvSpPr>
        <p:spPr>
          <a:xfrm rot="-1797939">
            <a:off x="6354084" y="4070379"/>
            <a:ext cx="12254524" cy="55399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a:solidFill>
                  <a:srgbClr val="FED531"/>
                </a:solidFill>
                <a:latin typeface="Poppins"/>
                <a:ea typeface="Poppins"/>
                <a:cs typeface="Poppins"/>
                <a:sym typeface="Poppins"/>
              </a:rPr>
              <a:t>Let’s practice what we have learned!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72"/>
          <p:cNvSpPr/>
          <p:nvPr/>
        </p:nvSpPr>
        <p:spPr>
          <a:xfrm rot="-413588">
            <a:off x="1535074" y="158944"/>
            <a:ext cx="18591947" cy="10010948"/>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0" name="Google Shape;1270;p72"/>
          <p:cNvSpPr/>
          <p:nvPr/>
        </p:nvSpPr>
        <p:spPr>
          <a:xfrm rot="-4483174">
            <a:off x="-5239498" y="1558008"/>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271" name="Google Shape;1271;p72"/>
          <p:cNvSpPr/>
          <p:nvPr/>
        </p:nvSpPr>
        <p:spPr>
          <a:xfrm rot="-241940">
            <a:off x="-607936" y="-1093264"/>
            <a:ext cx="19296424"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272" name="Google Shape;1272;p72"/>
          <p:cNvSpPr/>
          <p:nvPr/>
        </p:nvSpPr>
        <p:spPr>
          <a:xfrm rot="-1783284">
            <a:off x="8320697" y="2675948"/>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273" name="Google Shape;1273;p72"/>
          <p:cNvSpPr txBox="1"/>
          <p:nvPr/>
        </p:nvSpPr>
        <p:spPr>
          <a:xfrm>
            <a:off x="0" y="5773281"/>
            <a:ext cx="6761601" cy="1135604"/>
          </a:xfrm>
          <a:prstGeom prst="rect">
            <a:avLst/>
          </a:prstGeom>
          <a:noFill/>
          <a:ln>
            <a:noFill/>
          </a:ln>
        </p:spPr>
        <p:txBody>
          <a:bodyPr spcFirstLastPara="1" wrap="square" lIns="137150" tIns="68550" rIns="137150" bIns="68550" anchor="t" anchorCtr="0">
            <a:noAutofit/>
          </a:bodyPr>
          <a:lstStyle/>
          <a:p>
            <a:pPr marL="0" marR="0" lvl="0" indent="0" rtl="0">
              <a:lnSpc>
                <a:spcPct val="100000"/>
              </a:lnSpc>
              <a:spcBef>
                <a:spcPts val="0"/>
              </a:spcBef>
              <a:spcAft>
                <a:spcPts val="0"/>
              </a:spcAft>
              <a:buClr>
                <a:srgbClr val="F2F2F2"/>
              </a:buClr>
              <a:buSzPts val="1350"/>
              <a:buFont typeface="Poppins"/>
              <a:buNone/>
            </a:pPr>
            <a:r>
              <a:rPr lang="en-US" sz="5400" b="1" i="0" u="none" strike="noStrike" cap="none">
                <a:solidFill>
                  <a:srgbClr val="F2F2F2"/>
                </a:solidFill>
                <a:latin typeface="Poppins"/>
                <a:ea typeface="Poppins"/>
                <a:cs typeface="Poppins"/>
                <a:sym typeface="Poppins"/>
              </a:rPr>
              <a:t>www.jbay.org/resources/edcourse2-materials</a:t>
            </a:r>
            <a:endParaRPr sz="1400" b="0" i="0" u="none" strike="noStrike" cap="none">
              <a:solidFill>
                <a:srgbClr val="000000"/>
              </a:solidFill>
              <a:latin typeface="Arial"/>
              <a:ea typeface="Arial"/>
              <a:cs typeface="Arial"/>
              <a:sym typeface="Arial"/>
            </a:endParaRPr>
          </a:p>
        </p:txBody>
      </p:sp>
      <p:sp>
        <p:nvSpPr>
          <p:cNvPr id="1274" name="Google Shape;1274;p72"/>
          <p:cNvSpPr/>
          <p:nvPr/>
        </p:nvSpPr>
        <p:spPr>
          <a:xfrm>
            <a:off x="0" y="1700451"/>
            <a:ext cx="5473627" cy="2753716"/>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1275" name="Google Shape;1275;p72"/>
          <p:cNvSpPr txBox="1"/>
          <p:nvPr/>
        </p:nvSpPr>
        <p:spPr>
          <a:xfrm>
            <a:off x="174970" y="2020869"/>
            <a:ext cx="675923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FED531"/>
              </a:buClr>
              <a:buSzPts val="6000"/>
              <a:buFont typeface="Poppins"/>
              <a:buNone/>
            </a:pPr>
            <a:r>
              <a:rPr lang="en-US" sz="6000" b="1" i="0" u="none" strike="noStrike" cap="none">
                <a:solidFill>
                  <a:srgbClr val="FED531"/>
                </a:solidFill>
                <a:latin typeface="Poppins"/>
                <a:ea typeface="Poppins"/>
                <a:cs typeface="Poppins"/>
                <a:sym typeface="Poppins"/>
              </a:rPr>
              <a:t>Resources</a:t>
            </a:r>
            <a:endParaRPr sz="6000" b="1" i="0" u="none" strike="noStrike" cap="none">
              <a:solidFill>
                <a:srgbClr val="FFFFFF"/>
              </a:solidFill>
              <a:latin typeface="Poppins"/>
              <a:ea typeface="Poppins"/>
              <a:cs typeface="Poppins"/>
              <a:sym typeface="Poppins"/>
            </a:endParaRPr>
          </a:p>
        </p:txBody>
      </p:sp>
      <p:sp>
        <p:nvSpPr>
          <p:cNvPr id="1276" name="Google Shape;1276;p72"/>
          <p:cNvSpPr txBox="1"/>
          <p:nvPr/>
        </p:nvSpPr>
        <p:spPr>
          <a:xfrm>
            <a:off x="5000279" y="959019"/>
            <a:ext cx="14203246" cy="4031833"/>
          </a:xfrm>
          <a:prstGeom prst="rect">
            <a:avLst/>
          </a:prstGeom>
          <a:solidFill>
            <a:srgbClr val="25D1FD"/>
          </a:solidFill>
          <a:ln>
            <a:noFill/>
          </a:ln>
        </p:spPr>
        <p:txBody>
          <a:bodyPr spcFirstLastPara="1" wrap="square" lIns="91425" tIns="45700" rIns="91425" bIns="45700" anchor="t" anchorCtr="0">
            <a:spAutoFit/>
          </a:bodyPr>
          <a:lstStyle/>
          <a:p>
            <a:pPr marL="571500" indent="-571500" algn="l">
              <a:buClr>
                <a:schemeClr val="bg1"/>
              </a:buClr>
              <a:buFont typeface="Arial" panose="020B0604020202020204" pitchFamily="34" charset="0"/>
              <a:buChar char="•"/>
            </a:pPr>
            <a:r>
              <a:rPr lang="en-US" sz="3200" i="0" dirty="0">
                <a:solidFill>
                  <a:schemeClr val="bg1"/>
                </a:solidFill>
                <a:effectLst/>
                <a:latin typeface="+mn-lt"/>
                <a:cs typeface="Calibri" panose="020F0502020204030204" pitchFamily="34" charset="0"/>
              </a:rPr>
              <a:t>Postsecondary Education Planning Guide for Adults Supporting California’s Foster Youth</a:t>
            </a:r>
          </a:p>
          <a:p>
            <a:pPr marL="571500" indent="-571500" algn="l">
              <a:buClr>
                <a:schemeClr val="bg1"/>
              </a:buClr>
              <a:buFont typeface="Arial" panose="020B0604020202020204" pitchFamily="34" charset="0"/>
              <a:buChar char="•"/>
            </a:pPr>
            <a:r>
              <a:rPr lang="en-US" sz="3200" i="0" dirty="0">
                <a:solidFill>
                  <a:schemeClr val="bg1"/>
                </a:solidFill>
                <a:effectLst/>
                <a:latin typeface="+mn-lt"/>
                <a:cs typeface="Calibri" panose="020F0502020204030204" pitchFamily="34" charset="0"/>
              </a:rPr>
              <a:t>Financial Aid Guide for California Foster and Unaccompanied </a:t>
            </a:r>
          </a:p>
          <a:p>
            <a:pPr algn="l">
              <a:buClr>
                <a:schemeClr val="bg1"/>
              </a:buClr>
            </a:pPr>
            <a:r>
              <a:rPr lang="en-US" sz="3200" dirty="0">
                <a:solidFill>
                  <a:schemeClr val="bg1"/>
                </a:solidFill>
                <a:latin typeface="+mn-lt"/>
                <a:cs typeface="Calibri" panose="020F0502020204030204" pitchFamily="34" charset="0"/>
              </a:rPr>
              <a:t>     </a:t>
            </a:r>
            <a:r>
              <a:rPr lang="en-US" sz="3200" i="0" dirty="0">
                <a:solidFill>
                  <a:schemeClr val="bg1"/>
                </a:solidFill>
                <a:effectLst/>
                <a:latin typeface="+mn-lt"/>
                <a:cs typeface="Calibri" panose="020F0502020204030204" pitchFamily="34" charset="0"/>
              </a:rPr>
              <a:t>Homeless Youth</a:t>
            </a:r>
          </a:p>
          <a:p>
            <a:pPr marL="571500" indent="-571500" algn="l">
              <a:buClr>
                <a:schemeClr val="bg1"/>
              </a:buClr>
              <a:buFont typeface="Arial" panose="020B0604020202020204" pitchFamily="34" charset="0"/>
              <a:buChar char="•"/>
            </a:pPr>
            <a:r>
              <a:rPr lang="en-US" sz="3200" i="0" u="none" strike="noStrike" cap="none" dirty="0">
                <a:solidFill>
                  <a:schemeClr val="bg1"/>
                </a:solidFill>
                <a:latin typeface="+mn-lt"/>
                <a:cs typeface="Calibri" panose="020F0502020204030204" pitchFamily="34" charset="0"/>
                <a:sym typeface="Arial"/>
              </a:rPr>
              <a:t>Foster Youth Benefits Eligibility Chart</a:t>
            </a:r>
            <a:r>
              <a:rPr lang="en-US" sz="3200" dirty="0">
                <a:solidFill>
                  <a:schemeClr val="bg1"/>
                </a:solidFill>
                <a:latin typeface="+mn-lt"/>
                <a:cs typeface="Calibri" panose="020F0502020204030204" pitchFamily="34" charset="0"/>
              </a:rPr>
              <a:t> </a:t>
            </a:r>
          </a:p>
          <a:p>
            <a:pPr marL="571500" indent="-571500" algn="l">
              <a:buClr>
                <a:schemeClr val="bg1"/>
              </a:buClr>
              <a:buFont typeface="Arial" panose="020B0604020202020204" pitchFamily="34" charset="0"/>
              <a:buChar char="•"/>
            </a:pPr>
            <a:r>
              <a:rPr lang="en-US" sz="3200" dirty="0">
                <a:solidFill>
                  <a:schemeClr val="bg1"/>
                </a:solidFill>
                <a:latin typeface="+mn-lt"/>
                <a:cs typeface="Calibri" panose="020F0502020204030204" pitchFamily="34" charset="0"/>
              </a:rPr>
              <a:t>L.A. </a:t>
            </a:r>
            <a:r>
              <a:rPr lang="en-US" sz="3200" dirty="0" err="1">
                <a:solidFill>
                  <a:schemeClr val="bg1"/>
                </a:solidFill>
                <a:latin typeface="+mn-lt"/>
                <a:cs typeface="Calibri" panose="020F0502020204030204" pitchFamily="34" charset="0"/>
              </a:rPr>
              <a:t>OYC's</a:t>
            </a:r>
            <a:r>
              <a:rPr lang="en-US" sz="3200" dirty="0">
                <a:solidFill>
                  <a:schemeClr val="bg1"/>
                </a:solidFill>
                <a:latin typeface="+mn-lt"/>
                <a:cs typeface="Calibri" panose="020F0502020204030204" pitchFamily="34" charset="0"/>
              </a:rPr>
              <a:t> Supportive</a:t>
            </a:r>
            <a:r>
              <a:rPr lang="en-US" sz="3200" i="0" u="none" strike="noStrike" cap="none" dirty="0">
                <a:solidFill>
                  <a:schemeClr val="bg1"/>
                </a:solidFill>
                <a:latin typeface="+mn-lt"/>
                <a:cs typeface="Calibri" panose="020F0502020204030204" pitchFamily="34" charset="0"/>
                <a:sym typeface="Arial"/>
              </a:rPr>
              <a:t> Adults Guide for Career Readiness</a:t>
            </a:r>
            <a:endParaRPr lang="en-US" sz="3200" dirty="0">
              <a:solidFill>
                <a:schemeClr val="bg1"/>
              </a:solidFill>
              <a:latin typeface="+mn-lt"/>
              <a:cs typeface="Calibri" panose="020F0502020204030204" pitchFamily="34" charset="0"/>
              <a:sym typeface="Arial"/>
            </a:endParaRPr>
          </a:p>
          <a:p>
            <a:pPr marL="571500" indent="-571500" algn="l">
              <a:buClr>
                <a:schemeClr val="bg1"/>
              </a:buClr>
              <a:buFont typeface="Arial" panose="020B0604020202020204" pitchFamily="34" charset="0"/>
              <a:buChar char="•"/>
            </a:pPr>
            <a:r>
              <a:rPr lang="en-US" sz="3200" dirty="0">
                <a:solidFill>
                  <a:schemeClr val="bg1"/>
                </a:solidFill>
                <a:latin typeface="+mn-lt"/>
                <a:cs typeface="Calibri" panose="020F0502020204030204" pitchFamily="34" charset="0"/>
              </a:rPr>
              <a:t>L.A. </a:t>
            </a:r>
            <a:r>
              <a:rPr lang="en-US" sz="3200" dirty="0" err="1">
                <a:solidFill>
                  <a:schemeClr val="bg1"/>
                </a:solidFill>
                <a:latin typeface="+mn-lt"/>
                <a:cs typeface="Calibri" panose="020F0502020204030204" pitchFamily="34" charset="0"/>
              </a:rPr>
              <a:t>OYC's</a:t>
            </a:r>
            <a:r>
              <a:rPr lang="en-US" sz="3200" dirty="0">
                <a:solidFill>
                  <a:schemeClr val="bg1"/>
                </a:solidFill>
                <a:latin typeface="+mn-lt"/>
                <a:cs typeface="Calibri" panose="020F0502020204030204" pitchFamily="34" charset="0"/>
              </a:rPr>
              <a:t> </a:t>
            </a:r>
            <a:r>
              <a:rPr lang="en-US" sz="3200" i="0" u="none" strike="noStrike" cap="none" dirty="0">
                <a:solidFill>
                  <a:schemeClr val="bg1"/>
                </a:solidFill>
                <a:latin typeface="+mn-lt"/>
                <a:cs typeface="Calibri" panose="020F0502020204030204" pitchFamily="34" charset="0"/>
                <a:sym typeface="Arial"/>
              </a:rPr>
              <a:t>Youth Career Guide</a:t>
            </a:r>
            <a:endParaRPr lang="en-US" sz="3200" dirty="0">
              <a:solidFill>
                <a:schemeClr val="bg1"/>
              </a:solidFill>
              <a:latin typeface="+mn-lt"/>
              <a:cs typeface="Calibri" panose="020F0502020204030204" pitchFamily="34" charset="0"/>
            </a:endParaRPr>
          </a:p>
          <a:p>
            <a:pPr marL="571500" indent="-571500" algn="l">
              <a:buClr>
                <a:schemeClr val="bg1"/>
              </a:buClr>
              <a:buFont typeface="Arial" panose="020B0604020202020204" pitchFamily="34" charset="0"/>
              <a:buChar char="•"/>
            </a:pPr>
            <a:r>
              <a:rPr lang="en-US" sz="3200" i="0" u="none" strike="noStrike" cap="none" dirty="0" err="1">
                <a:solidFill>
                  <a:schemeClr val="bg1"/>
                </a:solidFill>
                <a:latin typeface="+mn-lt"/>
                <a:cs typeface="Calibri" panose="020F0502020204030204" pitchFamily="34" charset="0"/>
                <a:sym typeface="Arial"/>
              </a:rPr>
              <a:t>CFYET</a:t>
            </a:r>
            <a:r>
              <a:rPr lang="en-US" sz="3200" dirty="0" err="1">
                <a:solidFill>
                  <a:schemeClr val="bg1"/>
                </a:solidFill>
                <a:latin typeface="+mn-lt"/>
                <a:cs typeface="Calibri" panose="020F0502020204030204" pitchFamily="34" charset="0"/>
              </a:rPr>
              <a:t>F</a:t>
            </a:r>
            <a:r>
              <a:rPr lang="en-US" sz="3200" dirty="0">
                <a:solidFill>
                  <a:schemeClr val="bg1"/>
                </a:solidFill>
                <a:latin typeface="+mn-lt"/>
                <a:cs typeface="Calibri" panose="020F0502020204030204" pitchFamily="34" charset="0"/>
              </a:rPr>
              <a:t> </a:t>
            </a:r>
            <a:r>
              <a:rPr lang="en-US" sz="3200" i="0" u="none" strike="noStrike" cap="none" dirty="0">
                <a:solidFill>
                  <a:schemeClr val="bg1"/>
                </a:solidFill>
                <a:latin typeface="+mn-lt"/>
                <a:cs typeface="Calibri" panose="020F0502020204030204" pitchFamily="34" charset="0"/>
                <a:sym typeface="Arial"/>
              </a:rPr>
              <a:t>Foster Youth Education Law Fact Sheets  </a:t>
            </a:r>
            <a:endParaRPr lang="en-US" sz="3200" i="0" u="none" strike="noStrike" cap="none" dirty="0">
              <a:solidFill>
                <a:schemeClr val="bg1"/>
              </a:solidFill>
              <a:latin typeface="+mn-lt"/>
              <a:cs typeface="Calibri" panose="020F0502020204030204" pitchFamily="34" charset="0"/>
            </a:endParaRPr>
          </a:p>
        </p:txBody>
      </p:sp>
    </p:spTree>
    <p:extLst>
      <p:ext uri="{BB962C8B-B14F-4D97-AF65-F5344CB8AC3E}">
        <p14:creationId xmlns:p14="http://schemas.microsoft.com/office/powerpoint/2010/main" val="2331287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81"/>
        <p:cNvGrpSpPr/>
        <p:nvPr/>
      </p:nvGrpSpPr>
      <p:grpSpPr>
        <a:xfrm>
          <a:off x="0" y="0"/>
          <a:ext cx="0" cy="0"/>
          <a:chOff x="0" y="0"/>
          <a:chExt cx="0" cy="0"/>
        </a:xfrm>
      </p:grpSpPr>
      <p:pic>
        <p:nvPicPr>
          <p:cNvPr id="1282" name="Google Shape;1282;p73" descr="Two people looking at a phone&#10;&#10;Description automatically generated with medium confidence"/>
          <p:cNvPicPr preferRelativeResize="0"/>
          <p:nvPr/>
        </p:nvPicPr>
        <p:blipFill rotWithShape="1">
          <a:blip r:embed="rId3">
            <a:alphaModFix/>
          </a:blip>
          <a:srcRect l="3580" t="-2172" r="22345" b="2172"/>
          <a:stretch/>
        </p:blipFill>
        <p:spPr>
          <a:xfrm>
            <a:off x="-2397406" y="110175"/>
            <a:ext cx="11430000" cy="10287000"/>
          </a:xfrm>
          <a:prstGeom prst="rect">
            <a:avLst/>
          </a:prstGeom>
          <a:noFill/>
          <a:ln>
            <a:noFill/>
          </a:ln>
        </p:spPr>
      </p:pic>
      <p:sp>
        <p:nvSpPr>
          <p:cNvPr id="1283" name="Google Shape;1283;p7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1284" name="Google Shape;1284;p73"/>
          <p:cNvSpPr/>
          <p:nvPr/>
        </p:nvSpPr>
        <p:spPr>
          <a:xfrm>
            <a:off x="39764" y="3971147"/>
            <a:ext cx="30480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1285" name="Google Shape;1285;p73"/>
          <p:cNvSpPr/>
          <p:nvPr/>
        </p:nvSpPr>
        <p:spPr>
          <a:xfrm>
            <a:off x="0" y="4722511"/>
            <a:ext cx="5519306" cy="1841026"/>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1286" name="Google Shape;1286;p73"/>
          <p:cNvSpPr txBox="1"/>
          <p:nvPr/>
        </p:nvSpPr>
        <p:spPr>
          <a:xfrm>
            <a:off x="653232" y="4238625"/>
            <a:ext cx="5328725" cy="1846659"/>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Let’s </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Practice</a:t>
            </a:r>
            <a:endParaRPr sz="1400" b="0" i="0" u="none" strike="noStrike" cap="none">
              <a:solidFill>
                <a:srgbClr val="000000"/>
              </a:solidFill>
              <a:latin typeface="Arial"/>
              <a:ea typeface="Arial"/>
              <a:cs typeface="Arial"/>
              <a:sym typeface="Arial"/>
            </a:endParaRPr>
          </a:p>
        </p:txBody>
      </p:sp>
      <p:sp>
        <p:nvSpPr>
          <p:cNvPr id="1287" name="Google Shape;1287;p73"/>
          <p:cNvSpPr txBox="1"/>
          <p:nvPr/>
        </p:nvSpPr>
        <p:spPr>
          <a:xfrm>
            <a:off x="10591800" y="4107483"/>
            <a:ext cx="6057947" cy="406265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FFFFFF"/>
                </a:solidFill>
                <a:latin typeface="Arial"/>
                <a:ea typeface="Arial"/>
                <a:cs typeface="Arial"/>
                <a:sym typeface="Arial"/>
              </a:rPr>
              <a:t>Discuss as a group how you would handle the student scenarios.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FFFFFF"/>
                </a:solidFill>
                <a:latin typeface="Arial"/>
                <a:ea typeface="Arial"/>
                <a:cs typeface="Arial"/>
                <a:sym typeface="Arial"/>
              </a:rPr>
              <a:t>Identify one person to report-out to the larger group.</a:t>
            </a:r>
            <a:endParaRPr sz="1400" b="0" i="0" u="none" strike="noStrike" cap="none">
              <a:solidFill>
                <a:srgbClr val="000000"/>
              </a:solidFill>
              <a:latin typeface="Arial"/>
              <a:ea typeface="Arial"/>
              <a:cs typeface="Arial"/>
              <a:sym typeface="Arial"/>
            </a:endParaRPr>
          </a:p>
        </p:txBody>
      </p:sp>
      <p:sp>
        <p:nvSpPr>
          <p:cNvPr id="1288" name="Google Shape;1288;p7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pic>
        <p:nvPicPr>
          <p:cNvPr id="1289" name="Google Shape;1289;p73"/>
          <p:cNvPicPr preferRelativeResize="0"/>
          <p:nvPr/>
        </p:nvPicPr>
        <p:blipFill rotWithShape="1">
          <a:blip r:embed="rId4">
            <a:alphaModFix/>
          </a:blip>
          <a:srcRect/>
          <a:stretch/>
        </p:blipFill>
        <p:spPr>
          <a:xfrm>
            <a:off x="9869609" y="0"/>
            <a:ext cx="6453574" cy="403218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294"/>
        <p:cNvGrpSpPr/>
        <p:nvPr/>
      </p:nvGrpSpPr>
      <p:grpSpPr>
        <a:xfrm>
          <a:off x="0" y="0"/>
          <a:ext cx="0" cy="0"/>
          <a:chOff x="0" y="0"/>
          <a:chExt cx="0" cy="0"/>
        </a:xfrm>
      </p:grpSpPr>
      <p:sp>
        <p:nvSpPr>
          <p:cNvPr id="1295" name="Google Shape;1295;p74"/>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296" name="Google Shape;1296;p74"/>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297" name="Google Shape;1297;p74"/>
          <p:cNvGrpSpPr/>
          <p:nvPr/>
        </p:nvGrpSpPr>
        <p:grpSpPr>
          <a:xfrm>
            <a:off x="562868" y="2353380"/>
            <a:ext cx="6142733" cy="4711295"/>
            <a:chOff x="0" y="0"/>
            <a:chExt cx="6802217" cy="6281721"/>
          </a:xfrm>
        </p:grpSpPr>
        <p:sp>
          <p:nvSpPr>
            <p:cNvPr id="1298" name="Google Shape;1298;p74"/>
            <p:cNvSpPr txBox="1"/>
            <p:nvPr/>
          </p:nvSpPr>
          <p:spPr>
            <a:xfrm>
              <a:off x="1" y="741747"/>
              <a:ext cx="6802216" cy="5539974"/>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5400"/>
                <a:buFont typeface="Arial"/>
                <a:buNone/>
              </a:pPr>
              <a:r>
                <a:rPr lang="en-US" sz="5400" b="0" i="0" u="none" strike="noStrike" cap="none">
                  <a:solidFill>
                    <a:srgbClr val="0A1F41"/>
                  </a:solidFill>
                  <a:latin typeface="Arial"/>
                  <a:ea typeface="Arial"/>
                  <a:cs typeface="Arial"/>
                  <a:sym typeface="Arial"/>
                </a:rPr>
                <a:t>What is at least one thing that you will do differently with your youth within the next 30 days?</a:t>
              </a:r>
              <a:endParaRPr sz="5400" b="0" i="0" u="none" strike="noStrike" cap="none">
                <a:solidFill>
                  <a:srgbClr val="0A1F41"/>
                </a:solidFill>
                <a:latin typeface="Arial"/>
                <a:ea typeface="Arial"/>
                <a:cs typeface="Arial"/>
                <a:sym typeface="Arial"/>
              </a:endParaRPr>
            </a:p>
          </p:txBody>
        </p:sp>
        <p:sp>
          <p:nvSpPr>
            <p:cNvPr id="1299" name="Google Shape;1299;p74"/>
            <p:cNvSpPr txBox="1"/>
            <p:nvPr/>
          </p:nvSpPr>
          <p:spPr>
            <a:xfrm>
              <a:off x="0" y="0"/>
              <a:ext cx="4892318" cy="1325149"/>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Reflection</a:t>
              </a:r>
              <a:endParaRPr sz="1400" b="0" i="0" u="none" strike="noStrike" cap="none">
                <a:solidFill>
                  <a:srgbClr val="000000"/>
                </a:solidFill>
                <a:latin typeface="Arial"/>
                <a:ea typeface="Arial"/>
                <a:cs typeface="Arial"/>
                <a:sym typeface="Arial"/>
              </a:endParaRPr>
            </a:p>
          </p:txBody>
        </p:sp>
      </p:grpSp>
      <p:pic>
        <p:nvPicPr>
          <p:cNvPr id="1300" name="Google Shape;1300;p74" descr="A group of people sitting in chairs&#10;&#10;Description automatically generated with medium confidence"/>
          <p:cNvPicPr preferRelativeResize="0"/>
          <p:nvPr/>
        </p:nvPicPr>
        <p:blipFill rotWithShape="1">
          <a:blip r:embed="rId3">
            <a:alphaModFix/>
          </a:blip>
          <a:srcRect/>
          <a:stretch/>
        </p:blipFill>
        <p:spPr>
          <a:xfrm>
            <a:off x="7445121" y="0"/>
            <a:ext cx="13218363" cy="881134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05"/>
        <p:cNvGrpSpPr/>
        <p:nvPr/>
      </p:nvGrpSpPr>
      <p:grpSpPr>
        <a:xfrm>
          <a:off x="0" y="0"/>
          <a:ext cx="0" cy="0"/>
          <a:chOff x="0" y="0"/>
          <a:chExt cx="0" cy="0"/>
        </a:xfrm>
      </p:grpSpPr>
      <p:sp>
        <p:nvSpPr>
          <p:cNvPr id="1306" name="Google Shape;1306;p75"/>
          <p:cNvSpPr/>
          <p:nvPr/>
        </p:nvSpPr>
        <p:spPr>
          <a:xfrm rot="-1783284">
            <a:off x="8957293" y="3404582"/>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1307" name="Google Shape;1307;p75"/>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a:p>
        </p:txBody>
      </p:sp>
      <p:sp>
        <p:nvSpPr>
          <p:cNvPr id="1308" name="Google Shape;1308;p75"/>
          <p:cNvSpPr txBox="1"/>
          <p:nvPr/>
        </p:nvSpPr>
        <p:spPr>
          <a:xfrm rot="-1772599">
            <a:off x="802240" y="4178756"/>
            <a:ext cx="4927387" cy="18383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Thank</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You!</a:t>
            </a:r>
            <a:endParaRPr sz="1400" b="0" i="0" u="none" strike="noStrike" cap="none">
              <a:solidFill>
                <a:srgbClr val="000000"/>
              </a:solidFill>
              <a:latin typeface="Arial"/>
              <a:ea typeface="Arial"/>
              <a:cs typeface="Arial"/>
              <a:sym typeface="Arial"/>
            </a:endParaRPr>
          </a:p>
        </p:txBody>
      </p:sp>
      <p:sp>
        <p:nvSpPr>
          <p:cNvPr id="1309" name="Google Shape;1309;p75"/>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pic>
        <p:nvPicPr>
          <p:cNvPr id="1310" name="Google Shape;1310;p75"/>
          <p:cNvPicPr preferRelativeResize="0"/>
          <p:nvPr/>
        </p:nvPicPr>
        <p:blipFill rotWithShape="1">
          <a:blip r:embed="rId3">
            <a:alphaModFix/>
          </a:blip>
          <a:srcRect/>
          <a:stretch/>
        </p:blipFill>
        <p:spPr>
          <a:xfrm>
            <a:off x="11585148" y="5372273"/>
            <a:ext cx="5263298" cy="39704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342"/>
        <p:cNvGrpSpPr/>
        <p:nvPr/>
      </p:nvGrpSpPr>
      <p:grpSpPr>
        <a:xfrm>
          <a:off x="0" y="0"/>
          <a:ext cx="0" cy="0"/>
          <a:chOff x="0" y="0"/>
          <a:chExt cx="0" cy="0"/>
        </a:xfrm>
      </p:grpSpPr>
      <p:sp>
        <p:nvSpPr>
          <p:cNvPr id="343" name="Google Shape;343;p8"/>
          <p:cNvSpPr/>
          <p:nvPr/>
        </p:nvSpPr>
        <p:spPr>
          <a:xfrm>
            <a:off x="0" y="-148028"/>
            <a:ext cx="18288000" cy="5778044"/>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pic>
        <p:nvPicPr>
          <p:cNvPr id="344" name="Google Shape;344;p8" descr="A picture containing person, preparing&#10;&#10;Description automatically generated"/>
          <p:cNvPicPr preferRelativeResize="0"/>
          <p:nvPr/>
        </p:nvPicPr>
        <p:blipFill rotWithShape="1">
          <a:blip r:embed="rId3">
            <a:alphaModFix/>
          </a:blip>
          <a:srcRect/>
          <a:stretch/>
        </p:blipFill>
        <p:spPr>
          <a:xfrm>
            <a:off x="273507" y="2446204"/>
            <a:ext cx="3337248" cy="5082041"/>
          </a:xfrm>
          <a:prstGeom prst="rect">
            <a:avLst/>
          </a:prstGeom>
          <a:noFill/>
          <a:ln>
            <a:noFill/>
          </a:ln>
        </p:spPr>
      </p:pic>
      <p:pic>
        <p:nvPicPr>
          <p:cNvPr id="345" name="Google Shape;345;p8" descr="A person in a graduation gown&#10;&#10;Description automatically generated with medium confidence"/>
          <p:cNvPicPr preferRelativeResize="0"/>
          <p:nvPr/>
        </p:nvPicPr>
        <p:blipFill rotWithShape="1">
          <a:blip r:embed="rId4">
            <a:alphaModFix/>
          </a:blip>
          <a:srcRect/>
          <a:stretch/>
        </p:blipFill>
        <p:spPr>
          <a:xfrm>
            <a:off x="11013267" y="2418143"/>
            <a:ext cx="3475897" cy="5213845"/>
          </a:xfrm>
          <a:prstGeom prst="rect">
            <a:avLst/>
          </a:prstGeom>
          <a:noFill/>
          <a:ln>
            <a:noFill/>
          </a:ln>
        </p:spPr>
      </p:pic>
      <p:pic>
        <p:nvPicPr>
          <p:cNvPr id="346" name="Google Shape;346;p8" descr="A person running on a dock&#10;&#10;Description automatically generated with medium confidence"/>
          <p:cNvPicPr preferRelativeResize="0"/>
          <p:nvPr/>
        </p:nvPicPr>
        <p:blipFill rotWithShape="1">
          <a:blip r:embed="rId5">
            <a:alphaModFix/>
          </a:blip>
          <a:srcRect l="11920" t="434" r="11801" b="-434"/>
          <a:stretch/>
        </p:blipFill>
        <p:spPr>
          <a:xfrm>
            <a:off x="3829546" y="2446205"/>
            <a:ext cx="3409454" cy="4646896"/>
          </a:xfrm>
          <a:prstGeom prst="rect">
            <a:avLst/>
          </a:prstGeom>
          <a:noFill/>
          <a:ln>
            <a:noFill/>
          </a:ln>
        </p:spPr>
      </p:pic>
      <p:pic>
        <p:nvPicPr>
          <p:cNvPr id="347" name="Google Shape;347;p8" descr="A picture containing text, person&#10;&#10;Description automatically generated"/>
          <p:cNvPicPr preferRelativeResize="0"/>
          <p:nvPr/>
        </p:nvPicPr>
        <p:blipFill rotWithShape="1">
          <a:blip r:embed="rId6">
            <a:alphaModFix/>
          </a:blip>
          <a:srcRect l="21459" r="28361"/>
          <a:stretch/>
        </p:blipFill>
        <p:spPr>
          <a:xfrm>
            <a:off x="7429679" y="2568198"/>
            <a:ext cx="3399925" cy="4514069"/>
          </a:xfrm>
          <a:prstGeom prst="rect">
            <a:avLst/>
          </a:prstGeom>
          <a:noFill/>
          <a:ln>
            <a:noFill/>
          </a:ln>
        </p:spPr>
      </p:pic>
      <p:grpSp>
        <p:nvGrpSpPr>
          <p:cNvPr id="348" name="Google Shape;348;p8"/>
          <p:cNvGrpSpPr/>
          <p:nvPr/>
        </p:nvGrpSpPr>
        <p:grpSpPr>
          <a:xfrm>
            <a:off x="247614" y="5905495"/>
            <a:ext cx="3374549" cy="3863130"/>
            <a:chOff x="0" y="4207404"/>
            <a:chExt cx="5521921" cy="4039946"/>
          </a:xfrm>
        </p:grpSpPr>
        <p:sp>
          <p:nvSpPr>
            <p:cNvPr id="349" name="Google Shape;349;p8"/>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350" name="Google Shape;350;p8"/>
            <p:cNvSpPr/>
            <p:nvPr/>
          </p:nvSpPr>
          <p:spPr>
            <a:xfrm>
              <a:off x="0" y="4207404"/>
              <a:ext cx="1340671" cy="4039946"/>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351" name="Google Shape;351;p8"/>
          <p:cNvGrpSpPr/>
          <p:nvPr/>
        </p:nvGrpSpPr>
        <p:grpSpPr>
          <a:xfrm>
            <a:off x="3837179" y="6035075"/>
            <a:ext cx="3405361" cy="3733555"/>
            <a:chOff x="0" y="4019523"/>
            <a:chExt cx="5521921" cy="4227827"/>
          </a:xfrm>
        </p:grpSpPr>
        <p:sp>
          <p:nvSpPr>
            <p:cNvPr id="352" name="Google Shape;352;p8"/>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353" name="Google Shape;353;p8"/>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354" name="Google Shape;354;p8"/>
          <p:cNvGrpSpPr/>
          <p:nvPr/>
        </p:nvGrpSpPr>
        <p:grpSpPr>
          <a:xfrm>
            <a:off x="7429680" y="6057901"/>
            <a:ext cx="3419010" cy="3710727"/>
            <a:chOff x="0" y="3922721"/>
            <a:chExt cx="5521921" cy="4227827"/>
          </a:xfrm>
        </p:grpSpPr>
        <p:sp>
          <p:nvSpPr>
            <p:cNvPr id="355" name="Google Shape;355;p8"/>
            <p:cNvSpPr/>
            <p:nvPr/>
          </p:nvSpPr>
          <p:spPr>
            <a:xfrm>
              <a:off x="0" y="500027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356" name="Google Shape;356;p8"/>
            <p:cNvSpPr/>
            <p:nvPr/>
          </p:nvSpPr>
          <p:spPr>
            <a:xfrm>
              <a:off x="0" y="3922721"/>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357" name="Google Shape;357;p8"/>
          <p:cNvGrpSpPr/>
          <p:nvPr/>
        </p:nvGrpSpPr>
        <p:grpSpPr>
          <a:xfrm>
            <a:off x="11013268" y="6038163"/>
            <a:ext cx="3484257" cy="3730465"/>
            <a:chOff x="0" y="4019523"/>
            <a:chExt cx="5521921" cy="4227827"/>
          </a:xfrm>
        </p:grpSpPr>
        <p:sp>
          <p:nvSpPr>
            <p:cNvPr id="358" name="Google Shape;358;p8"/>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359" name="Google Shape;359;p8"/>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360" name="Google Shape;360;p8"/>
          <p:cNvSpPr txBox="1"/>
          <p:nvPr/>
        </p:nvSpPr>
        <p:spPr>
          <a:xfrm>
            <a:off x="396671" y="7093101"/>
            <a:ext cx="2967819" cy="1163395"/>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rgbClr val="000000"/>
              </a:buClr>
              <a:buSzPts val="3600"/>
              <a:buFont typeface="Arial"/>
              <a:buNone/>
            </a:pPr>
            <a:r>
              <a:rPr lang="en-US" sz="3500" b="0" i="0" u="none" strike="noStrike" cap="none">
                <a:solidFill>
                  <a:srgbClr val="0A1F41"/>
                </a:solidFill>
                <a:latin typeface="Arial"/>
                <a:ea typeface="Arial"/>
                <a:cs typeface="Arial"/>
                <a:sym typeface="Arial"/>
              </a:rPr>
              <a:t>Lower unemployment rates</a:t>
            </a:r>
            <a:endParaRPr sz="3500" b="0" i="0" u="none" strike="noStrike" cap="none">
              <a:solidFill>
                <a:srgbClr val="000000"/>
              </a:solidFill>
              <a:latin typeface="Arial"/>
              <a:ea typeface="Arial"/>
              <a:cs typeface="Arial"/>
              <a:sym typeface="Arial"/>
            </a:endParaRPr>
          </a:p>
        </p:txBody>
      </p:sp>
      <p:sp>
        <p:nvSpPr>
          <p:cNvPr id="361" name="Google Shape;361;p8"/>
          <p:cNvSpPr txBox="1"/>
          <p:nvPr/>
        </p:nvSpPr>
        <p:spPr>
          <a:xfrm>
            <a:off x="377010" y="5408008"/>
            <a:ext cx="597909" cy="128368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1" i="0" u="none" strike="noStrike" cap="none">
                <a:solidFill>
                  <a:srgbClr val="F4592F"/>
                </a:solidFill>
                <a:latin typeface="Poppins"/>
                <a:ea typeface="Poppins"/>
                <a:cs typeface="Poppins"/>
                <a:sym typeface="Poppins"/>
              </a:rPr>
              <a:t> 01</a:t>
            </a:r>
            <a:endParaRPr sz="1400" b="0" i="0" u="none" strike="noStrike" cap="none">
              <a:solidFill>
                <a:srgbClr val="000000"/>
              </a:solidFill>
              <a:latin typeface="Arial"/>
              <a:ea typeface="Arial"/>
              <a:cs typeface="Arial"/>
              <a:sym typeface="Arial"/>
            </a:endParaRPr>
          </a:p>
        </p:txBody>
      </p:sp>
      <p:sp>
        <p:nvSpPr>
          <p:cNvPr id="362" name="Google Shape;362;p8"/>
          <p:cNvSpPr txBox="1"/>
          <p:nvPr/>
        </p:nvSpPr>
        <p:spPr>
          <a:xfrm>
            <a:off x="3973589" y="7082267"/>
            <a:ext cx="2955874" cy="1661993"/>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500" b="0" i="0" u="none" strike="noStrike" cap="none">
                <a:solidFill>
                  <a:srgbClr val="0A1F41"/>
                </a:solidFill>
                <a:latin typeface="Arial"/>
                <a:ea typeface="Arial"/>
                <a:cs typeface="Arial"/>
                <a:sym typeface="Arial"/>
              </a:rPr>
              <a:t>Improved health outcomes</a:t>
            </a:r>
            <a:endParaRPr sz="3500" b="0" i="0" u="none" strike="noStrike" cap="none">
              <a:solidFill>
                <a:srgbClr val="000000"/>
              </a:solidFill>
              <a:latin typeface="Arial"/>
              <a:ea typeface="Arial"/>
              <a:cs typeface="Arial"/>
              <a:sym typeface="Arial"/>
            </a:endParaRPr>
          </a:p>
        </p:txBody>
      </p:sp>
      <p:sp>
        <p:nvSpPr>
          <p:cNvPr id="363" name="Google Shape;363;p8"/>
          <p:cNvSpPr txBox="1"/>
          <p:nvPr/>
        </p:nvSpPr>
        <p:spPr>
          <a:xfrm>
            <a:off x="3767943" y="6039336"/>
            <a:ext cx="813101"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1" i="0" u="none" strike="noStrike" cap="none">
                <a:solidFill>
                  <a:srgbClr val="F4592F"/>
                </a:solidFill>
                <a:latin typeface="Poppins"/>
                <a:ea typeface="Poppins"/>
                <a:cs typeface="Poppins"/>
                <a:sym typeface="Poppins"/>
              </a:rPr>
              <a:t> 02</a:t>
            </a:r>
            <a:endParaRPr sz="1400" b="0" i="0" u="none" strike="noStrike" cap="none">
              <a:solidFill>
                <a:srgbClr val="000000"/>
              </a:solidFill>
              <a:latin typeface="Arial"/>
              <a:ea typeface="Arial"/>
              <a:cs typeface="Arial"/>
              <a:sym typeface="Arial"/>
            </a:endParaRPr>
          </a:p>
        </p:txBody>
      </p:sp>
      <p:sp>
        <p:nvSpPr>
          <p:cNvPr id="364" name="Google Shape;364;p8"/>
          <p:cNvSpPr txBox="1"/>
          <p:nvPr/>
        </p:nvSpPr>
        <p:spPr>
          <a:xfrm>
            <a:off x="7488175" y="6966115"/>
            <a:ext cx="3360516" cy="2769989"/>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500" b="0" i="0" u="none" strike="noStrike" cap="none">
                <a:solidFill>
                  <a:srgbClr val="0A1F41"/>
                </a:solidFill>
                <a:latin typeface="Arial"/>
                <a:ea typeface="Arial"/>
                <a:cs typeface="Arial"/>
                <a:sym typeface="Arial"/>
              </a:rPr>
              <a:t>Increased volunteering, voting and lower rates of incarceration</a:t>
            </a:r>
            <a:endParaRPr sz="3500" b="0" i="0" u="none" strike="noStrike" cap="none">
              <a:solidFill>
                <a:srgbClr val="0A1F41"/>
              </a:solidFill>
              <a:latin typeface="Arial"/>
              <a:ea typeface="Arial"/>
              <a:cs typeface="Arial"/>
              <a:sym typeface="Arial"/>
            </a:endParaRPr>
          </a:p>
        </p:txBody>
      </p:sp>
      <p:sp>
        <p:nvSpPr>
          <p:cNvPr id="365" name="Google Shape;365;p8"/>
          <p:cNvSpPr txBox="1"/>
          <p:nvPr/>
        </p:nvSpPr>
        <p:spPr>
          <a:xfrm>
            <a:off x="7377919" y="6210312"/>
            <a:ext cx="873452" cy="6381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1" i="0" u="none" strike="noStrike" cap="none">
                <a:solidFill>
                  <a:srgbClr val="F4592F"/>
                </a:solidFill>
                <a:latin typeface="Poppins"/>
                <a:ea typeface="Poppins"/>
                <a:cs typeface="Poppins"/>
                <a:sym typeface="Poppins"/>
              </a:rPr>
              <a:t> 03</a:t>
            </a:r>
            <a:endParaRPr sz="1400" b="0" i="0" u="none" strike="noStrike" cap="none">
              <a:solidFill>
                <a:srgbClr val="000000"/>
              </a:solidFill>
              <a:latin typeface="Arial"/>
              <a:ea typeface="Arial"/>
              <a:cs typeface="Arial"/>
              <a:sym typeface="Arial"/>
            </a:endParaRPr>
          </a:p>
        </p:txBody>
      </p:sp>
      <p:sp>
        <p:nvSpPr>
          <p:cNvPr id="366" name="Google Shape;366;p8"/>
          <p:cNvSpPr txBox="1"/>
          <p:nvPr/>
        </p:nvSpPr>
        <p:spPr>
          <a:xfrm>
            <a:off x="11058502" y="6966762"/>
            <a:ext cx="3387240" cy="2154436"/>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500" b="0" i="0" u="none" strike="noStrike" cap="none">
                <a:solidFill>
                  <a:srgbClr val="0A1F41"/>
                </a:solidFill>
                <a:latin typeface="Arial"/>
                <a:ea typeface="Arial"/>
                <a:cs typeface="Arial"/>
                <a:sym typeface="Arial"/>
              </a:rPr>
              <a:t>Greater likelihood of one’s children attending college </a:t>
            </a:r>
            <a:endParaRPr sz="3500" b="0" i="0" u="none" strike="noStrike" cap="none">
              <a:solidFill>
                <a:srgbClr val="0A1F41"/>
              </a:solidFill>
              <a:latin typeface="Arial"/>
              <a:ea typeface="Arial"/>
              <a:cs typeface="Arial"/>
              <a:sym typeface="Arial"/>
            </a:endParaRPr>
          </a:p>
        </p:txBody>
      </p:sp>
      <p:sp>
        <p:nvSpPr>
          <p:cNvPr id="367" name="Google Shape;367;p8"/>
          <p:cNvSpPr txBox="1"/>
          <p:nvPr/>
        </p:nvSpPr>
        <p:spPr>
          <a:xfrm>
            <a:off x="11060796" y="5592772"/>
            <a:ext cx="731733" cy="128368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1" i="0" u="none" strike="noStrike" cap="none">
                <a:solidFill>
                  <a:srgbClr val="F4592F"/>
                </a:solidFill>
                <a:latin typeface="Poppins"/>
                <a:ea typeface="Poppins"/>
                <a:cs typeface="Poppins"/>
                <a:sym typeface="Poppins"/>
              </a:rPr>
              <a:t> 04</a:t>
            </a:r>
            <a:endParaRPr sz="1400" b="0" i="0" u="none" strike="noStrike" cap="none">
              <a:solidFill>
                <a:srgbClr val="000000"/>
              </a:solidFill>
              <a:latin typeface="Arial"/>
              <a:ea typeface="Arial"/>
              <a:cs typeface="Arial"/>
              <a:sym typeface="Arial"/>
            </a:endParaRPr>
          </a:p>
        </p:txBody>
      </p:sp>
      <p:sp>
        <p:nvSpPr>
          <p:cNvPr id="368" name="Google Shape;368;p8"/>
          <p:cNvSpPr txBox="1"/>
          <p:nvPr/>
        </p:nvSpPr>
        <p:spPr>
          <a:xfrm>
            <a:off x="1664498" y="1035558"/>
            <a:ext cx="14356529" cy="9233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FFFFF"/>
                </a:solidFill>
                <a:latin typeface="Poppins"/>
                <a:ea typeface="Poppins"/>
                <a:cs typeface="Poppins"/>
                <a:sym typeface="Poppins"/>
              </a:rPr>
              <a:t>Education Pays Off in Other Ways…</a:t>
            </a:r>
            <a:endParaRPr sz="1400" b="0" i="0" u="none" strike="noStrike" cap="none">
              <a:solidFill>
                <a:srgbClr val="000000"/>
              </a:solidFill>
              <a:latin typeface="Arial"/>
              <a:ea typeface="Arial"/>
              <a:cs typeface="Arial"/>
              <a:sym typeface="Arial"/>
            </a:endParaRPr>
          </a:p>
        </p:txBody>
      </p:sp>
      <p:grpSp>
        <p:nvGrpSpPr>
          <p:cNvPr id="369" name="Google Shape;369;p8"/>
          <p:cNvGrpSpPr/>
          <p:nvPr/>
        </p:nvGrpSpPr>
        <p:grpSpPr>
          <a:xfrm>
            <a:off x="14698975" y="2418143"/>
            <a:ext cx="3405362" cy="7350483"/>
            <a:chOff x="0" y="-345644"/>
            <a:chExt cx="5521923" cy="8592994"/>
          </a:xfrm>
        </p:grpSpPr>
        <p:sp>
          <p:nvSpPr>
            <p:cNvPr id="370" name="Google Shape;370;p8"/>
            <p:cNvSpPr/>
            <p:nvPr/>
          </p:nvSpPr>
          <p:spPr>
            <a:xfrm>
              <a:off x="0" y="-345644"/>
              <a:ext cx="5521923" cy="5867544"/>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7">
                <a:alphaModFix/>
              </a:blip>
              <a:stretch>
                <a:fillRect l="-24995" r="-24994"/>
              </a:stretch>
            </a:blipFill>
            <a:ln>
              <a:noFill/>
            </a:ln>
          </p:spPr>
          <p:txBody>
            <a:bodyPr/>
            <a:lstStyle/>
            <a:p>
              <a:endParaRPr lang="en-US"/>
            </a:p>
          </p:txBody>
        </p:sp>
        <p:sp>
          <p:nvSpPr>
            <p:cNvPr id="371" name="Google Shape;371;p8"/>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372" name="Google Shape;372;p8"/>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373" name="Google Shape;373;p8"/>
          <p:cNvSpPr txBox="1"/>
          <p:nvPr/>
        </p:nvSpPr>
        <p:spPr>
          <a:xfrm>
            <a:off x="14794031" y="5509901"/>
            <a:ext cx="731733" cy="128368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1" i="0" u="none" strike="noStrike" cap="none">
                <a:solidFill>
                  <a:srgbClr val="F4592F"/>
                </a:solidFill>
                <a:latin typeface="Poppins"/>
                <a:ea typeface="Poppins"/>
                <a:cs typeface="Poppins"/>
                <a:sym typeface="Poppins"/>
              </a:rPr>
              <a:t> 05</a:t>
            </a:r>
            <a:endParaRPr sz="1400" b="0" i="0" u="none" strike="noStrike" cap="none">
              <a:solidFill>
                <a:srgbClr val="000000"/>
              </a:solidFill>
              <a:latin typeface="Arial"/>
              <a:ea typeface="Arial"/>
              <a:cs typeface="Arial"/>
              <a:sym typeface="Arial"/>
            </a:endParaRPr>
          </a:p>
        </p:txBody>
      </p:sp>
      <p:sp>
        <p:nvSpPr>
          <p:cNvPr id="374" name="Google Shape;374;p8"/>
          <p:cNvSpPr txBox="1"/>
          <p:nvPr/>
        </p:nvSpPr>
        <p:spPr>
          <a:xfrm>
            <a:off x="14755755" y="7093101"/>
            <a:ext cx="3258740" cy="1661993"/>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500" b="0" i="0" u="none" strike="noStrike" cap="none">
                <a:solidFill>
                  <a:srgbClr val="0A1F41"/>
                </a:solidFill>
                <a:latin typeface="Arial"/>
                <a:ea typeface="Arial"/>
                <a:cs typeface="Arial"/>
                <a:sym typeface="Arial"/>
              </a:rPr>
              <a:t>Increased career satisfaction</a:t>
            </a:r>
            <a:endParaRPr sz="35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20FBE1BEDBA5438867CF06452A80D2" ma:contentTypeVersion="15" ma:contentTypeDescription="Create a new document." ma:contentTypeScope="" ma:versionID="72e4816da8de4858bd03c6559816e77f">
  <xsd:schema xmlns:xsd="http://www.w3.org/2001/XMLSchema" xmlns:xs="http://www.w3.org/2001/XMLSchema" xmlns:p="http://schemas.microsoft.com/office/2006/metadata/properties" xmlns:ns2="ca95d546-c3d1-4014-b078-669849779e27" xmlns:ns3="e6c4dc83-5275-4bb2-a4be-ceceea1230f8" targetNamespace="http://schemas.microsoft.com/office/2006/metadata/properties" ma:root="true" ma:fieldsID="e3362b23538bc3999fbd6d03290dfa63" ns2:_="" ns3:_="">
    <xsd:import namespace="ca95d546-c3d1-4014-b078-669849779e27"/>
    <xsd:import namespace="e6c4dc83-5275-4bb2-a4be-ceceea1230f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95d546-c3d1-4014-b078-669849779e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d0fa60-005e-41ca-9509-24d8c331ce7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6c4dc83-5275-4bb2-a4be-ceceea1230f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11eeff1-b305-4170-a09c-fa529318d099}" ma:internalName="TaxCatchAll" ma:showField="CatchAllData" ma:web="e6c4dc83-5275-4bb2-a4be-ceceea1230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a95d546-c3d1-4014-b078-669849779e27">
      <Terms xmlns="http://schemas.microsoft.com/office/infopath/2007/PartnerControls"/>
    </lcf76f155ced4ddcb4097134ff3c332f>
    <TaxCatchAll xmlns="e6c4dc83-5275-4bb2-a4be-ceceea1230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4477A5-E594-41C3-AB48-9D455A0087E6}">
  <ds:schemaRefs>
    <ds:schemaRef ds:uri="ca95d546-c3d1-4014-b078-669849779e27"/>
    <ds:schemaRef ds:uri="e6c4dc83-5275-4bb2-a4be-ceceea1230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41387E-DF97-4FD0-B7E5-EB2B2D74CD48}">
  <ds:schemaRefs>
    <ds:schemaRef ds:uri="ca95d546-c3d1-4014-b078-669849779e27"/>
    <ds:schemaRef ds:uri="e6c4dc83-5275-4bb2-a4be-ceceea1230f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0B942FB-0FEE-4658-BD31-2ED3572E39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338</TotalTime>
  <Words>24392</Words>
  <Application>Microsoft Office PowerPoint</Application>
  <PresentationFormat>Custom</PresentationFormat>
  <Paragraphs>1442</Paragraphs>
  <Slides>84</Slides>
  <Notes>84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84</vt:i4>
      </vt:variant>
    </vt:vector>
  </HeadingPairs>
  <TitlesOfParts>
    <vt:vector size="96" baseType="lpstr">
      <vt:lpstr>Poppins</vt:lpstr>
      <vt:lpstr>Calibri</vt:lpstr>
      <vt:lpstr>Segoe UI</vt:lpstr>
      <vt:lpstr>Arial</vt:lpstr>
      <vt:lpstr>Source Sans Pro</vt:lpstr>
      <vt:lpstr>DM Sans</vt:lpstr>
      <vt:lpstr>Noto Sans</vt:lpstr>
      <vt:lpstr>Times New Roman</vt:lpstr>
      <vt:lpstr>Kievit</vt:lpstr>
      <vt:lpstr>Noto Sans Symbols</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Despite the barriers, foster youth are going to college and beating the odds! </vt:lpstr>
      <vt:lpstr>PowerPoint Presentation</vt:lpstr>
      <vt:lpstr>PowerPoint Presentation</vt:lpstr>
      <vt:lpstr>PowerPoint Presentation</vt:lpstr>
      <vt:lpstr>PowerPoint Presentation</vt:lpstr>
      <vt:lpstr>Educational  Pathways </vt:lpstr>
      <vt:lpstr>Difference Across Colleges and Universities</vt:lpstr>
      <vt:lpstr>Difference Across Colleges and Universities</vt:lpstr>
      <vt:lpstr>Difference Across Colleges and Universities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Ho</dc:creator>
  <cp:lastModifiedBy>Maegan Mattock</cp:lastModifiedBy>
  <cp:revision>1</cp:revision>
  <dcterms:created xsi:type="dcterms:W3CDTF">2006-08-16T00:00:00Z</dcterms:created>
  <dcterms:modified xsi:type="dcterms:W3CDTF">2024-06-03T20:23:41Z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0x010100F420FBE1BEDBA5438867CF06452A80D2</vt:lpwstr>
  </property>
  <property fmtid="{D5CDD505-2E9C-101B-9397-08002B2CF9AE}" pid="3" name="MediaServiceImageTags">
    <vt:lpwstr/>
  </property>
</Properties>
</file>