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84"/>
  </p:notesMasterIdLst>
  <p:handoutMasterIdLst>
    <p:handoutMasterId r:id="rId85"/>
  </p:handoutMasterIdLst>
  <p:sldIdLst>
    <p:sldId id="256" r:id="rId6"/>
    <p:sldId id="257" r:id="rId7"/>
    <p:sldId id="258" r:id="rId8"/>
    <p:sldId id="259" r:id="rId9"/>
    <p:sldId id="308"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348" r:id="rId39"/>
    <p:sldId id="288" r:id="rId40"/>
    <p:sldId id="289" r:id="rId41"/>
    <p:sldId id="290" r:id="rId42"/>
    <p:sldId id="291" r:id="rId43"/>
    <p:sldId id="292" r:id="rId44"/>
    <p:sldId id="293" r:id="rId45"/>
    <p:sldId id="294" r:id="rId46"/>
    <p:sldId id="295" r:id="rId47"/>
    <p:sldId id="296" r:id="rId48"/>
    <p:sldId id="297" r:id="rId49"/>
    <p:sldId id="336" r:id="rId50"/>
    <p:sldId id="337" r:id="rId51"/>
    <p:sldId id="338" r:id="rId52"/>
    <p:sldId id="330" r:id="rId53"/>
    <p:sldId id="370" r:id="rId54"/>
    <p:sldId id="335" r:id="rId55"/>
    <p:sldId id="299" r:id="rId56"/>
    <p:sldId id="301" r:id="rId57"/>
    <p:sldId id="302" r:id="rId58"/>
    <p:sldId id="304" r:id="rId59"/>
    <p:sldId id="305" r:id="rId60"/>
    <p:sldId id="306" r:id="rId61"/>
    <p:sldId id="307"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Lst>
  <p:sldSz cx="18288000" cy="10287000"/>
  <p:notesSz cx="6858000" cy="9144000"/>
  <p:embeddedFontLst>
    <p:embeddedFont>
      <p:font typeface="Poppins" panose="00000500000000000000" pitchFamily="2" charset="0"/>
      <p:regular r:id="rId86"/>
      <p:bold r:id="rId87"/>
      <p:italic r:id="rId88"/>
      <p:boldItalic r:id="rId89"/>
    </p:embeddedFont>
    <p:embeddedFont>
      <p:font typeface="Source Sans Pro" panose="020B050303040302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i3EFtEudmOEmtRNA+wnO8hX7Hiw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14C110-46CD-2371-E176-16D17D845B2A}" name="Maegan Mattock" initials="MM" userId="S::maegan@jbay.org::e274ee83-e6b9-43b9-b652-7cffe7762356" providerId="AD"/>
  <p188:author id="{12A68A1F-B28F-DC8C-604F-6F68557E7BA3}" name="Jessica Petrass" initials="JP" userId="S::jessica@jbay.org::a35c017e-dae3-4f1f-b0e4-dd4e013726f4" providerId="AD"/>
  <p188:author id="{7B686052-4075-6FB8-16FE-6ECFFA69EC9B}" name="Linda Ramos" initials="LR" userId="S::linda@jbay.org::5b1dd330-873a-44c8-9f6c-851b36992e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592F"/>
    <a:srgbClr val="4848D1"/>
    <a:srgbClr val="0A1F41"/>
    <a:srgbClr val="F0720A"/>
    <a:srgbClr val="F47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7145C1-618E-444F-ADC1-470E374A1140}" v="2" dt="2024-04-22T23:05:55.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17" autoAdjust="0"/>
    <p:restoredTop sz="47917" autoAdjust="0"/>
  </p:normalViewPr>
  <p:slideViewPr>
    <p:cSldViewPr snapToGrid="0">
      <p:cViewPr varScale="1">
        <p:scale>
          <a:sx n="36" d="100"/>
          <a:sy n="36" d="100"/>
        </p:scale>
        <p:origin x="205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084"/>
    </p:cViewPr>
  </p:sorterViewPr>
  <p:notesViewPr>
    <p:cSldViewPr snapToGrid="0">
      <p:cViewPr varScale="1">
        <p:scale>
          <a:sx n="72" d="100"/>
          <a:sy n="72" d="100"/>
        </p:scale>
        <p:origin x="2736"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 Target="slides/slide11.xml"/><Relationship Id="rId107" Type="http://schemas.microsoft.com/office/2016/11/relationships/changesInfo" Target="changesInfos/changesInfo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customschemas.google.com/relationships/presentationmetadata" Target="metadata"/><Relationship Id="rId5" Type="http://schemas.openxmlformats.org/officeDocument/2006/relationships/slideMaster" Target="slideMasters/slideMaster2.xml"/><Relationship Id="rId90" Type="http://schemas.openxmlformats.org/officeDocument/2006/relationships/font" Target="fonts/font5.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font" Target="fonts/font3.fntdata"/><Relationship Id="rId9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8/10/relationships/authors" Targe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2.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8.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gan Mattock" userId="e274ee83-e6b9-43b9-b652-7cffe7762356" providerId="ADAL" clId="{917145C1-618E-444F-ADC1-470E374A1140}"/>
    <pc:docChg chg="custSel modSld">
      <pc:chgData name="Maegan Mattock" userId="e274ee83-e6b9-43b9-b652-7cffe7762356" providerId="ADAL" clId="{917145C1-618E-444F-ADC1-470E374A1140}" dt="2024-04-22T23:11:56.428" v="81" actId="20577"/>
      <pc:docMkLst>
        <pc:docMk/>
      </pc:docMkLst>
      <pc:sldChg chg="modSp mod">
        <pc:chgData name="Maegan Mattock" userId="e274ee83-e6b9-43b9-b652-7cffe7762356" providerId="ADAL" clId="{917145C1-618E-444F-ADC1-470E374A1140}" dt="2024-04-22T23:11:56.428" v="81" actId="20577"/>
        <pc:sldMkLst>
          <pc:docMk/>
          <pc:sldMk cId="0" sldId="256"/>
        </pc:sldMkLst>
        <pc:spChg chg="mod">
          <ac:chgData name="Maegan Mattock" userId="e274ee83-e6b9-43b9-b652-7cffe7762356" providerId="ADAL" clId="{917145C1-618E-444F-ADC1-470E374A1140}" dt="2024-04-22T23:11:56.428" v="81" actId="20577"/>
          <ac:spMkLst>
            <pc:docMk/>
            <pc:sldMk cId="0" sldId="256"/>
            <ac:spMk id="254" creationId="{00000000-0000-0000-0000-000000000000}"/>
          </ac:spMkLst>
        </pc:spChg>
      </pc:sldChg>
      <pc:sldChg chg="delCm">
        <pc:chgData name="Maegan Mattock" userId="e274ee83-e6b9-43b9-b652-7cffe7762356" providerId="ADAL" clId="{917145C1-618E-444F-ADC1-470E374A1140}" dt="2024-04-22T23:08:53.157" v="56"/>
        <pc:sldMkLst>
          <pc:docMk/>
          <pc:sldMk cId="0" sldId="261"/>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8:52.452" v="55"/>
              <pc2:cmMkLst xmlns:pc2="http://schemas.microsoft.com/office/powerpoint/2019/9/main/command">
                <pc:docMk/>
                <pc:sldMk cId="0" sldId="261"/>
                <pc2:cmMk id="{1D562F29-57F0-44C4-AF2C-DCC5A81FA9CE}"/>
              </pc2:cmMkLst>
            </pc226:cmChg>
            <pc226:cmChg xmlns:pc226="http://schemas.microsoft.com/office/powerpoint/2022/06/main/command" chg="del">
              <pc226:chgData name="Maegan Mattock" userId="e274ee83-e6b9-43b9-b652-7cffe7762356" providerId="ADAL" clId="{917145C1-618E-444F-ADC1-470E374A1140}" dt="2024-04-22T23:08:50.904" v="53"/>
              <pc2:cmMkLst xmlns:pc2="http://schemas.microsoft.com/office/powerpoint/2019/9/main/command">
                <pc:docMk/>
                <pc:sldMk cId="0" sldId="261"/>
                <pc2:cmMk id="{E7F37637-9633-403B-9528-28A1EF1A7481}"/>
              </pc2:cmMkLst>
            </pc226:cmChg>
            <pc226:cmChg xmlns:pc226="http://schemas.microsoft.com/office/powerpoint/2022/06/main/command" chg="del">
              <pc226:chgData name="Maegan Mattock" userId="e274ee83-e6b9-43b9-b652-7cffe7762356" providerId="ADAL" clId="{917145C1-618E-444F-ADC1-470E374A1140}" dt="2024-04-22T23:08:53.157" v="56"/>
              <pc2:cmMkLst xmlns:pc2="http://schemas.microsoft.com/office/powerpoint/2019/9/main/command">
                <pc:docMk/>
                <pc:sldMk cId="0" sldId="261"/>
                <pc2:cmMk id="{01D45E40-0041-458B-A63F-79C0F0064158}"/>
              </pc2:cmMkLst>
            </pc226:cmChg>
            <pc226:cmChg xmlns:pc226="http://schemas.microsoft.com/office/powerpoint/2022/06/main/command" chg="del">
              <pc226:chgData name="Maegan Mattock" userId="e274ee83-e6b9-43b9-b652-7cffe7762356" providerId="ADAL" clId="{917145C1-618E-444F-ADC1-470E374A1140}" dt="2024-04-22T23:08:51.831" v="54"/>
              <pc2:cmMkLst xmlns:pc2="http://schemas.microsoft.com/office/powerpoint/2019/9/main/command">
                <pc:docMk/>
                <pc:sldMk cId="0" sldId="261"/>
                <pc2:cmMk id="{8726ADF4-EE6F-4C7C-B645-74701AF5A5FC}"/>
              </pc2:cmMkLst>
            </pc226:cmChg>
          </p:ext>
        </pc:extLst>
      </pc:sldChg>
      <pc:sldChg chg="delCm">
        <pc:chgData name="Maegan Mattock" userId="e274ee83-e6b9-43b9-b652-7cffe7762356" providerId="ADAL" clId="{917145C1-618E-444F-ADC1-470E374A1140}" dt="2024-04-22T23:08:58.707" v="57"/>
        <pc:sldMkLst>
          <pc:docMk/>
          <pc:sldMk cId="0" sldId="26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8:58.707" v="57"/>
              <pc2:cmMkLst xmlns:pc2="http://schemas.microsoft.com/office/powerpoint/2019/9/main/command">
                <pc:docMk/>
                <pc:sldMk cId="0" sldId="263"/>
                <pc2:cmMk id="{2FD36E5B-A827-4516-ADD0-BC29AE3EAE7B}"/>
              </pc2:cmMkLst>
            </pc226:cmChg>
          </p:ext>
        </pc:extLst>
      </pc:sldChg>
      <pc:sldChg chg="delCm">
        <pc:chgData name="Maegan Mattock" userId="e274ee83-e6b9-43b9-b652-7cffe7762356" providerId="ADAL" clId="{917145C1-618E-444F-ADC1-470E374A1140}" dt="2024-04-22T23:03:56.143" v="0"/>
        <pc:sldMkLst>
          <pc:docMk/>
          <pc:sldMk cId="0" sldId="265"/>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3:56.143" v="0"/>
              <pc2:cmMkLst xmlns:pc2="http://schemas.microsoft.com/office/powerpoint/2019/9/main/command">
                <pc:docMk/>
                <pc:sldMk cId="0" sldId="265"/>
                <pc2:cmMk id="{60A9712B-A026-4D42-AFD9-406DF270EF2A}"/>
              </pc2:cmMkLst>
            </pc226:cmChg>
          </p:ext>
        </pc:extLst>
      </pc:sldChg>
      <pc:sldChg chg="delCm">
        <pc:chgData name="Maegan Mattock" userId="e274ee83-e6b9-43b9-b652-7cffe7762356" providerId="ADAL" clId="{917145C1-618E-444F-ADC1-470E374A1140}" dt="2024-04-22T23:09:16.617" v="58"/>
        <pc:sldMkLst>
          <pc:docMk/>
          <pc:sldMk cId="0" sldId="266"/>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16.617" v="58"/>
              <pc2:cmMkLst xmlns:pc2="http://schemas.microsoft.com/office/powerpoint/2019/9/main/command">
                <pc:docMk/>
                <pc:sldMk cId="0" sldId="266"/>
                <pc2:cmMk id="{C6386C4C-2DF1-4EE4-9728-20F1C48A3134}"/>
              </pc2:cmMkLst>
            </pc226:cmChg>
          </p:ext>
        </pc:extLst>
      </pc:sldChg>
      <pc:sldChg chg="delCm">
        <pc:chgData name="Maegan Mattock" userId="e274ee83-e6b9-43b9-b652-7cffe7762356" providerId="ADAL" clId="{917145C1-618E-444F-ADC1-470E374A1140}" dt="2024-04-22T23:11:07.069" v="70"/>
        <pc:sldMkLst>
          <pc:docMk/>
          <pc:sldMk cId="0" sldId="268"/>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1:07.069" v="70"/>
              <pc2:cmMkLst xmlns:pc2="http://schemas.microsoft.com/office/powerpoint/2019/9/main/command">
                <pc:docMk/>
                <pc:sldMk cId="0" sldId="268"/>
                <pc2:cmMk id="{0D06FA30-9275-4121-9E59-3D40D49C8675}"/>
              </pc2:cmMkLst>
            </pc226:cmChg>
          </p:ext>
        </pc:extLst>
      </pc:sldChg>
      <pc:sldChg chg="delCm">
        <pc:chgData name="Maegan Mattock" userId="e274ee83-e6b9-43b9-b652-7cffe7762356" providerId="ADAL" clId="{917145C1-618E-444F-ADC1-470E374A1140}" dt="2024-04-22T23:09:25.368" v="59"/>
        <pc:sldMkLst>
          <pc:docMk/>
          <pc:sldMk cId="0" sldId="269"/>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25.368" v="59"/>
              <pc2:cmMkLst xmlns:pc2="http://schemas.microsoft.com/office/powerpoint/2019/9/main/command">
                <pc:docMk/>
                <pc:sldMk cId="0" sldId="269"/>
                <pc2:cmMk id="{9B35CF59-6B6C-433A-8BFC-F928CB4240E4}"/>
              </pc2:cmMkLst>
            </pc226:cmChg>
          </p:ext>
        </pc:extLst>
      </pc:sldChg>
      <pc:sldChg chg="delCm">
        <pc:chgData name="Maegan Mattock" userId="e274ee83-e6b9-43b9-b652-7cffe7762356" providerId="ADAL" clId="{917145C1-618E-444F-ADC1-470E374A1140}" dt="2024-04-22T23:09:28.519" v="60"/>
        <pc:sldMkLst>
          <pc:docMk/>
          <pc:sldMk cId="0" sldId="270"/>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28.519" v="60"/>
              <pc2:cmMkLst xmlns:pc2="http://schemas.microsoft.com/office/powerpoint/2019/9/main/command">
                <pc:docMk/>
                <pc:sldMk cId="0" sldId="270"/>
                <pc2:cmMk id="{DC24F7B2-E5FB-4489-B3D6-86C1E44AA193}"/>
              </pc2:cmMkLst>
            </pc226:cmChg>
          </p:ext>
        </pc:extLst>
      </pc:sldChg>
      <pc:sldChg chg="delCm">
        <pc:chgData name="Maegan Mattock" userId="e274ee83-e6b9-43b9-b652-7cffe7762356" providerId="ADAL" clId="{917145C1-618E-444F-ADC1-470E374A1140}" dt="2024-04-22T23:04:04.294" v="1"/>
        <pc:sldMkLst>
          <pc:docMk/>
          <pc:sldMk cId="0" sldId="272"/>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04.294" v="1"/>
              <pc2:cmMkLst xmlns:pc2="http://schemas.microsoft.com/office/powerpoint/2019/9/main/command">
                <pc:docMk/>
                <pc:sldMk cId="0" sldId="272"/>
                <pc2:cmMk id="{EE9F66C0-7724-4979-BFCD-B8EB9236FAC0}"/>
              </pc2:cmMkLst>
            </pc226:cmChg>
          </p:ext>
        </pc:extLst>
      </pc:sldChg>
      <pc:sldChg chg="modSp mod delCm">
        <pc:chgData name="Maegan Mattock" userId="e274ee83-e6b9-43b9-b652-7cffe7762356" providerId="ADAL" clId="{917145C1-618E-444F-ADC1-470E374A1140}" dt="2024-04-22T23:04:21.873" v="3" actId="1076"/>
        <pc:sldMkLst>
          <pc:docMk/>
          <pc:sldMk cId="0" sldId="281"/>
        </pc:sldMkLst>
        <pc:spChg chg="mod">
          <ac:chgData name="Maegan Mattock" userId="e274ee83-e6b9-43b9-b652-7cffe7762356" providerId="ADAL" clId="{917145C1-618E-444F-ADC1-470E374A1140}" dt="2024-04-22T23:04:21.873" v="3" actId="1076"/>
          <ac:spMkLst>
            <pc:docMk/>
            <pc:sldMk cId="0" sldId="281"/>
            <ac:spMk id="673" creationId="{00000000-0000-0000-0000-000000000000}"/>
          </ac:spMkLst>
        </pc:sp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12.628" v="2"/>
              <pc2:cmMkLst xmlns:pc2="http://schemas.microsoft.com/office/powerpoint/2019/9/main/command">
                <pc:docMk/>
                <pc:sldMk cId="0" sldId="281"/>
                <pc2:cmMk id="{104254FA-1FEF-4CE7-8FAA-CC767D488185}"/>
              </pc2:cmMkLst>
            </pc226:cmChg>
          </p:ext>
        </pc:extLst>
      </pc:sldChg>
      <pc:sldChg chg="delCm">
        <pc:chgData name="Maegan Mattock" userId="e274ee83-e6b9-43b9-b652-7cffe7762356" providerId="ADAL" clId="{917145C1-618E-444F-ADC1-470E374A1140}" dt="2024-04-22T23:09:47.645" v="61"/>
        <pc:sldMkLst>
          <pc:docMk/>
          <pc:sldMk cId="0" sldId="284"/>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47.645" v="61"/>
              <pc2:cmMkLst xmlns:pc2="http://schemas.microsoft.com/office/powerpoint/2019/9/main/command">
                <pc:docMk/>
                <pc:sldMk cId="0" sldId="284"/>
                <pc2:cmMk id="{D07A6D72-C340-45C2-A2F9-D75089AE49A8}"/>
              </pc2:cmMkLst>
            </pc226:cmChg>
          </p:ext>
        </pc:extLst>
      </pc:sldChg>
      <pc:sldChg chg="delCm">
        <pc:chgData name="Maegan Mattock" userId="e274ee83-e6b9-43b9-b652-7cffe7762356" providerId="ADAL" clId="{917145C1-618E-444F-ADC1-470E374A1140}" dt="2024-04-22T23:04:31.018" v="4"/>
        <pc:sldMkLst>
          <pc:docMk/>
          <pc:sldMk cId="0" sldId="291"/>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31.018" v="4"/>
              <pc2:cmMkLst xmlns:pc2="http://schemas.microsoft.com/office/powerpoint/2019/9/main/command">
                <pc:docMk/>
                <pc:sldMk cId="0" sldId="291"/>
                <pc2:cmMk id="{1870C1C6-1A25-4F54-AD8E-18C19A73C6A0}"/>
              </pc2:cmMkLst>
            </pc226:cmChg>
          </p:ext>
        </pc:extLst>
      </pc:sldChg>
      <pc:sldChg chg="delCm">
        <pc:chgData name="Maegan Mattock" userId="e274ee83-e6b9-43b9-b652-7cffe7762356" providerId="ADAL" clId="{917145C1-618E-444F-ADC1-470E374A1140}" dt="2024-04-22T23:09:58.319" v="62"/>
        <pc:sldMkLst>
          <pc:docMk/>
          <pc:sldMk cId="0" sldId="29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9:58.319" v="62"/>
              <pc2:cmMkLst xmlns:pc2="http://schemas.microsoft.com/office/powerpoint/2019/9/main/command">
                <pc:docMk/>
                <pc:sldMk cId="0" sldId="293"/>
                <pc2:cmMk id="{5223DAE6-83F6-486D-8020-23EA5C933CC4}"/>
              </pc2:cmMkLst>
            </pc226:cmChg>
          </p:ext>
        </pc:extLst>
      </pc:sldChg>
      <pc:sldChg chg="delCm">
        <pc:chgData name="Maegan Mattock" userId="e274ee83-e6b9-43b9-b652-7cffe7762356" providerId="ADAL" clId="{917145C1-618E-444F-ADC1-470E374A1140}" dt="2024-04-22T23:04:37.352" v="6"/>
        <pc:sldMkLst>
          <pc:docMk/>
          <pc:sldMk cId="0" sldId="29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35.234" v="5"/>
              <pc2:cmMkLst xmlns:pc2="http://schemas.microsoft.com/office/powerpoint/2019/9/main/command">
                <pc:docMk/>
                <pc:sldMk cId="0" sldId="297"/>
                <pc2:cmMk id="{5AD60F33-C661-47B4-8AB4-2965C80B6238}"/>
              </pc2:cmMkLst>
            </pc226:cmChg>
            <pc226:cmChg xmlns:pc226="http://schemas.microsoft.com/office/powerpoint/2022/06/main/command" chg="del">
              <pc226:chgData name="Maegan Mattock" userId="e274ee83-e6b9-43b9-b652-7cffe7762356" providerId="ADAL" clId="{917145C1-618E-444F-ADC1-470E374A1140}" dt="2024-04-22T23:04:37.352" v="6"/>
              <pc2:cmMkLst xmlns:pc2="http://schemas.microsoft.com/office/powerpoint/2019/9/main/command">
                <pc:docMk/>
                <pc:sldMk cId="0" sldId="297"/>
                <pc2:cmMk id="{F787808E-200A-44B6-94CE-493D375D5758}"/>
              </pc2:cmMkLst>
            </pc226:cmChg>
          </p:ext>
        </pc:extLst>
      </pc:sldChg>
      <pc:sldChg chg="delCm">
        <pc:chgData name="Maegan Mattock" userId="e274ee83-e6b9-43b9-b652-7cffe7762356" providerId="ADAL" clId="{917145C1-618E-444F-ADC1-470E374A1140}" dt="2024-04-22T23:07:00.276" v="38"/>
        <pc:sldMkLst>
          <pc:docMk/>
          <pc:sldMk cId="0" sldId="299"/>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00.276" v="38"/>
              <pc2:cmMkLst xmlns:pc2="http://schemas.microsoft.com/office/powerpoint/2019/9/main/command">
                <pc:docMk/>
                <pc:sldMk cId="0" sldId="299"/>
                <pc2:cmMk id="{19E2E624-FE5B-462A-87FD-81A71EF5131C}"/>
              </pc2:cmMkLst>
            </pc226:cmChg>
          </p:ext>
        </pc:extLst>
      </pc:sldChg>
      <pc:sldChg chg="delCm">
        <pc:chgData name="Maegan Mattock" userId="e274ee83-e6b9-43b9-b652-7cffe7762356" providerId="ADAL" clId="{917145C1-618E-444F-ADC1-470E374A1140}" dt="2024-04-22T23:10:13.570" v="64"/>
        <pc:sldMkLst>
          <pc:docMk/>
          <pc:sldMk cId="0" sldId="302"/>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12.949" v="63"/>
              <pc2:cmMkLst xmlns:pc2="http://schemas.microsoft.com/office/powerpoint/2019/9/main/command">
                <pc:docMk/>
                <pc:sldMk cId="0" sldId="302"/>
                <pc2:cmMk id="{402D21A2-D492-46A5-86F8-1C440867564C}"/>
              </pc2:cmMkLst>
            </pc226:cmChg>
            <pc226:cmChg xmlns:pc226="http://schemas.microsoft.com/office/powerpoint/2022/06/main/command" chg="del">
              <pc226:chgData name="Maegan Mattock" userId="e274ee83-e6b9-43b9-b652-7cffe7762356" providerId="ADAL" clId="{917145C1-618E-444F-ADC1-470E374A1140}" dt="2024-04-22T23:10:13.570" v="64"/>
              <pc2:cmMkLst xmlns:pc2="http://schemas.microsoft.com/office/powerpoint/2019/9/main/command">
                <pc:docMk/>
                <pc:sldMk cId="0" sldId="302"/>
                <pc2:cmMk id="{A73442FA-6FA1-46DC-97F1-AD310CD78515}"/>
              </pc2:cmMkLst>
            </pc226:cmChg>
          </p:ext>
        </pc:extLst>
      </pc:sldChg>
      <pc:sldChg chg="delSp modSp mod">
        <pc:chgData name="Maegan Mattock" userId="e274ee83-e6b9-43b9-b652-7cffe7762356" providerId="ADAL" clId="{917145C1-618E-444F-ADC1-470E374A1140}" dt="2024-04-22T23:10:24.577" v="66" actId="478"/>
        <pc:sldMkLst>
          <pc:docMk/>
          <pc:sldMk cId="0" sldId="307"/>
        </pc:sldMkLst>
        <pc:spChg chg="del mod">
          <ac:chgData name="Maegan Mattock" userId="e274ee83-e6b9-43b9-b652-7cffe7762356" providerId="ADAL" clId="{917145C1-618E-444F-ADC1-470E374A1140}" dt="2024-04-22T23:10:24.577" v="66" actId="478"/>
          <ac:spMkLst>
            <pc:docMk/>
            <pc:sldMk cId="0" sldId="307"/>
            <ac:spMk id="1059" creationId="{00000000-0000-0000-0000-000000000000}"/>
          </ac:spMkLst>
        </pc:spChg>
      </pc:sldChg>
      <pc:sldChg chg="delCm modCm">
        <pc:chgData name="Maegan Mattock" userId="e274ee83-e6b9-43b9-b652-7cffe7762356" providerId="ADAL" clId="{917145C1-618E-444F-ADC1-470E374A1140}" dt="2024-04-22T23:08:44.683" v="52"/>
        <pc:sldMkLst>
          <pc:docMk/>
          <pc:sldMk cId="0" sldId="308"/>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17145C1-618E-444F-ADC1-470E374A1140}" dt="2024-04-22T23:08:44.683" v="52"/>
              <pc2:cmMkLst xmlns:pc2="http://schemas.microsoft.com/office/powerpoint/2019/9/main/command">
                <pc:docMk/>
                <pc:sldMk cId="0" sldId="308"/>
                <pc2:cmMk id="{D54721B1-5937-48DD-A356-347A9D42C758}"/>
              </pc2:cmMkLst>
            </pc226:cmChg>
          </p:ext>
        </pc:extLst>
      </pc:sldChg>
      <pc:sldChg chg="delCm">
        <pc:chgData name="Maegan Mattock" userId="e274ee83-e6b9-43b9-b652-7cffe7762356" providerId="ADAL" clId="{917145C1-618E-444F-ADC1-470E374A1140}" dt="2024-04-22T23:07:06.114" v="39"/>
        <pc:sldMkLst>
          <pc:docMk/>
          <pc:sldMk cId="0" sldId="310"/>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06.114" v="39"/>
              <pc2:cmMkLst xmlns:pc2="http://schemas.microsoft.com/office/powerpoint/2019/9/main/command">
                <pc:docMk/>
                <pc:sldMk cId="0" sldId="310"/>
                <pc2:cmMk id="{14F49AE5-B2D6-48C1-85E3-E84642B9ADDF}"/>
              </pc2:cmMkLst>
            </pc226:cmChg>
          </p:ext>
        </pc:extLst>
      </pc:sldChg>
      <pc:sldChg chg="delCm">
        <pc:chgData name="Maegan Mattock" userId="e274ee83-e6b9-43b9-b652-7cffe7762356" providerId="ADAL" clId="{917145C1-618E-444F-ADC1-470E374A1140}" dt="2024-04-22T23:10:32.199" v="67"/>
        <pc:sldMkLst>
          <pc:docMk/>
          <pc:sldMk cId="0" sldId="312"/>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32.199" v="67"/>
              <pc2:cmMkLst xmlns:pc2="http://schemas.microsoft.com/office/powerpoint/2019/9/main/command">
                <pc:docMk/>
                <pc:sldMk cId="0" sldId="312"/>
                <pc2:cmMk id="{D89D0082-DF60-49CB-B554-E1DF6749D7FA}"/>
              </pc2:cmMkLst>
            </pc226:cmChg>
          </p:ext>
        </pc:extLst>
      </pc:sldChg>
      <pc:sldChg chg="delCm modNotesTx">
        <pc:chgData name="Maegan Mattock" userId="e274ee83-e6b9-43b9-b652-7cffe7762356" providerId="ADAL" clId="{917145C1-618E-444F-ADC1-470E374A1140}" dt="2024-04-22T23:08:32.740" v="50" actId="20577"/>
        <pc:sldMkLst>
          <pc:docMk/>
          <pc:sldMk cId="0" sldId="31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10.590" v="40"/>
              <pc2:cmMkLst xmlns:pc2="http://schemas.microsoft.com/office/powerpoint/2019/9/main/command">
                <pc:docMk/>
                <pc:sldMk cId="0" sldId="313"/>
                <pc2:cmMk id="{A684BC02-C4BC-439A-BEFC-EC6AEE965812}"/>
              </pc2:cmMkLst>
            </pc226:cmChg>
          </p:ext>
        </pc:extLst>
      </pc:sldChg>
      <pc:sldChg chg="delCm">
        <pc:chgData name="Maegan Mattock" userId="e274ee83-e6b9-43b9-b652-7cffe7762356" providerId="ADAL" clId="{917145C1-618E-444F-ADC1-470E374A1140}" dt="2024-04-22T23:10:36.983" v="68"/>
        <pc:sldMkLst>
          <pc:docMk/>
          <pc:sldMk cId="0" sldId="314"/>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36.983" v="68"/>
              <pc2:cmMkLst xmlns:pc2="http://schemas.microsoft.com/office/powerpoint/2019/9/main/command">
                <pc:docMk/>
                <pc:sldMk cId="0" sldId="314"/>
                <pc2:cmMk id="{1B829A27-86B8-4657-9FD9-5CB83CAC0058}"/>
              </pc2:cmMkLst>
            </pc226:cmChg>
          </p:ext>
        </pc:extLst>
      </pc:sldChg>
      <pc:sldChg chg="delCm">
        <pc:chgData name="Maegan Mattock" userId="e274ee83-e6b9-43b9-b652-7cffe7762356" providerId="ADAL" clId="{917145C1-618E-444F-ADC1-470E374A1140}" dt="2024-04-22T23:07:17.477" v="43"/>
        <pc:sldMkLst>
          <pc:docMk/>
          <pc:sldMk cId="0" sldId="316"/>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14.025" v="41"/>
              <pc2:cmMkLst xmlns:pc2="http://schemas.microsoft.com/office/powerpoint/2019/9/main/command">
                <pc:docMk/>
                <pc:sldMk cId="0" sldId="316"/>
                <pc2:cmMk id="{B1054F4F-CDB8-4B11-800E-C6B82A46AA6B}"/>
              </pc2:cmMkLst>
            </pc226:cmChg>
            <pc226:cmChg xmlns:pc226="http://schemas.microsoft.com/office/powerpoint/2022/06/main/command" chg="del">
              <pc226:chgData name="Maegan Mattock" userId="e274ee83-e6b9-43b9-b652-7cffe7762356" providerId="ADAL" clId="{917145C1-618E-444F-ADC1-470E374A1140}" dt="2024-04-22T23:07:15.490" v="42"/>
              <pc2:cmMkLst xmlns:pc2="http://schemas.microsoft.com/office/powerpoint/2019/9/main/command">
                <pc:docMk/>
                <pc:sldMk cId="0" sldId="316"/>
                <pc2:cmMk id="{FBCA7F85-A79B-4CDC-BC15-CAC4122A7AA4}"/>
              </pc2:cmMkLst>
            </pc226:cmChg>
            <pc226:cmChg xmlns:pc226="http://schemas.microsoft.com/office/powerpoint/2022/06/main/command" chg="del">
              <pc226:chgData name="Maegan Mattock" userId="e274ee83-e6b9-43b9-b652-7cffe7762356" providerId="ADAL" clId="{917145C1-618E-444F-ADC1-470E374A1140}" dt="2024-04-22T23:07:17.477" v="43"/>
              <pc2:cmMkLst xmlns:pc2="http://schemas.microsoft.com/office/powerpoint/2019/9/main/command">
                <pc:docMk/>
                <pc:sldMk cId="0" sldId="316"/>
                <pc2:cmMk id="{CD5C7ECC-1FC1-4ED5-8702-2B0A6DFD2ADB}"/>
              </pc2:cmMkLst>
            </pc226:cmChg>
          </p:ext>
        </pc:extLst>
      </pc:sldChg>
      <pc:sldChg chg="delCm">
        <pc:chgData name="Maegan Mattock" userId="e274ee83-e6b9-43b9-b652-7cffe7762356" providerId="ADAL" clId="{917145C1-618E-444F-ADC1-470E374A1140}" dt="2024-04-22T23:10:42.547" v="69"/>
        <pc:sldMkLst>
          <pc:docMk/>
          <pc:sldMk cId="0" sldId="318"/>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10:42.547" v="69"/>
              <pc2:cmMkLst xmlns:pc2="http://schemas.microsoft.com/office/powerpoint/2019/9/main/command">
                <pc:docMk/>
                <pc:sldMk cId="0" sldId="318"/>
                <pc2:cmMk id="{68D80B39-A937-4808-95F8-3E8F08E9B126}"/>
              </pc2:cmMkLst>
            </pc226:cmChg>
          </p:ext>
        </pc:extLst>
      </pc:sldChg>
      <pc:sldChg chg="delCm">
        <pc:chgData name="Maegan Mattock" userId="e274ee83-e6b9-43b9-b652-7cffe7762356" providerId="ADAL" clId="{917145C1-618E-444F-ADC1-470E374A1140}" dt="2024-04-22T23:07:22.353" v="44"/>
        <pc:sldMkLst>
          <pc:docMk/>
          <pc:sldMk cId="0" sldId="321"/>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22.353" v="44"/>
              <pc2:cmMkLst xmlns:pc2="http://schemas.microsoft.com/office/powerpoint/2019/9/main/command">
                <pc:docMk/>
                <pc:sldMk cId="0" sldId="321"/>
                <pc2:cmMk id="{6A69F0C7-287F-4A46-8E56-080BC34D1D73}"/>
              </pc2:cmMkLst>
            </pc226:cmChg>
          </p:ext>
        </pc:extLst>
      </pc:sldChg>
      <pc:sldChg chg="delCm">
        <pc:chgData name="Maegan Mattock" userId="e274ee83-e6b9-43b9-b652-7cffe7762356" providerId="ADAL" clId="{917145C1-618E-444F-ADC1-470E374A1140}" dt="2024-04-22T23:07:25.812" v="45"/>
        <pc:sldMkLst>
          <pc:docMk/>
          <pc:sldMk cId="0" sldId="32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25.812" v="45"/>
              <pc2:cmMkLst xmlns:pc2="http://schemas.microsoft.com/office/powerpoint/2019/9/main/command">
                <pc:docMk/>
                <pc:sldMk cId="0" sldId="323"/>
                <pc2:cmMk id="{E69B64FF-04F1-4A88-B33B-885914BFEECD}"/>
              </pc2:cmMkLst>
            </pc226:cmChg>
          </p:ext>
        </pc:extLst>
      </pc:sldChg>
      <pc:sldChg chg="delCm">
        <pc:chgData name="Maegan Mattock" userId="e274ee83-e6b9-43b9-b652-7cffe7762356" providerId="ADAL" clId="{917145C1-618E-444F-ADC1-470E374A1140}" dt="2024-04-22T23:07:29.211" v="46"/>
        <pc:sldMkLst>
          <pc:docMk/>
          <pc:sldMk cId="0" sldId="325"/>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29.211" v="46"/>
              <pc2:cmMkLst xmlns:pc2="http://schemas.microsoft.com/office/powerpoint/2019/9/main/command">
                <pc:docMk/>
                <pc:sldMk cId="0" sldId="325"/>
                <pc2:cmMk id="{7C59F7FD-57B3-4D79-9A8B-FBF8FD30771D}"/>
              </pc2:cmMkLst>
            </pc226:cmChg>
          </p:ext>
        </pc:extLst>
      </pc:sldChg>
      <pc:sldChg chg="delCm">
        <pc:chgData name="Maegan Mattock" userId="e274ee83-e6b9-43b9-b652-7cffe7762356" providerId="ADAL" clId="{917145C1-618E-444F-ADC1-470E374A1140}" dt="2024-04-22T23:07:32.020" v="47"/>
        <pc:sldMkLst>
          <pc:docMk/>
          <pc:sldMk cId="0" sldId="32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7:32.020" v="47"/>
              <pc2:cmMkLst xmlns:pc2="http://schemas.microsoft.com/office/powerpoint/2019/9/main/command">
                <pc:docMk/>
                <pc:sldMk cId="0" sldId="327"/>
                <pc2:cmMk id="{A9228BDB-745E-406F-B321-6C3FE29EF3E0}"/>
              </pc2:cmMkLst>
            </pc226:cmChg>
          </p:ext>
        </pc:extLst>
      </pc:sldChg>
      <pc:sldChg chg="delCm modCm">
        <pc:chgData name="Maegan Mattock" userId="e274ee83-e6b9-43b9-b652-7cffe7762356" providerId="ADAL" clId="{917145C1-618E-444F-ADC1-470E374A1140}" dt="2024-04-22T23:06:48.765" v="34"/>
        <pc:sldMkLst>
          <pc:docMk/>
          <pc:sldMk cId="2758851347" sldId="330"/>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17145C1-618E-444F-ADC1-470E374A1140}" dt="2024-04-22T23:06:48.765" v="34"/>
              <pc2:cmMkLst xmlns:pc2="http://schemas.microsoft.com/office/powerpoint/2019/9/main/command">
                <pc:docMk/>
                <pc:sldMk cId="2758851347" sldId="330"/>
                <pc2:cmMk id="{868B78C8-FB08-4329-A1C2-414363C93CB2}"/>
              </pc2:cmMkLst>
            </pc226:cmChg>
          </p:ext>
        </pc:extLst>
      </pc:sldChg>
      <pc:sldChg chg="delCm modCm">
        <pc:chgData name="Maegan Mattock" userId="e274ee83-e6b9-43b9-b652-7cffe7762356" providerId="ADAL" clId="{917145C1-618E-444F-ADC1-470E374A1140}" dt="2024-04-22T23:06:57.261" v="37"/>
        <pc:sldMkLst>
          <pc:docMk/>
          <pc:sldMk cId="2573147988" sldId="335"/>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17145C1-618E-444F-ADC1-470E374A1140}" dt="2024-04-22T23:06:57.261" v="37"/>
              <pc2:cmMkLst xmlns:pc2="http://schemas.microsoft.com/office/powerpoint/2019/9/main/command">
                <pc:docMk/>
                <pc:sldMk cId="2573147988" sldId="335"/>
                <pc2:cmMk id="{4D1A039A-C438-4DED-8511-F1A27BE86C77}"/>
              </pc2:cmMkLst>
            </pc226:cmChg>
          </p:ext>
        </pc:extLst>
      </pc:sldChg>
      <pc:sldChg chg="delCm modNotesTx">
        <pc:chgData name="Maegan Mattock" userId="e274ee83-e6b9-43b9-b652-7cffe7762356" providerId="ADAL" clId="{917145C1-618E-444F-ADC1-470E374A1140}" dt="2024-04-22T23:06:28.432" v="27" actId="12"/>
        <pc:sldMkLst>
          <pc:docMk/>
          <pc:sldMk cId="283447439" sldId="336"/>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4:40.848" v="7"/>
              <pc2:cmMkLst xmlns:pc2="http://schemas.microsoft.com/office/powerpoint/2019/9/main/command">
                <pc:docMk/>
                <pc:sldMk cId="283447439" sldId="336"/>
                <pc2:cmMk id="{38CB6F7E-3A30-4A35-B0AA-01B1DF849B32}"/>
              </pc2:cmMkLst>
            </pc226:cmChg>
            <pc226:cmChg xmlns:pc226="http://schemas.microsoft.com/office/powerpoint/2022/06/main/command" chg="del">
              <pc226:chgData name="Maegan Mattock" userId="e274ee83-e6b9-43b9-b652-7cffe7762356" providerId="ADAL" clId="{917145C1-618E-444F-ADC1-470E374A1140}" dt="2024-04-22T23:04:42.713" v="8"/>
              <pc2:cmMkLst xmlns:pc2="http://schemas.microsoft.com/office/powerpoint/2019/9/main/command">
                <pc:docMk/>
                <pc:sldMk cId="283447439" sldId="336"/>
                <pc2:cmMk id="{1EACE6BF-BD33-458E-AF53-A9DCF5CCFDA4}"/>
              </pc2:cmMkLst>
            </pc226:cmChg>
          </p:ext>
        </pc:extLst>
      </pc:sldChg>
      <pc:sldChg chg="delCm">
        <pc:chgData name="Maegan Mattock" userId="e274ee83-e6b9-43b9-b652-7cffe7762356" providerId="ADAL" clId="{917145C1-618E-444F-ADC1-470E374A1140}" dt="2024-04-22T23:06:38.442" v="30"/>
        <pc:sldMkLst>
          <pc:docMk/>
          <pc:sldMk cId="3160348066" sldId="33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6:37.007" v="29"/>
              <pc2:cmMkLst xmlns:pc2="http://schemas.microsoft.com/office/powerpoint/2019/9/main/command">
                <pc:docMk/>
                <pc:sldMk cId="3160348066" sldId="337"/>
                <pc2:cmMk id="{43396707-B61F-4EE4-823D-203BC56AC78B}"/>
              </pc2:cmMkLst>
            </pc226:cmChg>
            <pc226:cmChg xmlns:pc226="http://schemas.microsoft.com/office/powerpoint/2022/06/main/command" chg="del">
              <pc226:chgData name="Maegan Mattock" userId="e274ee83-e6b9-43b9-b652-7cffe7762356" providerId="ADAL" clId="{917145C1-618E-444F-ADC1-470E374A1140}" dt="2024-04-22T23:06:35.245" v="28"/>
              <pc2:cmMkLst xmlns:pc2="http://schemas.microsoft.com/office/powerpoint/2019/9/main/command">
                <pc:docMk/>
                <pc:sldMk cId="3160348066" sldId="337"/>
                <pc2:cmMk id="{5234072A-DDAB-439F-BDCD-228144233DA6}"/>
              </pc2:cmMkLst>
            </pc226:cmChg>
            <pc226:cmChg xmlns:pc226="http://schemas.microsoft.com/office/powerpoint/2022/06/main/command" chg="del">
              <pc226:chgData name="Maegan Mattock" userId="e274ee83-e6b9-43b9-b652-7cffe7762356" providerId="ADAL" clId="{917145C1-618E-444F-ADC1-470E374A1140}" dt="2024-04-22T23:06:38.442" v="30"/>
              <pc2:cmMkLst xmlns:pc2="http://schemas.microsoft.com/office/powerpoint/2019/9/main/command">
                <pc:docMk/>
                <pc:sldMk cId="3160348066" sldId="337"/>
                <pc2:cmMk id="{0460C4CE-A351-477D-A2DA-266EA192D97E}"/>
              </pc2:cmMkLst>
            </pc226:cmChg>
          </p:ext>
        </pc:extLst>
      </pc:sldChg>
      <pc:sldChg chg="delCm">
        <pc:chgData name="Maegan Mattock" userId="e274ee83-e6b9-43b9-b652-7cffe7762356" providerId="ADAL" clId="{917145C1-618E-444F-ADC1-470E374A1140}" dt="2024-04-22T23:06:43.300" v="32"/>
        <pc:sldMkLst>
          <pc:docMk/>
          <pc:sldMk cId="4126470851" sldId="338"/>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6:43.300" v="32"/>
              <pc2:cmMkLst xmlns:pc2="http://schemas.microsoft.com/office/powerpoint/2019/9/main/command">
                <pc:docMk/>
                <pc:sldMk cId="4126470851" sldId="338"/>
                <pc2:cmMk id="{A6BD852E-2C1B-4E93-945F-F17DBA776D07}"/>
              </pc2:cmMkLst>
            </pc226:cmChg>
            <pc226:cmChg xmlns:pc226="http://schemas.microsoft.com/office/powerpoint/2022/06/main/command" chg="del">
              <pc226:chgData name="Maegan Mattock" userId="e274ee83-e6b9-43b9-b652-7cffe7762356" providerId="ADAL" clId="{917145C1-618E-444F-ADC1-470E374A1140}" dt="2024-04-22T23:06:41.458" v="31"/>
              <pc2:cmMkLst xmlns:pc2="http://schemas.microsoft.com/office/powerpoint/2019/9/main/command">
                <pc:docMk/>
                <pc:sldMk cId="4126470851" sldId="338"/>
                <pc2:cmMk id="{866FC9CE-FD75-4CA9-9E54-EFF76B227770}"/>
              </pc2:cmMkLst>
            </pc226:cmChg>
          </p:ext>
        </pc:extLst>
      </pc:sldChg>
      <pc:sldChg chg="delCm">
        <pc:chgData name="Maegan Mattock" userId="e274ee83-e6b9-43b9-b652-7cffe7762356" providerId="ADAL" clId="{917145C1-618E-444F-ADC1-470E374A1140}" dt="2024-04-22T23:06:52.701" v="35"/>
        <pc:sldMkLst>
          <pc:docMk/>
          <pc:sldMk cId="1405352160" sldId="370"/>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17145C1-618E-444F-ADC1-470E374A1140}" dt="2024-04-22T23:06:52.701" v="35"/>
              <pc2:cmMkLst xmlns:pc2="http://schemas.microsoft.com/office/powerpoint/2019/9/main/command">
                <pc:docMk/>
                <pc:sldMk cId="1405352160" sldId="370"/>
                <pc2:cmMk id="{F8AABA3B-EA45-45D1-BC36-5C3F659F3E32}"/>
              </pc2:cmMkLst>
            </pc226:cmChg>
          </p:ext>
        </pc:extLst>
      </pc:sldChg>
    </pc:docChg>
  </pc:docChgLst>
  <pc:docChgLst>
    <pc:chgData name="Maegan Mattock" userId="e274ee83-e6b9-43b9-b652-7cffe7762356" providerId="ADAL" clId="{8EA0B0F9-1214-465F-827B-2035BCA9C033}"/>
    <pc:docChg chg="undo custSel delSld modSld delMainMaster">
      <pc:chgData name="Maegan Mattock" userId="e274ee83-e6b9-43b9-b652-7cffe7762356" providerId="ADAL" clId="{8EA0B0F9-1214-465F-827B-2035BCA9C033}" dt="2024-04-22T19:54:48.745" v="65" actId="20577"/>
      <pc:docMkLst>
        <pc:docMk/>
      </pc:docMkLst>
      <pc:sldChg chg="delCm">
        <pc:chgData name="Maegan Mattock" userId="e274ee83-e6b9-43b9-b652-7cffe7762356" providerId="ADAL" clId="{8EA0B0F9-1214-465F-827B-2035BCA9C033}" dt="2024-04-09T00:24:00.905" v="2"/>
        <pc:sldMkLst>
          <pc:docMk/>
          <pc:sldMk cId="0" sldId="256"/>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8EA0B0F9-1214-465F-827B-2035BCA9C033}" dt="2024-04-09T00:24:00.905" v="2"/>
              <pc2:cmMkLst xmlns:pc2="http://schemas.microsoft.com/office/powerpoint/2019/9/main/command">
                <pc:docMk/>
                <pc:sldMk cId="0" sldId="256"/>
                <pc2:cmMk id="{95517A24-34FB-4A63-B9EF-495709028900}"/>
              </pc2:cmMkLst>
            </pc226:cmChg>
          </p:ext>
        </pc:extLst>
      </pc:sldChg>
      <pc:sldChg chg="addCm delCm">
        <pc:chgData name="Maegan Mattock" userId="e274ee83-e6b9-43b9-b652-7cffe7762356" providerId="ADAL" clId="{8EA0B0F9-1214-465F-827B-2035BCA9C033}" dt="2024-04-09T00:25:12.860" v="4"/>
        <pc:sldMkLst>
          <pc:docMk/>
          <pc:sldMk cId="0" sldId="265"/>
        </pc:sldMkLst>
        <pc:extLst>
          <p:ext xmlns:p="http://schemas.openxmlformats.org/presentationml/2006/main" uri="{D6D511B9-2390-475A-947B-AFAB55BFBCF1}">
            <pc226:cmChg xmlns:pc226="http://schemas.microsoft.com/office/powerpoint/2022/06/main/command" chg="add">
              <pc226:chgData name="Maegan Mattock" userId="e274ee83-e6b9-43b9-b652-7cffe7762356" providerId="ADAL" clId="{8EA0B0F9-1214-465F-827B-2035BCA9C033}" dt="2024-04-09T00:25:12.860" v="4"/>
              <pc2:cmMkLst xmlns:pc2="http://schemas.microsoft.com/office/powerpoint/2019/9/main/command">
                <pc:docMk/>
                <pc:sldMk cId="0" sldId="265"/>
                <pc2:cmMk id="{60A9712B-A026-4D42-AFD9-406DF270EF2A}"/>
              </pc2:cmMkLst>
            </pc226:cmChg>
            <pc226:cmChg xmlns:pc226="http://schemas.microsoft.com/office/powerpoint/2022/06/main/command" chg="del">
              <pc226:chgData name="Maegan Mattock" userId="e274ee83-e6b9-43b9-b652-7cffe7762356" providerId="ADAL" clId="{8EA0B0F9-1214-465F-827B-2035BCA9C033}" dt="2024-04-09T00:25:06.332" v="3"/>
              <pc2:cmMkLst xmlns:pc2="http://schemas.microsoft.com/office/powerpoint/2019/9/main/command">
                <pc:docMk/>
                <pc:sldMk cId="0" sldId="265"/>
                <pc2:cmMk id="{7041D5F3-CFBF-4790-A0FF-519BDB81FF6B}"/>
              </pc2:cmMkLst>
            </pc226:cmChg>
          </p:ext>
        </pc:extLst>
      </pc:sldChg>
      <pc:sldChg chg="delCm">
        <pc:chgData name="Maegan Mattock" userId="e274ee83-e6b9-43b9-b652-7cffe7762356" providerId="ADAL" clId="{8EA0B0F9-1214-465F-827B-2035BCA9C033}" dt="2024-04-09T00:25:58.263" v="5"/>
        <pc:sldMkLst>
          <pc:docMk/>
          <pc:sldMk cId="0" sldId="26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8EA0B0F9-1214-465F-827B-2035BCA9C033}" dt="2024-04-09T00:25:58.263" v="5"/>
              <pc2:cmMkLst xmlns:pc2="http://schemas.microsoft.com/office/powerpoint/2019/9/main/command">
                <pc:docMk/>
                <pc:sldMk cId="0" sldId="267"/>
                <pc2:cmMk id="{466E2195-1DC7-4AA1-8D9B-4858FCE5A333}"/>
              </pc2:cmMkLst>
            </pc226:cmChg>
          </p:ext>
        </pc:extLst>
      </pc:sldChg>
      <pc:sldChg chg="modNotesTx">
        <pc:chgData name="Maegan Mattock" userId="e274ee83-e6b9-43b9-b652-7cffe7762356" providerId="ADAL" clId="{8EA0B0F9-1214-465F-827B-2035BCA9C033}" dt="2024-04-22T19:54:48.745" v="65" actId="20577"/>
        <pc:sldMkLst>
          <pc:docMk/>
          <pc:sldMk cId="0" sldId="297"/>
        </pc:sldMkLst>
      </pc:sldChg>
      <pc:sldChg chg="modCm">
        <pc:chgData name="Maegan Mattock" userId="e274ee83-e6b9-43b9-b652-7cffe7762356" providerId="ADAL" clId="{8EA0B0F9-1214-465F-827B-2035BCA9C033}" dt="2024-04-09T00:28:20.349" v="28"/>
        <pc:sldMkLst>
          <pc:docMk/>
          <pc:sldMk cId="0" sldId="302"/>
        </pc:sldMkLst>
        <pc:extLst>
          <p:ext xmlns:p="http://schemas.openxmlformats.org/presentationml/2006/main" uri="{D6D511B9-2390-475A-947B-AFAB55BFBCF1}">
            <pc226:cmChg xmlns:pc226="http://schemas.microsoft.com/office/powerpoint/2022/06/main/command" chg="mod">
              <pc226:chgData name="Maegan Mattock" userId="e274ee83-e6b9-43b9-b652-7cffe7762356" providerId="ADAL" clId="{8EA0B0F9-1214-465F-827B-2035BCA9C033}" dt="2024-04-09T00:28:20.349" v="28"/>
              <pc2:cmMkLst xmlns:pc2="http://schemas.microsoft.com/office/powerpoint/2019/9/main/command">
                <pc:docMk/>
                <pc:sldMk cId="0" sldId="302"/>
                <pc2:cmMk id="{402D21A2-D492-46A5-86F8-1C440867564C}"/>
              </pc2:cmMkLst>
            </pc226:cmChg>
            <pc226:cmChg xmlns:pc226="http://schemas.microsoft.com/office/powerpoint/2022/06/main/command" chg="mod">
              <pc226:chgData name="Maegan Mattock" userId="e274ee83-e6b9-43b9-b652-7cffe7762356" providerId="ADAL" clId="{8EA0B0F9-1214-465F-827B-2035BCA9C033}" dt="2024-04-09T00:28:18.826" v="27"/>
              <pc2:cmMkLst xmlns:pc2="http://schemas.microsoft.com/office/powerpoint/2019/9/main/command">
                <pc:docMk/>
                <pc:sldMk cId="0" sldId="302"/>
                <pc2:cmMk id="{A73442FA-6FA1-46DC-97F1-AD310CD78515}"/>
              </pc2:cmMkLst>
            </pc226:cmChg>
          </p:ext>
        </pc:extLst>
      </pc:sldChg>
      <pc:sldChg chg="del">
        <pc:chgData name="Maegan Mattock" userId="e274ee83-e6b9-43b9-b652-7cffe7762356" providerId="ADAL" clId="{8EA0B0F9-1214-465F-827B-2035BCA9C033}" dt="2024-04-09T00:28:28.290" v="29" actId="2696"/>
        <pc:sldMkLst>
          <pc:docMk/>
          <pc:sldMk cId="0" sldId="303"/>
        </pc:sldMkLst>
      </pc:sldChg>
      <pc:sldChg chg="addCm delCm modCm">
        <pc:chgData name="Maegan Mattock" userId="e274ee83-e6b9-43b9-b652-7cffe7762356" providerId="ADAL" clId="{8EA0B0F9-1214-465F-827B-2035BCA9C033}" dt="2024-04-09T00:29:54.227" v="32"/>
        <pc:sldMkLst>
          <pc:docMk/>
          <pc:sldMk cId="0" sldId="312"/>
        </pc:sldMkLst>
        <pc:extLst>
          <p:ext xmlns:p="http://schemas.openxmlformats.org/presentationml/2006/main" uri="{D6D511B9-2390-475A-947B-AFAB55BFBCF1}">
            <pc226:cmChg xmlns:pc226="http://schemas.microsoft.com/office/powerpoint/2022/06/main/command" chg="add del mod">
              <pc226:chgData name="Maegan Mattock" userId="e274ee83-e6b9-43b9-b652-7cffe7762356" providerId="ADAL" clId="{8EA0B0F9-1214-465F-827B-2035BCA9C033}" dt="2024-04-09T00:29:54.227" v="32"/>
              <pc2:cmMkLst xmlns:pc2="http://schemas.microsoft.com/office/powerpoint/2019/9/main/command">
                <pc:docMk/>
                <pc:sldMk cId="0" sldId="312"/>
                <pc2:cmMk id="{D89D0082-DF60-49CB-B554-E1DF6749D7FA}"/>
              </pc2:cmMkLst>
            </pc226:cmChg>
          </p:ext>
        </pc:extLst>
      </pc:sldChg>
      <pc:sldChg chg="addSp delSp modSp mod">
        <pc:chgData name="Maegan Mattock" userId="e274ee83-e6b9-43b9-b652-7cffe7762356" providerId="ADAL" clId="{8EA0B0F9-1214-465F-827B-2035BCA9C033}" dt="2024-04-09T00:19:22.616" v="1" actId="478"/>
        <pc:sldMkLst>
          <pc:docMk/>
          <pc:sldMk cId="0" sldId="316"/>
        </pc:sldMkLst>
        <pc:spChg chg="add del mod">
          <ac:chgData name="Maegan Mattock" userId="e274ee83-e6b9-43b9-b652-7cffe7762356" providerId="ADAL" clId="{8EA0B0F9-1214-465F-827B-2035BCA9C033}" dt="2024-04-09T00:19:22.616" v="1" actId="478"/>
          <ac:spMkLst>
            <pc:docMk/>
            <pc:sldMk cId="0" sldId="316"/>
            <ac:spMk id="2" creationId="{8AA2C01B-BF13-897F-53F3-87E1C01A801E}"/>
          </ac:spMkLst>
        </pc:spChg>
      </pc:sldChg>
      <pc:sldChg chg="delCm modCm">
        <pc:chgData name="Maegan Mattock" userId="e274ee83-e6b9-43b9-b652-7cffe7762356" providerId="ADAL" clId="{8EA0B0F9-1214-465F-827B-2035BCA9C033}" dt="2024-04-09T00:27:44.928" v="26"/>
        <pc:sldMkLst>
          <pc:docMk/>
          <pc:sldMk cId="2758851347" sldId="330"/>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8EA0B0F9-1214-465F-827B-2035BCA9C033}" dt="2024-04-09T00:27:41.466" v="25"/>
              <pc2:cmMkLst xmlns:pc2="http://schemas.microsoft.com/office/powerpoint/2019/9/main/command">
                <pc:docMk/>
                <pc:sldMk cId="2758851347" sldId="330"/>
                <pc2:cmMk id="{5074CE67-E463-41C3-99BB-BF74E35D59A8}"/>
              </pc2:cmMkLst>
            </pc226:cmChg>
            <pc226:cmChg xmlns:pc226="http://schemas.microsoft.com/office/powerpoint/2022/06/main/command" chg="del">
              <pc226:chgData name="Maegan Mattock" userId="e274ee83-e6b9-43b9-b652-7cffe7762356" providerId="ADAL" clId="{8EA0B0F9-1214-465F-827B-2035BCA9C033}" dt="2024-04-09T00:27:44.928" v="26"/>
              <pc2:cmMkLst xmlns:pc2="http://schemas.microsoft.com/office/powerpoint/2019/9/main/command">
                <pc:docMk/>
                <pc:sldMk cId="2758851347" sldId="330"/>
                <pc2:cmMk id="{DF0BBFAA-D6B3-41C3-A43F-EE8AD5B6E971}"/>
              </pc2:cmMkLst>
            </pc226:cmChg>
          </p:ext>
        </pc:extLst>
      </pc:sldChg>
      <pc:sldChg chg="modSp mod modCm">
        <pc:chgData name="Maegan Mattock" userId="e274ee83-e6b9-43b9-b652-7cffe7762356" providerId="ADAL" clId="{8EA0B0F9-1214-465F-827B-2035BCA9C033}" dt="2024-04-09T00:27:34.112" v="23"/>
        <pc:sldMkLst>
          <pc:docMk/>
          <pc:sldMk cId="4126470851" sldId="338"/>
        </pc:sldMkLst>
        <pc:graphicFrameChg chg="modGraphic">
          <ac:chgData name="Maegan Mattock" userId="e274ee83-e6b9-43b9-b652-7cffe7762356" providerId="ADAL" clId="{8EA0B0F9-1214-465F-827B-2035BCA9C033}" dt="2024-04-09T00:27:19.186" v="22" actId="313"/>
          <ac:graphicFrameMkLst>
            <pc:docMk/>
            <pc:sldMk cId="4126470851" sldId="338"/>
            <ac:graphicFrameMk id="2" creationId="{E1F7D2C2-7CDC-7B0B-ABAD-953FF4959CD9}"/>
          </ac:graphicFrameMkLst>
        </pc:graphicFrameChg>
        <pc:extLst>
          <p:ext xmlns:p="http://schemas.openxmlformats.org/presentationml/2006/main" uri="{D6D511B9-2390-475A-947B-AFAB55BFBCF1}">
            <pc226:cmChg xmlns:pc226="http://schemas.microsoft.com/office/powerpoint/2022/06/main/command" chg="">
              <pc226:chgData name="Maegan Mattock" userId="e274ee83-e6b9-43b9-b652-7cffe7762356" providerId="ADAL" clId="{8EA0B0F9-1214-465F-827B-2035BCA9C033}" dt="2024-04-09T00:27:34.112" v="23"/>
              <pc2:cmMkLst xmlns:pc2="http://schemas.microsoft.com/office/powerpoint/2019/9/main/command">
                <pc:docMk/>
                <pc:sldMk cId="4126470851" sldId="338"/>
                <pc2:cmMk id="{A6BD852E-2C1B-4E93-945F-F17DBA776D07}"/>
              </pc2:cmMkLst>
              <pc226:cmRplyChg chg="add">
                <pc226:chgData name="Maegan Mattock" userId="e274ee83-e6b9-43b9-b652-7cffe7762356" providerId="ADAL" clId="{8EA0B0F9-1214-465F-827B-2035BCA9C033}" dt="2024-04-09T00:27:34.112" v="23"/>
                <pc2:cmRplyMkLst xmlns:pc2="http://schemas.microsoft.com/office/powerpoint/2019/9/main/command">
                  <pc:docMk/>
                  <pc:sldMk cId="4126470851" sldId="338"/>
                  <pc2:cmMk id="{A6BD852E-2C1B-4E93-945F-F17DBA776D07}"/>
                  <pc2:cmRplyMk id="{819465E4-2E7E-4913-A6FB-06D6A61E6A30}"/>
                </pc2:cmRplyMkLst>
              </pc226:cmRplyChg>
            </pc226:cmChg>
            <pc226:cmChg xmlns:pc226="http://schemas.microsoft.com/office/powerpoint/2022/06/main/command" chg="mod">
              <pc226:chgData name="Maegan Mattock" userId="e274ee83-e6b9-43b9-b652-7cffe7762356" providerId="ADAL" clId="{8EA0B0F9-1214-465F-827B-2035BCA9C033}" dt="2024-04-09T00:27:13.798" v="21"/>
              <pc2:cmMkLst xmlns:pc2="http://schemas.microsoft.com/office/powerpoint/2019/9/main/command">
                <pc:docMk/>
                <pc:sldMk cId="4126470851" sldId="338"/>
                <pc2:cmMk id="{866FC9CE-FD75-4CA9-9E54-EFF76B227770}"/>
              </pc2:cmMkLst>
            </pc226:cmChg>
          </p:ext>
        </pc:extLst>
      </pc:sldChg>
      <pc:sldMasterChg chg="del delSldLayout">
        <pc:chgData name="Maegan Mattock" userId="e274ee83-e6b9-43b9-b652-7cffe7762356" providerId="ADAL" clId="{8EA0B0F9-1214-465F-827B-2035BCA9C033}" dt="2024-04-09T00:28:28.290" v="29" actId="2696"/>
        <pc:sldMasterMkLst>
          <pc:docMk/>
          <pc:sldMasterMk cId="0" sldId="2147483672"/>
        </pc:sldMasterMkLst>
        <pc:sldLayoutChg chg="del">
          <pc:chgData name="Maegan Mattock" userId="e274ee83-e6b9-43b9-b652-7cffe7762356" providerId="ADAL" clId="{8EA0B0F9-1214-465F-827B-2035BCA9C033}" dt="2024-04-09T00:28:28.290" v="29" actId="2696"/>
          <pc:sldLayoutMkLst>
            <pc:docMk/>
            <pc:sldMasterMk cId="0" sldId="2147483672"/>
            <pc:sldLayoutMk cId="0" sldId="2147483673"/>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4"/>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5"/>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6"/>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7"/>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8"/>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79"/>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0"/>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1"/>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2"/>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3"/>
          </pc:sldLayoutMkLst>
        </pc:sldLayoutChg>
        <pc:sldLayoutChg chg="del">
          <pc:chgData name="Maegan Mattock" userId="e274ee83-e6b9-43b9-b652-7cffe7762356" providerId="ADAL" clId="{8EA0B0F9-1214-465F-827B-2035BCA9C033}" dt="2024-04-09T00:28:28.290" v="29" actId="2696"/>
          <pc:sldLayoutMkLst>
            <pc:docMk/>
            <pc:sldMasterMk cId="0" sldId="2147483672"/>
            <pc:sldLayoutMk cId="0" sldId="214748368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64A42B-B3EB-AF67-7240-ECD0D97273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9D2081-F1B7-F5E2-CD17-EDF26AC887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CBF1AC-E1A1-4FDD-8A4B-4BDC19D81CFD}" type="datetimeFigureOut">
              <a:rPr lang="en-US" smtClean="0"/>
              <a:t>4/22/2024</a:t>
            </a:fld>
            <a:endParaRPr lang="en-US"/>
          </a:p>
        </p:txBody>
      </p:sp>
      <p:sp>
        <p:nvSpPr>
          <p:cNvPr id="4" name="Footer Placeholder 3">
            <a:extLst>
              <a:ext uri="{FF2B5EF4-FFF2-40B4-BE49-F238E27FC236}">
                <a16:creationId xmlns:a16="http://schemas.microsoft.com/office/drawing/2014/main" id="{A07FA19D-E1B8-CCB9-CAA7-592DA873DC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8A032E-C8D3-1863-3D70-1BD0A066BC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861199-D8C8-4E3F-B9E7-D4993B008EFD}" type="slidenum">
              <a:rPr lang="en-US" smtClean="0"/>
              <a:t>‹#›</a:t>
            </a:fld>
            <a:endParaRPr lang="en-US"/>
          </a:p>
        </p:txBody>
      </p:sp>
    </p:spTree>
    <p:extLst>
      <p:ext uri="{BB962C8B-B14F-4D97-AF65-F5344CB8AC3E}">
        <p14:creationId xmlns:p14="http://schemas.microsoft.com/office/powerpoint/2010/main" val="3714859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hapinhall.org/sites/default/files/CY_YT_RE0516_1.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aily.jstor.org/school-suspensions-racial-discipline-ga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ypresscollege.edu/academics/divisions-special-programs/health-science/mortuary-science/" TargetMode="External"/><Relationship Id="rId7" Type="http://schemas.openxmlformats.org/officeDocument/2006/relationships/hyperlink" Target="http://www.wlac.edu/Dental/index.aspx"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skylinecollege.edu/respiratorycarebachelors/" TargetMode="External"/><Relationship Id="rId5" Type="http://schemas.openxmlformats.org/officeDocument/2006/relationships/hyperlink" Target="https://www.smc.edu/academics/academic-departments/interaction-design/index.php#:~:text=Santa%20Monica%20College%20is%20currently%20offering%20a%20Bachelor,are%20appealing%2C%20effective%20and%20intuitive%20for%20their%20users." TargetMode="External"/><Relationship Id="rId4" Type="http://schemas.openxmlformats.org/officeDocument/2006/relationships/hyperlink" Target="http://www.sdmesa.edu/academics/bachelors-degree/program.shtml"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Trainer’s Note: </a:t>
            </a:r>
            <a:r>
              <a:rPr lang="en-US" b="0" dirty="0"/>
              <a:t>Use this opportunity to provide welcome and introductions, depending on the size of your group. </a:t>
            </a:r>
            <a:endParaRPr b="1" dirty="0"/>
          </a:p>
          <a:p>
            <a:pPr marL="0" lvl="0" indent="0" algn="l" rtl="0">
              <a:spcBef>
                <a:spcPts val="0"/>
              </a:spcBef>
              <a:spcAft>
                <a:spcPts val="0"/>
              </a:spcAft>
              <a:buNone/>
            </a:pPr>
            <a:endParaRPr dirty="0"/>
          </a:p>
        </p:txBody>
      </p:sp>
      <p:sp>
        <p:nvSpPr>
          <p:cNvPr id="245" name="Google Shape;2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Now that we have heard from the youth, why is higher education so important? </a:t>
            </a:r>
            <a:endParaRPr sz="1200">
              <a:latin typeface="Calibri"/>
              <a:ea typeface="Calibri"/>
              <a:cs typeface="Calibri"/>
              <a:sym typeface="Calibri"/>
            </a:endParaRPr>
          </a:p>
        </p:txBody>
      </p:sp>
      <p:sp>
        <p:nvSpPr>
          <p:cNvPr id="355" name="Google Shape;3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Simply put, the investment you m</a:t>
            </a:r>
            <a:r>
              <a:rPr lang="en-US" sz="1200" dirty="0">
                <a:solidFill>
                  <a:schemeClr val="dk1"/>
                </a:solidFill>
                <a:latin typeface="Calibri"/>
                <a:ea typeface="Calibri"/>
                <a:cs typeface="Calibri"/>
                <a:sym typeface="Calibri"/>
              </a:rPr>
              <a:t>ake to pursue a college degree pays off in terms of future earnings. As you can see, the average annual salary of someone with only a high school diploma is about $44,000 compared to about $74,000 for someone with a 4-year degree, or bachelor’s degree.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When added up over the course of one’s lifetime, the difference in earnings can equal to a million more dollars!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fr-FR" sz="1200" b="1" dirty="0">
                <a:latin typeface="Calibri"/>
                <a:ea typeface="Calibri"/>
                <a:cs typeface="Calibri"/>
                <a:sym typeface="Calibri"/>
              </a:rPr>
              <a:t>Source</a:t>
            </a:r>
            <a:r>
              <a:rPr lang="fr-FR" sz="1200" dirty="0">
                <a:latin typeface="Calibri"/>
                <a:ea typeface="Calibri"/>
                <a:cs typeface="Calibri"/>
                <a:sym typeface="Calibri"/>
              </a:rPr>
              <a:t>: </a:t>
            </a:r>
            <a:r>
              <a:rPr lang="en-US" dirty="0"/>
              <a:t>https://research.collegeboard.org/trends/education-pays</a:t>
            </a:r>
            <a:endParaRPr lang="fr-FR" dirty="0"/>
          </a:p>
        </p:txBody>
      </p:sp>
      <p:sp>
        <p:nvSpPr>
          <p:cNvPr id="366" name="Google Shape;3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1" i="0" u="none" strike="noStrike" cap="none" dirty="0">
                <a:solidFill>
                  <a:schemeClr val="dk1"/>
                </a:solidFill>
                <a:latin typeface="Calibri"/>
                <a:ea typeface="Calibri"/>
                <a:cs typeface="Calibri"/>
                <a:sym typeface="Calibri"/>
              </a:rPr>
              <a:t>Having a higher education also pays off in other ways.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Not only do college graduates earn more on average, but they also have greater job stability and lower rates of unemployment. </a:t>
            </a: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College is the key to ensuring economic security. Nationally, 70</a:t>
            </a:r>
            <a:r>
              <a:rPr lang="en-US" sz="1200" u="sng" dirty="0">
                <a:solidFill>
                  <a:schemeClr val="dk1"/>
                </a:solidFill>
                <a:latin typeface="Calibri"/>
                <a:ea typeface="Calibri"/>
                <a:cs typeface="Calibri"/>
                <a:sym typeface="Calibri"/>
              </a:rPr>
              <a:t>%</a:t>
            </a:r>
            <a:r>
              <a:rPr lang="en-US" sz="1200" dirty="0">
                <a:solidFill>
                  <a:schemeClr val="dk1"/>
                </a:solidFill>
                <a:latin typeface="Calibri"/>
                <a:ea typeface="Calibri"/>
                <a:cs typeface="Calibri"/>
                <a:sym typeface="Calibri"/>
              </a:rPr>
              <a:t> of all jobs require postsecondary education</a:t>
            </a: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On the flip side, there are fewer options for those without college degrees now</a:t>
            </a:r>
            <a:r>
              <a:rPr lang="en-US" sz="120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and there's more competition for jobs that pay less and have less security. Investing in a college degree is a much better deal- you have more options that pay better, too!</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A college degree is also associated with other positive life outcomes such as improved health outcomes, increased volunteering, voting and lower rates of incarceration and there is a greater likelihood of one’s children attending college.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The goal isn’t just getting foster youth a job, but helping them achieve meaningful careers, and become self-actualized adults. It’s thinking beyond self-sufficiency and recognizing that higher education is a key part of achieving well-being.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1" i="0" u="none" strike="noStrike" cap="none" dirty="0">
                <a:solidFill>
                  <a:schemeClr val="dk1"/>
                </a:solidFill>
                <a:latin typeface="Calibri"/>
                <a:ea typeface="Calibri"/>
                <a:cs typeface="Calibri"/>
                <a:sym typeface="Calibri"/>
              </a:rPr>
              <a:t>Sources: </a:t>
            </a:r>
            <a:endParaRPr dirty="0"/>
          </a:p>
          <a:p>
            <a:pPr marL="0" marR="0" lvl="0" indent="0" algn="l" rtl="0">
              <a:spcBef>
                <a:spcPts val="0"/>
              </a:spcBef>
              <a:spcAft>
                <a:spcPts val="0"/>
              </a:spcAft>
              <a:buClr>
                <a:schemeClr val="dk1"/>
              </a:buClr>
              <a:buSzPts val="300"/>
              <a:buFont typeface="Calibri"/>
              <a:buNone/>
            </a:pPr>
            <a:r>
              <a:rPr lang="en-US" dirty="0"/>
              <a:t>https://research.collegeboard.org/trends/education-pays</a:t>
            </a:r>
          </a:p>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https://cew.georgetown.edu/wp-content/uploads/2014/11/Recovery2020.SR_.Web_.pdf</a:t>
            </a:r>
            <a:endParaRPr dirty="0"/>
          </a:p>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https://research.collegeboard.org/pdf/education-pays-2004-full-report.pdf</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89" name="Google Shape;3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dirty="0">
                <a:latin typeface="Calibri"/>
                <a:ea typeface="Calibri"/>
                <a:cs typeface="Calibri"/>
                <a:sym typeface="Calibri"/>
              </a:rPr>
              <a:t>While we know the benefits of postsecondary education, how do our youth feel about it?</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What percentage of youth do you think want to go to college?</a:t>
            </a:r>
            <a:endParaRPr dirty="0"/>
          </a:p>
          <a:p>
            <a:pPr marL="0" indent="0"/>
            <a:r>
              <a:rPr lang="en-US" sz="1200" dirty="0">
                <a:latin typeface="Calibri"/>
                <a:ea typeface="Calibri"/>
                <a:cs typeface="Calibri"/>
                <a:sym typeface="Calibri"/>
              </a:rPr>
              <a:t>Most youth in care- 91% in California- report that they want to go to college and understand that college is desirable.</a:t>
            </a:r>
            <a:r>
              <a:rPr lang="en-US" dirty="0"/>
              <a:t> </a:t>
            </a:r>
          </a:p>
          <a:p>
            <a:pPr marL="0" indent="0"/>
            <a:endParaRPr lang="en-US" dirty="0"/>
          </a:p>
          <a:p>
            <a:pPr marL="0" lvl="0" indent="0" algn="l" rtl="0">
              <a:spcBef>
                <a:spcPts val="0"/>
              </a:spcBef>
              <a:spcAft>
                <a:spcPts val="0"/>
              </a:spcAft>
              <a:buNone/>
            </a:pPr>
            <a:r>
              <a:rPr lang="en-US" sz="1200" dirty="0">
                <a:latin typeface="Calibri"/>
                <a:ea typeface="Calibri"/>
                <a:cs typeface="Calibri"/>
                <a:sym typeface="Calibri"/>
              </a:rPr>
              <a:t>While this is positive, aspiring to go to college ad making it through to that degree are two different things.</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What percentage of youth who experienced foster care enroll in college?</a:t>
            </a:r>
            <a:endParaRPr dirty="0"/>
          </a:p>
          <a:p>
            <a:pPr marL="0" indent="0"/>
            <a:r>
              <a:rPr lang="en-US" dirty="0"/>
              <a:t>52</a:t>
            </a:r>
            <a:r>
              <a:rPr lang="en-US" sz="1200" dirty="0">
                <a:latin typeface="Calibri"/>
                <a:ea typeface="Calibri"/>
                <a:cs typeface="Calibri"/>
                <a:sym typeface="Calibri"/>
              </a:rPr>
              <a:t>% of youth in California who graduate from high school enroll in postsecondary education within one year after graduation.</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While most youth who experienced foster care want to go to college, the reality is that they face many obstacles that need to be overcome prior to actually enrolling in college.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Lastly, what percentage of youth who experienced foster care do you think achieve a college degree by the age of 23?</a:t>
            </a:r>
            <a:endParaRPr dirty="0"/>
          </a:p>
          <a:p>
            <a:pPr marL="0" lvl="0" indent="0" algn="l" rtl="0">
              <a:spcBef>
                <a:spcPts val="0"/>
              </a:spcBef>
              <a:spcAft>
                <a:spcPts val="0"/>
              </a:spcAft>
              <a:buNone/>
            </a:pPr>
            <a:r>
              <a:rPr lang="en-US" sz="1200" b="0" dirty="0">
                <a:latin typeface="Calibri"/>
                <a:ea typeface="Calibri"/>
                <a:cs typeface="Calibri"/>
                <a:sym typeface="Calibri"/>
              </a:rPr>
              <a:t>Unfortunately, youth who experienced foster care face unique challenges that result in just 10% completing a college degree by the age of 23. While this number is low, it is important to note that it has been increasing in recent years!</a:t>
            </a:r>
            <a:endParaRPr dirty="0"/>
          </a:p>
          <a:p>
            <a:pPr marL="0" lvl="0" indent="0" algn="l" rtl="0">
              <a:spcBef>
                <a:spcPts val="0"/>
              </a:spcBef>
              <a:spcAft>
                <a:spcPts val="0"/>
              </a:spcAft>
              <a:buNone/>
            </a:pPr>
            <a:endParaRPr sz="1200" b="0" dirty="0">
              <a:latin typeface="Calibri"/>
              <a:ea typeface="Calibri"/>
              <a:cs typeface="Calibri"/>
              <a:sym typeface="Calibri"/>
            </a:endParaRPr>
          </a:p>
          <a:p>
            <a:pPr marL="0" indent="0"/>
            <a:r>
              <a:rPr lang="en-US" sz="1200" dirty="0">
                <a:latin typeface="Calibri"/>
                <a:ea typeface="Calibri"/>
                <a:cs typeface="Calibri"/>
                <a:sym typeface="Calibri"/>
              </a:rPr>
              <a:t>Early in their schooling, youth in care often get labeled as “not college material” or “not college ready.” These negative labels are due to a range of unique barriers and challenges that these youth may face, due to no fault of their own. We will talk more about these challenges in the next section and what caregivers can do to improve these outcomes, and help youth to reach their higher education goals.</a:t>
            </a:r>
            <a:r>
              <a:rPr lang="en-US" dirty="0"/>
              <a:t>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dirty="0">
              <a:latin typeface="Calibri"/>
              <a:ea typeface="Calibri"/>
              <a:cs typeface="Calibri"/>
              <a:sym typeface="Calibri"/>
            </a:endParaRPr>
          </a:p>
          <a:p>
            <a:pPr marL="0" indent="0">
              <a:buClr>
                <a:schemeClr val="dk1"/>
              </a:buClr>
              <a:buSzPts val="1200"/>
            </a:pPr>
            <a:r>
              <a:rPr lang="en-US" sz="1200" b="1" dirty="0">
                <a:latin typeface="Calibri"/>
                <a:ea typeface="Calibri"/>
                <a:cs typeface="Calibri"/>
                <a:sym typeface="Calibri"/>
              </a:rPr>
              <a:t>**Trainer’s Note- Interaction Opportunity (3 minutes)</a:t>
            </a:r>
            <a:r>
              <a:rPr lang="en-US" sz="1200" dirty="0">
                <a:latin typeface="Calibri"/>
                <a:ea typeface="Calibri"/>
                <a:cs typeface="Calibri"/>
                <a:sym typeface="Calibri"/>
              </a:rPr>
              <a:t>:</a:t>
            </a:r>
            <a:r>
              <a:rPr lang="en-US" dirty="0"/>
              <a:t> </a:t>
            </a:r>
            <a:endParaRPr dirty="0"/>
          </a:p>
          <a:p>
            <a:pPr marL="0" indent="0">
              <a:buClr>
                <a:schemeClr val="dk1"/>
              </a:buClr>
              <a:buSzPts val="1200"/>
            </a:pPr>
            <a:r>
              <a:rPr lang="en-US" sz="1200" u="sng" dirty="0">
                <a:latin typeface="Calibri"/>
                <a:ea typeface="Calibri"/>
                <a:cs typeface="Calibri"/>
                <a:sym typeface="Calibri"/>
              </a:rPr>
              <a:t>In-person:</a:t>
            </a:r>
            <a:r>
              <a:rPr lang="en-US" sz="1200" u="none" dirty="0">
                <a:latin typeface="Calibri"/>
                <a:ea typeface="Calibri"/>
                <a:cs typeface="Calibri"/>
                <a:sym typeface="Calibri"/>
              </a:rPr>
              <a:t> The facilitator can ask some attendees to share their guess before revealing each correct answer. Alternatively, the facilitator can give various options and ask attendees to raise their hands.</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endParaRPr sz="1200" u="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u="none" dirty="0">
                <a:latin typeface="Calibri"/>
                <a:ea typeface="Calibri"/>
                <a:cs typeface="Calibri"/>
                <a:sym typeface="Calibri"/>
              </a:rPr>
              <a:t>For example, for question 1- “How many people think the correct answer is between 20-30%? 30-50% 50-80?% Or 80-95%?</a:t>
            </a:r>
            <a:r>
              <a:rPr lang="en-US" sz="1200" u="sng" dirty="0">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u="sng" dirty="0">
              <a:latin typeface="Calibri"/>
              <a:ea typeface="Calibri"/>
              <a:cs typeface="Calibri"/>
              <a:sym typeface="Calibri"/>
            </a:endParaRPr>
          </a:p>
          <a:p>
            <a:pPr marL="0" indent="0">
              <a:buClr>
                <a:schemeClr val="dk1"/>
              </a:buClr>
              <a:buSzPts val="1200"/>
            </a:pPr>
            <a:r>
              <a:rPr lang="en-US" sz="1200" u="sng" dirty="0">
                <a:latin typeface="Calibri"/>
                <a:ea typeface="Calibri"/>
                <a:cs typeface="Calibri"/>
                <a:sym typeface="Calibri"/>
              </a:rPr>
              <a:t>Via Zoom: </a:t>
            </a:r>
            <a:r>
              <a:rPr lang="en-US" sz="1200" u="none" dirty="0">
                <a:latin typeface="Calibri"/>
                <a:ea typeface="Calibri"/>
                <a:cs typeface="Calibri"/>
                <a:sym typeface="Calibri"/>
              </a:rPr>
              <a:t>If facilitating a small group, attendees can unmute themselves to share a guess. Alternatively, attendees can be asked to share their guess in the chat function or a poll can be created via Zoom to allow attendees to guess the correct answer for each question.</a:t>
            </a:r>
            <a:r>
              <a:rPr lang="en-US" dirty="0"/>
              <a:t> </a:t>
            </a:r>
            <a:endParaRPr sz="1200" i="1" u="non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indent="0">
              <a:buClr>
                <a:schemeClr val="dk1"/>
              </a:buClr>
              <a:buSzPts val="1200"/>
            </a:pPr>
            <a:r>
              <a:rPr lang="en-US" sz="1200" dirty="0">
                <a:solidFill>
                  <a:schemeClr val="dk1"/>
                </a:solidFill>
                <a:latin typeface="Calibri"/>
                <a:ea typeface="Calibri"/>
                <a:cs typeface="Calibri"/>
                <a:sym typeface="Calibri"/>
              </a:rPr>
              <a:t>Source:</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Question 1: </a:t>
            </a:r>
            <a:r>
              <a:rPr lang="en-US" sz="1200" dirty="0" err="1">
                <a:solidFill>
                  <a:schemeClr val="dk1"/>
                </a:solidFill>
                <a:latin typeface="Calibri"/>
                <a:ea typeface="Calibri"/>
                <a:cs typeface="Calibri"/>
                <a:sym typeface="Calibri"/>
              </a:rPr>
              <a:t>CalYouth</a:t>
            </a:r>
            <a:r>
              <a:rPr lang="en-US" sz="1200" dirty="0">
                <a:solidFill>
                  <a:schemeClr val="dk1"/>
                </a:solidFill>
                <a:latin typeface="Calibri"/>
                <a:ea typeface="Calibri"/>
                <a:cs typeface="Calibri"/>
                <a:sym typeface="Calibri"/>
              </a:rPr>
              <a:t> Study (</a:t>
            </a:r>
            <a:r>
              <a:rPr lang="en-US" sz="1200" u="sng" dirty="0">
                <a:solidFill>
                  <a:srgbClr val="954F7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http://www.chapinhall.org/sites/default/files/CY_YT_RE0516_1.pdf)</a:t>
            </a:r>
            <a:r>
              <a:rPr lang="en-US" sz="1200" dirty="0">
                <a:solidFill>
                  <a:schemeClr val="dk1"/>
                </a:solidFill>
                <a:latin typeface="Calibri"/>
                <a:ea typeface="Calibri"/>
                <a:cs typeface="Calibri"/>
                <a:sym typeface="Calibri"/>
              </a:rPr>
              <a:t> page 64.</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 Question 2: California Department of Education, </a:t>
            </a:r>
            <a:r>
              <a:rPr lang="en-US" sz="1200" dirty="0" err="1">
                <a:solidFill>
                  <a:schemeClr val="dk1"/>
                </a:solidFill>
                <a:latin typeface="Calibri"/>
                <a:ea typeface="Calibri"/>
                <a:cs typeface="Calibri"/>
                <a:sym typeface="Calibri"/>
              </a:rPr>
              <a:t>DataQuest</a:t>
            </a:r>
            <a:r>
              <a:rPr lang="en-US" sz="1200" dirty="0">
                <a:solidFill>
                  <a:schemeClr val="dk1"/>
                </a:solidFill>
                <a:latin typeface="Calibri"/>
                <a:ea typeface="Calibri"/>
                <a:cs typeface="Calibri"/>
                <a:sym typeface="Calibri"/>
              </a:rPr>
              <a:t>, 2018-2019 College-Going Rate for California High School Students. Note: This number decreased in 19/20 due to the impact of the pandemic to 44.3%. </a:t>
            </a:r>
            <a:endParaRPr dirty="0"/>
          </a:p>
          <a:p>
            <a:pPr marL="0" indent="0"/>
            <a:r>
              <a:rPr lang="en-US" sz="1200" dirty="0">
                <a:solidFill>
                  <a:schemeClr val="dk1"/>
                </a:solidFill>
                <a:latin typeface="Calibri"/>
                <a:ea typeface="Calibri"/>
                <a:cs typeface="Calibri"/>
                <a:sym typeface="Calibri"/>
              </a:rPr>
              <a:t>- Question 3: </a:t>
            </a:r>
            <a:r>
              <a:rPr lang="en-US" sz="1200" b="0" i="0" u="none" strike="noStrike" dirty="0">
                <a:solidFill>
                  <a:srgbClr val="373737"/>
                </a:solidFill>
                <a:latin typeface="Calibri"/>
                <a:ea typeface="Calibri"/>
                <a:cs typeface="Calibri"/>
                <a:sym typeface="Calibri"/>
              </a:rPr>
              <a:t>https://www.chapinhall.org/research/calyouth-wave4-report/</a:t>
            </a:r>
            <a:r>
              <a:rPr lang="en-US" dirty="0">
                <a:solidFill>
                  <a:srgbClr val="373737"/>
                </a:solidFill>
              </a:rPr>
              <a:t>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427" name="Google Shape;4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dirty="0">
                <a:solidFill>
                  <a:schemeClr val="dk1"/>
                </a:solidFill>
                <a:latin typeface="Calibri"/>
                <a:ea typeface="Calibri"/>
                <a:cs typeface="Calibri"/>
                <a:sym typeface="Calibri"/>
              </a:rPr>
              <a:t>Our perceptions of college are informed by many external messages and information that we receive from family and friends, teachers and counselors, peers, the media, and of course, caregivers. </a:t>
            </a:r>
            <a:endParaRPr dirty="0"/>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Let’s take some time to reflect on your thoughts about college, any fears or concerns about college for your youth, and a question about college that you might have. Throughout the training we will aim to address these questions and concerns and think about how your perception of college may inform or influence your youth.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**Trainer’s Note- Interaction Opportunity (10 minutes)</a:t>
            </a:r>
            <a:r>
              <a:rPr lang="en-US" sz="1200" b="0" i="0" u="none" strike="noStrike" cap="none" dirty="0">
                <a:solidFill>
                  <a:schemeClr val="dk1"/>
                </a:solidFill>
                <a:latin typeface="Calibri"/>
                <a:ea typeface="Calibri"/>
                <a:cs typeface="Calibri"/>
                <a:sym typeface="Calibri"/>
              </a:rPr>
              <a:t>: Here</a:t>
            </a:r>
            <a:r>
              <a:rPr lang="en-US" sz="1200" dirty="0">
                <a:solidFill>
                  <a:schemeClr val="dk1"/>
                </a:solidFill>
                <a:latin typeface="Calibri"/>
                <a:ea typeface="Calibri"/>
                <a:cs typeface="Calibri"/>
                <a:sym typeface="Calibri"/>
              </a:rPr>
              <a:t>’s a chance to get your audience engaged. Take 10-15 minutes to try one of our suggested facilitation activities:</a:t>
            </a:r>
            <a:endParaRPr dirty="0"/>
          </a:p>
          <a:p>
            <a:pPr marL="0" marR="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u="sng" dirty="0">
                <a:solidFill>
                  <a:schemeClr val="dk1"/>
                </a:solidFill>
                <a:latin typeface="Calibri"/>
                <a:ea typeface="Calibri"/>
                <a:cs typeface="Calibri"/>
                <a:sym typeface="Calibri"/>
              </a:rPr>
              <a:t>In-person:</a:t>
            </a:r>
            <a:endParaRPr dirty="0"/>
          </a:p>
          <a:p>
            <a:pPr marL="457200" marR="0" lvl="0" indent="-304800" algn="l" rtl="0">
              <a:spcBef>
                <a:spcPts val="0"/>
              </a:spcBef>
              <a:spcAft>
                <a:spcPts val="0"/>
              </a:spcAft>
              <a:buClr>
                <a:schemeClr val="dk1"/>
              </a:buClr>
              <a:buSzPts val="1200"/>
              <a:buFont typeface="Calibri"/>
              <a:buChar char="●"/>
            </a:pPr>
            <a:r>
              <a:rPr lang="en-US" sz="1200" b="0" i="0" u="none" strike="noStrike" cap="none" dirty="0">
                <a:solidFill>
                  <a:schemeClr val="dk1"/>
                </a:solidFill>
                <a:latin typeface="Calibri"/>
                <a:ea typeface="Calibri"/>
                <a:cs typeface="Calibri"/>
                <a:sym typeface="Calibri"/>
              </a:rPr>
              <a:t> </a:t>
            </a:r>
            <a:r>
              <a:rPr lang="en-US" sz="1200" b="1" i="1" dirty="0">
                <a:solidFill>
                  <a:srgbClr val="44546A"/>
                </a:solidFill>
                <a:latin typeface="Calibri"/>
                <a:ea typeface="Calibri"/>
                <a:cs typeface="Calibri"/>
                <a:sym typeface="Calibri"/>
              </a:rPr>
              <a:t>Pair and Share</a:t>
            </a:r>
            <a:r>
              <a:rPr lang="en-US" sz="1200" dirty="0">
                <a:solidFill>
                  <a:srgbClr val="44546A"/>
                </a:solidFill>
                <a:latin typeface="Calibri"/>
                <a:ea typeface="Calibri"/>
                <a:cs typeface="Calibri"/>
                <a:sym typeface="Calibri"/>
              </a:rPr>
              <a:t>: Ask participants to introduce themselves to one person seated next to them. As a pair, participants will ask each other the questions listed on the slide. Once the facilitator calls participants back into one large group, volunteers will share back what responses their partner provided. The facilitator will then guide the discussion to identify common themes and experiences. </a:t>
            </a:r>
            <a:endParaRPr dirty="0"/>
          </a:p>
          <a:p>
            <a:pPr marL="0" marR="0" lvl="0" indent="0" algn="l" rtl="0">
              <a:spcBef>
                <a:spcPts val="0"/>
              </a:spcBef>
              <a:spcAft>
                <a:spcPts val="0"/>
              </a:spcAft>
              <a:buClr>
                <a:schemeClr val="dk1"/>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Post-It Collage</a:t>
            </a:r>
            <a:r>
              <a:rPr lang="en-US" sz="1200" dirty="0">
                <a:solidFill>
                  <a:srgbClr val="44546A"/>
                </a:solidFill>
                <a:latin typeface="Calibri"/>
                <a:ea typeface="Calibri"/>
                <a:cs typeface="Calibri"/>
                <a:sym typeface="Calibri"/>
              </a:rPr>
              <a:t>: Before the presentation, the facilitator can place 3 Post-It notes at each seat. The facilitator can ask audience members to jot down their answers on each Post-It that correspond to questions #1-3. Participants can then stick their notes up on a wall in a section that corresponds to the question. The facilitator can cluster common responses together and read aloud the messages that were most common and guide group discussion. </a:t>
            </a:r>
            <a:endParaRPr dirty="0"/>
          </a:p>
          <a:p>
            <a:pPr marL="0" lvl="0" indent="0" algn="l" rtl="0">
              <a:lnSpc>
                <a:spcPct val="85000"/>
              </a:lnSpc>
              <a:spcBef>
                <a:spcPts val="0"/>
              </a:spcBef>
              <a:spcAft>
                <a:spcPts val="0"/>
              </a:spcAft>
              <a:buClr>
                <a:schemeClr val="dk1"/>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Poll the Audience</a:t>
            </a:r>
            <a:r>
              <a:rPr lang="en-US" sz="1200" dirty="0">
                <a:solidFill>
                  <a:srgbClr val="44546A"/>
                </a:solidFill>
                <a:latin typeface="Calibri"/>
                <a:ea typeface="Calibri"/>
                <a:cs typeface="Calibri"/>
                <a:sym typeface="Calibri"/>
              </a:rPr>
              <a:t>: Before the presentation, the facilitator can place a red note card and a green note card at every seat. The facilitator can read aloud several statements and ask participants to hold up a green card if they agree with the statement (or if the statement applies to them) or to hold up a red card if they disagree with the statement (or if the statement does not apply to them). For example, the facilitator might read aloud the statement “I think that college is essential to achieving a meaningful job” or “I think that college is expensive.” Facilitator can then call on 1-2 volunteers to elaborate on why they agreed/disagreed with the statement and facilitate a group discussion. The facilitator can then ask 2-3 participants to share any questions they may have about college that they are hoping to get answered during the training.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u="sng" dirty="0">
                <a:latin typeface="Calibri"/>
                <a:ea typeface="Calibri"/>
                <a:cs typeface="Calibri"/>
                <a:sym typeface="Calibri"/>
              </a:rPr>
              <a:t>Via Zoom: </a:t>
            </a:r>
            <a:endParaRPr dirty="0"/>
          </a:p>
          <a:p>
            <a:pPr marL="171450" lvl="0" indent="-171450" algn="l" rtl="0">
              <a:spcBef>
                <a:spcPts val="0"/>
              </a:spcBef>
              <a:spcAft>
                <a:spcPts val="0"/>
              </a:spcAft>
              <a:buClr>
                <a:schemeClr val="dk1"/>
              </a:buClr>
              <a:buSzPts val="1200"/>
              <a:buFont typeface="Arial"/>
              <a:buChar char="•"/>
            </a:pPr>
            <a:r>
              <a:rPr lang="en-US" sz="1200" u="none" dirty="0">
                <a:latin typeface="Calibri"/>
                <a:ea typeface="Calibri"/>
                <a:cs typeface="Calibri"/>
                <a:sym typeface="Calibri"/>
              </a:rPr>
              <a:t>Use a break-out room feature to break attendees into small groups or pairs to answer the following questions using the “Pair and Share” interaction opportunity listed above. Have a transcriber and group leader present the answers to the larger group. Responses can be gathered on the Zoom “Whiteboard” feature, or through other tools such as a Google Doc, or Padlet.</a:t>
            </a:r>
            <a:endParaRPr sz="1200" u="none"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i="0" u="sng" dirty="0">
                <a:latin typeface="Calibri"/>
                <a:ea typeface="Calibri"/>
                <a:cs typeface="Calibri"/>
                <a:sym typeface="Calibri"/>
              </a:rPr>
              <a:t>Via </a:t>
            </a:r>
            <a:r>
              <a:rPr lang="en-US" sz="1200" i="0" u="sng" dirty="0" err="1">
                <a:latin typeface="Calibri"/>
                <a:ea typeface="Calibri"/>
                <a:cs typeface="Calibri"/>
                <a:sym typeface="Calibri"/>
              </a:rPr>
              <a:t>Mentimeter</a:t>
            </a:r>
            <a:r>
              <a:rPr lang="en-US" sz="1200" i="0" u="sng" dirty="0">
                <a:latin typeface="Calibri"/>
                <a:ea typeface="Calibri"/>
                <a:cs typeface="Calibri"/>
                <a:sym typeface="Calibri"/>
              </a:rPr>
              <a:t>:</a:t>
            </a:r>
            <a:endParaRPr dirty="0"/>
          </a:p>
          <a:p>
            <a:pPr marL="171450" lvl="0" indent="-171450" algn="l" rtl="0">
              <a:spcBef>
                <a:spcPts val="0"/>
              </a:spcBef>
              <a:spcAft>
                <a:spcPts val="0"/>
              </a:spcAft>
              <a:buClr>
                <a:schemeClr val="dk1"/>
              </a:buClr>
              <a:buSzPts val="1200"/>
              <a:buFont typeface="Arial"/>
              <a:buChar char="•"/>
            </a:pPr>
            <a:r>
              <a:rPr lang="en-US" sz="1200" i="0" u="none" dirty="0">
                <a:latin typeface="Calibri"/>
                <a:ea typeface="Calibri"/>
                <a:cs typeface="Calibri"/>
                <a:sym typeface="Calibri"/>
              </a:rPr>
              <a:t>For larger groups online, </a:t>
            </a:r>
            <a:r>
              <a:rPr lang="en-US" sz="1200" i="0" u="none" dirty="0" err="1">
                <a:latin typeface="Calibri"/>
                <a:ea typeface="Calibri"/>
                <a:cs typeface="Calibri"/>
                <a:sym typeface="Calibri"/>
              </a:rPr>
              <a:t>Mentimeter</a:t>
            </a:r>
            <a:r>
              <a:rPr lang="en-US" sz="1200" i="0" u="none" dirty="0">
                <a:latin typeface="Calibri"/>
                <a:ea typeface="Calibri"/>
                <a:cs typeface="Calibri"/>
                <a:sym typeface="Calibri"/>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For question #3, the “open ended questions” could be utilized. </a:t>
            </a:r>
            <a:endParaRPr dirty="0"/>
          </a:p>
          <a:p>
            <a:pPr marL="171450" lvl="0" indent="-95250" algn="l" rtl="0">
              <a:spcBef>
                <a:spcPts val="0"/>
              </a:spcBef>
              <a:spcAft>
                <a:spcPts val="0"/>
              </a:spcAft>
              <a:buClr>
                <a:schemeClr val="dk1"/>
              </a:buClr>
              <a:buSzPts val="1200"/>
              <a:buFont typeface="Arial"/>
              <a:buNone/>
            </a:pPr>
            <a:endParaRPr i="0" u="none" dirty="0"/>
          </a:p>
        </p:txBody>
      </p:sp>
      <p:sp>
        <p:nvSpPr>
          <p:cNvPr id="451" name="Google Shape;45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sz="1200" dirty="0">
                <a:latin typeface="Calibri"/>
                <a:ea typeface="Calibri"/>
                <a:cs typeface="Calibri"/>
                <a:sym typeface="Calibri"/>
              </a:rPr>
              <a:t>Let’s take a moment to hear from our youth again. Here, the youth share about their inner feelings regarding attending college when they were in middle school and high school. Let’s start with Michael, who was raised by his grandmother in kinship care and is currently enrolled at USC in their school of business, and then hear from </a:t>
            </a:r>
            <a:r>
              <a:rPr lang="en-US" sz="1200" dirty="0" err="1">
                <a:latin typeface="Calibri"/>
                <a:ea typeface="Calibri"/>
                <a:cs typeface="Calibri"/>
                <a:sym typeface="Calibri"/>
              </a:rPr>
              <a:t>Emmerald</a:t>
            </a:r>
            <a:r>
              <a:rPr lang="en-US" sz="1200" dirty="0">
                <a:latin typeface="Calibri"/>
                <a:ea typeface="Calibri"/>
                <a:cs typeface="Calibri"/>
                <a:sym typeface="Calibri"/>
              </a:rPr>
              <a:t>, Philip and Taneil.</a:t>
            </a:r>
            <a:r>
              <a:rPr lang="en-US" dirty="0"/>
              <a:t> </a:t>
            </a:r>
            <a:endParaRPr dirty="0"/>
          </a:p>
          <a:p>
            <a:pPr marL="171450" indent="-171450">
              <a:buClr>
                <a:schemeClr val="dk1"/>
              </a:buClr>
              <a:buSzPts val="1200"/>
              <a:buFont typeface="Arial"/>
              <a:buChar char="•"/>
            </a:pPr>
            <a:r>
              <a:rPr lang="en-US" sz="1200" dirty="0">
                <a:latin typeface="Calibri"/>
                <a:ea typeface="Calibri"/>
                <a:cs typeface="Calibri"/>
                <a:sym typeface="Calibri"/>
              </a:rPr>
              <a:t>As we go through the video you will hear that for some youth they either didn’t feel like they were college material or were not interested in attending college. For others, like Taneil, that isn’t always the situation. She is currently attending a 2-year community college with the goal of becoming an attorney.</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p:txBody>
      </p:sp>
      <p:sp>
        <p:nvSpPr>
          <p:cNvPr id="463" name="Google Shape;4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As mentioned before, many foster youth face unique barriers that are linked with poor academic outcomes.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Let’s take some time to better understand what these barriers are and how we can support foster youth who may be experiencing these obstacles. To do this, lets do an exercise. I will present brief scenarios about youth in care and their educational aspirations. Your job is to determine whether each youth is experiencing a challenge to postsecondary education. </a:t>
            </a:r>
            <a:endParaRPr dirty="0"/>
          </a:p>
          <a:p>
            <a:pPr marL="0" lvl="0" indent="0" algn="l" rtl="0">
              <a:spcBef>
                <a:spcPts val="0"/>
              </a:spcBef>
              <a:spcAft>
                <a:spcPts val="0"/>
              </a:spcAft>
              <a:buNone/>
            </a:pPr>
            <a:endParaRPr dirty="0"/>
          </a:p>
        </p:txBody>
      </p:sp>
      <p:sp>
        <p:nvSpPr>
          <p:cNvPr id="474" name="Google Shape;47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Scenario #1- Elijah is a youth who has experienced several school changes while in care. Could this present a challenge to his college success?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 </a:t>
            </a:r>
            <a:endParaRPr dirty="0"/>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answer is yes! Changing schools is a challenge for any youth, and frequent school changes is one of the biggest challenges youth in care face in achieving academic success. School changes can lead to youth falling behind in the core studies necessary for college, such as math and English and receiving only partial credit for a course. They also disrupt forming or keeping supportive relationships with teachers, peers, and school counselors.</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Interaction Opportunity for slides 16-22 (8 minutes):</a:t>
            </a:r>
            <a:endParaRPr dirty="0"/>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This section provides an opportunity for attendees to respond to each case scenario and determine whether each youth is experiencing a challenge related to postsecondary education. The options are generally “yes” or “no”, but please keep in mind that each youth’s experience is unique and the impact of these experiences will vary student to student. These scenarios are intended to explore common themes and generalities for youth in the foster care system. Animation is built into each slide to allow attendees to respond before showing the correct answer. </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u="sng" dirty="0">
                <a:solidFill>
                  <a:srgbClr val="44546A"/>
                </a:solidFill>
                <a:latin typeface="Calibri"/>
                <a:ea typeface="Calibri"/>
                <a:cs typeface="Calibri"/>
                <a:sym typeface="Calibri"/>
              </a:rPr>
              <a:t>In-person: </a:t>
            </a:r>
            <a:r>
              <a:rPr lang="en-US" sz="1200" dirty="0">
                <a:solidFill>
                  <a:srgbClr val="44546A"/>
                </a:solidFill>
                <a:latin typeface="Calibri"/>
                <a:ea typeface="Calibri"/>
                <a:cs typeface="Calibri"/>
                <a:sym typeface="Calibri"/>
              </a:rPr>
              <a:t>The facilitator can simply ask everyone to vote by raising their hand when prompted with the options of either “yes” or “no.”</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r>
              <a:rPr lang="en-US" sz="1200" u="sng" dirty="0">
                <a:solidFill>
                  <a:srgbClr val="44546A"/>
                </a:solidFill>
                <a:latin typeface="Calibri"/>
                <a:ea typeface="Calibri"/>
                <a:cs typeface="Calibri"/>
                <a:sym typeface="Calibri"/>
              </a:rPr>
              <a:t>Via Zoom:</a:t>
            </a:r>
            <a:r>
              <a:rPr lang="en-US" sz="1200" dirty="0">
                <a:solidFill>
                  <a:srgbClr val="44546A"/>
                </a:solidFill>
                <a:latin typeface="Calibri"/>
                <a:ea typeface="Calibri"/>
                <a:cs typeface="Calibri"/>
                <a:sym typeface="Calibri"/>
              </a:rPr>
              <a:t> Depending on the size of the audience, the facilitator can poll the audience by using the “yes” or “no” reactions, or asking attendees to raise their hand if their camera is on. Additionally, an anonymous poll could be created via Zoom to allow attendees to respond and see the percentage of responses for each option. </a:t>
            </a:r>
            <a:endParaRPr sz="1200" b="1" dirty="0">
              <a:latin typeface="Calibri"/>
              <a:ea typeface="Calibri"/>
              <a:cs typeface="Calibri"/>
              <a:sym typeface="Calibri"/>
            </a:endParaRPr>
          </a:p>
        </p:txBody>
      </p:sp>
      <p:sp>
        <p:nvSpPr>
          <p:cNvPr id="484" name="Google Shape;48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dirty="0">
                <a:latin typeface="Calibri"/>
                <a:ea typeface="Calibri"/>
                <a:cs typeface="Calibri"/>
                <a:sym typeface="Calibri"/>
              </a:rPr>
              <a:t>Given the impact of changing schools:</a:t>
            </a:r>
            <a:r>
              <a:rPr lang="en-US" dirty="0"/>
              <a:t> </a:t>
            </a:r>
            <a:endParaRPr dirty="0"/>
          </a:p>
          <a:p>
            <a:pPr marL="628650" lvl="1" indent="-171450">
              <a:buClr>
                <a:schemeClr val="dk1"/>
              </a:buClr>
              <a:buSzPts val="1200"/>
              <a:buFont typeface="Arial"/>
              <a:buChar char="•"/>
            </a:pPr>
            <a:r>
              <a:rPr lang="en-US" dirty="0">
                <a:latin typeface="Calibri"/>
                <a:ea typeface="Calibri"/>
                <a:cs typeface="Calibri"/>
                <a:sym typeface="Calibri"/>
              </a:rPr>
              <a:t>For caregivers: caregivers can play a role in advocating for students to stay in their school of origin if they change placements, if it is determined to be in their best interest.</a:t>
            </a:r>
            <a:r>
              <a:rPr lang="en-US" dirty="0"/>
              <a:t> </a:t>
            </a:r>
            <a:endParaRPr dirty="0"/>
          </a:p>
          <a:p>
            <a:pPr marL="628650" lvl="1" indent="-171450">
              <a:buClr>
                <a:schemeClr val="dk1"/>
              </a:buClr>
              <a:buSzPts val="1200"/>
              <a:buFont typeface="Arial"/>
              <a:buChar char="•"/>
            </a:pPr>
            <a:r>
              <a:rPr lang="en-US" dirty="0">
                <a:latin typeface="Calibri"/>
                <a:ea typeface="Calibri"/>
                <a:cs typeface="Calibri"/>
                <a:sym typeface="Calibri"/>
              </a:rPr>
              <a:t>For providers: unless other arrangements are specified in the Needs and Services Plan or the Transitional Independent Living Plan, a provider shall ensure transportation is provided for school, including to the child’s school of origin.</a:t>
            </a:r>
            <a:r>
              <a:rPr lang="en-US" dirty="0"/>
              <a:t> </a:t>
            </a:r>
            <a:endParaRPr dirty="0"/>
          </a:p>
          <a:p>
            <a:pPr marL="171450" lvl="0" indent="-95250" algn="l" rtl="0">
              <a:spcBef>
                <a:spcPts val="0"/>
              </a:spcBef>
              <a:spcAft>
                <a:spcPts val="0"/>
              </a:spcAft>
              <a:buClr>
                <a:schemeClr val="dk1"/>
              </a:buClr>
              <a:buSzPts val="1200"/>
              <a:buFont typeface="Arial"/>
              <a:buNone/>
            </a:pPr>
            <a:endParaRPr dirty="0">
              <a:latin typeface="Calibri"/>
              <a:ea typeface="Calibri"/>
              <a:cs typeface="Calibri"/>
              <a:sym typeface="Calibri"/>
            </a:endParaRPr>
          </a:p>
          <a:p>
            <a:pPr marL="171450" indent="-171450">
              <a:buClr>
                <a:schemeClr val="dk1"/>
              </a:buClr>
              <a:buSzPts val="1200"/>
              <a:buFont typeface="Arial"/>
              <a:buChar char="•"/>
            </a:pPr>
            <a:r>
              <a:rPr lang="en-US" dirty="0">
                <a:latin typeface="Calibri"/>
                <a:ea typeface="Calibri"/>
                <a:cs typeface="Calibri"/>
                <a:sym typeface="Calibri"/>
              </a:rPr>
              <a:t>For example, it might be best for the student to finish their semester to take their exams so that it doesn’t interfere with their learning and completion.</a:t>
            </a:r>
            <a:r>
              <a:rPr lang="en-US" dirty="0"/>
              <a:t> </a:t>
            </a:r>
            <a:endParaRPr dirty="0"/>
          </a:p>
          <a:p>
            <a:pPr marL="171450" lvl="0" indent="-95250" algn="l" rtl="0">
              <a:spcBef>
                <a:spcPts val="0"/>
              </a:spcBef>
              <a:spcAft>
                <a:spcPts val="0"/>
              </a:spcAft>
              <a:buClr>
                <a:schemeClr val="dk1"/>
              </a:buClr>
              <a:buSzPts val="1200"/>
              <a:buFont typeface="Arial"/>
              <a:buNone/>
            </a:pPr>
            <a:endParaRPr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C</a:t>
            </a:r>
            <a:r>
              <a:rPr lang="en-US" dirty="0"/>
              <a:t>aregivers can learn more about student’s educational rights at the link provided and also contained with all the other training materials found at: www.jbay.org/resources/edcourse1-caregiver-supporting-materials/</a:t>
            </a:r>
            <a:endParaRPr dirty="0"/>
          </a:p>
        </p:txBody>
      </p:sp>
      <p:sp>
        <p:nvSpPr>
          <p:cNvPr id="505" name="Google Shape;50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Scenario #2: Ashley is a sophomore at a local high school. She wants to become a graphic designer. However, because of her recent suspension and low grades, her caregivers doubt she will be able to go to or succeed in college. Might the attitude of her caregivers present a challenge to her college success?</a:t>
            </a:r>
            <a:endParaRPr sz="1200" dirty="0">
              <a:latin typeface="Calibri"/>
              <a:ea typeface="Calibri"/>
              <a:cs typeface="Calibri"/>
              <a:sym typeface="Calibri"/>
            </a:endParaRPr>
          </a:p>
          <a:p>
            <a:pPr marL="285750" marR="0" lvl="0" indent="-2095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answer is yes. Ashley’s caregivers have labeled her as “not college ready” or “not college material.” When this happens with youth, they are not given the support and information they need to attend college and succeed. As we will explore later, low high school grades, known as grade point average or GPA, should not deter Ashley from attending her local community college and potentially moving on to a 4-year college from there. For example, in California, there is no minimum GPA requirement to attend a community college. </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516" name="Google Shape;51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D531"/>
              </a:buClr>
              <a:buSzPts val="1200"/>
              <a:buFont typeface="Calibri"/>
              <a:buNone/>
            </a:pPr>
            <a:r>
              <a:rPr lang="en-US" sz="1200">
                <a:solidFill>
                  <a:srgbClr val="FED531"/>
                </a:solidFill>
                <a:latin typeface="Calibri"/>
                <a:ea typeface="Calibri"/>
                <a:cs typeface="Calibri"/>
                <a:sym typeface="Calibri"/>
              </a:rPr>
              <a:t>This presentation was created by John Burton Advocates for Youth and UNITE-LA, with support from with support from the Foster and Kinship Care Education Programs of LA County, the LA County Department of Children and Family Services, Foster Parent College and the LA Opportunity Youth Collaborative.</a:t>
            </a:r>
            <a:endParaRPr/>
          </a:p>
        </p:txBody>
      </p:sp>
      <p:sp>
        <p:nvSpPr>
          <p:cNvPr id="258" name="Google Shape;25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a:latin typeface="Calibri"/>
                <a:ea typeface="Calibri"/>
                <a:cs typeface="Calibri"/>
                <a:sym typeface="Calibri"/>
              </a:rPr>
              <a:t>Scenario #3- Nicholas, who is doing very well in high school, has been in care most of his life, and his caregivers know that he cannot afford to pay for college. Does a lack of finances mean that Nicholas shouldn’t go to college?</a:t>
            </a:r>
            <a:endParaRPr/>
          </a:p>
          <a:p>
            <a:pPr marL="285750" marR="0" lvl="0" indent="-209550" algn="l" rtl="0">
              <a:lnSpc>
                <a:spcPct val="107000"/>
              </a:lnSpc>
              <a:spcBef>
                <a:spcPts val="800"/>
              </a:spcBef>
              <a:spcAft>
                <a:spcPts val="0"/>
              </a:spcAft>
              <a:buClr>
                <a:schemeClr val="dk1"/>
              </a:buClr>
              <a:buSzPts val="1200"/>
              <a:buFont typeface="Arial"/>
              <a:buNone/>
            </a:pPr>
            <a:endParaRPr sz="120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The answer is no. While it is true that many families struggle to pay for postsecondary education for their youth, lack of finances should </a:t>
            </a:r>
            <a:r>
              <a:rPr lang="en-US" sz="1200" b="1" u="sng">
                <a:latin typeface="Calibri"/>
                <a:ea typeface="Calibri"/>
                <a:cs typeface="Calibri"/>
                <a:sym typeface="Calibri"/>
              </a:rPr>
              <a:t>not</a:t>
            </a:r>
            <a:r>
              <a:rPr lang="en-US" sz="1200">
                <a:latin typeface="Calibri"/>
                <a:ea typeface="Calibri"/>
                <a:cs typeface="Calibri"/>
                <a:sym typeface="Calibri"/>
              </a:rPr>
              <a:t> be an issue for most youth in care. As we'll discuss later on, most youth in care actually qualify for </a:t>
            </a:r>
            <a:r>
              <a:rPr lang="en-US" sz="1200" b="1" u="sng">
                <a:latin typeface="Calibri"/>
                <a:ea typeface="Calibri"/>
                <a:cs typeface="Calibri"/>
                <a:sym typeface="Calibri"/>
              </a:rPr>
              <a:t>a lot</a:t>
            </a:r>
            <a:r>
              <a:rPr lang="en-US" sz="1200">
                <a:latin typeface="Calibri"/>
                <a:ea typeface="Calibri"/>
                <a:cs typeface="Calibri"/>
                <a:sym typeface="Calibri"/>
              </a:rPr>
              <a:t> of financial aid, and this aid is often “gift aid,” meaning it does not need to be repaid. Even students who are low-income can attend college, however, Nicholas must plan ahead to access these financial aid resources. </a:t>
            </a:r>
            <a:endParaRPr sz="12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Arial"/>
                <a:ea typeface="Arial"/>
                <a:cs typeface="Arial"/>
                <a:sym typeface="Arial"/>
              </a:rPr>
              <a:t> </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537" name="Google Shape;53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Scenario #4- Rachel is 17 and has lived with multiple resource families; however, she has not developed a relationship with her current family members. She is determined to go to college to study accounting and has been searching online for degree programs. Could Rachel’s lack of a relationship with her current resource parents present a challenge to her college success?</a:t>
            </a:r>
            <a:endParaRPr dirty="0"/>
          </a:p>
          <a:p>
            <a:pPr marL="0" marR="0" lvl="0" indent="0" algn="l" rtl="0">
              <a:lnSpc>
                <a:spcPct val="107000"/>
              </a:lnSpc>
              <a:spcBef>
                <a:spcPts val="80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I feel the answer is, most probably, yes. While Rachel is to be commended for her commitment and self-determination, when youth like Rachel lack educational guidance and support it can pose unique challenges. Youth do best when they have adults in their lives who help them do such things as identify available resources, fill out applications, and apply for financial aid. Foster youth often lack this essential information and guidance.</a:t>
            </a:r>
            <a:endParaRPr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800" dirty="0">
                <a:latin typeface="Arial"/>
                <a:ea typeface="Arial"/>
                <a:cs typeface="Arial"/>
                <a:sym typeface="Arial"/>
              </a:rPr>
              <a:t> </a:t>
            </a:r>
            <a:endParaRPr sz="1800" dirty="0">
              <a:latin typeface="Calibri"/>
              <a:ea typeface="Calibri"/>
              <a:cs typeface="Calibri"/>
              <a:sym typeface="Calibri"/>
            </a:endParaRPr>
          </a:p>
          <a:p>
            <a:pPr marL="0" lvl="0" indent="0" algn="l" rtl="0">
              <a:spcBef>
                <a:spcPts val="800"/>
              </a:spcBef>
              <a:spcAft>
                <a:spcPts val="0"/>
              </a:spcAft>
              <a:buNone/>
            </a:pPr>
            <a:endParaRPr dirty="0"/>
          </a:p>
        </p:txBody>
      </p:sp>
      <p:sp>
        <p:nvSpPr>
          <p:cNvPr id="558" name="Google Shape;5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a:latin typeface="Calibri"/>
                <a:ea typeface="Calibri"/>
                <a:cs typeface="Calibri"/>
                <a:sym typeface="Calibri"/>
              </a:rPr>
              <a:t>Scenario #5- Throughout her life, Irene was exposed to domestic violence and neglect. Now, as an 8th grader, her resource parents are supporting her therapy as she deals with the aftereffects of her trauma. Could complex trauma present a challenge to her college success?</a:t>
            </a:r>
            <a:endParaRPr/>
          </a:p>
          <a:p>
            <a:pPr marL="285750" marR="0" lvl="0" indent="-209550" algn="l" rtl="0">
              <a:lnSpc>
                <a:spcPct val="107000"/>
              </a:lnSpc>
              <a:spcBef>
                <a:spcPts val="800"/>
              </a:spcBef>
              <a:spcAft>
                <a:spcPts val="0"/>
              </a:spcAft>
              <a:buClr>
                <a:schemeClr val="dk1"/>
              </a:buClr>
              <a:buSzPts val="1200"/>
              <a:buFont typeface="Arial"/>
              <a:buNone/>
            </a:pPr>
            <a:endParaRPr sz="120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The answer is, most probably, yes. Like Irene, youth in care often suffer from complex trauma, and this can negatively impact their behavior, including their performance in school, and their self-esteem. The effects of complex trauma will carry through a youth’s life, including postsecondary education, until they become resolved. We will talk more about this in the next section and share tips that caregivers can utilize to address this trauma and best support youth. </a:t>
            </a:r>
            <a:endParaRPr sz="1200">
              <a:latin typeface="Calibri"/>
              <a:ea typeface="Calibri"/>
              <a:cs typeface="Calibri"/>
              <a:sym typeface="Calibri"/>
            </a:endParaRPr>
          </a:p>
          <a:p>
            <a:pPr marL="0" lvl="0" indent="0" algn="l" rtl="0">
              <a:spcBef>
                <a:spcPts val="800"/>
              </a:spcBef>
              <a:spcAft>
                <a:spcPts val="0"/>
              </a:spcAft>
              <a:buNone/>
            </a:pPr>
            <a:endParaRPr/>
          </a:p>
        </p:txBody>
      </p:sp>
      <p:sp>
        <p:nvSpPr>
          <p:cNvPr id="580" name="Google Shape;58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2400" dirty="0">
                <a:latin typeface="Calibri"/>
                <a:ea typeface="Calibri"/>
                <a:cs typeface="Calibri"/>
                <a:sym typeface="Calibri"/>
              </a:rPr>
              <a:t>Scenario #6- Devin is a 7th grader diagnosed with dyslexia. Devin is an exceptionally clear thinker, but his reading ability is way below his grade level. He is currently receiving special education services, and with the help of these services he is getting Bs and Cs in his academic classes. Devin wants to be a mechanical engineer and design electric cars. Will Devin's learning disability prevent him from achieving a postsecondary education?</a:t>
            </a:r>
            <a:endParaRPr sz="2400" dirty="0">
              <a:latin typeface="Calibri"/>
              <a:ea typeface="Calibri"/>
              <a:cs typeface="Calibri"/>
              <a:sym typeface="Calibri"/>
            </a:endParaRPr>
          </a:p>
          <a:p>
            <a:pPr marL="285750" marR="0" lvl="0" indent="-209550" algn="l" rtl="0">
              <a:lnSpc>
                <a:spcPct val="100000"/>
              </a:lnSpc>
              <a:spcBef>
                <a:spcPts val="0"/>
              </a:spcBef>
              <a:spcAft>
                <a:spcPts val="0"/>
              </a:spcAft>
              <a:buClr>
                <a:schemeClr val="dk1"/>
              </a:buClr>
              <a:buSzPts val="1200"/>
              <a:buFont typeface="Arial"/>
              <a:buNone/>
            </a:pPr>
            <a:endParaRPr sz="24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2400" dirty="0">
                <a:latin typeface="Calibri"/>
                <a:ea typeface="Calibri"/>
                <a:cs typeface="Calibri"/>
                <a:sym typeface="Calibri"/>
              </a:rPr>
              <a:t>The answer is no, his learning disability should not prevent him from attaining a postsecondary education. There are many support services, including technology support, for college students with disabilities like dyslexia. Devin’s caregivers seem to be doing a good job of gaining support for him in middle school. They should carefully research the disability supports that are offered at the colleges he is interested in. For youth in care who may experience emotional, physical, or learning disabilities, there are a variety of vocational and educational resources available.</a:t>
            </a:r>
            <a:endParaRPr sz="24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a:p>
            <a:pPr marL="0" lvl="0" indent="0" algn="l" rtl="0">
              <a:spcBef>
                <a:spcPts val="0"/>
              </a:spcBef>
              <a:spcAft>
                <a:spcPts val="0"/>
              </a:spcAft>
              <a:buNone/>
            </a:pPr>
            <a:endParaRPr dirty="0"/>
          </a:p>
        </p:txBody>
      </p:sp>
      <p:sp>
        <p:nvSpPr>
          <p:cNvPr id="602" name="Google Shape;60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Attending college or other postsecondary education can be a challenge for any person, especially youth who are dealing with complex trauma. As was mentioned before, many youth in the foster care system experience complex trauma. There are many different ways that trauma can impact a youth’s educational performance. Each child is unique, but here are some common examples of how trauma can affect behavior at home or in the classroom.</a:t>
            </a:r>
            <a:endParaRPr sz="1200" dirty="0">
              <a:latin typeface="Calibri"/>
              <a:ea typeface="Calibri"/>
              <a:cs typeface="Calibri"/>
              <a:sym typeface="Calibri"/>
            </a:endParaRPr>
          </a:p>
        </p:txBody>
      </p:sp>
      <p:sp>
        <p:nvSpPr>
          <p:cNvPr id="623" name="Google Shape;62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Children and youth of any age who have experienced complex trauma often have difficulty sleeping, including suffering from night terrors or nightmares. This results in their being tired during school. I’d also like to mention that youth who experience foster care may struggle with changes to their diet as they move from family to family. Challenges to both of these basic needs can have a serious impact on their school performance.</a:t>
            </a:r>
            <a:endParaRPr dirty="0"/>
          </a:p>
          <a:p>
            <a:pPr marL="285750" marR="0" lvl="0" indent="-285750" algn="l" rtl="0">
              <a:lnSpc>
                <a:spcPct val="107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Children who have experienced trauma may also have behavioral issues, such as anger outbursts, irritability, or absenteeism. The trauma may also affect children’s ability to focus or concentrate. It may result in children being emotionally numb or over- or underreacting to things in their environment, like school bells, doors slamming, or physical contact. </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Children who were traumatized often have difficulty with authority, redirection, or criticism. </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Lastly, the impact of their trauma may impact their ability to form trusting relationships with adults.  All of these may impact their schooling and the level of support adults may offer them.</a:t>
            </a:r>
            <a:endParaRPr sz="1200" dirty="0">
              <a:latin typeface="Calibri"/>
              <a:ea typeface="Calibri"/>
              <a:cs typeface="Calibri"/>
              <a:sym typeface="Calibri"/>
            </a:endParaRPr>
          </a:p>
          <a:p>
            <a:pPr marL="0" lvl="0" indent="0" algn="l" rtl="0">
              <a:spcBef>
                <a:spcPts val="800"/>
              </a:spcBef>
              <a:spcAft>
                <a:spcPts val="0"/>
              </a:spcAft>
              <a:buNone/>
            </a:pPr>
            <a:endParaRPr dirty="0"/>
          </a:p>
          <a:p>
            <a:pPr marL="0" lvl="0" indent="0" algn="l" rtl="0">
              <a:spcBef>
                <a:spcPts val="0"/>
              </a:spcBef>
              <a:spcAft>
                <a:spcPts val="0"/>
              </a:spcAft>
              <a:buNone/>
            </a:pPr>
            <a:endParaRPr dirty="0"/>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Sometimes it can be hard to distinguish between the effects of trauma and other mental health disorders or learning disabilities. We encourage caregivers to work with the child’s welfare team and school to get evaluated by a professional to determine if an Individualized Education Plan, or IEP, is needed. IEPs can provide specialized education services to the student. Also, students with special needs have special protections under the Americans with Disabilities Act and Section 504 of the Rehabilitation Act of 1973.</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Youth who have experienced trauma or have an IEP are just as capable as other youth of being successful in higher education. However, caregivers need to be aware that having an IEP or a disability can come with a stigma that some teachers, providers, or even youth may hold about themselves. And at times, this negative attitude can result in youth not being challenged or supported to their full potential</a:t>
            </a:r>
            <a:r>
              <a:rPr lang="en-US" sz="1200" b="1" dirty="0">
                <a:latin typeface="Calibri"/>
                <a:ea typeface="Calibri"/>
                <a:cs typeface="Calibri"/>
                <a:sym typeface="Calibri"/>
              </a:rPr>
              <a:t>.</a:t>
            </a:r>
            <a:endParaRPr dirty="0"/>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The stigma of having an IEP can carry throughout the child’s schooling, with some teachers, counselors, and caregivers negatively labeling the child as “not college material,” “unmotivated,” or “difficult,” when in fact these behaviors are a result of their trauma.</a:t>
            </a:r>
            <a:endParaRPr dirty="0"/>
          </a:p>
          <a:p>
            <a:pPr marL="171450" lvl="0" indent="-171450" algn="l" rtl="0">
              <a:spcBef>
                <a:spcPts val="800"/>
              </a:spcBef>
              <a:spcAft>
                <a:spcPts val="0"/>
              </a:spcAft>
              <a:buClr>
                <a:schemeClr val="dk1"/>
              </a:buClr>
              <a:buSzPts val="1200"/>
              <a:buFont typeface="Arial"/>
              <a:buChar char="•"/>
            </a:pPr>
            <a:r>
              <a:rPr lang="en-US" sz="1200" dirty="0">
                <a:latin typeface="Calibri"/>
                <a:ea typeface="Calibri"/>
                <a:cs typeface="Calibri"/>
                <a:sym typeface="Calibri"/>
              </a:rPr>
              <a:t>   Even if a youth has experienced trauma or has an IEP, college can still be possible. </a:t>
            </a:r>
            <a:endParaRPr dirty="0"/>
          </a:p>
          <a:p>
            <a:pPr marL="285750" marR="0" lvl="0" indent="-209550" algn="l" rtl="0">
              <a:lnSpc>
                <a:spcPct val="107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800"/>
              </a:spcBef>
              <a:spcAft>
                <a:spcPts val="0"/>
              </a:spcAft>
              <a:buNone/>
            </a:pPr>
            <a:endParaRPr dirty="0"/>
          </a:p>
          <a:p>
            <a:pPr marL="0" lvl="0" indent="0" algn="l" rtl="0">
              <a:spcBef>
                <a:spcPts val="0"/>
              </a:spcBef>
              <a:spcAft>
                <a:spcPts val="0"/>
              </a:spcAft>
              <a:buNone/>
            </a:pPr>
            <a:endParaRPr dirty="0"/>
          </a:p>
        </p:txBody>
      </p:sp>
      <p:sp>
        <p:nvSpPr>
          <p:cNvPr id="653" name="Google Shape;65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Trauma can affect a child’s values, beliefs, feelings, thoughts and expectations not only about themselves, but also about the adults who care for them and the world around them.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effects of trauma are often not visible. People only see the child’s behaviors and tend to forget about what might be below the surface.</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Remember that caregivers who use a trauma-informed approach will recognize that a youth’s negative behavior is an aftereffect of the trauma they have experienced, and it is often a clue to the child’s underlying beliefs, attitudes, and feelings. When it comes to problematic school behavior, it is much more effective to ask yourself “what happened to this child?” than to ask “what’s wrong with this child?”</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665" name="Google Shape;66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Each youth’s experience and identity is unique and multifaceted. In addition to the many traumas associated with being in the foster care system, many of our youth additionally face systemic barriers and institutionalized racism that impact their ability to achieve their ambitions.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to remember that there are a disproportionate number of Black youth in the foster care system due to systemic factors and racial bias, and many foster youth may have trauma related to experiencing racism, even within the education systems themselves.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For example, in 2014, only 18% of the nations public schools are black but an estimated 40% of all students expelled from US schools are black, which makes black students over 3 times more likely to be suspended or expelled than their white peers simply due to the color of their skin.</a:t>
            </a:r>
            <a:endParaRPr dirty="0"/>
          </a:p>
          <a:p>
            <a:pPr marL="171450" marR="0" lvl="0" indent="-171450" algn="l" rtl="0">
              <a:lnSpc>
                <a:spcPct val="100000"/>
              </a:lnSpc>
              <a:spcBef>
                <a:spcPts val="0"/>
              </a:spcBef>
              <a:spcAft>
                <a:spcPts val="0"/>
              </a:spcAft>
              <a:buClr>
                <a:srgbClr val="44546A"/>
              </a:buClr>
              <a:buSzPts val="1200"/>
              <a:buFont typeface="Arial"/>
              <a:buChar char="•"/>
            </a:pPr>
            <a:r>
              <a:rPr lang="en-US" sz="1200" dirty="0">
                <a:solidFill>
                  <a:srgbClr val="44546A"/>
                </a:solidFill>
                <a:latin typeface="Calibri"/>
                <a:ea typeface="Calibri"/>
                <a:cs typeface="Calibri"/>
                <a:sym typeface="Calibri"/>
              </a:rPr>
              <a:t>This is commonly called the “racial discipline gap.” Research has shown that racial bias plays a clear role in the disproportionate number of suspensions among black students when controlling for other factors such as previous disciplinary issues, socioeconomic status and economic achievement. Racial bias can lead to not only harsher discipline, but these students are also less likely to be identified as gifted or to have access to quality teachers. </a:t>
            </a:r>
            <a:r>
              <a:rPr lang="en-US" sz="1200" b="0" i="0" dirty="0">
                <a:solidFill>
                  <a:srgbClr val="282828"/>
                </a:solidFill>
                <a:latin typeface="Calibri"/>
                <a:ea typeface="Calibri"/>
                <a:cs typeface="Calibri"/>
                <a:sym typeface="Calibri"/>
              </a:rPr>
              <a:t>Even Black preschool students are more likely to be suspended than students of other races…so the impact on our Black youth starts early. </a:t>
            </a: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Racism is not always overt or even within our conscious knowledge. We all hold implicit biases- which is having an attitude towards people or associating stereotypes with them without our conscious knowledge. Sometimes these implicit biases may even be about race.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is a short video to further explain this point. [click video on slide]</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for caregivers to be aware of the impact of racism on youth of color and take the time to explore their own implicit biases and how that may impact the support they provide.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Caregivers can take an Implicit Association Test (IAT) to explore their own implicit biases across a range of potential topics at </a:t>
            </a:r>
            <a:r>
              <a:rPr lang="en-US" sz="1200" b="1" dirty="0">
                <a:latin typeface="Calibri"/>
                <a:ea typeface="Calibri"/>
                <a:cs typeface="Calibri"/>
                <a:sym typeface="Calibri"/>
              </a:rPr>
              <a:t>implicit.harvard.edu, </a:t>
            </a:r>
            <a:r>
              <a:rPr lang="en-US" sz="1200" b="0" dirty="0">
                <a:latin typeface="Calibri"/>
                <a:ea typeface="Calibri"/>
                <a:cs typeface="Calibri"/>
                <a:sym typeface="Calibri"/>
              </a:rPr>
              <a:t>which is listed on the slide. </a:t>
            </a:r>
            <a:r>
              <a:rPr lang="en-US" sz="1200" b="1" dirty="0">
                <a:latin typeface="Calibri"/>
                <a:ea typeface="Calibri"/>
                <a:cs typeface="Calibri"/>
                <a:sym typeface="Calibri"/>
              </a:rPr>
              <a:t>  </a:t>
            </a:r>
            <a:endParaRPr sz="1200" dirty="0">
              <a:latin typeface="Calibri"/>
              <a:ea typeface="Calibri"/>
              <a:cs typeface="Calibri"/>
              <a:sym typeface="Calibri"/>
            </a:endParaRPr>
          </a:p>
          <a:p>
            <a:pPr marL="0" marR="0" lvl="0" indent="0" algn="l" rtl="0">
              <a:lnSpc>
                <a:spcPct val="115000"/>
              </a:lnSpc>
              <a:spcBef>
                <a:spcPts val="0"/>
              </a:spcBef>
              <a:spcAft>
                <a:spcPts val="0"/>
              </a:spcAft>
              <a:buNone/>
            </a:pPr>
            <a:r>
              <a:rPr lang="en-US" sz="1200" dirty="0">
                <a:solidFill>
                  <a:srgbClr val="44546A"/>
                </a:solidFill>
                <a:latin typeface="Calibri"/>
                <a:ea typeface="Calibri"/>
                <a:cs typeface="Calibri"/>
                <a:sym typeface="Calibri"/>
              </a:rPr>
              <a:t> </a:t>
            </a:r>
            <a:endParaRPr sz="1200" dirty="0">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Sources:</a:t>
            </a:r>
            <a:r>
              <a:rPr lang="en-US" sz="1200" dirty="0">
                <a:latin typeface="Calibri"/>
                <a:ea typeface="Calibri"/>
                <a:cs typeface="Calibri"/>
                <a:sym typeface="Calibri"/>
              </a:rPr>
              <a:t> </a:t>
            </a:r>
            <a:endParaRPr dirty="0"/>
          </a:p>
          <a:p>
            <a:pPr marL="0" lvl="0" indent="0" algn="l" rtl="0">
              <a:spcBef>
                <a:spcPts val="0"/>
              </a:spcBef>
              <a:spcAft>
                <a:spcPts val="0"/>
              </a:spcAft>
              <a:buClr>
                <a:srgbClr val="0000FF"/>
              </a:buClr>
              <a:buSzPts val="1200"/>
              <a:buFont typeface="Arial"/>
              <a:buNone/>
            </a:pPr>
            <a:r>
              <a:rPr lang="en-US" sz="12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https://daily.jstor.org/school-suspensions-racial-discipline-gap/</a:t>
            </a:r>
            <a:r>
              <a:rPr lang="en-US" sz="1200" dirty="0">
                <a:latin typeface="Calibri"/>
                <a:ea typeface="Calibri"/>
                <a:cs typeface="Calibri"/>
                <a:sym typeface="Calibri"/>
              </a:rPr>
              <a:t> </a:t>
            </a:r>
            <a:endParaRPr dirty="0"/>
          </a:p>
          <a:p>
            <a:pPr marL="0" lvl="0" indent="0" algn="l" rtl="0">
              <a:spcBef>
                <a:spcPts val="0"/>
              </a:spcBef>
              <a:spcAft>
                <a:spcPts val="0"/>
              </a:spcAft>
              <a:buClr>
                <a:schemeClr val="dk1"/>
              </a:buClr>
              <a:buSzPts val="1200"/>
              <a:buFont typeface="Arial"/>
              <a:buNone/>
            </a:pPr>
            <a:r>
              <a:rPr lang="en-US" sz="1200" dirty="0">
                <a:latin typeface="Calibri"/>
                <a:ea typeface="Calibri"/>
                <a:cs typeface="Calibri"/>
                <a:sym typeface="Calibri"/>
              </a:rPr>
              <a:t>https://www.thoughtco.com/how-racism-affects-public-school-minorities-4025361   </a:t>
            </a:r>
            <a:endParaRPr dirty="0"/>
          </a:p>
          <a:p>
            <a:pPr marL="0" marR="0" lvl="0" indent="0" algn="l" rtl="0">
              <a:lnSpc>
                <a:spcPct val="100000"/>
              </a:lnSpc>
              <a:spcBef>
                <a:spcPts val="0"/>
              </a:spcBef>
              <a:spcAft>
                <a:spcPts val="0"/>
              </a:spcAft>
              <a:buClr>
                <a:schemeClr val="dk1"/>
              </a:buClr>
              <a:buSzPts val="1200"/>
              <a:buFont typeface="Arial"/>
              <a:buNone/>
            </a:pPr>
            <a:r>
              <a:rPr lang="en-US" sz="1200" dirty="0">
                <a:latin typeface="Calibri"/>
                <a:ea typeface="Calibri"/>
                <a:cs typeface="Calibri"/>
                <a:sym typeface="Calibri"/>
              </a:rPr>
              <a:t>https://implicitbias.net/</a:t>
            </a:r>
            <a:endParaRPr dirty="0"/>
          </a:p>
          <a:p>
            <a:pPr marL="0" lvl="0" indent="0" algn="l" rtl="0">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0" name="Google Shape;6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to keep in mind the role of trauma and how that might affect a student’s believe about education, college and their future.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Remember, trauma can affect a child’s beliefs and expectations about themselves, the adults who care for them and the world around them. Let’s do a brief exercise to explore this further.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Interaction Opportunity (5 minutes): </a:t>
            </a:r>
            <a:endParaRPr dirty="0"/>
          </a:p>
          <a:p>
            <a:pPr marL="171450" lvl="0" indent="-171450" algn="l" rtl="0">
              <a:spcBef>
                <a:spcPts val="0"/>
              </a:spcBef>
              <a:spcAft>
                <a:spcPts val="0"/>
              </a:spcAft>
              <a:buClr>
                <a:schemeClr val="dk1"/>
              </a:buClr>
              <a:buSzPts val="1200"/>
              <a:buFont typeface="Arial"/>
              <a:buChar char="•"/>
            </a:pPr>
            <a:r>
              <a:rPr lang="en-US" sz="1200" u="sng" dirty="0">
                <a:latin typeface="Calibri"/>
                <a:ea typeface="Calibri"/>
                <a:cs typeface="Calibri"/>
                <a:sym typeface="Calibri"/>
              </a:rPr>
              <a:t>In-person:</a:t>
            </a:r>
            <a:r>
              <a:rPr lang="en-US" sz="1200" dirty="0">
                <a:latin typeface="Calibri"/>
                <a:ea typeface="Calibri"/>
                <a:cs typeface="Calibri"/>
                <a:sym typeface="Calibri"/>
              </a:rPr>
              <a:t> Prompt the audience to first share their ideas by raising their hands about some of the beliefs and attitudes that a foster youth may hold, due to their traumatic experiences, which may contribute to the belief or statement of “I don’t want to go to college.” After they have shared their ideas, show the possible responses in the blue comments.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Connect this slide back to the participant’s perception and thoughts about college and reflect on how this might affect the youth’s beliefs, attitudes or thoughts about college.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u="sng" dirty="0">
                <a:latin typeface="Calibri"/>
                <a:ea typeface="Calibri"/>
                <a:cs typeface="Calibri"/>
                <a:sym typeface="Calibri"/>
              </a:rPr>
              <a:t>Via Zoom: </a:t>
            </a:r>
            <a:r>
              <a:rPr lang="en-US" sz="1200" dirty="0">
                <a:latin typeface="Calibri"/>
                <a:ea typeface="Calibri"/>
                <a:cs typeface="Calibri"/>
                <a:sym typeface="Calibri"/>
              </a:rPr>
              <a:t>Prompt the audience to first share their ideas about some of the beliefs and attitudes that a foster youth may hold, due to their traumatic experiences, which may contribute to the belief or statement of “I don’t want to go to college.” They can use the “raise hand function” or simply unmute themselves depending on the size of your audience. Alternatively, attendees can be invited to share their ideas in the chat function. After they have shared their ideas, show the possible responses in the blue comments. </a:t>
            </a:r>
            <a:endParaRPr sz="1200" u="sng"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Connect this slide back to the participant’s perception and thoughts about college and reflect on how this might affect the youth’s beliefs, attitudes or thoughts about college.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94" name="Google Shape;69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chemeClr val="dk1"/>
                </a:solidFill>
                <a:latin typeface="Calibri"/>
                <a:ea typeface="Calibri"/>
                <a:cs typeface="Calibri"/>
                <a:sym typeface="Calibri"/>
              </a:rPr>
              <a:t>For caregivers with youth in middle school or in the early high school grades, a higher education can seem so far into the future that it can take secondary importance to more immediate concerns.</a:t>
            </a:r>
            <a:r>
              <a:rPr lang="en-US" dirty="0"/>
              <a:t> </a:t>
            </a:r>
            <a:r>
              <a:rPr lang="en-US" sz="1200" dirty="0">
                <a:solidFill>
                  <a:schemeClr val="dk1"/>
                </a:solidFill>
                <a:latin typeface="Calibri"/>
                <a:ea typeface="Calibri"/>
                <a:cs typeface="Calibri"/>
                <a:sym typeface="Calibri"/>
              </a:rPr>
              <a:t> </a:t>
            </a:r>
            <a:r>
              <a:rPr lang="en-US" sz="1200" dirty="0">
                <a:latin typeface="Calibri"/>
                <a:ea typeface="Calibri"/>
                <a:cs typeface="Calibri"/>
                <a:sym typeface="Calibri"/>
              </a:rPr>
              <a:t>For youth to succeed in postsecondary education and become independent, they need encouragement and help preparing early on. We believe caregivers have the opportunity to play this role, and middle school—if possible—is a good time to begin. This course will provide </a:t>
            </a:r>
            <a:r>
              <a:rPr lang="en-US" sz="1200" b="1" dirty="0">
                <a:latin typeface="Calibri"/>
                <a:ea typeface="Calibri"/>
                <a:cs typeface="Calibri"/>
                <a:sym typeface="Calibri"/>
              </a:rPr>
              <a:t>caregivers*</a:t>
            </a:r>
            <a:r>
              <a:rPr lang="en-US" sz="1200" dirty="0">
                <a:latin typeface="Calibri"/>
                <a:ea typeface="Calibri"/>
                <a:cs typeface="Calibri"/>
                <a:sym typeface="Calibri"/>
              </a:rPr>
              <a:t> with tools and information to help their youth achieve the higher education needed to turn their dreams into degrees.</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indent="0"/>
            <a:r>
              <a:rPr lang="en-US" sz="1200" dirty="0">
                <a:latin typeface="Calibri"/>
                <a:ea typeface="Calibri"/>
                <a:cs typeface="Calibri"/>
                <a:sym typeface="Calibri"/>
              </a:rPr>
              <a:t>After today’s course you will be able to:</a:t>
            </a:r>
            <a:r>
              <a:rPr lang="en-US" dirty="0"/>
              <a:t> </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Explain the benefits of postsecondary education</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Recognize the unique barriers foster youth face in education, including the impact of trauma</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Identify strategies to create a college-going culture in the home</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Understand the different postsecondary education pathways</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Identify resources and strategies to help students explore their career interests and achieve their postsecondary education goals</a:t>
            </a:r>
            <a:endParaRPr dirty="0"/>
          </a:p>
          <a:p>
            <a:pPr marL="518160" lvl="1" indent="-259080" algn="l" rtl="0">
              <a:lnSpc>
                <a:spcPct val="360000"/>
              </a:lnSpc>
              <a:spcBef>
                <a:spcPts val="0"/>
              </a:spcBef>
              <a:spcAft>
                <a:spcPts val="0"/>
              </a:spcAft>
              <a:buClr>
                <a:srgbClr val="FFFFFF"/>
              </a:buClr>
              <a:buSzPts val="1200"/>
              <a:buFont typeface="Arial"/>
              <a:buChar char="•"/>
            </a:pPr>
            <a:r>
              <a:rPr lang="en-US" dirty="0"/>
              <a:t>Describe key educational planning milestones between 6th-10th grade</a:t>
            </a:r>
            <a:endParaRPr dirty="0"/>
          </a:p>
          <a:p>
            <a:pPr marL="0" lvl="0" indent="0" algn="l" rtl="0">
              <a:spcBef>
                <a:spcPts val="0"/>
              </a:spcBef>
              <a:spcAft>
                <a:spcPts val="0"/>
              </a:spcAft>
              <a:buNone/>
            </a:pPr>
            <a:endParaRPr dirty="0"/>
          </a:p>
          <a:p>
            <a:pPr marL="0" indent="0"/>
            <a:r>
              <a:rPr lang="en-US" sz="1200" dirty="0">
                <a:latin typeface="Calibri"/>
                <a:ea typeface="Calibri"/>
                <a:cs typeface="Calibri"/>
                <a:sym typeface="Calibri"/>
              </a:rPr>
              <a:t>This course is designed for ALL caregivers, regardless of your own level of education and experience with college.</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0" indent="0">
              <a:buClr>
                <a:schemeClr val="dk1"/>
              </a:buClr>
              <a:buSzPts val="1200"/>
            </a:pPr>
            <a:r>
              <a:rPr lang="en-US" sz="1200" b="1" dirty="0">
                <a:solidFill>
                  <a:schemeClr val="dk1"/>
                </a:solidFill>
                <a:latin typeface="Calibri"/>
                <a:ea typeface="Calibri"/>
                <a:cs typeface="Calibri"/>
                <a:sym typeface="Calibri"/>
              </a:rPr>
              <a:t>*Trainer’s Note: </a:t>
            </a:r>
            <a:r>
              <a:rPr lang="en-US" sz="1200" dirty="0">
                <a:solidFill>
                  <a:schemeClr val="dk1"/>
                </a:solidFill>
                <a:latin typeface="Calibri"/>
                <a:ea typeface="Calibri"/>
                <a:cs typeface="Calibri"/>
                <a:sym typeface="Calibri"/>
              </a:rPr>
              <a:t>This training is intended for caregivers, including both Resource Parents and STRTP providers. In these notes, you will see the term caregivers, but please feel free to customize your remarks to specifically indicate the appropriate audience, as needed.</a:t>
            </a:r>
            <a:r>
              <a:rPr lang="en-US" dirty="0"/>
              <a: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275" name="Google Shape;2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sz="1200" dirty="0">
                <a:latin typeface="Calibri"/>
                <a:ea typeface="Calibri"/>
                <a:cs typeface="Calibri"/>
                <a:sym typeface="Calibri"/>
              </a:rPr>
              <a:t>Now that we have heard about some of the barriers youth in foster care may experience, let’s hear about these challenges from a few of our youth.</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p:txBody>
      </p:sp>
      <p:sp>
        <p:nvSpPr>
          <p:cNvPr id="712" name="Google Shape;71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In spite of these challenges, the good news is that most youth who experienced foster care are resilient and strong. Resilience can also be developed. Still, resilient youth need at least one person who takes interest and helps them overcome obstacles and achieve their educational and career goals.</a:t>
            </a:r>
            <a:endParaRPr sz="1200"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23" name="Google Shape;72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The single most important factor influencing a positive outcome for children and youth is a lasting relationship with a caring, engaged adult. There is a host of research that supports this.</a:t>
            </a:r>
            <a:endParaRPr dirty="0"/>
          </a:p>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For foster youth – they often have never had this and it’s likely they don’t have such a person in their life.  You </a:t>
            </a:r>
            <a:r>
              <a:rPr lang="en-US" sz="1200" dirty="0">
                <a:solidFill>
                  <a:schemeClr val="dk1"/>
                </a:solidFill>
                <a:latin typeface="Calibri"/>
                <a:ea typeface="Calibri"/>
                <a:cs typeface="Calibri"/>
                <a:sym typeface="Calibri"/>
              </a:rPr>
              <a:t>can be that person who inspires them to see themselves in college and who can support them in the postsecondary education planning and enrollment process.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Or you can ensure that they are connected to someone who can be their educational champion and mentor through this process. </a:t>
            </a:r>
            <a:endParaRPr dirty="0"/>
          </a:p>
          <a:p>
            <a:pPr marL="171450" marR="0" lvl="0" indent="-171450" algn="l" rtl="0">
              <a:spcBef>
                <a:spcPts val="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In your day to day interactions with youth, you have the ability to send positive messages about them, motivate them as they undertake this education journey, and help connect them to resources, supports and other mentors, regardless of your own educational level or experience.  </a:t>
            </a:r>
            <a:endParaRPr dirty="0"/>
          </a:p>
        </p:txBody>
      </p:sp>
      <p:sp>
        <p:nvSpPr>
          <p:cNvPr id="733" name="Google Shape;7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One way to support youth is to use a trauma-informed parenting approach.</a:t>
            </a:r>
            <a:endParaRPr dirty="0"/>
          </a:p>
          <a:p>
            <a:pPr marL="171450" lvl="0" indent="-9525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When using a trauma-informed parenting approach, </a:t>
            </a:r>
            <a:r>
              <a:rPr lang="en-US" sz="1200" b="1" dirty="0">
                <a:latin typeface="Calibri"/>
                <a:ea typeface="Calibri"/>
                <a:cs typeface="Calibri"/>
                <a:sym typeface="Calibri"/>
              </a:rPr>
              <a:t>patience is the key. </a:t>
            </a:r>
            <a:r>
              <a:rPr lang="en-US" sz="1200" dirty="0">
                <a:latin typeface="Calibri"/>
                <a:ea typeface="Calibri"/>
                <a:cs typeface="Calibri"/>
                <a:sym typeface="Calibri"/>
              </a:rPr>
              <a:t>Youth who have been traumatized are often in “survival mode,” which means they are focused on safety, and their responses are automatic and defensive. When survival mode takes over due to changes in the brain, they will have difficulty talking about, thinking about, or planning for their education or their future.</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0" i="0" dirty="0">
                <a:solidFill>
                  <a:schemeClr val="dk1"/>
                </a:solidFill>
                <a:latin typeface="Calibri"/>
                <a:ea typeface="Calibri"/>
                <a:cs typeface="Calibri"/>
                <a:sym typeface="Calibri"/>
              </a:rPr>
              <a:t>This approach includes acknowledging the trauma that youth have experienced and remembering what events may have occurred that are leading to the behaviors, attitudes or beliefs of the child.</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Avoid labels that the youth “isn’t college material”- </a:t>
            </a:r>
            <a:r>
              <a:rPr lang="en-US" sz="1200" dirty="0">
                <a:latin typeface="Calibri"/>
                <a:ea typeface="Calibri"/>
                <a:cs typeface="Calibri"/>
                <a:sym typeface="Calibri"/>
              </a:rPr>
              <a:t>continue to motivate and instill hope. We’ll talk more about why this matters.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indent="-171450">
              <a:buClr>
                <a:schemeClr val="dk1"/>
              </a:buClr>
              <a:buSzPts val="1200"/>
              <a:buFont typeface="Arial"/>
              <a:buChar char="•"/>
            </a:pPr>
            <a:r>
              <a:rPr lang="en-US" sz="1200" b="0" i="0" dirty="0">
                <a:solidFill>
                  <a:schemeClr val="dk1"/>
                </a:solidFill>
                <a:latin typeface="Calibri"/>
                <a:ea typeface="Calibri"/>
                <a:cs typeface="Calibri"/>
                <a:sym typeface="Calibri"/>
              </a:rPr>
              <a:t>Additionally, caregivers can encourage a growth mindset in youth. </a:t>
            </a:r>
            <a:r>
              <a:rPr lang="en-US" sz="1200" dirty="0">
                <a:latin typeface="Calibri"/>
                <a:ea typeface="Calibri"/>
                <a:cs typeface="Calibri"/>
                <a:sym typeface="Calibri"/>
              </a:rPr>
              <a:t>This has to do with a child’s self-concept. </a:t>
            </a:r>
            <a:r>
              <a:rPr lang="en-US" sz="1200" b="0" i="0" dirty="0">
                <a:solidFill>
                  <a:schemeClr val="dk1"/>
                </a:solidFill>
                <a:latin typeface="Calibri"/>
                <a:ea typeface="Calibri"/>
                <a:cs typeface="Calibri"/>
                <a:sym typeface="Calibri"/>
              </a:rPr>
              <a:t>In a </a:t>
            </a:r>
            <a:r>
              <a:rPr lang="en-US" sz="1200" b="1" i="0" dirty="0">
                <a:solidFill>
                  <a:schemeClr val="dk1"/>
                </a:solidFill>
                <a:latin typeface="Calibri"/>
                <a:ea typeface="Calibri"/>
                <a:cs typeface="Calibri"/>
                <a:sym typeface="Calibri"/>
              </a:rPr>
              <a:t>fixed mindset</a:t>
            </a:r>
            <a:r>
              <a:rPr lang="en-US" sz="1200" b="0" i="0" dirty="0">
                <a:solidFill>
                  <a:schemeClr val="dk1"/>
                </a:solidFill>
                <a:latin typeface="Calibri"/>
                <a:ea typeface="Calibri"/>
                <a:cs typeface="Calibri"/>
                <a:sym typeface="Calibri"/>
              </a:rPr>
              <a:t>, people believe their qualities are fixed traits and therefore cannot change. These people document their intelligence and talents rather than work to develop and improve them. They also believe that talent alone leads to success, and effort is not required. They believe you’re either smart or not. If a young person with low self-concept does poorly on a math test he may think “I’m stupid” or “I’m bad at math</a:t>
            </a:r>
            <a:r>
              <a:rPr lang="en-US" dirty="0"/>
              <a: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171450" indent="-171450">
              <a:buClr>
                <a:schemeClr val="dk1"/>
              </a:buClr>
              <a:buSzPts val="1200"/>
              <a:buFont typeface="Arial"/>
              <a:buChar char="•"/>
            </a:pPr>
            <a:r>
              <a:rPr lang="en-US" sz="1200" b="0" i="0" dirty="0">
                <a:solidFill>
                  <a:schemeClr val="dk1"/>
                </a:solidFill>
                <a:latin typeface="Calibri"/>
                <a:ea typeface="Calibri"/>
                <a:cs typeface="Calibri"/>
                <a:sym typeface="Calibri"/>
              </a:rPr>
              <a:t>Alternatively, in a </a:t>
            </a:r>
            <a:r>
              <a:rPr lang="en-US" sz="1200" b="1" i="0" dirty="0">
                <a:solidFill>
                  <a:schemeClr val="dk1"/>
                </a:solidFill>
                <a:latin typeface="Calibri"/>
                <a:ea typeface="Calibri"/>
                <a:cs typeface="Calibri"/>
                <a:sym typeface="Calibri"/>
              </a:rPr>
              <a:t>growth mindset</a:t>
            </a:r>
            <a:r>
              <a:rPr lang="en-US" sz="1200" b="0" i="0" dirty="0">
                <a:solidFill>
                  <a:schemeClr val="dk1"/>
                </a:solidFill>
                <a:latin typeface="Calibri"/>
                <a:ea typeface="Calibri"/>
                <a:cs typeface="Calibri"/>
                <a:sym typeface="Calibri"/>
              </a:rPr>
              <a:t>, people have an underlying belief that their learning and intelligence can grow with time and experience. When people believe they can get smarter, they realize that their effort has an effect on their success, so they put in extra time, leading to higher achievement. In this scenario, a youth who does poorly on their math test may think “If I study, I can do better.” </a:t>
            </a:r>
            <a:r>
              <a:rPr lang="en-US" dirty="0"/>
              <a:t>It is also a great time to emphasize that students are not alone in their learning.  Tutoring resources are available to support students with their academics and help students bridge any learning gaps they may have experienced as a result of placement changes.</a:t>
            </a:r>
            <a:endParaRPr dirty="0"/>
          </a:p>
          <a:p>
            <a:pPr marL="171450" lvl="0" indent="-9525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Source</a:t>
            </a: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https://www.developgoodhabits.com/fixed-mindset-vs-growth-mindset/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744" name="Google Shape;7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95250">
              <a:buClr>
                <a:schemeClr val="dk1"/>
              </a:buClr>
              <a:buSzPts val="1200"/>
              <a:defRPr/>
            </a:pPr>
            <a:r>
              <a:rPr lang="en-US" sz="1200" dirty="0">
                <a:latin typeface="Calibri"/>
                <a:ea typeface="Calibri"/>
                <a:cs typeface="Calibri"/>
                <a:sym typeface="Calibri"/>
              </a:rPr>
              <a:t>Caregivers can reinforce a growth mindset. One way to do this is by supporting and rewarding efforts and actions, instead of just telling students that they are smart in general.</a:t>
            </a:r>
            <a:r>
              <a:rPr lang="en-US" dirty="0"/>
              <a:t> </a:t>
            </a:r>
          </a:p>
          <a:p>
            <a:pPr marL="0" indent="0"/>
            <a:endParaRPr lang="en-US" dirty="0"/>
          </a:p>
          <a:p>
            <a:pPr marL="0" lvl="0" indent="0" algn="l">
              <a:spcBef>
                <a:spcPts val="0"/>
              </a:spcBef>
              <a:spcAft>
                <a:spcPts val="0"/>
              </a:spcAft>
              <a:buNone/>
            </a:pPr>
            <a:r>
              <a:rPr lang="en-US" sz="1200" b="0" i="0" dirty="0">
                <a:solidFill>
                  <a:schemeClr val="dk1"/>
                </a:solidFill>
                <a:latin typeface="Calibri"/>
                <a:ea typeface="Calibri"/>
                <a:cs typeface="Calibri"/>
                <a:sym typeface="Calibri"/>
              </a:rPr>
              <a:t>Some ways we can do this include the following:</a:t>
            </a:r>
            <a:endParaRPr lang="en-US" dirty="0"/>
          </a:p>
          <a:p>
            <a:pPr marL="0" indent="0"/>
            <a:r>
              <a:rPr lang="en-US" dirty="0"/>
              <a:t>-    </a:t>
            </a:r>
            <a:r>
              <a:rPr lang="en-US" sz="1200" b="0" i="0" dirty="0">
                <a:solidFill>
                  <a:schemeClr val="dk1"/>
                </a:solidFill>
                <a:latin typeface="Calibri"/>
                <a:ea typeface="Calibri"/>
                <a:cs typeface="Calibri"/>
                <a:sym typeface="Calibri"/>
              </a:rPr>
              <a:t>Help youth reframe perceptions of their academic abilities.</a:t>
            </a:r>
            <a:r>
              <a:rPr lang="en-US" dirty="0"/>
              <a:t>  In many cases, the education journey of our student has been interrupted by events outside of   their control, but they are expected </a:t>
            </a:r>
            <a:r>
              <a:rPr lang="en-US" b="0" i="0" dirty="0">
                <a:sym typeface="Calibri"/>
              </a:rPr>
              <a:t>to </a:t>
            </a:r>
            <a:r>
              <a:rPr lang="en-US" dirty="0"/>
              <a:t>catch up quickly</a:t>
            </a:r>
            <a:r>
              <a:rPr lang="en-US" b="0" i="0" dirty="0">
                <a:sym typeface="Calibri"/>
              </a:rPr>
              <a:t>.</a:t>
            </a:r>
            <a:r>
              <a:rPr lang="en-US" sz="1200" b="0" i="0" dirty="0">
                <a:solidFill>
                  <a:schemeClr val="dk1"/>
                </a:solidFill>
                <a:latin typeface="Calibri"/>
                <a:ea typeface="Calibri"/>
                <a:cs typeface="Calibri"/>
                <a:sym typeface="Calibri"/>
              </a:rPr>
              <a:t> In most cases, it takes time and practice to learn a new skill or concept.</a:t>
            </a:r>
            <a:endParaRPr lang="en-US" dirty="0"/>
          </a:p>
          <a:p>
            <a:pPr marL="171450" lvl="0" indent="-171450" algn="l" rtl="0">
              <a:spcBef>
                <a:spcPts val="0"/>
              </a:spcBef>
              <a:spcAft>
                <a:spcPts val="0"/>
              </a:spcAft>
              <a:buFontTx/>
              <a:buChar char="-"/>
            </a:pPr>
            <a:r>
              <a:rPr lang="en-US" sz="1200" b="0" i="0" dirty="0">
                <a:solidFill>
                  <a:schemeClr val="dk1"/>
                </a:solidFill>
                <a:latin typeface="Calibri"/>
                <a:ea typeface="Calibri"/>
                <a:cs typeface="Calibri"/>
                <a:sym typeface="Calibri"/>
              </a:rPr>
              <a:t>Encourage patience with learning. Academics may not come naturally to all youth.  However, much like any new concept or skill we learn, it is important to have patience with themselves as the learn.  In some cases, it may also mean seeking out resources to assist with the learning.  Help youth understand the importance and strength that lies in asking for help.  </a:t>
            </a:r>
          </a:p>
          <a:p>
            <a:pPr marL="171450" lvl="0" indent="-171450" algn="l" rtl="0">
              <a:spcBef>
                <a:spcPts val="0"/>
              </a:spcBef>
              <a:spcAft>
                <a:spcPts val="0"/>
              </a:spcAft>
              <a:buFontTx/>
              <a:buChar char="-"/>
            </a:pPr>
            <a:r>
              <a:rPr lang="en-US" sz="1200" b="0" i="0" dirty="0">
                <a:solidFill>
                  <a:schemeClr val="dk1"/>
                </a:solidFill>
                <a:latin typeface="Calibri"/>
                <a:ea typeface="Calibri"/>
                <a:cs typeface="Calibri"/>
                <a:sym typeface="Calibri"/>
              </a:rPr>
              <a:t>Reflect back to the youth their strengths and positive traits you have observed.  Some youth may be more inclined to see their flaws and dismiss their strengths. </a:t>
            </a:r>
            <a:r>
              <a:rPr lang="en-US" sz="1200" dirty="0">
                <a:latin typeface="Calibri"/>
                <a:ea typeface="Calibri"/>
                <a:cs typeface="Calibri"/>
                <a:sym typeface="Calibri"/>
              </a:rPr>
              <a:t>For example, for the young man who did poorly on his math test and thinks he is stupid, his caregiver could identify areas where he excels, like drawing or video games.  Both of these strengths require logic and spatial skills which are the same skills used for math – applied in a slightly different way.  If he can master art and video games, with time he can also get a better understanding of math.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pPr>
            <a:endParaRPr lang="en-US" sz="1200" b="0" i="0" dirty="0">
              <a:solidFill>
                <a:schemeClr val="dk1"/>
              </a:solidFill>
              <a:latin typeface="Calibri"/>
              <a:ea typeface="Calibri"/>
              <a:cs typeface="Calibri"/>
            </a:endParaRPr>
          </a:p>
          <a:p>
            <a:pPr marL="171450" indent="-171450">
              <a:buFontTx/>
              <a:buChar char="-"/>
            </a:pPr>
            <a:r>
              <a:rPr lang="en-US" dirty="0"/>
              <a:t>It is important to be aware of what it sounds like when a student may be holding a fixed mindset.  Equally important is knowing how to respond to help the student begin shifting towards a growth mindset.  </a:t>
            </a:r>
          </a:p>
          <a:p>
            <a:pPr marL="171450" indent="-171450">
              <a:buFontTx/>
              <a:buChar char="-"/>
            </a:pPr>
            <a:r>
              <a:rPr lang="en-US" dirty="0"/>
              <a:t>Some of these examples are on the slide and more are available in the Foster Youth Postsecondary Educational Planning Guide.  When a caregiver hears a youth saying something like, "I am not smart enough to do this" the student reflects a belief that their abilities may be limited and unable to learn the concepts being taught.  Being able to reframe the situation with a growth mindset perspective will be important.  An example of how a caregiver can respond is by saying, "Being smart does not mean learning comes easy or you can do thing by yourself all of the time.  Being smart means you use the tools and resources available to you for learning.  That may mean asking for help sometimes."  </a:t>
            </a:r>
          </a:p>
          <a:p>
            <a:pPr marL="171450" indent="-171450">
              <a:buFontTx/>
              <a:buChar char="-"/>
            </a:pPr>
            <a:r>
              <a:rPr lang="en-US" dirty="0"/>
              <a:t>A statement like this helps students look at an alternative perspective of what it means to be "smart" and reframes asking for help as a strength rather than a weakness.  </a:t>
            </a:r>
          </a:p>
          <a:p>
            <a:pPr marL="0" indent="0"/>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Source</a:t>
            </a: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https://www.developgoodhabits.com/fixed-mindset-vs-growth-mindset/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744" name="Google Shape;7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462007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caregivers, building a positive relationship with youth is often the most effective tool in your toolbox. It’s important to think about how we engage with foster youth in order to build rapport.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PACE is a type of thinking, feeling, communicating and behaving that aims to make the child feel safe. </a:t>
            </a:r>
            <a:endParaRPr dirty="0"/>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Playfulness</a:t>
            </a:r>
            <a:r>
              <a:rPr lang="en-US" sz="1200" dirty="0">
                <a:latin typeface="Calibri"/>
                <a:ea typeface="Calibri"/>
                <a:cs typeface="Calibri"/>
                <a:sym typeface="Calibri"/>
              </a:rPr>
              <a:t> is a willingness to laugh, joke and play even in difficult situations. It pulls an individual out of fight or flight mode. It isn’t about being funny all the time or making jokes when a child is sad, but it’s about helping children be more open to and experience what is positive in their life, one step at a time.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Unconditional </a:t>
            </a:r>
            <a:r>
              <a:rPr lang="en-US" sz="1200" b="1" dirty="0">
                <a:latin typeface="Calibri"/>
                <a:ea typeface="Calibri"/>
                <a:cs typeface="Calibri"/>
                <a:sym typeface="Calibri"/>
              </a:rPr>
              <a:t>Acceptance</a:t>
            </a:r>
            <a:r>
              <a:rPr lang="en-US" sz="1200" dirty="0">
                <a:latin typeface="Calibri"/>
                <a:ea typeface="Calibri"/>
                <a:cs typeface="Calibri"/>
                <a:sym typeface="Calibri"/>
              </a:rPr>
              <a:t> builds a context of safety and connection. Accepting is not agreeing or supporting the youths beliefs or behaviors, but it is just recognizing reality when it is present, and actively communicating that you accept the wishes, feelings, thought and perceptions that are underneath the outward behavior. </a:t>
            </a:r>
            <a:endParaRPr sz="1200" b="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Curiosity, </a:t>
            </a:r>
            <a:r>
              <a:rPr lang="en-US" sz="1200" b="0" dirty="0">
                <a:latin typeface="Calibri"/>
                <a:ea typeface="Calibri"/>
                <a:cs typeface="Calibri"/>
                <a:sym typeface="Calibri"/>
              </a:rPr>
              <a:t>without judgement, </a:t>
            </a:r>
            <a:r>
              <a:rPr lang="en-US" sz="1200" dirty="0">
                <a:latin typeface="Calibri"/>
                <a:ea typeface="Calibri"/>
                <a:cs typeface="Calibri"/>
                <a:sym typeface="Calibri"/>
              </a:rPr>
              <a:t>is the hallmark of social engagement. It’s about wondering about the meaning behind the behavior for the child. With curiosity, adults are conveying their intention to simply understand </a:t>
            </a:r>
            <a:r>
              <a:rPr lang="en-US" sz="1200" i="1" dirty="0">
                <a:latin typeface="Calibri"/>
                <a:ea typeface="Calibri"/>
                <a:cs typeface="Calibri"/>
                <a:sym typeface="Calibri"/>
              </a:rPr>
              <a:t>why</a:t>
            </a:r>
            <a:r>
              <a:rPr lang="en-US" sz="1200" i="0" dirty="0">
                <a:latin typeface="Calibri"/>
                <a:ea typeface="Calibri"/>
                <a:cs typeface="Calibri"/>
                <a:sym typeface="Calibri"/>
              </a:rPr>
              <a:t> and to help the child with understanding. “What do you think was going on? What do you think that was about? Or “I wonder what…?” You say this without anticipating an answer or response.</a:t>
            </a:r>
            <a:endParaRPr dirty="0"/>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Empathy </a:t>
            </a:r>
            <a:r>
              <a:rPr lang="en-US" sz="1200" dirty="0">
                <a:latin typeface="Calibri"/>
                <a:ea typeface="Calibri"/>
                <a:cs typeface="Calibri"/>
                <a:sym typeface="Calibri"/>
              </a:rPr>
              <a:t>is the experience of being understood. It fuels connection and creates a context of safety and understanding. It lets the child feel the adult’s compassion for them. With empathy, when the child is sad or in distress, it’s the adult showing that they feel that with them and they are not alone. </a:t>
            </a:r>
            <a:endParaRPr dirty="0"/>
          </a:p>
          <a:p>
            <a:pPr marL="0" lvl="0" indent="0" algn="l" rtl="0">
              <a:spcBef>
                <a:spcPts val="0"/>
              </a:spcBef>
              <a:spcAft>
                <a:spcPts val="0"/>
              </a:spcAft>
              <a:buNone/>
            </a:pPr>
            <a:endParaRPr dirty="0"/>
          </a:p>
        </p:txBody>
      </p:sp>
      <p:sp>
        <p:nvSpPr>
          <p:cNvPr id="777" name="Google Shape;7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In addition to utilizing a trauma-informed parenting approach and the PACE attitude, there are many other ways that caregivers can create a college-going culture in the home.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Whether or not the caregiver has experienced postsecondary education, they can still be a motivating force for youth to achieve their dreams of obtaining education or training beyond high school.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This includes sharing a positive attitude toward postsecondary education, engaging in activities around the home that encourage learning, helping the child achieve success in their schoolwork, and involving college in their lives. Let’s talk more about all of these. </a:t>
            </a:r>
            <a:endParaRPr sz="1200" dirty="0">
              <a:latin typeface="Calibri"/>
              <a:ea typeface="Calibri"/>
              <a:cs typeface="Calibri"/>
              <a:sym typeface="Calibri"/>
            </a:endParaRPr>
          </a:p>
        </p:txBody>
      </p:sp>
      <p:sp>
        <p:nvSpPr>
          <p:cNvPr id="801" name="Google Shape;80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What you say to a young person matters more than you may think.  </a:t>
            </a:r>
            <a:endParaRPr dirty="0"/>
          </a:p>
          <a:p>
            <a:pPr marL="171450" marR="0" lvl="0" indent="-171450" algn="l" rtl="0">
              <a:spcBef>
                <a:spcPts val="0"/>
              </a:spcBef>
              <a:spcAft>
                <a:spcPts val="0"/>
              </a:spcAft>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Assuming that a youth cannot go to college can have a significant negative outcome whereas believing in a youth’s ability to be successful, regardless of their past, can be a strong motivator.</a:t>
            </a:r>
            <a:endParaRPr dirty="0"/>
          </a:p>
          <a:p>
            <a:pPr marL="171450" marR="0" lvl="0" indent="-171450" algn="l" rtl="0">
              <a:lnSpc>
                <a:spcPct val="100000"/>
              </a:lnSpc>
              <a:spcBef>
                <a:spcPts val="0"/>
              </a:spcBef>
              <a:spcAft>
                <a:spcPts val="0"/>
              </a:spcAft>
              <a:buClr>
                <a:schemeClr val="dk1"/>
              </a:buClr>
              <a:buSzPts val="300"/>
              <a:buFont typeface="Arial"/>
              <a:buChar char="•"/>
            </a:pPr>
            <a:r>
              <a:rPr lang="en-US" sz="1200" dirty="0">
                <a:latin typeface="Calibri"/>
                <a:ea typeface="Calibri"/>
                <a:cs typeface="Calibri"/>
                <a:sym typeface="Calibri"/>
              </a:rPr>
              <a:t>When caregivers have positive expectations for their youth, it has a positive influence. This is called an “expectancy advantage.” This advantage was demonstrated in the famous Oak School experiment. At the beginning of this experiment, teachers were led to believe that randomly selected students were showing signs of a spurt in intellectual growth and development. At the end of the year, in line with the teachers’ expectations, the identified students showed significantly greater intellectual growth when compared to their classmates.</a:t>
            </a:r>
          </a:p>
          <a:p>
            <a:pPr marL="171450" marR="0" lvl="0" indent="-171450" algn="l" rtl="0">
              <a:lnSpc>
                <a:spcPct val="100000"/>
              </a:lnSpc>
              <a:spcBef>
                <a:spcPts val="0"/>
              </a:spcBef>
              <a:spcAft>
                <a:spcPts val="0"/>
              </a:spcAft>
              <a:buClr>
                <a:schemeClr val="dk1"/>
              </a:buClr>
              <a:buSzPts val="300"/>
              <a:buFont typeface="Arial"/>
              <a:buChar char="•"/>
            </a:pPr>
            <a:r>
              <a:rPr lang="en-US" sz="1200" dirty="0">
                <a:latin typeface="Calibri"/>
                <a:cs typeface="Calibri"/>
                <a:sym typeface="Calibri"/>
              </a:rPr>
              <a:t>Remember to balance expectations with support.  If a student expresses that they are having difficulty, telling a student to work harder may not be the best way to show support.  Students may be experiencing difficulty due to academic gaps in their educational history.  Connecting students with tutoring, mentors, or academic support programs can help them rise to the expectations set before them without feeling overwhelmed. </a:t>
            </a:r>
            <a:endParaRPr dirty="0"/>
          </a:p>
          <a:p>
            <a:pPr marL="171450" indent="-171450">
              <a:buClr>
                <a:schemeClr val="dk1"/>
              </a:buClr>
              <a:buSzPts val="300"/>
              <a:buFont typeface="Arial"/>
              <a:buChar char="•"/>
            </a:pPr>
            <a:r>
              <a:rPr lang="en-US" sz="1200" b="0" i="0" u="none" strike="noStrike" cap="none" dirty="0">
                <a:solidFill>
                  <a:schemeClr val="dk1"/>
                </a:solidFill>
                <a:latin typeface="Calibri"/>
                <a:ea typeface="Calibri"/>
                <a:cs typeface="Calibri"/>
                <a:sym typeface="Calibri"/>
              </a:rPr>
              <a:t>Additionally, one study found that caregivers who gave little encouragement or support for educational achievement contributed to poor academic outcomes for foster youth.</a:t>
            </a:r>
            <a:r>
              <a:rPr lang="en-US" dirty="0"/>
              <a:t> </a:t>
            </a:r>
          </a:p>
          <a:p>
            <a:pPr marL="285750" indent="-285750">
              <a:buClr>
                <a:schemeClr val="dk1"/>
              </a:buClr>
              <a:buSzPts val="300"/>
              <a:buFont typeface="Arial"/>
              <a:buChar char="•"/>
            </a:pPr>
            <a:r>
              <a:rPr lang="en-US" sz="1200" dirty="0">
                <a:latin typeface="Calibri"/>
                <a:ea typeface="Calibri"/>
                <a:cs typeface="Calibri"/>
                <a:sym typeface="Calibri"/>
              </a:rPr>
              <a:t>Caregivers can consistently express the expectation that the student will graduate from high school and go on to postsecondary education by using such phrases as, “When you go to college…” or “Where you go to college…” instead of “If you go to college….”</a:t>
            </a:r>
            <a:r>
              <a:rPr lang="en-US" dirty="0"/>
              <a:t> Foster youth who received “a lot” of encouragement to pursue higher education after high school were more likely to not just enroll, but actually graduate from college, than those who reported receiving little or no encouragement from foster care personnel, like caregivers and social workers.” </a:t>
            </a:r>
          </a:p>
          <a:p>
            <a:pPr marL="171450" indent="-171450">
              <a:buClr>
                <a:schemeClr val="dk1"/>
              </a:buClr>
              <a:buSzPts val="300"/>
              <a:buFont typeface="Arial"/>
              <a:buChar char="•"/>
            </a:pPr>
            <a:r>
              <a:rPr lang="en-US" sz="1200" dirty="0">
                <a:latin typeface="Calibri"/>
                <a:ea typeface="Calibri"/>
                <a:cs typeface="Calibri"/>
                <a:sym typeface="Calibri"/>
              </a:rPr>
              <a:t>These encouraging messages need to be sent early and often and help contribute to a college-going culture in the home.</a:t>
            </a:r>
            <a:r>
              <a:rPr lang="en-US" dirty="0"/>
              <a:t> </a:t>
            </a:r>
            <a:endParaRPr sz="1200" dirty="0">
              <a:latin typeface="Calibri"/>
              <a:ea typeface="Calibri"/>
              <a:cs typeface="Calibri"/>
            </a:endParaRPr>
          </a:p>
          <a:p>
            <a:pPr marL="0" marR="0" lvl="0" indent="0" algn="l" rtl="0">
              <a:spcBef>
                <a:spcPts val="0"/>
              </a:spcBef>
              <a:spcAft>
                <a:spcPts val="0"/>
              </a:spcAft>
              <a:buClr>
                <a:schemeClr val="dk1"/>
              </a:buClr>
              <a:buSzPts val="250"/>
              <a:buFont typeface="Calibri"/>
              <a:buNone/>
            </a:pPr>
            <a:endParaRPr sz="1000" b="0" i="0" u="none" strike="noStrike" cap="none" dirty="0">
              <a:solidFill>
                <a:schemeClr val="dk1"/>
              </a:solidFill>
              <a:latin typeface="Calibri"/>
              <a:ea typeface="Calibri"/>
              <a:cs typeface="Calibri"/>
              <a:sym typeface="Calibri"/>
            </a:endParaRPr>
          </a:p>
        </p:txBody>
      </p:sp>
      <p:sp>
        <p:nvSpPr>
          <p:cNvPr id="811" name="Google Shape;81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addition to motivating and encouraging youth, it’s also important that they build their knowledge and awareness about college and know what to expect. Here are some activities that caregivers can do with youth:</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Expose youth to a college campus but having them attend college tours. This can be a great activity to do together and helps the student get familiar with a college campus. If you aren’t able to take a student on an in-person tour, you can visit a college website together. Many now have interactive virtual tours and videos.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Another creative way to expose youth to college is to bring them to college events that they will be interested in, such as sporting or performing arts events and activities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Connect youth to foster care alumni who are enrolled in college. One way to do this is by connecting with your local community college and their foster youth campus-support program. We’ll share later on how you can find the contact information for these programs.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Explain how college is different from high school. This is particularly important for youth who didn’t like high school to understand the differences. For example, college has flexible schedules and students can pick classes in the morning, afternoon or evening. In addition, students can choose their own classes based on their educational and career goals, and there is a much wider range of course options (including vocational training). In addition, for students who don’t like a traditional schedule, many colleges now offer online classes or hybrid options. An overview of these differences can be found in the postsecondary education planning guide.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Tell youth about the statistics from the earlier slides that demonstrates income differentials between a high school diploma vs. a college education. For some youth, money can be a motivator!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Caregivers can also talk to youth about the other non-academic benefits of higher education, such as more career options, higher employment rates, opportunities to develop critical thinking and communication skills, meet new friends and develop connections. For many people, college can be fun!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24" name="Google Shape;82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It is equally important to hold youth accountable to agreed-upon expectations.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Caregivers should frequently ask about school and check grades, check for homework completion, follow-up on tasks related to education, or use texting to send reminders about tasks.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When asking about how a student is doing in school, use open-ended questions. Instead of asking, “how was school?”, ask specifics like “what did you learn in class today?” or “How did you feel about the math exam?”</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Caregivers can also display positive grades or rewards at home.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They should also be thinking creatively about incentives. Caregivers can explore rewards, such as special outings or activities, that relate directly to the goals set. Get creative as the incentive doesn’t have to be a gift. </a:t>
            </a:r>
            <a:endParaRPr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This reward or incentive may be for positive performance or improvement academically or behaviorally related to education. This connects back to encouraging a growth mindset. Caregivers should use Reasonable and Prudent Parent standards to determine the most appropriate incentive.</a:t>
            </a:r>
            <a:endParaRPr dirty="0"/>
          </a:p>
        </p:txBody>
      </p:sp>
      <p:sp>
        <p:nvSpPr>
          <p:cNvPr id="838" name="Google Shape;83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ED531"/>
              </a:buClr>
              <a:buSzPts val="1200"/>
              <a:buFont typeface="Calibri"/>
              <a:buNone/>
            </a:pPr>
            <a:r>
              <a:rPr lang="en-US" sz="1200" dirty="0">
                <a:solidFill>
                  <a:srgbClr val="FED531"/>
                </a:solidFill>
                <a:latin typeface="Calibri"/>
                <a:ea typeface="Calibri"/>
                <a:cs typeface="Calibri"/>
                <a:sym typeface="Calibri"/>
              </a:rPr>
              <a:t>Throughout the training we will share various supplemental materials and resources. All accompanying materials for caregivers can be found in the Foster Youth Postsecondary Guide: </a:t>
            </a:r>
            <a:r>
              <a:rPr lang="en-US" sz="1200" dirty="0">
                <a:solidFill>
                  <a:srgbClr val="FFFFFF"/>
                </a:solidFill>
                <a:latin typeface="Calibri"/>
                <a:ea typeface="Calibri"/>
                <a:cs typeface="Calibri"/>
                <a:sym typeface="Calibri"/>
              </a:rPr>
              <a:t>www.jbay.org/resources/edcourse1-caregiver-supporting-materials/</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rgbClr val="FED531"/>
              </a:solidFill>
              <a:latin typeface="Calibri"/>
              <a:ea typeface="Calibri"/>
              <a:cs typeface="Calibri"/>
              <a:sym typeface="Calibri"/>
            </a:endParaRPr>
          </a:p>
          <a:p>
            <a:pPr marL="0" marR="0" lvl="0" indent="0" algn="l" rtl="0">
              <a:lnSpc>
                <a:spcPct val="100000"/>
              </a:lnSpc>
              <a:spcBef>
                <a:spcPts val="0"/>
              </a:spcBef>
              <a:spcAft>
                <a:spcPts val="0"/>
              </a:spcAft>
              <a:buClr>
                <a:srgbClr val="FED531"/>
              </a:buClr>
              <a:buSzPts val="1200"/>
              <a:buFont typeface="Calibri"/>
              <a:buNone/>
            </a:pPr>
            <a:r>
              <a:rPr lang="en-US" sz="1200" b="1" dirty="0">
                <a:solidFill>
                  <a:srgbClr val="FED531"/>
                </a:solidFill>
                <a:latin typeface="Calibri"/>
                <a:ea typeface="Calibri"/>
                <a:cs typeface="Calibri"/>
                <a:sym typeface="Calibri"/>
              </a:rPr>
              <a:t>Trainer’s Note:</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link to the Caregiver Supporting Materials can be shared with attendees via chat or materials can also be printed for in-person sessions.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dirty="0">
              <a:latin typeface="Arial"/>
              <a:ea typeface="Arial"/>
              <a:cs typeface="Arial"/>
              <a:sym typeface="Arial"/>
            </a:endParaRPr>
          </a:p>
          <a:p>
            <a:pPr marL="0" lvl="0" indent="0" algn="l" rtl="0">
              <a:spcBef>
                <a:spcPts val="0"/>
              </a:spcBef>
              <a:spcAft>
                <a:spcPts val="0"/>
              </a:spcAft>
              <a:buNone/>
            </a:pPr>
            <a:endParaRPr dirty="0"/>
          </a:p>
        </p:txBody>
      </p:sp>
      <p:sp>
        <p:nvSpPr>
          <p:cNvPr id="287" name="Google Shape;28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latin typeface="Calibri"/>
                <a:ea typeface="Calibri"/>
                <a:cs typeface="Calibri"/>
                <a:sym typeface="Calibri"/>
              </a:rPr>
              <a:t>Motivating youth in care to attend college and helping them to overcome obstacles can make a difference. Let’s hear from our youth again.</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p:txBody>
      </p:sp>
      <p:sp>
        <p:nvSpPr>
          <p:cNvPr id="850" name="Google Shape;85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Calibri"/>
                <a:ea typeface="Calibri"/>
                <a:cs typeface="Calibri"/>
                <a:sym typeface="Calibri"/>
              </a:rPr>
              <a:t>To summarize what we just discussed, here are some key strategies that caregivers can support youth into higher education:</a:t>
            </a:r>
            <a:endParaRPr dirty="0"/>
          </a:p>
          <a:p>
            <a:pPr marL="0" lvl="0" indent="0" algn="l" rtl="0">
              <a:spcBef>
                <a:spcPts val="0"/>
              </a:spcBef>
              <a:spcAft>
                <a:spcPts val="0"/>
              </a:spcAft>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Use a trauma-informed parenting approach, remembering that many youth are in “survival mode”</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Encourage a growth mindset</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Use a “PACE” Attitude when engaging with youth- Playfulness, Acceptance, Curiosity and Empathy</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Create a college-going culture by:</a:t>
            </a:r>
            <a:endParaRPr dirty="0"/>
          </a:p>
          <a:p>
            <a:pPr marL="628650" lvl="1"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Encouraging &amp; motivating youth </a:t>
            </a:r>
            <a:endParaRPr dirty="0"/>
          </a:p>
          <a:p>
            <a:pPr marL="628650" lvl="1"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Building their college-knowledge, and</a:t>
            </a:r>
            <a:endParaRPr dirty="0"/>
          </a:p>
          <a:p>
            <a:pPr marL="628650" lvl="1"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Keeping youth accountable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SzPts val="1200"/>
            </a:pPr>
            <a:endParaRPr lang="en-US" sz="1200" dirty="0">
              <a:solidFill>
                <a:schemeClr val="dk1"/>
              </a:solidFill>
              <a:latin typeface="Calibri"/>
              <a:ea typeface="Calibri"/>
              <a:cs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Interaction Opportunity (4-5 minutes):</a:t>
            </a:r>
            <a:endParaRPr dirty="0"/>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To encourage peer learning, ask the audience if there are any strategies that they have implemented and found successful to create a college-going culture in the home. This can be facilitated either in-person or via Zoom. Participants can either unmute themselves or write a response in the chat if via Zoom, or simply have attendees raise their hand if in-person. </a:t>
            </a:r>
            <a:endParaRPr dirty="0"/>
          </a:p>
          <a:p>
            <a:pPr marL="0" lvl="0" indent="0" algn="l" rtl="0">
              <a:spcBef>
                <a:spcPts val="0"/>
              </a:spcBef>
              <a:spcAft>
                <a:spcPts val="0"/>
              </a:spcAft>
              <a:buNone/>
            </a:pPr>
            <a:endParaRPr dirty="0"/>
          </a:p>
        </p:txBody>
      </p:sp>
      <p:sp>
        <p:nvSpPr>
          <p:cNvPr id="861" name="Google Shape;86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Trainer’s Note: </a:t>
            </a:r>
            <a:r>
              <a:rPr lang="en-US" sz="1200" b="0">
                <a:solidFill>
                  <a:schemeClr val="dk1"/>
                </a:solidFill>
                <a:latin typeface="Calibri"/>
                <a:ea typeface="Calibri"/>
                <a:cs typeface="Calibri"/>
                <a:sym typeface="Calibri"/>
              </a:rPr>
              <a:t>Allow participants a 10-minute break. This can be taken all at once or spread out as two 5-minute breaks or adjusted depending on time.</a:t>
            </a:r>
            <a:endParaRPr sz="1200">
              <a:latin typeface="Calibri"/>
              <a:ea typeface="Calibri"/>
              <a:cs typeface="Calibri"/>
              <a:sym typeface="Calibri"/>
            </a:endParaRPr>
          </a:p>
        </p:txBody>
      </p:sp>
      <p:sp>
        <p:nvSpPr>
          <p:cNvPr id="873" name="Google Shape;87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term “college” can mean a lot of things.  While the common college experience portrayed in the media is that of a first-time college freshmen enrolling directly at a four-year university, there are in fact many more paths available.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Foster youth should be empowered with information about these various paths so that they can make the choice that is best for them. </a:t>
            </a:r>
            <a:endParaRPr sz="1200">
              <a:latin typeface="Calibri"/>
              <a:ea typeface="Calibri"/>
              <a:cs typeface="Calibri"/>
              <a:sym typeface="Calibri"/>
            </a:endParaRPr>
          </a:p>
        </p:txBody>
      </p:sp>
      <p:sp>
        <p:nvSpPr>
          <p:cNvPr id="883" name="Google Shape;88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7000"/>
              </a:lnSpc>
              <a:spcBef>
                <a:spcPts val="0"/>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Here is an overview of the various postsecondary education pathways. </a:t>
            </a:r>
            <a:endParaRPr lang="en-US" dirty="0"/>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One pathway is that of a student with a high school diploma going directly into a 4-year college or university. This can either be a public 4-year university or college, such as the University of California (UC) System or Cal State University (CSU) system, or an accredited in state or out of state private college or university such as University of </a:t>
            </a:r>
            <a:r>
              <a:rPr lang="en-US" sz="1100">
                <a:latin typeface="Calibri"/>
                <a:ea typeface="Calibri"/>
                <a:cs typeface="Calibri"/>
                <a:sym typeface="Calibri"/>
              </a:rPr>
              <a:t>Southern California (USC) </a:t>
            </a:r>
            <a:r>
              <a:rPr lang="en-US" sz="1100" dirty="0">
                <a:latin typeface="Calibri"/>
                <a:ea typeface="Calibri"/>
                <a:cs typeface="Calibri"/>
                <a:sym typeface="Calibri"/>
              </a:rPr>
              <a:t>or Howard University. </a:t>
            </a:r>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endParaRPr lang="en-US" sz="1100" dirty="0">
              <a:latin typeface="Calibri"/>
              <a:cs typeface="Calibri"/>
              <a:sym typeface="Calibri"/>
            </a:endParaRPr>
          </a:p>
          <a:p>
            <a:pPr marL="0" lvl="0" indent="0" algn="l" rtl="0">
              <a:lnSpc>
                <a:spcPct val="107000"/>
              </a:lnSpc>
              <a:spcBef>
                <a:spcPts val="824"/>
              </a:spcBef>
              <a:spcAft>
                <a:spcPts val="0"/>
              </a:spcAft>
              <a:buClr>
                <a:schemeClr val="dk1"/>
              </a:buClr>
              <a:buSzPts val="1100"/>
              <a:buFont typeface="Arial" panose="020B0604020202020204" pitchFamily="34" charset="0"/>
              <a:buNone/>
            </a:pPr>
            <a:r>
              <a:rPr lang="en-US" sz="1100" b="1" dirty="0">
                <a:latin typeface="Calibri"/>
                <a:cs typeface="Calibri"/>
                <a:sym typeface="Calibri"/>
              </a:rPr>
              <a:t>Community College Pathway</a:t>
            </a:r>
            <a:endParaRPr lang="en-US" b="1"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100" dirty="0">
                <a:solidFill>
                  <a:srgbClr val="C00000"/>
                </a:solidFill>
                <a:latin typeface="Calibri"/>
                <a:ea typeface="Calibri"/>
                <a:cs typeface="Calibri"/>
                <a:sym typeface="Calibri"/>
              </a:rPr>
              <a:t>Another pathway may include a student with either a high school diploma equivalent attending a community college or junior college. </a:t>
            </a:r>
            <a:endParaRPr lang="en-US" sz="1100" dirty="0">
              <a:solidFill>
                <a:srgbClr val="C00000"/>
              </a:solidFill>
            </a:endParaRPr>
          </a:p>
          <a:p>
            <a:pPr marL="171450" lvl="0" indent="-171450" algn="l" rtl="0">
              <a:spcBef>
                <a:spcPts val="0"/>
              </a:spcBef>
              <a:spcAft>
                <a:spcPts val="0"/>
              </a:spcAft>
              <a:buClr>
                <a:schemeClr val="dk1"/>
              </a:buClr>
              <a:buSzPts val="1200"/>
              <a:buFont typeface="Arial"/>
              <a:buChar char="•"/>
            </a:pPr>
            <a:r>
              <a:rPr lang="en-US" sz="1100" dirty="0">
                <a:latin typeface="Calibri"/>
                <a:ea typeface="Calibri"/>
                <a:cs typeface="Calibri"/>
                <a:sym typeface="Calibri"/>
              </a:rPr>
              <a:t>Community colleges offer a wide variety of postsecondary programs in career education (e.g., dental hygiene, culinary arts, business administration, veterinary technician) as well as majors for transfer to a 4-year university.</a:t>
            </a:r>
          </a:p>
          <a:p>
            <a:pPr marL="0" lvl="0" indent="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Career Technical Programs </a:t>
            </a:r>
          </a:p>
          <a:p>
            <a:pPr marL="171450" lvl="0" indent="-171450" algn="l" rtl="0">
              <a:spcBef>
                <a:spcPts val="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While the community colleges offer a wide away of career education programs, there are also other options for career technical programs through Adult Education, Job Corps and apprenticeships. </a:t>
            </a:r>
          </a:p>
          <a:p>
            <a:pPr marL="171450" lvl="0" indent="-171450" algn="l" rtl="0">
              <a:spcBef>
                <a:spcPts val="0"/>
              </a:spcBef>
              <a:spcAft>
                <a:spcPts val="0"/>
              </a:spcAft>
              <a:buClr>
                <a:schemeClr val="dk1"/>
              </a:buClr>
              <a:buSzPts val="1200"/>
              <a:buFont typeface="Arial" panose="020B0604020202020204" pitchFamily="34" charset="0"/>
              <a:buChar char="•"/>
            </a:pPr>
            <a:endParaRPr lang="en-US"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We will talk more about these options in a moment. </a:t>
            </a:r>
          </a:p>
          <a:p>
            <a:pPr marL="171450" lvl="0" indent="-9525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Trainers Note</a:t>
            </a:r>
            <a:r>
              <a:rPr lang="en-US" dirty="0"/>
              <a:t>: </a:t>
            </a:r>
            <a:r>
              <a:rPr lang="en-US" sz="1200" dirty="0">
                <a:latin typeface="Calibri"/>
                <a:ea typeface="Calibri"/>
                <a:cs typeface="Calibri"/>
                <a:sym typeface="Calibri"/>
              </a:rPr>
              <a:t>The information in the </a:t>
            </a:r>
            <a:r>
              <a:rPr lang="en-US" dirty="0">
                <a:latin typeface="Calibri"/>
                <a:ea typeface="Calibri"/>
                <a:cs typeface="Calibri"/>
                <a:sym typeface="Calibri"/>
              </a:rPr>
              <a:t>Postsecondary Educational Planning Guides for Foster Youth </a:t>
            </a:r>
            <a:r>
              <a:rPr lang="en-US" sz="1200" dirty="0">
                <a:latin typeface="Calibri"/>
                <a:ea typeface="Calibri"/>
                <a:cs typeface="Calibri"/>
                <a:sym typeface="Calibri"/>
              </a:rPr>
              <a:t>provides more information on the various pathways available to foster youth.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dirty="0">
                <a:latin typeface="Calibri"/>
                <a:ea typeface="Calibri"/>
                <a:cs typeface="Calibri"/>
                <a:sym typeface="Calibri"/>
              </a:rPr>
              <a:t>Note: The complete chart is broken down into three slides</a:t>
            </a: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200" dirty="0">
                <a:latin typeface="Calibri"/>
                <a:ea typeface="Calibri"/>
                <a:cs typeface="Calibri"/>
                <a:sym typeface="Calibri"/>
              </a:rPr>
              <a:t>Each Postsecondary system is a little different in their admission requirements, room and board options and degrees offered.  It’s important to connect with your student’s academic counselor to help ensure your student is enrolled in the right courses for their intended postsecondary journey. </a:t>
            </a: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200" dirty="0">
                <a:latin typeface="Calibri"/>
                <a:ea typeface="Calibri"/>
                <a:cs typeface="Calibri"/>
                <a:sym typeface="Calibri"/>
              </a:rPr>
              <a:t>Let’s start by reviewing the differences in admission requirements: </a:t>
            </a:r>
          </a:p>
          <a:p>
            <a:pPr marL="285750" marR="0" lvl="0" indent="-285750" algn="l" rtl="0">
              <a:lnSpc>
                <a:spcPct val="107000"/>
              </a:lnSpc>
              <a:spcBef>
                <a:spcPts val="800"/>
              </a:spcBef>
              <a:spcAft>
                <a:spcPts val="0"/>
              </a:spcAft>
              <a:buClr>
                <a:schemeClr val="dk1"/>
              </a:buClr>
              <a:buSzPts val="1200"/>
              <a:buFont typeface="Arial"/>
              <a:buChar char="•"/>
            </a:pPr>
            <a:r>
              <a:rPr lang="en-US" sz="1200" b="1" dirty="0">
                <a:latin typeface="Calibri"/>
                <a:ea typeface="Calibri"/>
                <a:cs typeface="Calibri"/>
                <a:sym typeface="Calibri"/>
              </a:rPr>
              <a:t>Public 4-year universities </a:t>
            </a:r>
            <a:r>
              <a:rPr lang="en-US" sz="1200" dirty="0">
                <a:latin typeface="Calibri"/>
                <a:ea typeface="Calibri"/>
                <a:cs typeface="Calibri"/>
                <a:sym typeface="Calibri"/>
              </a:rPr>
              <a:t>and most private colleges have a selective admissions process. UCs and CSUs, Out of State and Private College and Universities will typically require completion A-G courses in high school.  It is best to check with the student’s academic counselor to ensure that the student is enrolled in the appropriate A-G courses and passes with a grade of C or better. </a:t>
            </a:r>
          </a:p>
          <a:p>
            <a:pPr marL="285750" marR="0" lvl="0" indent="-285750" algn="l" rtl="0">
              <a:lnSpc>
                <a:spcPct val="107000"/>
              </a:lnSpc>
              <a:spcBef>
                <a:spcPts val="800"/>
              </a:spcBef>
              <a:spcAft>
                <a:spcPts val="0"/>
              </a:spcAft>
              <a:buClr>
                <a:schemeClr val="dk1"/>
              </a:buClr>
              <a:buSzPts val="1200"/>
              <a:buFont typeface="Arial"/>
              <a:buChar char="•"/>
            </a:pPr>
            <a:endParaRPr lang="en-US"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What are “A-G” courses? </a:t>
            </a:r>
            <a:r>
              <a:rPr lang="en-US" sz="1200" dirty="0">
                <a:latin typeface="Calibri"/>
                <a:ea typeface="Calibri"/>
                <a:cs typeface="Calibri"/>
                <a:sym typeface="Calibri"/>
              </a:rPr>
              <a:t>The CSU’s and UC’s require the college preparatory pattern of classes referred to as the “a-g” courses for admission. </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There are specific requirements for each subject, such as math, English, history, and science. See the Educational Planning Guide to learn more about the specific requirements for each category to ensure that students who may be interested in a 4-year pathway are enrolled into these courses. It’s not just about making sure that a student is enrolled in high school, but that they are enrolled into the right courses to have a 4-year college pathway as an option.</a:t>
            </a:r>
            <a:r>
              <a:rPr lang="en-US" dirty="0"/>
              <a:t> </a:t>
            </a:r>
          </a:p>
          <a:p>
            <a:pPr marL="285750" marR="0" lvl="0" indent="-285750" algn="l" rtl="0">
              <a:lnSpc>
                <a:spcPct val="107000"/>
              </a:lnSpc>
              <a:spcBef>
                <a:spcPts val="800"/>
              </a:spcBef>
              <a:spcAft>
                <a:spcPts val="0"/>
              </a:spcAft>
              <a:buClr>
                <a:schemeClr val="dk1"/>
              </a:buClr>
              <a:buSzPts val="1200"/>
              <a:buFont typeface="Arial"/>
              <a:buChar char="•"/>
            </a:pPr>
            <a:endParaRPr lang="en-US" sz="1200" dirty="0">
              <a:latin typeface="Calibri"/>
              <a:ea typeface="Calibri"/>
              <a:cs typeface="Calibri"/>
              <a:sym typeface="Calibri"/>
            </a:endParaRP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While the SAT and ACT are no longer required for the UC </a:t>
            </a:r>
            <a:r>
              <a:rPr lang="en-US" sz="1200" b="1" i="1" dirty="0">
                <a:latin typeface="Calibri"/>
                <a:ea typeface="Calibri"/>
                <a:cs typeface="Calibri"/>
                <a:sym typeface="Calibri"/>
              </a:rPr>
              <a:t>or</a:t>
            </a:r>
            <a:r>
              <a:rPr lang="en-US" sz="1200" dirty="0">
                <a:latin typeface="Calibri"/>
                <a:ea typeface="Calibri"/>
                <a:cs typeface="Calibri"/>
                <a:sym typeface="Calibri"/>
              </a:rPr>
              <a:t> CSU systems, some private and out of state universities may still require students to complete the exam.  Opportunities to take the PSAT begin as early as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a:t>
            </a: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b="1" dirty="0">
                <a:latin typeface="Calibri"/>
                <a:ea typeface="Calibri"/>
                <a:cs typeface="Calibri"/>
                <a:sym typeface="Calibri"/>
              </a:rPr>
              <a:t>Out of state and private institutions </a:t>
            </a:r>
            <a:r>
              <a:rPr lang="en-US" sz="1200" dirty="0">
                <a:latin typeface="Calibri"/>
                <a:ea typeface="Calibri"/>
                <a:cs typeface="Calibri"/>
                <a:sym typeface="Calibri"/>
              </a:rPr>
              <a:t>may also request two or more letters of recommendation. </a:t>
            </a:r>
          </a:p>
          <a:p>
            <a:pPr marL="0" marR="0" lvl="0" indent="0" algn="l" rtl="0">
              <a:lnSpc>
                <a:spcPct val="107000"/>
              </a:lnSpc>
              <a:spcBef>
                <a:spcPts val="80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On the other hand, </a:t>
            </a:r>
            <a:r>
              <a:rPr lang="en-US" sz="1200" b="1" dirty="0">
                <a:latin typeface="Calibri"/>
                <a:ea typeface="Calibri"/>
                <a:cs typeface="Calibri"/>
                <a:sym typeface="Calibri"/>
              </a:rPr>
              <a:t>community colleges </a:t>
            </a:r>
            <a:r>
              <a:rPr lang="en-US" sz="1200" dirty="0">
                <a:latin typeface="Calibri"/>
                <a:ea typeface="Calibri"/>
                <a:cs typeface="Calibri"/>
                <a:sym typeface="Calibri"/>
              </a:rPr>
              <a:t>typically have no minimum GPA requirements, qualifying admissions tests, or essays. This is why they are referred to as open access institutions.</a:t>
            </a:r>
          </a:p>
          <a:p>
            <a:pPr marL="171450" marR="0" lvl="0" indent="-171450" algn="l" rtl="0">
              <a:lnSpc>
                <a:spcPct val="107000"/>
              </a:lnSpc>
              <a:spcBef>
                <a:spcPts val="800"/>
              </a:spcBef>
              <a:spcAft>
                <a:spcPts val="0"/>
              </a:spcAft>
              <a:buClr>
                <a:schemeClr val="dk1"/>
              </a:buClr>
              <a:buSzPts val="1200"/>
              <a:buFont typeface="Arial" panose="020B0604020202020204" pitchFamily="34" charset="0"/>
              <a:buChar char="•"/>
            </a:pPr>
            <a:r>
              <a:rPr lang="en-US" sz="1200" dirty="0">
                <a:latin typeface="Calibri"/>
                <a:ea typeface="Calibri"/>
                <a:cs typeface="Calibri"/>
                <a:sym typeface="Calibri"/>
              </a:rPr>
              <a:t>Though community colleges do not require a diploma or equivalency to register, a high school diploma or equivalency is strongly recommended as it is required for federal and state financial aid eligibility. </a:t>
            </a:r>
          </a:p>
          <a:p>
            <a:pPr marL="285750" marR="0" lvl="0" indent="-285750" algn="l" rtl="0">
              <a:lnSpc>
                <a:spcPct val="107000"/>
              </a:lnSpc>
              <a:spcBef>
                <a:spcPts val="800"/>
              </a:spcBef>
              <a:spcAft>
                <a:spcPts val="0"/>
              </a:spcAft>
              <a:buClr>
                <a:schemeClr val="dk1"/>
              </a:buClr>
              <a:buSzPts val="1200"/>
              <a:buFont typeface="Arial"/>
              <a:buChar char="•"/>
            </a:pPr>
            <a:endParaRPr lang="en-US" sz="1200" dirty="0">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admissions requirements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959452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b="1" dirty="0">
                <a:latin typeface="Calibri"/>
                <a:ea typeface="Calibri"/>
                <a:cs typeface="Calibri"/>
                <a:sym typeface="Calibri"/>
              </a:rPr>
              <a:t>Room and Board</a:t>
            </a:r>
            <a:endParaRPr lang="en-US" sz="1200" dirty="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Public 4-year universities and, in most cases, private colleges offer on-campus housing. In contrast, community colleges do not </a:t>
            </a:r>
            <a:r>
              <a:rPr lang="en-US" sz="1200" i="1" dirty="0">
                <a:latin typeface="Calibri"/>
                <a:ea typeface="Calibri"/>
                <a:cs typeface="Calibri"/>
                <a:sym typeface="Calibri"/>
              </a:rPr>
              <a:t>generally </a:t>
            </a:r>
            <a:r>
              <a:rPr lang="en-US" sz="1200" dirty="0">
                <a:latin typeface="Calibri"/>
                <a:ea typeface="Calibri"/>
                <a:cs typeface="Calibri"/>
                <a:sym typeface="Calibri"/>
              </a:rPr>
              <a:t>have housing available, except for a small number of campuses that do offer housing.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Current and former foster youth who were in care at age 13 have access to priority housing within the UC and CSU systems.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Students who receive campus housing will also be asked to select a meal plan for on-campus dining. Students can choose the meal plan that best fits their budget and dietary needs.</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Community Colleges host a number of restaurants and campus food vendors but do not provide a meal plan for students.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576201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Degrees Offered</a:t>
            </a:r>
            <a:br>
              <a:rPr lang="en-US" u="sng" dirty="0"/>
            </a:br>
            <a:endParaRPr lang="en-US" u="sng" dirty="0"/>
          </a:p>
          <a:p>
            <a:pPr marL="171450" lvl="0" indent="-171450" algn="l" rtl="0">
              <a:spcBef>
                <a:spcPts val="0"/>
              </a:spcBef>
              <a:spcAft>
                <a:spcPts val="0"/>
              </a:spcAft>
              <a:buFont typeface="Arial" panose="020B0604020202020204" pitchFamily="34" charset="0"/>
              <a:buChar char="•"/>
            </a:pPr>
            <a:r>
              <a:rPr lang="en-US" dirty="0"/>
              <a:t>Four-year institutions like UCs, CSUs and private universities offer bachelor degrees across a number of areas from the liberal arts (English, Art History, Languages) to the social sciences (psychology, anthropology, sociology), sciences and technology (computer science, chemistry, math, engineering) among many others. </a:t>
            </a:r>
          </a:p>
          <a:p>
            <a:pPr marL="171450" lvl="0" indent="-171450" algn="l" rtl="0">
              <a:spcBef>
                <a:spcPts val="0"/>
              </a:spcBef>
              <a:spcAft>
                <a:spcPts val="0"/>
              </a:spcAft>
              <a:buFont typeface="Arial" panose="020B0604020202020204" pitchFamily="34" charset="0"/>
              <a:buChar char="•"/>
            </a:pPr>
            <a:r>
              <a:rPr lang="en-US" dirty="0"/>
              <a:t>The UCs, CSUs and private universities will also host a number of advanced degrees such as masters in business administration, masters in social work, masters in educational counseling as well as doctoral programs.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Community colleges provide students access to career education certificates and associate degrees that students can use to complete transfer and continue towards their bachelor’s degree. </a:t>
            </a:r>
            <a:r>
              <a:rPr lang="en-US" sz="1200" dirty="0">
                <a:latin typeface="Calibri"/>
                <a:ea typeface="Calibri"/>
                <a:cs typeface="Calibri"/>
                <a:sym typeface="Calibri"/>
              </a:rPr>
              <a:t>Community colleges also have transfer agreements with CSUs and UCs as well as Historically Black Colleges and Universities.  Students can begin their postsecondary journey at their local community college and transfer anywhere!</a:t>
            </a:r>
            <a:r>
              <a:rPr lang="en-US" dirty="0"/>
              <a:t> </a:t>
            </a:r>
          </a:p>
          <a:p>
            <a:pPr marL="171450" lvl="0" indent="-171450" algn="l" rtl="0">
              <a:spcBef>
                <a:spcPts val="0"/>
              </a:spcBef>
              <a:spcAft>
                <a:spcPts val="0"/>
              </a:spcAft>
              <a:buFont typeface="Arial" panose="020B0604020202020204" pitchFamily="34" charset="0"/>
              <a:buChar char="•"/>
            </a:pPr>
            <a:r>
              <a:rPr lang="en-US" dirty="0"/>
              <a:t>There are more than 20 community colleges who have been approved by the state to offer a bachelor’s degree in an area of study that is not available within the CSU or UC system.  For a full list of campuses that host a bachelors degree program, visit: https://icangotocollege.com/bachelors-degree-program#allprograms </a:t>
            </a:r>
          </a:p>
          <a:p>
            <a:pPr marL="171450" lvl="0" indent="-171450" algn="l" rtl="0">
              <a:spcBef>
                <a:spcPts val="0"/>
              </a:spcBef>
              <a:spcAft>
                <a:spcPts val="0"/>
              </a:spcAft>
              <a:buFont typeface="Arial" panose="020B0604020202020204" pitchFamily="34" charset="0"/>
              <a:buChar char="•"/>
            </a:pPr>
            <a:endParaRPr lang="en-US" dirty="0">
              <a:effectLst/>
            </a:endParaRPr>
          </a:p>
          <a:p>
            <a:pPr marL="171450" lvl="0" indent="-171450" algn="l" rtl="0">
              <a:spcBef>
                <a:spcPts val="0"/>
              </a:spcBef>
              <a:spcAft>
                <a:spcPts val="0"/>
              </a:spcAft>
              <a:buFont typeface="Arial" panose="020B0604020202020204" pitchFamily="34" charset="0"/>
              <a:buChar char="•"/>
            </a:pPr>
            <a:r>
              <a:rPr lang="en-US" dirty="0">
                <a:effectLst/>
              </a:rPr>
              <a:t>Some examples include (</a:t>
            </a:r>
            <a:r>
              <a:rPr lang="en-US" b="1" dirty="0">
                <a:effectLst/>
              </a:rPr>
              <a:t>NOTE: </a:t>
            </a:r>
            <a:r>
              <a:rPr lang="en-US" dirty="0">
                <a:effectLst/>
              </a:rPr>
              <a:t>Read off only two that seem in closest proximity to your audience) </a:t>
            </a:r>
          </a:p>
          <a:p>
            <a:pPr marL="628650" lvl="1" indent="-171450" algn="l" rtl="0">
              <a:spcBef>
                <a:spcPts val="0"/>
              </a:spcBef>
              <a:spcAft>
                <a:spcPts val="0"/>
              </a:spcAft>
              <a:buFont typeface="Arial" panose="020B0604020202020204" pitchFamily="34" charset="0"/>
              <a:buChar char="•"/>
            </a:pPr>
            <a:r>
              <a:rPr lang="en-US" dirty="0">
                <a:effectLst/>
              </a:rPr>
              <a:t>Cypress College - </a:t>
            </a:r>
            <a:r>
              <a:rPr lang="en-US" u="sng" dirty="0">
                <a:solidFill>
                  <a:srgbClr val="0066BA"/>
                </a:solidFill>
                <a:effectLst/>
                <a:hlinkClick r:id="rId3"/>
              </a:rPr>
              <a:t>Mortuary Science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 Diego Mesa - </a:t>
            </a:r>
            <a:r>
              <a:rPr lang="en-US" u="sng" dirty="0">
                <a:solidFill>
                  <a:srgbClr val="0066BA"/>
                </a:solidFill>
                <a:effectLst/>
                <a:hlinkClick r:id="rId4"/>
              </a:rPr>
              <a:t>Health Information Management</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Santa Monica - </a:t>
            </a:r>
            <a:r>
              <a:rPr lang="en-US" u="sng" dirty="0">
                <a:solidFill>
                  <a:srgbClr val="0066BA"/>
                </a:solidFill>
                <a:effectLst/>
                <a:hlinkClick r:id="rId5"/>
              </a:rPr>
              <a:t>Interaction Design</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Skyline - </a:t>
            </a:r>
            <a:r>
              <a:rPr lang="en-US" u="sng" dirty="0">
                <a:solidFill>
                  <a:srgbClr val="0066BA"/>
                </a:solidFill>
                <a:effectLst/>
                <a:hlinkClick r:id="rId6"/>
              </a:rPr>
              <a:t>Respiratory Care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West Los Angeles - </a:t>
            </a:r>
            <a:r>
              <a:rPr lang="en-US" u="sng" dirty="0">
                <a:solidFill>
                  <a:srgbClr val="0066BA"/>
                </a:solidFill>
                <a:effectLst/>
                <a:hlinkClick r:id="rId7"/>
              </a:rPr>
              <a:t>Dental Hygiene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“Degrees Offered“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999499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latin typeface="Calibri"/>
                <a:ea typeface="Calibri"/>
                <a:cs typeface="Calibri"/>
                <a:sym typeface="Calibri"/>
              </a:rPr>
              <a:t>Students who are interested in career education have a number of options available to them.  It is important to take the time to explore each one to see which best meets the student’s needs and supports their long-term career goals.</a:t>
            </a:r>
          </a:p>
          <a:p>
            <a:pPr marL="176611" lvl="0" indent="-176611" algn="l" rtl="0">
              <a:lnSpc>
                <a:spcPct val="100000"/>
              </a:lnSpc>
              <a:spcBef>
                <a:spcPts val="0"/>
              </a:spcBef>
              <a:spcAft>
                <a:spcPts val="0"/>
              </a:spcAft>
              <a:buClr>
                <a:schemeClr val="dk1"/>
              </a:buClr>
              <a:buSzPts val="275"/>
              <a:buFont typeface="Arial"/>
              <a:buChar char="•"/>
            </a:pPr>
            <a:endParaRPr lang="en-US" sz="1200" dirty="0">
              <a:solidFill>
                <a:schemeClr val="dk1"/>
              </a:solidFill>
            </a:endParaRP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Career &amp; Technical Education (also known as CTE), provides high-quality, targeted, career-focused training that can lead to direct entry into the workplace. </a:t>
            </a:r>
            <a:endParaRPr lang="en-US" sz="1200" dirty="0"/>
          </a:p>
          <a:p>
            <a:pPr marL="176611" lvl="0" indent="-176611" algn="l" rtl="0">
              <a:lnSpc>
                <a:spcPct val="100000"/>
              </a:lnSpc>
              <a:spcBef>
                <a:spcPts val="0"/>
              </a:spcBef>
              <a:spcAft>
                <a:spcPts val="0"/>
              </a:spcAft>
              <a:buClr>
                <a:schemeClr val="dk1"/>
              </a:buClr>
              <a:buSzPts val="275"/>
              <a:buFont typeface="Arial"/>
              <a:buChar char="•"/>
            </a:pPr>
            <a:r>
              <a:rPr lang="en-US" sz="1200" dirty="0">
                <a:solidFill>
                  <a:schemeClr val="dk1"/>
                </a:solidFill>
              </a:rPr>
              <a:t>Students can get training in a range of fields. Examples of some of these jobs include becoming a website developer, dental hygienist, diagnostic medical sonographer, cosmetologist, esthetician, or construction site inspector. </a:t>
            </a:r>
            <a:r>
              <a:rPr lang="en-US" sz="1200" dirty="0">
                <a:solidFill>
                  <a:schemeClr val="dk1"/>
                </a:solidFill>
                <a:latin typeface="Calibri"/>
                <a:ea typeface="Calibri"/>
                <a:cs typeface="Calibri"/>
                <a:sym typeface="Calibri"/>
              </a:rPr>
              <a:t>Program offerings may vary by campus. </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CTE are often shorter-term programs, sometimes only 12-18 months, leading to a certificate. </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Many of these jobs offer good salaries in high-demand fields, with growth opportunities. For example, a student can get a certificate in Plumbing at LA Trade Tech College and make $60,000. </a:t>
            </a:r>
            <a:endParaRPr lang="en-US" dirty="0"/>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They provide high-quality, targeted, career-focused training that can lead to direct entry into the workplace. </a:t>
            </a:r>
            <a:endParaRPr lang="en-US" sz="1200" dirty="0">
              <a:solidFill>
                <a:schemeClr val="dk1"/>
              </a:solidFill>
              <a:latin typeface="Calibri"/>
              <a:ea typeface="Calibri"/>
              <a:cs typeface="Calibri"/>
              <a:sym typeface="Calibri"/>
            </a:endParaRP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rPr>
              <a:t>Financial aid is available for many CTE programs as well.</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200" dirty="0">
                <a:solidFill>
                  <a:schemeClr val="dk1"/>
                </a:solidFill>
                <a:latin typeface="Calibri"/>
                <a:ea typeface="Calibri"/>
                <a:cs typeface="Calibri"/>
                <a:sym typeface="Calibri"/>
              </a:rPr>
              <a:t>It is important to remember that many current and former foster youth can qualify for free tuition at most California community colleges and they can receive around $30,000 in free state and federal grants. This is free money that does not need to be paid back and can be used for </a:t>
            </a:r>
            <a:r>
              <a:rPr lang="en-US" sz="1400" b="0" i="0" u="none" strike="noStrike" cap="none" dirty="0">
                <a:solidFill>
                  <a:schemeClr val="dk1"/>
                </a:solidFill>
                <a:latin typeface="Calibri"/>
                <a:ea typeface="Calibri"/>
                <a:cs typeface="Calibri"/>
                <a:sym typeface="Calibri"/>
              </a:rPr>
              <a:t>tuition, books, rent, transportation and other expenses while students work on completing their program.  </a:t>
            </a:r>
            <a:endParaRPr lang="en-US" dirty="0"/>
          </a:p>
          <a:p>
            <a:pPr marL="176611" lvl="0" indent="-159148" algn="l" rtl="0">
              <a:lnSpc>
                <a:spcPct val="100000"/>
              </a:lnSpc>
              <a:spcBef>
                <a:spcPts val="1751"/>
              </a:spcBef>
              <a:spcAft>
                <a:spcPts val="0"/>
              </a:spcAft>
              <a:buClr>
                <a:schemeClr val="dk1"/>
              </a:buClr>
              <a:buSzPts val="275"/>
              <a:buFont typeface="Arial"/>
              <a:buNone/>
            </a:pPr>
            <a:endParaRPr lang="en-US" sz="1200" dirty="0">
              <a:solidFill>
                <a:schemeClr val="dk1"/>
              </a:solidFill>
              <a:latin typeface="Calibri"/>
              <a:ea typeface="Calibri"/>
              <a:cs typeface="Calibri"/>
              <a:sym typeface="Calibri"/>
            </a:endParaRPr>
          </a:p>
          <a:p>
            <a:pPr marL="171450" marR="0" lvl="0" indent="-158750" algn="l" rtl="0">
              <a:spcBef>
                <a:spcPts val="1700"/>
              </a:spcBef>
              <a:spcAft>
                <a:spcPts val="0"/>
              </a:spcAft>
              <a:buClr>
                <a:schemeClr val="dk1"/>
              </a:buClr>
              <a:buSzPts val="200"/>
              <a:buFont typeface="Arial"/>
              <a:buNone/>
            </a:pPr>
            <a:r>
              <a:rPr lang="en-US" sz="1200" dirty="0">
                <a:solidFill>
                  <a:schemeClr val="dk1"/>
                </a:solidFill>
                <a:latin typeface="Calibri"/>
                <a:ea typeface="Calibri"/>
                <a:cs typeface="Calibri"/>
                <a:sym typeface="Calibri"/>
              </a:rPr>
              <a:t>NOTE:  Information about the various career education pathways and links to where to find more details for each are available in the Foster Youth Postsecondary Education Planning Guide.  Additional information can also be found at the sites listed below.</a:t>
            </a:r>
          </a:p>
          <a:p>
            <a:pPr marL="171450" marR="0" lvl="0" indent="-158750" algn="l" rtl="0">
              <a:spcBef>
                <a:spcPts val="900"/>
              </a:spcBef>
              <a:spcAft>
                <a:spcPts val="0"/>
              </a:spcAft>
              <a:buClr>
                <a:schemeClr val="dk1"/>
              </a:buClr>
              <a:buSzPts val="200"/>
              <a:buFont typeface="Arial"/>
              <a:buNone/>
            </a:pPr>
            <a:endParaRPr lang="en-US" sz="1200" dirty="0">
              <a:solidFill>
                <a:schemeClr val="dk1"/>
              </a:solidFill>
              <a:latin typeface="Calibri"/>
              <a:ea typeface="Calibri"/>
              <a:cs typeface="Calibri"/>
              <a:sym typeface="Calibri"/>
            </a:endParaRPr>
          </a:p>
          <a:p>
            <a:pPr marL="171450" marR="0" lvl="0" indent="-158750" algn="l" rtl="0">
              <a:spcBef>
                <a:spcPts val="900"/>
              </a:spcBef>
              <a:spcAft>
                <a:spcPts val="0"/>
              </a:spcAft>
              <a:buClr>
                <a:schemeClr val="dk1"/>
              </a:buClr>
              <a:buSzPts val="200"/>
              <a:buFont typeface="Arial"/>
              <a:buNone/>
            </a:pPr>
            <a:r>
              <a:rPr lang="en-US" sz="1200" b="1" dirty="0">
                <a:solidFill>
                  <a:schemeClr val="dk1"/>
                </a:solidFill>
                <a:latin typeface="Calibri"/>
                <a:ea typeface="Calibri"/>
                <a:cs typeface="Calibri"/>
                <a:sym typeface="Calibri"/>
              </a:rPr>
              <a:t>California Community College: </a:t>
            </a:r>
            <a:r>
              <a:rPr lang="en-US" sz="1200" b="0" dirty="0">
                <a:solidFill>
                  <a:schemeClr val="dk1"/>
                </a:solidFill>
                <a:latin typeface="Calibri"/>
                <a:ea typeface="Calibri"/>
                <a:cs typeface="Calibri"/>
                <a:sym typeface="Calibri"/>
              </a:rPr>
              <a:t>To learn which community college hosts programs of interest, visit: https://www.cccco.edu/Students/Find-a-College </a:t>
            </a:r>
          </a:p>
          <a:p>
            <a:pPr marL="176611" lvl="0" indent="-159148" algn="l" rtl="0">
              <a:lnSpc>
                <a:spcPct val="100000"/>
              </a:lnSpc>
              <a:spcBef>
                <a:spcPts val="927"/>
              </a:spcBef>
              <a:spcAft>
                <a:spcPts val="0"/>
              </a:spcAft>
              <a:buClr>
                <a:schemeClr val="dk1"/>
              </a:buClr>
              <a:buSzPts val="275"/>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lang="en-US" sz="1200" dirty="0"/>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176611" lvl="0" indent="-159148" algn="l" rtl="0">
              <a:lnSpc>
                <a:spcPct val="100000"/>
              </a:lnSpc>
              <a:spcBef>
                <a:spcPts val="927"/>
              </a:spcBef>
              <a:spcAft>
                <a:spcPts val="0"/>
              </a:spcAft>
              <a:buClr>
                <a:schemeClr val="dk1"/>
              </a:buClr>
              <a:buSzPts val="275"/>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0" i="0" u="none" strike="noStrike" cap="none" dirty="0">
              <a:solidFill>
                <a:schemeClr val="dk1"/>
              </a:solidFill>
              <a:latin typeface="Calibri"/>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1000576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78961690-5FE9-EDFF-FF92-68D4EFA4AB72}"/>
            </a:ext>
          </a:extLst>
        </p:cNvPr>
        <p:cNvGrpSpPr/>
        <p:nvPr/>
      </p:nvGrpSpPr>
      <p:grpSpPr>
        <a:xfrm>
          <a:off x="0" y="0"/>
          <a:ext cx="0" cy="0"/>
          <a:chOff x="0" y="0"/>
          <a:chExt cx="0" cy="0"/>
        </a:xfrm>
      </p:grpSpPr>
      <p:sp>
        <p:nvSpPr>
          <p:cNvPr id="450" name="Google Shape;450;p15:notes">
            <a:extLst>
              <a:ext uri="{FF2B5EF4-FFF2-40B4-BE49-F238E27FC236}">
                <a16:creationId xmlns:a16="http://schemas.microsoft.com/office/drawing/2014/main" id="{732AABAD-9D9B-5F6B-1F09-366BB149F5FC}"/>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5:notes">
            <a:extLst>
              <a:ext uri="{FF2B5EF4-FFF2-40B4-BE49-F238E27FC236}">
                <a16:creationId xmlns:a16="http://schemas.microsoft.com/office/drawing/2014/main" id="{890C573C-72C1-A8DB-87A5-F7F1D484EC6B}"/>
              </a:ext>
            </a:extLst>
          </p:cNvPr>
          <p:cNvSpPr txBox="1">
            <a:spLocks noGrp="1"/>
          </p:cNvSpPr>
          <p:nvPr>
            <p:ph type="body" idx="1"/>
          </p:nvPr>
        </p:nvSpPr>
        <p:spPr>
          <a:xfrm>
            <a:off x="236643" y="4516676"/>
            <a:ext cx="6468251" cy="3695462"/>
          </a:xfrm>
          <a:prstGeom prst="rect">
            <a:avLst/>
          </a:prstGeom>
          <a:noFill/>
          <a:ln>
            <a:noFill/>
          </a:ln>
        </p:spPr>
        <p:txBody>
          <a:bodyPr spcFirstLastPara="1" wrap="square" lIns="94175" tIns="47075" rIns="94175" bIns="47075" anchor="t" anchorCtr="0">
            <a:noAutofit/>
          </a:bodyPr>
          <a:lstStyle/>
          <a:p>
            <a:pPr marL="171450" marR="0" lvl="0" indent="-171450" algn="l" rtl="0">
              <a:spcBef>
                <a:spcPts val="900"/>
              </a:spcBef>
              <a:spcAft>
                <a:spcPts val="0"/>
              </a:spcAft>
              <a:buClr>
                <a:schemeClr val="dk1"/>
              </a:buClr>
              <a:buSzPts val="300"/>
              <a:buFont typeface="Arial"/>
              <a:buChar char="•"/>
            </a:pPr>
            <a:endParaRPr lang="en-US" sz="1200" dirty="0">
              <a:solidFill>
                <a:schemeClr val="dk1"/>
              </a:solidFill>
              <a:latin typeface="Calibri"/>
              <a:ea typeface="Calibri"/>
              <a:cs typeface="Calibri"/>
              <a:sym typeface="Calibri"/>
            </a:endParaRPr>
          </a:p>
          <a:p>
            <a:pPr marL="0" marR="0" lvl="0" indent="0" algn="l" rtl="0">
              <a:spcBef>
                <a:spcPts val="900"/>
              </a:spcBef>
              <a:spcAft>
                <a:spcPts val="0"/>
              </a:spcAft>
              <a:buClr>
                <a:schemeClr val="dk1"/>
              </a:buClr>
              <a:buSzPts val="300"/>
              <a:buFont typeface="Arial"/>
              <a:buNone/>
            </a:pPr>
            <a:r>
              <a:rPr lang="en-US" sz="1200" b="1" dirty="0">
                <a:solidFill>
                  <a:schemeClr val="dk1"/>
                </a:solidFill>
                <a:latin typeface="Calibri"/>
                <a:ea typeface="Calibri"/>
                <a:cs typeface="Calibri"/>
                <a:sym typeface="Calibri"/>
              </a:rPr>
              <a:t>Adult Education </a:t>
            </a:r>
          </a:p>
          <a:p>
            <a:pPr marL="171450" marR="0" lvl="0" indent="-171450" algn="l" rtl="0">
              <a:spcBef>
                <a:spcPts val="900"/>
              </a:spcBef>
              <a:spcAft>
                <a:spcPts val="0"/>
              </a:spcAft>
              <a:buClr>
                <a:schemeClr val="dk1"/>
              </a:buClr>
              <a:buSzPts val="300"/>
              <a:buFont typeface="Arial"/>
              <a:buChar char="•"/>
            </a:pPr>
            <a:r>
              <a:rPr lang="en-US" sz="1200" dirty="0">
                <a:solidFill>
                  <a:schemeClr val="dk1"/>
                </a:solidFill>
                <a:latin typeface="Calibri"/>
                <a:ea typeface="Calibri"/>
                <a:cs typeface="Calibri"/>
                <a:sym typeface="Calibri"/>
              </a:rPr>
              <a:t>While there are robust CTE programs at our community colleges, there are also programs available through Adult Education Programs and Job Corps. </a:t>
            </a:r>
            <a:endParaRPr lang="en-US" dirty="0"/>
          </a:p>
          <a:p>
            <a:pPr marL="171450" marR="0" lvl="0" indent="-171450" algn="l" rtl="0">
              <a:spcBef>
                <a:spcPts val="900"/>
              </a:spcBef>
              <a:spcAft>
                <a:spcPts val="0"/>
              </a:spcAft>
              <a:buClr>
                <a:schemeClr val="dk1"/>
              </a:buClr>
              <a:buSzPts val="300"/>
              <a:buFont typeface="Arial"/>
              <a:buChar char="•"/>
            </a:pPr>
            <a:r>
              <a:rPr lang="en-US" sz="1200" dirty="0">
                <a:latin typeface="Calibri"/>
                <a:ea typeface="Calibri"/>
                <a:cs typeface="Calibri"/>
                <a:sym typeface="Calibri"/>
              </a:rPr>
              <a:t>Adult Education Programs provide a number of career technical programs that vary from district to district.  Financial aid can help cover expenses of these tuition-based programs.  The programs are similar to those offered through the community colleges, but units complete through these programs will not transfer towards a college degree.  Potential career pathways include fields like medical assisting, culinary arts, construction, phlebotomy and others.</a:t>
            </a:r>
          </a:p>
          <a:p>
            <a:pPr marL="171450" marR="0" lvl="0" indent="-171450" algn="l" rtl="0">
              <a:spcBef>
                <a:spcPts val="900"/>
              </a:spcBef>
              <a:spcAft>
                <a:spcPts val="0"/>
              </a:spcAft>
              <a:buClr>
                <a:schemeClr val="dk1"/>
              </a:buClr>
              <a:buSzPts val="300"/>
              <a:buFont typeface="Arial"/>
              <a:buChar char="•"/>
            </a:pPr>
            <a:endParaRPr lang="en-US" sz="1200" dirty="0">
              <a:latin typeface="Calibri"/>
              <a:ea typeface="Calibri"/>
              <a:cs typeface="Calibri"/>
              <a:sym typeface="Calibri"/>
            </a:endParaRPr>
          </a:p>
          <a:p>
            <a:pPr marL="0" marR="0" lvl="0" indent="0" algn="l" defTabSz="914400" rtl="0" eaLnBrk="1" fontAlgn="auto" latinLnBrk="0" hangingPunct="1">
              <a:lnSpc>
                <a:spcPct val="100000"/>
              </a:lnSpc>
              <a:spcBef>
                <a:spcPts val="900"/>
              </a:spcBef>
              <a:spcAft>
                <a:spcPts val="0"/>
              </a:spcAft>
              <a:buClr>
                <a:schemeClr val="dk1"/>
              </a:buClr>
              <a:buSzPts val="300"/>
              <a:buFont typeface="Arial"/>
              <a:buNone/>
              <a:tabLst/>
              <a:defRPr/>
            </a:pPr>
            <a:r>
              <a:rPr lang="en-US" sz="1200" b="1" dirty="0">
                <a:solidFill>
                  <a:schemeClr val="dk1"/>
                </a:solidFill>
                <a:latin typeface="Calibri"/>
                <a:ea typeface="Calibri"/>
                <a:cs typeface="Calibri"/>
                <a:sym typeface="Calibri"/>
              </a:rPr>
              <a:t>Job Corp </a:t>
            </a:r>
          </a:p>
          <a:p>
            <a:pPr marL="176611" lvl="0" indent="-176611" algn="l" rtl="0">
              <a:lnSpc>
                <a:spcPct val="100000"/>
              </a:lnSpc>
              <a:spcBef>
                <a:spcPts val="927"/>
              </a:spcBef>
              <a:spcAft>
                <a:spcPts val="0"/>
              </a:spcAft>
              <a:buClr>
                <a:schemeClr val="dk1"/>
              </a:buClr>
              <a:buSzPts val="275"/>
              <a:buFont typeface="Arial"/>
              <a:buChar char="•"/>
            </a:pPr>
            <a:r>
              <a:rPr lang="en-US" sz="1100" dirty="0"/>
              <a:t>Job Corps is a free residential education and job training program administered by the US department of labor in which students receive a basic living allowance alongside their career education. </a:t>
            </a:r>
          </a:p>
          <a:p>
            <a:pPr marL="176611" lvl="0" indent="-176611" algn="l" rtl="0">
              <a:lnSpc>
                <a:spcPct val="100000"/>
              </a:lnSpc>
              <a:spcBef>
                <a:spcPts val="927"/>
              </a:spcBef>
              <a:spcAft>
                <a:spcPts val="0"/>
              </a:spcAft>
              <a:buClr>
                <a:schemeClr val="dk1"/>
              </a:buClr>
              <a:buSzPts val="275"/>
              <a:buFont typeface="Arial"/>
              <a:buChar char="•"/>
            </a:pPr>
            <a:r>
              <a:rPr lang="en-US" sz="1100" dirty="0"/>
              <a:t>Job Corps programs offer a great opportunity to learn career skills, ranging from construction to water management to office administration while providing life skills in a supportive environment.</a:t>
            </a:r>
          </a:p>
          <a:p>
            <a:pPr marL="176611" lvl="0" indent="-176611" algn="l" rtl="0">
              <a:lnSpc>
                <a:spcPct val="100000"/>
              </a:lnSpc>
              <a:spcBef>
                <a:spcPts val="927"/>
              </a:spcBef>
              <a:spcAft>
                <a:spcPts val="0"/>
              </a:spcAft>
              <a:buClr>
                <a:schemeClr val="dk1"/>
              </a:buClr>
              <a:buSzPts val="275"/>
              <a:buFont typeface="Arial"/>
              <a:buChar char="•"/>
            </a:pPr>
            <a:r>
              <a:rPr lang="en-US" sz="1100" dirty="0"/>
              <a:t>Job Corp does not require a minimum GPA or a high school diploma. Because this is a federally administered program, there are eligibility requirements around age, income and citizenship. </a:t>
            </a:r>
          </a:p>
          <a:p>
            <a:pPr marL="176611" lvl="0" indent="-176611" algn="l" rtl="0">
              <a:lnSpc>
                <a:spcPct val="100000"/>
              </a:lnSpc>
              <a:spcBef>
                <a:spcPts val="927"/>
              </a:spcBef>
              <a:spcAft>
                <a:spcPts val="0"/>
              </a:spcAft>
              <a:buClr>
                <a:schemeClr val="dk1"/>
              </a:buClr>
              <a:buSzPts val="275"/>
              <a:buFont typeface="Arial"/>
              <a:buChar char="•"/>
            </a:pPr>
            <a:endParaRPr lang="en-US" sz="1100" dirty="0"/>
          </a:p>
          <a:p>
            <a:pPr marL="0" marR="0" lvl="0" indent="0" algn="l" defTabSz="914400" rtl="0" eaLnBrk="1" fontAlgn="auto" latinLnBrk="0" hangingPunct="1">
              <a:lnSpc>
                <a:spcPct val="100000"/>
              </a:lnSpc>
              <a:spcBef>
                <a:spcPts val="927"/>
              </a:spcBef>
              <a:spcAft>
                <a:spcPts val="0"/>
              </a:spcAft>
              <a:buClr>
                <a:schemeClr val="dk1"/>
              </a:buClr>
              <a:buSzPts val="275"/>
              <a:buFont typeface="Arial"/>
              <a:buNone/>
              <a:tabLst/>
              <a:defRPr/>
            </a:pPr>
            <a:r>
              <a:rPr lang="en-US" sz="1100" b="1" dirty="0">
                <a:solidFill>
                  <a:schemeClr val="dk1"/>
                </a:solidFill>
                <a:latin typeface="Calibri"/>
                <a:ea typeface="Calibri"/>
                <a:cs typeface="Calibri"/>
                <a:sym typeface="Calibri"/>
              </a:rPr>
              <a:t>Military Service</a:t>
            </a:r>
          </a:p>
          <a:p>
            <a:pPr marL="176611" lvl="0" indent="-176611" algn="l" rtl="0">
              <a:lnSpc>
                <a:spcPct val="100000"/>
              </a:lnSpc>
              <a:spcBef>
                <a:spcPts val="927"/>
              </a:spcBef>
              <a:spcAft>
                <a:spcPts val="0"/>
              </a:spcAft>
              <a:buClr>
                <a:schemeClr val="dk1"/>
              </a:buClr>
              <a:buSzPts val="275"/>
              <a:buFont typeface="Arial"/>
              <a:buChar char="•"/>
            </a:pPr>
            <a:r>
              <a:rPr lang="en-US" sz="1100" dirty="0">
                <a:latin typeface="Calibri"/>
                <a:ea typeface="Calibri"/>
                <a:cs typeface="Calibri"/>
                <a:sym typeface="Calibri"/>
              </a:rPr>
              <a:t>Some students may be interested in enlisting in a branch of the military to access housing resources and a basic living allowance along with educational benefits.  It is important to remind student that the military is a full-time job that includes an educational component and a multiyear commitment. </a:t>
            </a:r>
          </a:p>
          <a:p>
            <a:pPr marL="0" lvl="0" indent="0" algn="l" rtl="0">
              <a:lnSpc>
                <a:spcPct val="107000"/>
              </a:lnSpc>
              <a:spcBef>
                <a:spcPts val="0"/>
              </a:spcBef>
              <a:spcAft>
                <a:spcPts val="0"/>
              </a:spcAft>
              <a:buSzPts val="1400"/>
              <a:buNone/>
            </a:pPr>
            <a:endParaRPr lang="en-US" sz="1100" dirty="0">
              <a:latin typeface="Calibri"/>
              <a:ea typeface="Calibri"/>
              <a:cs typeface="Calibri"/>
              <a:sym typeface="Calibri"/>
            </a:endParaRPr>
          </a:p>
          <a:p>
            <a:pPr marL="171450" marR="0" lvl="0" indent="-158750" algn="l" rtl="0">
              <a:spcBef>
                <a:spcPts val="1700"/>
              </a:spcBef>
              <a:spcAft>
                <a:spcPts val="0"/>
              </a:spcAft>
              <a:buClr>
                <a:schemeClr val="dk1"/>
              </a:buClr>
              <a:buSzPts val="200"/>
              <a:buFont typeface="Arial"/>
              <a:buNone/>
            </a:pPr>
            <a:r>
              <a:rPr lang="en-US" sz="1100" dirty="0">
                <a:solidFill>
                  <a:schemeClr val="dk1"/>
                </a:solidFill>
                <a:latin typeface="Calibri"/>
                <a:ea typeface="Calibri"/>
                <a:cs typeface="Calibri"/>
                <a:sym typeface="Calibri"/>
              </a:rPr>
              <a:t>NOTE:  Information about the various career education pathways and links to where to find more details for each are available in the Foster Youth Postsecondary Education Planning Guide.  Additional information can also be found at the sites listed below.</a:t>
            </a:r>
          </a:p>
          <a:p>
            <a:pPr marL="171450" marR="0" lvl="0" indent="-158750" algn="l" rtl="0">
              <a:spcBef>
                <a:spcPts val="900"/>
              </a:spcBef>
              <a:spcAft>
                <a:spcPts val="0"/>
              </a:spcAft>
              <a:buClr>
                <a:schemeClr val="dk1"/>
              </a:buClr>
              <a:buSzPts val="200"/>
              <a:buFont typeface="Arial"/>
              <a:buNone/>
            </a:pPr>
            <a:endParaRPr lang="en-US" sz="1100" b="1" dirty="0">
              <a:solidFill>
                <a:schemeClr val="dk1"/>
              </a:solidFill>
              <a:latin typeface="Calibri"/>
              <a:ea typeface="Calibri"/>
              <a:cs typeface="Calibri"/>
              <a:sym typeface="Calibri"/>
            </a:endParaRPr>
          </a:p>
          <a:p>
            <a:pPr marL="171450" marR="0" lvl="0" indent="-158750" algn="l" rtl="0">
              <a:spcBef>
                <a:spcPts val="900"/>
              </a:spcBef>
              <a:spcAft>
                <a:spcPts val="0"/>
              </a:spcAft>
              <a:buClr>
                <a:schemeClr val="dk1"/>
              </a:buClr>
              <a:buSzPts val="200"/>
              <a:buFont typeface="Arial"/>
              <a:buNone/>
            </a:pPr>
            <a:r>
              <a:rPr lang="en-US" sz="1100" b="1" dirty="0">
                <a:solidFill>
                  <a:schemeClr val="dk1"/>
                </a:solidFill>
                <a:latin typeface="Calibri"/>
                <a:ea typeface="Calibri"/>
                <a:cs typeface="Calibri"/>
                <a:sym typeface="Calibri"/>
              </a:rPr>
              <a:t>California Adult Education Programs</a:t>
            </a:r>
            <a:r>
              <a:rPr lang="en-US" sz="1100" dirty="0">
                <a:solidFill>
                  <a:schemeClr val="dk1"/>
                </a:solidFill>
                <a:latin typeface="Calibri"/>
                <a:ea typeface="Calibri"/>
                <a:cs typeface="Calibri"/>
                <a:sym typeface="Calibri"/>
              </a:rPr>
              <a:t>: Go to https://caladulted.org/Students to learn more.  To find a nearby program, visit https://caladulted.org/FindASchool  </a:t>
            </a:r>
          </a:p>
          <a:p>
            <a:pPr marL="171450" marR="0" lvl="0" indent="-158750" algn="l" rtl="0">
              <a:spcBef>
                <a:spcPts val="900"/>
              </a:spcBef>
              <a:spcAft>
                <a:spcPts val="0"/>
              </a:spcAft>
              <a:buClr>
                <a:schemeClr val="dk1"/>
              </a:buClr>
              <a:buSzPts val="200"/>
              <a:buFont typeface="Arial"/>
              <a:buNone/>
            </a:pPr>
            <a:r>
              <a:rPr lang="en-US" sz="1100" b="1" dirty="0">
                <a:solidFill>
                  <a:schemeClr val="dk1"/>
                </a:solidFill>
                <a:latin typeface="Calibri"/>
                <a:ea typeface="Calibri"/>
                <a:cs typeface="Calibri"/>
                <a:sym typeface="Calibri"/>
              </a:rPr>
              <a:t>Job Corps</a:t>
            </a:r>
            <a:r>
              <a:rPr lang="en-US" sz="1100" dirty="0">
                <a:solidFill>
                  <a:schemeClr val="dk1"/>
                </a:solidFill>
                <a:latin typeface="Calibri"/>
                <a:ea typeface="Calibri"/>
                <a:cs typeface="Calibri"/>
                <a:sym typeface="Calibri"/>
              </a:rPr>
              <a:t>: To learn more, visit https://www.jobcorps.gov/ </a:t>
            </a:r>
          </a:p>
          <a:p>
            <a:pPr marL="176611" lvl="0" indent="-159148" algn="l" rtl="0">
              <a:lnSpc>
                <a:spcPct val="100000"/>
              </a:lnSpc>
              <a:spcBef>
                <a:spcPts val="927"/>
              </a:spcBef>
              <a:spcAft>
                <a:spcPts val="0"/>
              </a:spcAft>
              <a:buClr>
                <a:schemeClr val="dk1"/>
              </a:buClr>
              <a:buSzPts val="275"/>
              <a:buFont typeface="Arial"/>
              <a:buNone/>
            </a:pPr>
            <a:endParaRPr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p:txBody>
      </p:sp>
      <p:sp>
        <p:nvSpPr>
          <p:cNvPr id="452" name="Google Shape;452;p15:notes">
            <a:extLst>
              <a:ext uri="{FF2B5EF4-FFF2-40B4-BE49-F238E27FC236}">
                <a16:creationId xmlns:a16="http://schemas.microsoft.com/office/drawing/2014/main" id="{96C8EF53-5229-33DF-7789-A437408F3218}"/>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76231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One of the resources found with the Supporting Materials is the new Foster Youth Postsecondary Education Planning Guide any of the resources and information shared throughout this training can be found within this guide. </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guide can be a helpful tool to remember all the steps necessary from middle school to high school to successfully prepare a foster youth for postsecondary education with downloadable grade-specific checklists.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guide also includes an overview of the resources available to foster youth found at both California community colleges, CSU’s and UC’s.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In today’s training, we will just review the key educational planning milestones in 6</a:t>
            </a:r>
            <a:r>
              <a:rPr lang="en-US" sz="1200" baseline="30000" dirty="0">
                <a:latin typeface="Calibri"/>
                <a:ea typeface="Calibri"/>
                <a:cs typeface="Calibri"/>
                <a:sym typeface="Calibri"/>
              </a:rPr>
              <a:t>th</a:t>
            </a:r>
            <a:r>
              <a:rPr lang="en-US" sz="1200" dirty="0">
                <a:latin typeface="Calibri"/>
                <a:ea typeface="Calibri"/>
                <a:cs typeface="Calibri"/>
                <a:sym typeface="Calibri"/>
              </a:rPr>
              <a:t>-10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however this guide includes important steps and details for those in 11</a:t>
            </a:r>
            <a:r>
              <a:rPr lang="en-US" sz="1200" baseline="30000" dirty="0">
                <a:latin typeface="Calibri"/>
                <a:ea typeface="Calibri"/>
                <a:cs typeface="Calibri"/>
                <a:sym typeface="Calibri"/>
              </a:rPr>
              <a:t>th</a:t>
            </a:r>
            <a:r>
              <a:rPr lang="en-US" sz="1200" dirty="0">
                <a:latin typeface="Calibri"/>
                <a:ea typeface="Calibri"/>
                <a:cs typeface="Calibri"/>
                <a:sym typeface="Calibri"/>
              </a:rPr>
              <a:t> and 12</a:t>
            </a:r>
            <a:r>
              <a:rPr lang="en-US" sz="1200" baseline="30000" dirty="0">
                <a:latin typeface="Calibri"/>
                <a:ea typeface="Calibri"/>
                <a:cs typeface="Calibri"/>
                <a:sym typeface="Calibri"/>
              </a:rPr>
              <a:t>th</a:t>
            </a:r>
            <a:r>
              <a:rPr lang="en-US" sz="1200" dirty="0">
                <a:latin typeface="Calibri"/>
                <a:ea typeface="Calibri"/>
                <a:cs typeface="Calibri"/>
                <a:sym typeface="Calibri"/>
              </a:rPr>
              <a:t> grade as well. </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There is also a companion youth-facing version for high school students, with embedded student videos found within both guides. </a:t>
            </a:r>
          </a:p>
          <a:p>
            <a:pPr marL="171450" lvl="0" indent="-171450" algn="l" rtl="0">
              <a:spcBef>
                <a:spcPts val="0"/>
              </a:spcBef>
              <a:spcAft>
                <a:spcPts val="0"/>
              </a:spcAft>
              <a:buClr>
                <a:schemeClr val="dk1"/>
              </a:buClr>
              <a:buSzPts val="1200"/>
              <a:buFont typeface="Arial"/>
              <a:buChar char="•"/>
            </a:pPr>
            <a:endParaRPr sz="1200" dirty="0">
              <a:latin typeface="Calibri"/>
              <a:ea typeface="Calibri"/>
              <a:cs typeface="Calibri"/>
              <a:sym typeface="Calibri"/>
            </a:endParaRPr>
          </a:p>
          <a:p>
            <a:pPr marL="0" indent="0">
              <a:lnSpc>
                <a:spcPct val="107000"/>
              </a:lnSpc>
              <a:spcBef>
                <a:spcPts val="824"/>
              </a:spcBef>
            </a:pPr>
            <a:r>
              <a:rPr lang="en-US" sz="1200" b="1" dirty="0">
                <a:latin typeface="Calibri"/>
                <a:ea typeface="Calibri"/>
                <a:cs typeface="Calibri"/>
                <a:sym typeface="Calibri"/>
              </a:rPr>
              <a:t>Trainer’s Note: </a:t>
            </a:r>
            <a:r>
              <a:rPr lang="en-US" dirty="0">
                <a:latin typeface="Calibri"/>
                <a:ea typeface="Calibri"/>
                <a:cs typeface="Calibri"/>
                <a:sym typeface="Calibri"/>
              </a:rPr>
              <a:t>This </a:t>
            </a:r>
            <a:r>
              <a:rPr lang="en-US" dirty="0"/>
              <a:t>newest updated guide was published in </a:t>
            </a:r>
            <a:r>
              <a:rPr lang="en-US" dirty="0">
                <a:latin typeface="Calibri"/>
                <a:ea typeface="Calibri"/>
                <a:cs typeface="Calibri"/>
                <a:sym typeface="Calibri"/>
              </a:rPr>
              <a:t>English and Spanish </a:t>
            </a:r>
            <a:r>
              <a:rPr lang="en-US" dirty="0"/>
              <a:t>in March 2023.  A current version of the guide</a:t>
            </a:r>
            <a:r>
              <a:rPr lang="en-US" dirty="0">
                <a:latin typeface="Calibri"/>
                <a:ea typeface="Calibri"/>
                <a:cs typeface="Calibri"/>
                <a:sym typeface="Calibri"/>
              </a:rPr>
              <a:t> can be downloaded at: </a:t>
            </a:r>
            <a:r>
              <a:rPr lang="en-US" sz="1200" b="1" i="0" u="sng" strike="noStrike" cap="none" dirty="0">
                <a:solidFill>
                  <a:srgbClr val="FED531"/>
                </a:solidFill>
                <a:latin typeface="Arial"/>
                <a:ea typeface="Arial"/>
                <a:cs typeface="Arial"/>
                <a:sym typeface="Arial"/>
              </a:rPr>
              <a:t>www.jbay.org/resources/ed-planning-guide/</a:t>
            </a:r>
            <a:r>
              <a:rPr lang="en-US" b="1" u="sng" dirty="0">
                <a:solidFill>
                  <a:srgbClr val="FED531"/>
                </a:solidFill>
                <a:latin typeface="Arial"/>
                <a:ea typeface="Arial"/>
                <a:cs typeface="Arial"/>
                <a:sym typeface="Arial"/>
              </a:rPr>
              <a:t> </a:t>
            </a:r>
            <a:endParaRPr lang="en-US" dirty="0">
              <a:latin typeface="Calibri"/>
              <a:ea typeface="Calibri"/>
              <a:cs typeface="Calibri"/>
              <a:sym typeface="Calibri"/>
            </a:endParaRPr>
          </a:p>
          <a:p>
            <a:pPr marL="171450" lvl="0" indent="-120650" algn="l" rtl="0">
              <a:spcBef>
                <a:spcPts val="0"/>
              </a:spcBef>
              <a:spcAft>
                <a:spcPts val="0"/>
              </a:spcAft>
              <a:buClr>
                <a:schemeClr val="dk1"/>
              </a:buClr>
              <a:buSzPts val="800"/>
              <a:buFont typeface="Arial"/>
              <a:buNone/>
            </a:pPr>
            <a:endParaRPr sz="800" dirty="0"/>
          </a:p>
        </p:txBody>
      </p:sp>
      <p:sp>
        <p:nvSpPr>
          <p:cNvPr id="1064" name="Google Shape;1064;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900"/>
              </a:spcBef>
              <a:spcAft>
                <a:spcPts val="0"/>
              </a:spcAft>
              <a:buClr>
                <a:schemeClr val="dk1"/>
              </a:buClr>
              <a:buSzPts val="800"/>
              <a:buFont typeface="Calibri"/>
              <a:buNone/>
            </a:pPr>
            <a:endParaRPr lang="en-US" sz="500" dirty="0"/>
          </a:p>
          <a:p>
            <a:pPr marL="0" marR="0" lvl="0" indent="0" algn="l" rtl="0">
              <a:spcBef>
                <a:spcPts val="0"/>
              </a:spcBef>
              <a:spcAft>
                <a:spcPts val="0"/>
              </a:spcAft>
              <a:buClr>
                <a:schemeClr val="dk1"/>
              </a:buClr>
              <a:buSzPts val="800"/>
              <a:buFont typeface="Arial" panose="020B0604020202020204" pitchFamily="34" charset="0"/>
              <a:buNone/>
            </a:pPr>
            <a:r>
              <a:rPr lang="en-US" sz="800" b="0" i="0" dirty="0">
                <a:solidFill>
                  <a:srgbClr val="111111"/>
                </a:solidFill>
                <a:effectLst/>
                <a:latin typeface="Source Sans Pro" panose="020B0503030403020204" pitchFamily="34" charset="0"/>
              </a:rPr>
              <a:t>Apprenticeship programs present another pathway for students to access postsecondary opportunities.</a:t>
            </a:r>
          </a:p>
          <a:p>
            <a:pPr marL="0" marR="0" lvl="0" indent="0" algn="l" rtl="0">
              <a:spcBef>
                <a:spcPts val="0"/>
              </a:spcBef>
              <a:spcAft>
                <a:spcPts val="0"/>
              </a:spcAft>
              <a:buClr>
                <a:schemeClr val="dk1"/>
              </a:buClr>
              <a:buSzPts val="800"/>
              <a:buFont typeface="Arial" panose="020B0604020202020204" pitchFamily="34" charset="0"/>
              <a:buNone/>
            </a:pPr>
            <a:endParaRPr lang="en-US" sz="800" b="0" i="0" dirty="0">
              <a:solidFill>
                <a:srgbClr val="111111"/>
              </a:solidFill>
              <a:effectLst/>
              <a:latin typeface="Source Sans Pro" panose="020B0503030403020204" pitchFamily="34" charset="0"/>
            </a:endParaRPr>
          </a:p>
          <a:p>
            <a:pPr marL="171450" marR="0" lvl="0" indent="-171450" algn="l" rtl="0">
              <a:spcBef>
                <a:spcPts val="0"/>
              </a:spcBef>
              <a:spcAft>
                <a:spcPts val="0"/>
              </a:spcAft>
              <a:buClr>
                <a:schemeClr val="dk1"/>
              </a:buClr>
              <a:buSzPts val="800"/>
              <a:buFont typeface="Arial" panose="020B0604020202020204" pitchFamily="34" charset="0"/>
              <a:buChar char="•"/>
            </a:pPr>
            <a:r>
              <a:rPr lang="en-US" sz="800" b="0" i="0" dirty="0">
                <a:solidFill>
                  <a:srgbClr val="111111"/>
                </a:solidFill>
                <a:effectLst/>
                <a:latin typeface="Source Sans Pro" panose="020B0503030403020204" pitchFamily="34" charset="0"/>
              </a:rPr>
              <a:t>California provides apprenticeship programs that prepare students to enter skilled positions across various sectors including masonry, carpentry, solar installation, construction, cosmetology and others. Most individuals who complete an apprenticeship program retain employment after their apprenticeship end. </a:t>
            </a:r>
          </a:p>
          <a:p>
            <a:pPr marL="171450" marR="0" lvl="0" indent="-171450" algn="l" rtl="0">
              <a:spcBef>
                <a:spcPts val="0"/>
              </a:spcBef>
              <a:spcAft>
                <a:spcPts val="0"/>
              </a:spcAft>
              <a:buClr>
                <a:schemeClr val="dk1"/>
              </a:buClr>
              <a:buSzPts val="800"/>
              <a:buFont typeface="Arial" panose="020B0604020202020204" pitchFamily="34" charset="0"/>
              <a:buChar char="•"/>
            </a:pPr>
            <a:r>
              <a:rPr lang="en-US" sz="800" b="0" i="0" dirty="0">
                <a:solidFill>
                  <a:srgbClr val="111111"/>
                </a:solidFill>
                <a:effectLst/>
                <a:latin typeface="Source Sans Pro" panose="020B0503030403020204" pitchFamily="34" charset="0"/>
              </a:rPr>
              <a:t>The average income for an individual who completes an apprenticeship is $50,000 – and students can begin earning while working to develop their skills.</a:t>
            </a:r>
          </a:p>
          <a:p>
            <a:pPr marL="171450" marR="0" lvl="0" indent="-171450" algn="l" rtl="0">
              <a:spcBef>
                <a:spcPts val="0"/>
              </a:spcBef>
              <a:spcAft>
                <a:spcPts val="0"/>
              </a:spcAft>
              <a:buClr>
                <a:schemeClr val="dk1"/>
              </a:buClr>
              <a:buSzPts val="800"/>
              <a:buFont typeface="Arial" panose="020B0604020202020204" pitchFamily="34" charset="0"/>
              <a:buChar char="•"/>
            </a:pPr>
            <a:r>
              <a:rPr lang="en-US" sz="800" b="0" i="0" dirty="0">
                <a:solidFill>
                  <a:srgbClr val="111111"/>
                </a:solidFill>
                <a:effectLst/>
                <a:latin typeface="Source Sans Pro" panose="020B0503030403020204" pitchFamily="34" charset="0"/>
              </a:rPr>
              <a:t>Educational and other eligibility requirements may vary. Some programs prefer applicants with a high school diploma or equivalent, some may require aptitude or other testing and others may have more rigorous standards.</a:t>
            </a:r>
          </a:p>
          <a:p>
            <a:pPr marL="171450" marR="0" lvl="0" indent="-171450" algn="l" defTabSz="914400" rtl="0" eaLnBrk="1" fontAlgn="auto" latinLnBrk="0" hangingPunct="1">
              <a:lnSpc>
                <a:spcPct val="100000"/>
              </a:lnSpc>
              <a:spcBef>
                <a:spcPts val="0"/>
              </a:spcBef>
              <a:spcAft>
                <a:spcPts val="0"/>
              </a:spcAft>
              <a:buClr>
                <a:schemeClr val="dk1"/>
              </a:buClr>
              <a:buSzPts val="800"/>
              <a:buFont typeface="Arial" panose="020B0604020202020204" pitchFamily="34" charset="0"/>
              <a:buChar char="•"/>
              <a:tabLst/>
              <a:defRPr/>
            </a:pPr>
            <a:r>
              <a:rPr lang="en-US" sz="500" b="0" i="0" u="none" strike="noStrike" cap="none" dirty="0">
                <a:solidFill>
                  <a:schemeClr val="dk1"/>
                </a:solidFill>
                <a:effectLst/>
                <a:latin typeface="Calibri"/>
                <a:ea typeface="Calibri"/>
                <a:cs typeface="Calibri"/>
                <a:sym typeface="Calibri"/>
              </a:rPr>
              <a:t>More information on the apprenticeship programs available in your area can be found by visiting the link on the slide: </a:t>
            </a:r>
            <a:r>
              <a:rPr lang="en-US" sz="800" b="1" u="sng" dirty="0">
                <a:solidFill>
                  <a:schemeClr val="bg1"/>
                </a:solidFill>
                <a:latin typeface="Arial"/>
                <a:ea typeface="Arial"/>
                <a:cs typeface="Arial"/>
                <a:sym typeface="Arial"/>
              </a:rPr>
              <a:t> https://www.dir.ca.gov/das/das.html</a:t>
            </a:r>
            <a:endParaRPr lang="en-US" sz="500" dirty="0">
              <a:solidFill>
                <a:schemeClr val="bg1"/>
              </a:solidFill>
            </a:endParaRPr>
          </a:p>
          <a:p>
            <a:pPr marL="171450" marR="0" lvl="0" indent="-171450" algn="l" rtl="0">
              <a:spcBef>
                <a:spcPts val="0"/>
              </a:spcBef>
              <a:spcAft>
                <a:spcPts val="0"/>
              </a:spcAft>
              <a:buClr>
                <a:schemeClr val="dk1"/>
              </a:buClr>
              <a:buSzPts val="800"/>
              <a:buFontTx/>
              <a:buChar char="-"/>
            </a:pPr>
            <a:endParaRPr lang="en-US" sz="800" b="0" i="0" u="none" strike="noStrike" cap="none" dirty="0">
              <a:solidFill>
                <a:srgbClr val="111111"/>
              </a:solidFill>
              <a:effectLst/>
              <a:latin typeface="Source Sans Pro" panose="020B0503030403020204" pitchFamily="34" charset="0"/>
              <a:ea typeface="Calibri"/>
              <a:cs typeface="Calibri"/>
              <a:sym typeface="Calibri"/>
            </a:endParaRPr>
          </a:p>
          <a:p>
            <a:pPr marL="171450" marR="0" lvl="0" indent="-171450" algn="l" rtl="0">
              <a:spcBef>
                <a:spcPts val="0"/>
              </a:spcBef>
              <a:spcAft>
                <a:spcPts val="0"/>
              </a:spcAft>
              <a:buClr>
                <a:schemeClr val="dk1"/>
              </a:buClr>
              <a:buSzPts val="800"/>
              <a:buFontTx/>
              <a:buChar char="-"/>
            </a:pPr>
            <a:endParaRPr sz="800" b="0" i="0" u="none" strike="noStrike" cap="none" dirty="0">
              <a:solidFill>
                <a:schemeClr val="dk1"/>
              </a:solidFill>
              <a:latin typeface="Calibri"/>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505106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200" dirty="0">
                <a:solidFill>
                  <a:schemeClr val="dk1"/>
                </a:solidFill>
              </a:rPr>
              <a:t>All schools promote themselves on the internet, so it can be hard to determine which are legitimate and which are not. It’s important to make sure that any educational institution your student is interested in is accredited; that </a:t>
            </a:r>
            <a:r>
              <a:rPr lang="en-US" sz="1200" dirty="0"/>
              <a:t>there is solid proof that graduates receive certification in their trade; and the school offers support for job placement, with a good success rate. Degrees from nonaccredited colleges are a waste of time and tuition. </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200" dirty="0"/>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200" dirty="0"/>
              <a:t>For-profit schools </a:t>
            </a:r>
            <a:r>
              <a:rPr lang="en-US" sz="1200" dirty="0">
                <a:solidFill>
                  <a:schemeClr val="dk1"/>
                </a:solidFill>
              </a:rPr>
              <a:t>tend to cost significantly more than public schools, which leads to higher debt that students struggle to repay and do not necessarily lead to favorable employment outcomes, or wage gains. Oftentimes, units at these schools rarely transfer. One example was ITT Technical Institute, which shut down after multiple lawsuits alleging fraud.</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200" dirty="0">
              <a:solidFill>
                <a:schemeClr val="dk1"/>
              </a:solidFill>
            </a:endParaRP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200" dirty="0"/>
              <a:t> These proprietary schools may employ aggressive recruitment and marketing strategies to attract students. As caregivers, it’s important that you support your youth in researching the programs they are interested in and are aware of all their options before enrolling, especially to prevent unnecessary debt. </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200" dirty="0"/>
          </a:p>
          <a:p>
            <a:pPr marL="176611" marR="0" lvl="0" indent="-176611" algn="l" defTabSz="914400" rtl="0" eaLnBrk="1" fontAlgn="auto" latinLnBrk="0" hangingPunct="1">
              <a:lnSpc>
                <a:spcPct val="100000"/>
              </a:lnSpc>
              <a:spcBef>
                <a:spcPts val="927"/>
              </a:spcBef>
              <a:spcAft>
                <a:spcPts val="0"/>
              </a:spcAft>
              <a:buClr>
                <a:srgbClr val="000000"/>
              </a:buClr>
              <a:buSzPts val="600"/>
              <a:buFont typeface="Arial"/>
              <a:buChar char="•"/>
              <a:tabLst/>
              <a:defRPr/>
            </a:pPr>
            <a:r>
              <a:rPr lang="en-US" sz="1200" dirty="0">
                <a:solidFill>
                  <a:schemeClr val="dk1"/>
                </a:solidFill>
              </a:rPr>
              <a:t>Remember, the community colleges offer a wide range of vocational, or CTE, programs that are free or low-cost to youth in foster care. </a:t>
            </a:r>
            <a:endParaRPr lang="en-US" sz="2400" dirty="0"/>
          </a:p>
          <a:p>
            <a:pPr marL="176611" lvl="0" indent="-176611" algn="l" rtl="0">
              <a:lnSpc>
                <a:spcPct val="100000"/>
              </a:lnSpc>
              <a:spcBef>
                <a:spcPts val="927"/>
              </a:spcBef>
              <a:spcAft>
                <a:spcPts val="0"/>
              </a:spcAft>
              <a:buSzPts val="600"/>
              <a:buFont typeface="Arial"/>
              <a:buChar char="•"/>
            </a:pPr>
            <a:endParaRPr lang="en-US" sz="1200" dirty="0">
              <a:solidFill>
                <a:schemeClr val="dk1"/>
              </a:solidFill>
            </a:endParaRPr>
          </a:p>
          <a:p>
            <a:pPr marL="0" lvl="0" indent="0" algn="l" rtl="0">
              <a:lnSpc>
                <a:spcPct val="100000"/>
              </a:lnSpc>
              <a:spcBef>
                <a:spcPts val="0"/>
              </a:spcBef>
              <a:spcAft>
                <a:spcPts val="0"/>
              </a:spcAft>
              <a:buSzPts val="1400"/>
              <a:buNone/>
            </a:pPr>
            <a:r>
              <a:rPr lang="en-US" sz="1200" b="1" dirty="0"/>
              <a:t>Trainer’s Note: </a:t>
            </a:r>
            <a:r>
              <a:rPr lang="en-US" sz="1200" dirty="0">
                <a:solidFill>
                  <a:schemeClr val="dk1"/>
                </a:solidFill>
              </a:rPr>
              <a:t>One tip for foster youth who are interested in vocational education and considering a program outside of a community college is to consult the California Student Aid Commission website for a list of schools that are approved for use of Cal Grant dollars as these institutions have demonstrated more favorable employment outcomes. The link offers an annual list of eligible and ineligible schools: </a:t>
            </a:r>
            <a:r>
              <a:rPr lang="en-US" sz="1200" i="1" dirty="0">
                <a:solidFill>
                  <a:schemeClr val="dk1"/>
                </a:solidFill>
              </a:rPr>
              <a:t>https://www.csac.ca.gov/post/cal-grant-eligible-school-list-0. </a:t>
            </a:r>
            <a:r>
              <a:rPr lang="en-US" sz="1200" dirty="0">
                <a:solidFill>
                  <a:schemeClr val="dk1"/>
                </a:solidFill>
              </a:rPr>
              <a:t>There is also the Database of Accredited Postsecondary Institutions and Programs: </a:t>
            </a:r>
            <a:r>
              <a:rPr lang="en-US" sz="1200" dirty="0">
                <a:solidFill>
                  <a:srgbClr val="000000"/>
                </a:solidFill>
              </a:rPr>
              <a:t>https://ope.ed.gov/dapip/#/home which lists information on accredited institutions. Both resources are available in the Foster Youth </a:t>
            </a:r>
            <a:r>
              <a:rPr lang="en-US" sz="1200" dirty="0">
                <a:solidFill>
                  <a:schemeClr val="dk1"/>
                </a:solidFill>
              </a:rPr>
              <a:t>Postsecondary Education Planning Guide resources section.</a:t>
            </a:r>
          </a:p>
          <a:p>
            <a:pPr marL="0" lvl="0" indent="0" algn="l" rtl="0">
              <a:lnSpc>
                <a:spcPct val="100000"/>
              </a:lnSpc>
              <a:spcBef>
                <a:spcPts val="0"/>
              </a:spcBef>
              <a:spcAft>
                <a:spcPts val="0"/>
              </a:spcAft>
              <a:buSzPts val="1400"/>
              <a:buNone/>
            </a:pPr>
            <a:endParaRPr lang="en-US" sz="1200" b="1" dirty="0"/>
          </a:p>
          <a:p>
            <a:pPr marL="0" lvl="0" indent="0" algn="l" rtl="0">
              <a:spcBef>
                <a:spcPts val="0"/>
              </a:spcBef>
              <a:spcAft>
                <a:spcPts val="0"/>
              </a:spcAft>
              <a:buNone/>
            </a:pPr>
            <a:endParaRPr b="1" dirty="0"/>
          </a:p>
        </p:txBody>
      </p:sp>
      <p:sp>
        <p:nvSpPr>
          <p:cNvPr id="921" name="Google Shape;92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Now that you are familiar with the different college pathways, how can caregivers help youth determine which pathway is best for them?</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 depends on the youth’s educational goals, career interests, learning styles, and other preferences. No one pathway is inherently better than the others. While not always possible, it’s ideal to first help youth identify a career interest, then find the appropriate major or certificate to match that interest, and then help them determine which institutions offer those programs.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Keep in mind though, that it is not always a linear path and this is a conversation that caregivers will want to start early and regularly revisit with youth as their interests and goals will likely change over time. </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955" name="Google Shape;955;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When caregivers begin with first exploring a youth's interests, it will increase the youth’s motivation and provide meaning to stay engaged in school.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It also decreases the likelihood of choosing the wrong degree path, which can result in students spending unnecessary time and money.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Taking an interest in your youth and listening to their interests also makes youth feel like they matter and that they are valued.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Most youth at this age are still learning more about themselves.  By helping a youth better understand their strengths and interests, you can help build connections to careers that match their strengths.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While it may be difficult for a youth to know what career they may be interested in exploring, there are other ways to engage youth in career exploration.  Conversation starters like the ones on the screen can also be found in the Foster Youth Postsecondary Planning Guide.</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Additionally, there are many great tools and resources available to caregivers to engage with youth. Various online tools hosts activities to help youth find a meaningful career.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There is also a Youth Career Guides, and companion Caregiver Guide created by the LA Opportunity Youth Collaborative to provide caregivers with concrete activities to do with youth. The guide is available for download in English and Spanish at </a:t>
            </a:r>
            <a:r>
              <a:rPr lang="en-US" b="1" dirty="0"/>
              <a:t>laoyc.org/guides/</a:t>
            </a:r>
          </a:p>
          <a:p>
            <a:pPr marL="0" lvl="0" indent="0" algn="l" rtl="0">
              <a:lnSpc>
                <a:spcPct val="100000"/>
              </a:lnSpc>
              <a:spcBef>
                <a:spcPts val="0"/>
              </a:spcBef>
              <a:spcAft>
                <a:spcPts val="0"/>
              </a:spcAft>
              <a:buClr>
                <a:schemeClr val="dk1"/>
              </a:buClr>
              <a:buSzPts val="1200"/>
              <a:buFont typeface="Noto Sans Symbols"/>
              <a:buNone/>
            </a:pPr>
            <a:endParaRPr lang="en-US" b="1" dirty="0"/>
          </a:p>
          <a:p>
            <a:pPr marL="0" lvl="0" indent="0" algn="l" rtl="0">
              <a:lnSpc>
                <a:spcPct val="100000"/>
              </a:lnSpc>
              <a:spcBef>
                <a:spcPts val="0"/>
              </a:spcBef>
              <a:spcAft>
                <a:spcPts val="0"/>
              </a:spcAft>
              <a:buClr>
                <a:schemeClr val="dk1"/>
              </a:buClr>
              <a:buSzPts val="1200"/>
              <a:buFont typeface="Noto Sans Symbols"/>
              <a:buNone/>
            </a:pPr>
            <a:r>
              <a:rPr lang="en-US" b="1" dirty="0"/>
              <a:t>Trainer’s Note: </a:t>
            </a:r>
            <a:r>
              <a:rPr lang="en-US" dirty="0"/>
              <a:t>The online career tools can also be located in the Foster Youth Postsecondary Planning Guide located on the JBAY website: https://jbay.org/resources/ed-planning-guide/ </a:t>
            </a:r>
          </a:p>
          <a:p>
            <a:pPr marL="0" marR="0" lvl="0" indent="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a:p>
            <a:pPr marL="0" lvl="0" indent="0" algn="l" rtl="0">
              <a:spcBef>
                <a:spcPts val="0"/>
              </a:spcBef>
              <a:spcAft>
                <a:spcPts val="0"/>
              </a:spcAft>
              <a:buNone/>
            </a:pPr>
            <a:endParaRPr dirty="0"/>
          </a:p>
        </p:txBody>
      </p:sp>
      <p:sp>
        <p:nvSpPr>
          <p:cNvPr id="965" name="Google Shape;96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6611" lvl="0" indent="-176611" algn="l" rtl="0">
              <a:lnSpc>
                <a:spcPct val="100000"/>
              </a:lnSpc>
              <a:spcBef>
                <a:spcPts val="0"/>
              </a:spcBef>
              <a:spcAft>
                <a:spcPts val="0"/>
              </a:spcAft>
              <a:buClr>
                <a:schemeClr val="dk1"/>
              </a:buClr>
              <a:buSzPts val="2000"/>
              <a:buFont typeface="Arial"/>
              <a:buChar char="•"/>
            </a:pPr>
            <a:r>
              <a:rPr lang="en-US" sz="1100" b="1" dirty="0"/>
              <a:t>When engaging in Career Exploration, youth must consider the following:</a:t>
            </a:r>
            <a:endParaRPr lang="en-US" dirty="0"/>
          </a:p>
          <a:p>
            <a:pPr marL="470962" lvl="1" indent="0" algn="l" rtl="0">
              <a:lnSpc>
                <a:spcPct val="100000"/>
              </a:lnSpc>
              <a:spcBef>
                <a:spcPts val="0"/>
              </a:spcBef>
              <a:spcAft>
                <a:spcPts val="0"/>
              </a:spcAft>
              <a:buSzPts val="1400"/>
              <a:buNone/>
            </a:pPr>
            <a:r>
              <a:rPr lang="en-US" sz="1100" b="1" dirty="0"/>
              <a:t>-</a:t>
            </a:r>
            <a:r>
              <a:rPr lang="en-US" sz="1100" dirty="0"/>
              <a:t>Earnings vs. cost of living and lifestyle needs</a:t>
            </a:r>
          </a:p>
          <a:p>
            <a:pPr marL="470962" lvl="1" indent="0" algn="l" rtl="0">
              <a:lnSpc>
                <a:spcPct val="100000"/>
              </a:lnSpc>
              <a:spcBef>
                <a:spcPts val="0"/>
              </a:spcBef>
              <a:spcAft>
                <a:spcPts val="0"/>
              </a:spcAft>
              <a:buSzPts val="1400"/>
              <a:buNone/>
            </a:pPr>
            <a:r>
              <a:rPr lang="en-US" sz="1100" dirty="0"/>
              <a:t>-Education requirements and costs, and </a:t>
            </a:r>
          </a:p>
          <a:p>
            <a:pPr marL="470962" lvl="1" indent="0" algn="l" rtl="0">
              <a:lnSpc>
                <a:spcPct val="100000"/>
              </a:lnSpc>
              <a:spcBef>
                <a:spcPts val="0"/>
              </a:spcBef>
              <a:spcAft>
                <a:spcPts val="0"/>
              </a:spcAft>
              <a:buSzPts val="1400"/>
              <a:buNone/>
            </a:pPr>
            <a:r>
              <a:rPr lang="en-US" sz="1100" dirty="0"/>
              <a:t>-Projected industry growth</a:t>
            </a:r>
          </a:p>
          <a:p>
            <a:pPr marL="0" lvl="0" indent="0" algn="l" rtl="0">
              <a:lnSpc>
                <a:spcPct val="100000"/>
              </a:lnSpc>
              <a:spcBef>
                <a:spcPts val="0"/>
              </a:spcBef>
              <a:spcAft>
                <a:spcPts val="0"/>
              </a:spcAft>
              <a:buSzPts val="1400"/>
              <a:buNone/>
            </a:pPr>
            <a:endParaRPr lang="en-US" sz="1100" dirty="0"/>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These tools can help youth understand the cost of living in their community and how much money they will need to make to be able to afford the type of lifestyle that they want. For example, is getting your nails done a need or a want? </a:t>
            </a:r>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They can also help expose youth to new possibilities. For many foster youth, the only careers they may have been exposed to are social workers, teachers and police officers. </a:t>
            </a:r>
          </a:p>
          <a:p>
            <a:pPr marL="176611" lvl="0" indent="-176611" algn="l" rtl="0">
              <a:lnSpc>
                <a:spcPct val="100000"/>
              </a:lnSpc>
              <a:spcBef>
                <a:spcPts val="0"/>
              </a:spcBef>
              <a:spcAft>
                <a:spcPts val="0"/>
              </a:spcAft>
              <a:buClr>
                <a:schemeClr val="dk1"/>
              </a:buClr>
              <a:buSzPts val="1100"/>
              <a:buFont typeface="Arial"/>
              <a:buChar char="•"/>
            </a:pPr>
            <a:endParaRPr lang="en-US" sz="1100" dirty="0"/>
          </a:p>
          <a:p>
            <a:pPr marL="176611" lvl="0" indent="-176611" algn="l" rtl="0">
              <a:lnSpc>
                <a:spcPct val="100000"/>
              </a:lnSpc>
              <a:spcBef>
                <a:spcPts val="0"/>
              </a:spcBef>
              <a:spcAft>
                <a:spcPts val="0"/>
              </a:spcAft>
              <a:buClr>
                <a:schemeClr val="dk1"/>
              </a:buClr>
              <a:buSzPts val="1100"/>
              <a:buFont typeface="Arial"/>
              <a:buChar char="•"/>
            </a:pPr>
            <a:r>
              <a:rPr lang="en-US" sz="1100" dirty="0"/>
              <a:t>Here’s what these tools can do: </a:t>
            </a:r>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 Living Wage Calculator identifies the cost of living in your particular city. </a:t>
            </a:r>
          </a:p>
          <a:p>
            <a:pPr marL="176611" lvl="0" indent="-176611" algn="l" rtl="0">
              <a:lnSpc>
                <a:spcPct val="100000"/>
              </a:lnSpc>
              <a:spcBef>
                <a:spcPts val="0"/>
              </a:spcBef>
              <a:spcAft>
                <a:spcPts val="0"/>
              </a:spcAft>
              <a:buClr>
                <a:schemeClr val="dk1"/>
              </a:buClr>
              <a:buSzPts val="1100"/>
              <a:buFont typeface="Arial"/>
              <a:buChar char="•"/>
            </a:pPr>
            <a:r>
              <a:rPr lang="en-US" sz="1100" dirty="0"/>
              <a:t>Doing the budget on CA Career Zone can help you to engage in a meaningful conversation with youth about their basic needs and determine the type of jobs or careers that they would need to afford the lifestyle that they want, and then backwards plan to determine the type of education necessary to reach that goal. </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dirty="0"/>
              <a:t>Salary surfer can show the real earnings of California Community College graduates and also help youth learn about the wide range of pathways available to them. </a:t>
            </a:r>
          </a:p>
          <a:p>
            <a:pPr marL="0" lvl="0" indent="0" algn="l" rtl="0">
              <a:lnSpc>
                <a:spcPct val="100000"/>
              </a:lnSpc>
              <a:spcBef>
                <a:spcPts val="0"/>
              </a:spcBef>
              <a:spcAft>
                <a:spcPts val="0"/>
              </a:spcAft>
              <a:buClr>
                <a:schemeClr val="dk1"/>
              </a:buClr>
              <a:buSzPts val="1100"/>
              <a:buFont typeface="Arial"/>
              <a:buNone/>
            </a:pPr>
            <a:endParaRPr lang="en-US" sz="1100" dirty="0"/>
          </a:p>
          <a:p>
            <a:pPr marL="0" lvl="0" indent="0" algn="l" rtl="0">
              <a:lnSpc>
                <a:spcPct val="100000"/>
              </a:lnSpc>
              <a:spcBef>
                <a:spcPts val="0"/>
              </a:spcBef>
              <a:spcAft>
                <a:spcPts val="0"/>
              </a:spcAft>
              <a:buSzPts val="1400"/>
              <a:buNone/>
            </a:pPr>
            <a:r>
              <a:rPr lang="en-US" sz="1100" b="1" dirty="0"/>
              <a:t>**Trainer’s Note- Interactive Opportunity (10 minutes): </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dirty="0"/>
              <a:t>Allow attendees to explore some of these websites to get more comfortable with these tools. </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u="sng" dirty="0"/>
              <a:t>In-person:</a:t>
            </a:r>
            <a:r>
              <a:rPr lang="en-US" sz="1100" dirty="0"/>
              <a:t> Have people get into pairs and pick a website to do on their smart phone. One person can pretend they are the caregiver and the other can respond to the questions as if they are the youth.</a:t>
            </a:r>
            <a:endParaRPr lang="en-US" dirty="0"/>
          </a:p>
          <a:p>
            <a:pPr marL="176611" lvl="0" indent="-176611" algn="l" rtl="0">
              <a:lnSpc>
                <a:spcPct val="100000"/>
              </a:lnSpc>
              <a:spcBef>
                <a:spcPts val="0"/>
              </a:spcBef>
              <a:spcAft>
                <a:spcPts val="0"/>
              </a:spcAft>
              <a:buClr>
                <a:schemeClr val="dk1"/>
              </a:buClr>
              <a:buSzPts val="1100"/>
              <a:buFont typeface="Arial"/>
              <a:buChar char="•"/>
            </a:pPr>
            <a:r>
              <a:rPr lang="en-US" sz="1100" u="sng" dirty="0"/>
              <a:t>Via Zoom: </a:t>
            </a:r>
            <a:r>
              <a:rPr lang="en-US" sz="1100" dirty="0"/>
              <a:t>Randomly put people into breakout rooms of two people. Have one person pick a website and share their screen. They can pretend they are the caregiver and the other attendees can pretend that they are the youth responding to the questions or information. </a:t>
            </a:r>
            <a:endParaRPr lang="en-US" dirty="0"/>
          </a:p>
        </p:txBody>
      </p:sp>
      <p:sp>
        <p:nvSpPr>
          <p:cNvPr id="997" name="Google Shape;99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are some tips of ways to navigate the conversation about reality testing with youth.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a caregiver, you can use storytelling or personal anecdotes about your own job or career experience. I’m sure most of us adults started off in customer service as their first job (i.e. McDonalds, </a:t>
            </a:r>
            <a:r>
              <a:rPr lang="en-US" sz="1200" dirty="0" err="1">
                <a:latin typeface="Calibri"/>
                <a:ea typeface="Calibri"/>
                <a:cs typeface="Calibri"/>
                <a:sym typeface="Calibri"/>
              </a:rPr>
              <a:t>JCPenny’s</a:t>
            </a:r>
            <a:r>
              <a:rPr lang="en-US" sz="1200" dirty="0">
                <a:latin typeface="Calibri"/>
                <a:ea typeface="Calibri"/>
                <a:cs typeface="Calibri"/>
                <a:sym typeface="Calibri"/>
              </a:rPr>
              <a:t>, Baskin Robbins). Most of us don’t just land in the jobs we have now, we have worked through a career path to get where we are today.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important to teach youth that these customer service jobs teach us skills that are translatable to help us be successful in our careers. For example, maybe you got fired from your first job because you didn’t realize that being late on the time clock for 3-minutes was a big deal and you were late multiple times. Many youth may be surprised to learn that. These conversations are key to help normalize these experiences.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When possible, stick to facts instead of perceptions. Use this as an opportunity to provide youth with information about the costs of living, higher education or projected industry growth to help inform but not dictate their decision-making process. “Just because I told you so” usually isn’t an effective strategy with a teenager. </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Lastly, ask youth questions instead of giving them advice. What if you give them advice and it doesn’t work? Ask youth questions about what they want to do and help them decide the right decisions for them. Refer back to the PACE attitude to help them make those decisions, using empathy and curiosity, to support them through the process.</a:t>
            </a:r>
            <a:endParaRPr dirty="0"/>
          </a:p>
          <a:p>
            <a:pPr marL="0" lvl="0" indent="0" algn="l" rtl="0">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020" name="Google Shape;102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Caregivers should also assist youth in goal setting. These should include both short- and long-term goals. Long terms doesn’t need to mean where they see themselves in 10 years. A long-term goal could be something that they hope to achieve throughout their school year, and a short-term goal can be focused on the day or week ahead.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Their goals can also be related to other things beyond education that might impact their long-term career goals, such as participating in therapy or practicing soccer daily so that they can make the high school team.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It’s natural and normal to expect bumps and challenges along the way. Explore with youth what will motivate them and help them keep going even when times may be tough. You might ask, “What are things that I can do to help you stay motivated if there are bumps along the way?”</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Lastly, help the youth identify supports at each stage in the process. When youth are in flight or fight mode, they may have a hard time remembering who to ask for help.  </a:t>
            </a:r>
            <a:endParaRPr dirty="0"/>
          </a:p>
          <a:p>
            <a:pPr marL="0" lvl="0" indent="0" algn="l" rtl="0">
              <a:spcBef>
                <a:spcPts val="0"/>
              </a:spcBef>
              <a:spcAft>
                <a:spcPts val="0"/>
              </a:spcAft>
              <a:buClr>
                <a:schemeClr val="dk1"/>
              </a:buClr>
              <a:buSzPts val="800"/>
              <a:buFont typeface="Calibri"/>
              <a:buNone/>
            </a:pPr>
            <a:endParaRPr sz="800" dirty="0"/>
          </a:p>
        </p:txBody>
      </p:sp>
      <p:sp>
        <p:nvSpPr>
          <p:cNvPr id="1041" name="Google Shape;1041;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mentioned before, there are many pathways to higher education.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can include career and technical education, an associate’s degree or a bachelor’s degree.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Which type of higher education is right for your youth will depend not only on their interests and goals, but also on their educational path in middle school and high school.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Depending on the path that the youth chooses, there are various educational planning milestones for each grade that are necessary along the way to ensure that they reach their educational goal successfully.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a:t>
            </a:r>
            <a:endParaRPr dirty="0"/>
          </a:p>
        </p:txBody>
      </p:sp>
      <p:sp>
        <p:nvSpPr>
          <p:cNvPr id="1053" name="Google Shape;105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7000"/>
              </a:lnSpc>
              <a:spcBef>
                <a:spcPts val="0"/>
              </a:spcBef>
              <a:spcAft>
                <a:spcPts val="0"/>
              </a:spcAft>
              <a:buClr>
                <a:schemeClr val="dk1"/>
              </a:buClr>
              <a:buSzPts val="1200"/>
              <a:buFont typeface="Arial"/>
              <a:buChar char="•"/>
            </a:pPr>
            <a:r>
              <a:rPr lang="en-US" sz="1200">
                <a:latin typeface="Calibri"/>
                <a:ea typeface="Calibri"/>
                <a:cs typeface="Calibri"/>
                <a:sym typeface="Calibri"/>
              </a:rPr>
              <a:t>Before delving into the steps to prepare a youth for postsecondary education, we need to keep in mind that, for many children who have been in care, their developmental or emotional age isn’t necessarily the same as their chronological age and grade level, and some steps may need to be adjusted. </a:t>
            </a:r>
            <a:endParaRPr/>
          </a:p>
          <a:p>
            <a:pPr marL="171450" marR="0" lvl="0" indent="-1714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Caregivers will need to meet their kids where they are. Some kids may need more guided support to meet their goals and/or more time to get there.</a:t>
            </a:r>
            <a:endParaRPr sz="1200">
              <a:latin typeface="Calibri"/>
              <a:ea typeface="Calibri"/>
              <a:cs typeface="Calibri"/>
              <a:sym typeface="Calibri"/>
            </a:endParaRPr>
          </a:p>
          <a:p>
            <a:pPr marL="0" lvl="0" indent="0" algn="l" rtl="0">
              <a:spcBef>
                <a:spcPts val="800"/>
              </a:spcBef>
              <a:spcAft>
                <a:spcPts val="0"/>
              </a:spcAft>
              <a:buNone/>
            </a:pPr>
            <a:endParaRPr/>
          </a:p>
        </p:txBody>
      </p:sp>
      <p:sp>
        <p:nvSpPr>
          <p:cNvPr id="1078" name="Google Shape;107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 goal is that, by the end of middle school, youth will have developed the necessary skills—like time management, study habits, maintaining regular attendance, and test-taking techniques—to succeed in high school. We are providing more on how caregivers can encourage youth to develop these skills in the Foster Youth Postsecondary Guide.</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To achieve this goal in middle school, youth first need to feel comfortable at school.  Caregivers can help their youth by regularly meeting with school counselors to stay connected to their child’s progress. Middle school is also a great time for youth to do early career exploration. A variety of options for exploring careers are available, depending on the emotional age and interests of the youth. This can include participating in extracurriculars, elective classes or participating in career awareness activities, such as job shadowing or career fairs.  As mentioned earlier, caregivers can spend time with their child by visiting educational websites specifically dedicated to their interests and exploring careers around those interests.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I also strongly suggest that caregivers attend any education planning nights with their middle schooler, where local high school counselors present their programs and schedules.</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It is also helpful for youth to start a binder to keep in one place all of the information related to postsecondary education. This can include copies of test scores, grades, lists of extracurricular or volunteer activities, as well as log-in names and passwords for college-related websites. </a:t>
            </a: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7000"/>
              </a:lnSpc>
              <a:spcBef>
                <a:spcPts val="0"/>
              </a:spcBef>
              <a:spcAft>
                <a:spcPts val="0"/>
              </a:spcAft>
              <a:buNone/>
            </a:pPr>
            <a:r>
              <a:rPr lang="en-US" sz="1200" dirty="0">
                <a:latin typeface="Arial"/>
                <a:ea typeface="Arial"/>
                <a:cs typeface="Arial"/>
                <a:sym typeface="Arial"/>
              </a:rPr>
              <a:t> </a:t>
            </a:r>
            <a:endParaRPr sz="1200" dirty="0">
              <a:latin typeface="Calibri"/>
              <a:ea typeface="Calibri"/>
              <a:cs typeface="Calibri"/>
              <a:sym typeface="Calibri"/>
            </a:endParaRPr>
          </a:p>
          <a:p>
            <a:pPr marL="171450" marR="0" lvl="0" indent="-95250" algn="l" rtl="0">
              <a:lnSpc>
                <a:spcPct val="100000"/>
              </a:lnSpc>
              <a:spcBef>
                <a:spcPts val="80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107950" algn="l" rtl="0">
              <a:lnSpc>
                <a:spcPct val="100000"/>
              </a:lnSpc>
              <a:spcBef>
                <a:spcPts val="0"/>
              </a:spcBef>
              <a:spcAft>
                <a:spcPts val="0"/>
              </a:spcAft>
              <a:buClr>
                <a:schemeClr val="dk1"/>
              </a:buClr>
              <a:buSzPts val="1000"/>
              <a:buFont typeface="Arial"/>
              <a:buNone/>
            </a:pPr>
            <a:endParaRPr sz="1000"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089" name="Google Shape;108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Before we begin, let’s define postsecondary education. </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Postsecondary education, or higher education, is generally any formal education that happens after high school. This can include apprenticeships, trade school, career and technical education, such as Job Corps, community college, or a traditional 4-year college or university. We'll talk more about these different types of postsecondary education later in this course, and we will use the terms higher education, college and postsecondary education interchangeably to refer to the various education pathways following high school.</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300" name="Google Shape;30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Once in high school, it is important that the student continues to build upon these middle school foundations. It’s particularly important to meet with their school counselor every semester to not only make sure that they are on track to graduate, but to also make sure that they are in the right courses depending on their college and career interests.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Some counselors and teachers who are not aware of the impact of trauma on youth in care may not realize a youth’s full potential. Thus, caregivers need to be supportive and continue to advocate for their youth.</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dirty="0">
                <a:latin typeface="Calibri"/>
                <a:ea typeface="Calibri"/>
                <a:cs typeface="Calibri"/>
                <a:sym typeface="Calibri"/>
              </a:rPr>
              <a:t>An additional benefit of these meetings is that they demonstrate to both the youth and counselor that the caregiver cares, which encourages youth to stay on track to graduate.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dirty="0">
                <a:latin typeface="Calibri"/>
                <a:ea typeface="Calibri"/>
                <a:cs typeface="Calibri"/>
                <a:sym typeface="Calibri"/>
              </a:rPr>
              <a:t>The new milestones for 9</a:t>
            </a:r>
            <a:r>
              <a:rPr lang="en-US" sz="1200" b="0" baseline="30000" dirty="0">
                <a:latin typeface="Calibri"/>
                <a:ea typeface="Calibri"/>
                <a:cs typeface="Calibri"/>
                <a:sym typeface="Calibri"/>
              </a:rPr>
              <a:t>th</a:t>
            </a:r>
            <a:r>
              <a:rPr lang="en-US" sz="1200" b="0" dirty="0">
                <a:latin typeface="Calibri"/>
                <a:ea typeface="Calibri"/>
                <a:cs typeface="Calibri"/>
                <a:sym typeface="Calibri"/>
              </a:rPr>
              <a:t> grade are shown in yellow.</a:t>
            </a:r>
            <a:endParaRPr sz="1200" b="0" dirty="0">
              <a:latin typeface="Calibri"/>
              <a:ea typeface="Calibri"/>
              <a:cs typeface="Calibri"/>
              <a:sym typeface="Calibri"/>
            </a:endParaRPr>
          </a:p>
          <a:p>
            <a:pPr marL="0" lvl="0" indent="0" algn="l" rtl="0">
              <a:spcBef>
                <a:spcPts val="0"/>
              </a:spcBef>
              <a:spcAft>
                <a:spcPts val="0"/>
              </a:spcAft>
              <a:buNone/>
            </a:pPr>
            <a:endParaRPr sz="1200" b="1"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What are “A-G” courses? </a:t>
            </a:r>
            <a:r>
              <a:rPr lang="en-US" sz="1200" dirty="0">
                <a:latin typeface="Calibri"/>
                <a:ea typeface="Calibri"/>
                <a:cs typeface="Calibri"/>
                <a:sym typeface="Calibri"/>
              </a:rPr>
              <a:t>The CSU’s and UC’s require the college preparatory pattern of classes referred to as the “a-g” courses for admission. </a:t>
            </a:r>
            <a:endParaRPr dirty="0"/>
          </a:p>
          <a:p>
            <a:pPr marL="171450" indent="-171450">
              <a:buClr>
                <a:schemeClr val="dk1"/>
              </a:buClr>
              <a:buSzPts val="1200"/>
              <a:buFont typeface="Arial"/>
              <a:buChar char="•"/>
            </a:pPr>
            <a:r>
              <a:rPr lang="en-US" sz="1200" dirty="0">
                <a:latin typeface="Calibri"/>
                <a:ea typeface="Calibri"/>
                <a:cs typeface="Calibri"/>
                <a:sym typeface="Calibri"/>
              </a:rPr>
              <a:t>There are specific requirements for each subject, such as math, English, history, and science. See the Educational Planning Guide to learn more about the specific requirements for each category to ensure that students who may be interested in a 4-year pathway are enrolled into these courses. It’s not just about making sure that a student is enrolled in high school, but that they are enrolled into the right courses to have a 4-year college pathway as an option.</a:t>
            </a:r>
            <a:r>
              <a:rPr lang="en-US" dirty="0"/>
              <a:t> </a:t>
            </a:r>
            <a:endParaRPr dirty="0"/>
          </a:p>
          <a:p>
            <a:pPr marL="0" lvl="0" indent="0" algn="l" rtl="0">
              <a:spcBef>
                <a:spcPts val="0"/>
              </a:spcBef>
              <a:spcAft>
                <a:spcPts val="0"/>
              </a:spcAft>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College tours </a:t>
            </a:r>
            <a:r>
              <a:rPr lang="en-US" sz="1200" dirty="0">
                <a:latin typeface="Calibri"/>
                <a:ea typeface="Calibri"/>
                <a:cs typeface="Calibri"/>
                <a:sym typeface="Calibri"/>
              </a:rPr>
              <a:t>can occur in 9</a:t>
            </a:r>
            <a:r>
              <a:rPr lang="en-US" sz="1200" baseline="30000" dirty="0">
                <a:latin typeface="Calibri"/>
                <a:ea typeface="Calibri"/>
                <a:cs typeface="Calibri"/>
                <a:sym typeface="Calibri"/>
              </a:rPr>
              <a:t>th</a:t>
            </a:r>
            <a:r>
              <a:rPr lang="en-US" sz="1200" dirty="0">
                <a:latin typeface="Calibri"/>
                <a:ea typeface="Calibri"/>
                <a:cs typeface="Calibri"/>
                <a:sym typeface="Calibri"/>
              </a:rPr>
              <a:t> grade or even in middle school. It’s recommended that students have multiple opportunities to attend college tours or college fairs.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In addition to college tours occurring at the student’s high school, there may be other foster-youth specific college tours occurring through ILP and local non-profits. </a:t>
            </a:r>
            <a:endParaRPr dirty="0"/>
          </a:p>
          <a:p>
            <a:pPr marL="0" lvl="0" indent="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Lastly, many high schools offer </a:t>
            </a:r>
            <a:r>
              <a:rPr lang="en-US" sz="1200" b="1" dirty="0">
                <a:latin typeface="Calibri"/>
                <a:ea typeface="Calibri"/>
                <a:cs typeface="Calibri"/>
                <a:sym typeface="Calibri"/>
              </a:rPr>
              <a:t>academic enrichment programs </a:t>
            </a:r>
            <a:r>
              <a:rPr lang="en-US" sz="1200" dirty="0">
                <a:latin typeface="Calibri"/>
                <a:ea typeface="Calibri"/>
                <a:cs typeface="Calibri"/>
                <a:sym typeface="Calibri"/>
              </a:rPr>
              <a:t>and students should be encouraged to participate. Enrichment programs are considered to be any productive experiences extending beyond the traditional school curriculum that encourage academic performance and college attendance. They can be offered during the school year or during the summer. It is a good idea for students to play an active role in finding programs that will fit their interests and goals. A guidance counselor can help students identify local programs. There are even some programs specific just to foster youth. </a:t>
            </a:r>
            <a:r>
              <a:rPr lang="en-US" sz="1200" i="1" dirty="0">
                <a:latin typeface="Calibri"/>
                <a:ea typeface="Calibri"/>
                <a:cs typeface="Calibri"/>
                <a:sym typeface="Calibri"/>
              </a:rPr>
              <a:t>A list of foster youth-specific academic enrichment programs in LA County can be found in the LA County College Planning Resources Handout in your caregiver materials. (LA relevant content only)</a:t>
            </a: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dirty="0">
                <a:latin typeface="Calibri"/>
                <a:ea typeface="Calibri"/>
                <a:cs typeface="Calibri"/>
                <a:sym typeface="Calibri"/>
              </a:rPr>
              <a:t>Trainer’s Note: </a:t>
            </a:r>
            <a:r>
              <a:rPr lang="en-US" sz="1200" b="0" dirty="0">
                <a:latin typeface="Calibri"/>
                <a:ea typeface="Calibri"/>
                <a:cs typeface="Calibri"/>
                <a:sym typeface="Calibri"/>
              </a:rPr>
              <a:t>Learn about any resources or events for foster youth in your local community to share with the audience. Ask the foster-youth support program at your community college if they have any resources or events to share.  </a:t>
            </a:r>
            <a:endParaRPr sz="1200" dirty="0">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b="1"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103" name="Google Shape;110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In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students should continue to maintain the middle school and 9</a:t>
            </a:r>
            <a:r>
              <a:rPr lang="en-US" sz="1200" baseline="30000" dirty="0">
                <a:latin typeface="Calibri"/>
                <a:ea typeface="Calibri"/>
                <a:cs typeface="Calibri"/>
                <a:sym typeface="Calibri"/>
              </a:rPr>
              <a:t>th</a:t>
            </a:r>
            <a:r>
              <a:rPr lang="en-US" sz="1200" dirty="0">
                <a:latin typeface="Calibri"/>
                <a:ea typeface="Calibri"/>
                <a:cs typeface="Calibri"/>
                <a:sym typeface="Calibri"/>
              </a:rPr>
              <a:t> grade milestones, including ongoing enrollment in “a-g” courses, visiting college campuses, and enrolling in academic enrichment programs. </a:t>
            </a:r>
            <a:endParaRPr dirty="0"/>
          </a:p>
          <a:p>
            <a:pPr marL="0" lvl="0" indent="0" algn="l" rtl="0">
              <a:spcBef>
                <a:spcPts val="0"/>
              </a:spcBef>
              <a:spcAft>
                <a:spcPts val="0"/>
              </a:spcAft>
              <a:buNone/>
            </a:pPr>
            <a:endParaRPr sz="12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Some youth should also consider concurrent or “</a:t>
            </a:r>
            <a:r>
              <a:rPr lang="en-US" sz="1200" b="1" dirty="0">
                <a:latin typeface="Calibri"/>
                <a:ea typeface="Calibri"/>
                <a:cs typeface="Calibri"/>
                <a:sym typeface="Calibri"/>
              </a:rPr>
              <a:t>dual enrollment</a:t>
            </a:r>
            <a:r>
              <a:rPr lang="en-US" sz="1200" dirty="0">
                <a:latin typeface="Calibri"/>
                <a:ea typeface="Calibri"/>
                <a:cs typeface="Calibri"/>
                <a:sym typeface="Calibri"/>
              </a:rPr>
              <a:t>” courses, which are courses that count for both high school and college credit. These are often offered at the local community college or directly on a high school campus. They are a great way for students to get early exposure to the college environment. </a:t>
            </a:r>
            <a:r>
              <a:rPr lang="en-US" sz="1200" i="1" dirty="0">
                <a:latin typeface="Calibri"/>
                <a:ea typeface="Calibri"/>
                <a:cs typeface="Calibri"/>
                <a:sym typeface="Calibri"/>
              </a:rPr>
              <a:t>They are actually proven to help increase high school graduation and college enrollment and completion rates. The benefits extend to low-income students, students of color and those with lower GPA’s. </a:t>
            </a:r>
            <a:endParaRPr dirty="0"/>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There are dual enrollment programs that offer career pathways, enrichment activities, academic support, and textbook loan assistance. </a:t>
            </a:r>
            <a:endParaRPr dirty="0"/>
          </a:p>
          <a:p>
            <a:pPr marL="285750" marR="0" lvl="0" indent="-285750" algn="l" rtl="0">
              <a:lnSpc>
                <a:spcPct val="100000"/>
              </a:lnSpc>
              <a:spcBef>
                <a:spcPts val="0"/>
              </a:spcBef>
              <a:spcAft>
                <a:spcPts val="0"/>
              </a:spcAft>
              <a:buClr>
                <a:srgbClr val="000000"/>
              </a:buClr>
              <a:buSzPts val="1200"/>
              <a:buFont typeface="Arial"/>
              <a:buChar char="•"/>
            </a:pPr>
            <a:r>
              <a:rPr lang="en-US" sz="1200" dirty="0">
                <a:solidFill>
                  <a:srgbClr val="000000"/>
                </a:solidFill>
                <a:latin typeface="Calibri"/>
                <a:ea typeface="Calibri"/>
                <a:cs typeface="Calibri"/>
                <a:sym typeface="Calibri"/>
              </a:rPr>
              <a:t>Sometimes people think that taking college courses in high school is only for students with a high GPA or who are in honors classes. In fact, dual enrollment is available to anyone and sometimes students who struggle in high school classes are more engaged in a college level class that speaks to their interests</a:t>
            </a:r>
            <a:endParaRPr dirty="0"/>
          </a:p>
          <a:p>
            <a:pPr marL="285750" marR="0" lvl="0" indent="-285750" algn="l" rtl="0">
              <a:lnSpc>
                <a:spcPct val="100000"/>
              </a:lnSpc>
              <a:spcBef>
                <a:spcPts val="0"/>
              </a:spcBef>
              <a:spcAft>
                <a:spcPts val="0"/>
              </a:spcAft>
              <a:buClr>
                <a:srgbClr val="000000"/>
              </a:buClr>
              <a:buSzPts val="1200"/>
              <a:buFont typeface="Arial"/>
              <a:buChar char="•"/>
            </a:pPr>
            <a:r>
              <a:rPr lang="en-US" sz="1200" dirty="0">
                <a:solidFill>
                  <a:srgbClr val="000000"/>
                </a:solidFill>
                <a:latin typeface="Calibri"/>
                <a:ea typeface="Calibri"/>
                <a:cs typeface="Calibri"/>
                <a:sym typeface="Calibri"/>
              </a:rPr>
              <a:t>Taking these courses can give them a head start towards an Associates Degree and even a Bachelor’s degree.</a:t>
            </a:r>
            <a:endParaRPr dirty="0"/>
          </a:p>
          <a:p>
            <a:pPr marL="0" marR="0" lvl="0" indent="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In addition to the career exploration activities shared for middle school and high school, summer is a great opportunity to find a summer job or internship. These experiences will help a youth in care develop workforce readiness skills and explore career interests and strengths. Caregivers should assist youth in this search process ahead of time.  </a:t>
            </a:r>
            <a:endParaRPr dirty="0"/>
          </a:p>
          <a:p>
            <a:pPr marL="0" lvl="0" indent="0" algn="l" rtl="0">
              <a:spcBef>
                <a:spcPts val="0"/>
              </a:spcBef>
              <a:spcAft>
                <a:spcPts val="0"/>
              </a:spcAft>
              <a:buNone/>
            </a:pPr>
            <a:endParaRPr sz="1200" dirty="0">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Those 10th graders who have expressed any interest in attending a 4-year university should also consider taking any practice college entrance tests, such as the PSAT. Often, fee waivers are available for youth in care through their high school counselor. If students don’t take a practice test in the 10th grade, they can take it in the 11th grade. The more practice, the better! While these exams are no longer required by the UCs or CSUs for purposes of admission, they may still be required by both in-state and out-of-state private universities.  </a:t>
            </a:r>
            <a:endParaRPr dirty="0"/>
          </a:p>
          <a:p>
            <a:pPr marL="0" marR="0" lvl="0" indent="0" algn="l" rtl="0">
              <a:lnSpc>
                <a:spcPct val="100000"/>
              </a:lnSpc>
              <a:spcBef>
                <a:spcPts val="0"/>
              </a:spcBef>
              <a:spcAft>
                <a:spcPts val="0"/>
              </a:spcAft>
              <a:buClr>
                <a:schemeClr val="dk1"/>
              </a:buClr>
              <a:buSzPts val="1200"/>
              <a:buFont typeface="Arial"/>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endParaRPr dirty="0"/>
          </a:p>
          <a:p>
            <a:pPr marL="0" marR="0" lvl="0" indent="0" algn="l" rtl="0">
              <a:lnSpc>
                <a:spcPct val="100000"/>
              </a:lnSpc>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If asked, </a:t>
            </a:r>
            <a:r>
              <a:rPr lang="en-US" sz="1200" dirty="0">
                <a:latin typeface="Calibri"/>
                <a:ea typeface="Calibri"/>
                <a:cs typeface="Calibri"/>
                <a:sym typeface="Calibri"/>
              </a:rPr>
              <a:t>PSAT stands for Practice Scholastic Assessment Test and ACT stands for the American College Test. </a:t>
            </a:r>
            <a:endParaRPr dirty="0"/>
          </a:p>
          <a:p>
            <a:pPr marL="0" marR="0" lvl="0" indent="0" algn="l" rtl="0">
              <a:lnSpc>
                <a:spcPct val="100000"/>
              </a:lnSpc>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118" name="Google Shape;111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Although students pursuing higher education won’t need to apply for financial aid until their senior,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is a good time to become familiar with the financial aid process. This process doesn’t have to be intimidating and confusing. </a:t>
            </a:r>
            <a:endParaRPr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The student-friendly </a:t>
            </a:r>
            <a:r>
              <a:rPr lang="en-US" sz="1200" i="1" dirty="0">
                <a:solidFill>
                  <a:schemeClr val="dk1"/>
                </a:solidFill>
                <a:latin typeface="Calibri"/>
                <a:ea typeface="Calibri"/>
                <a:cs typeface="Calibri"/>
                <a:sym typeface="Calibri"/>
              </a:rPr>
              <a:t>Financial Aid Guide for California Foster and Unaccompanied Homeless Youth</a:t>
            </a:r>
            <a:r>
              <a:rPr lang="en-US" sz="1200" dirty="0">
                <a:solidFill>
                  <a:schemeClr val="dk1"/>
                </a:solidFill>
                <a:latin typeface="Calibri"/>
                <a:ea typeface="Calibri"/>
                <a:cs typeface="Calibri"/>
                <a:sym typeface="Calibri"/>
              </a:rPr>
              <a:t> takes the mystery out of applying for and keeping financial aid. </a:t>
            </a:r>
            <a:endParaRPr dirty="0"/>
          </a:p>
          <a:p>
            <a:pPr marL="171450" indent="-171450">
              <a:buClr>
                <a:schemeClr val="dk1"/>
              </a:buClr>
              <a:buSzPts val="1200"/>
              <a:buFont typeface="Arial"/>
              <a:buChar char="•"/>
            </a:pPr>
            <a:r>
              <a:rPr lang="en-US" sz="1200" dirty="0">
                <a:solidFill>
                  <a:schemeClr val="dk1"/>
                </a:solidFill>
                <a:latin typeface="Calibri"/>
                <a:ea typeface="Calibri"/>
                <a:cs typeface="Calibri"/>
                <a:sym typeface="Calibri"/>
              </a:rPr>
              <a:t>This comprehensive guide begins with an explanation of different types of financial aid available, includes a step-wise guide to completing </a:t>
            </a:r>
            <a:r>
              <a:rPr lang="en-US" dirty="0"/>
              <a:t>financial aid applications, </a:t>
            </a:r>
            <a:r>
              <a:rPr lang="en-US" sz="1200" dirty="0">
                <a:solidFill>
                  <a:schemeClr val="dk1"/>
                </a:solidFill>
                <a:latin typeface="Calibri"/>
                <a:ea typeface="Calibri"/>
                <a:cs typeface="Calibri"/>
                <a:sym typeface="Calibri"/>
              </a:rPr>
              <a:t>tips on what to do after </a:t>
            </a:r>
            <a:r>
              <a:rPr lang="en-US" dirty="0"/>
              <a:t>students apply for financial aid</a:t>
            </a:r>
            <a:r>
              <a:rPr lang="en-US" sz="1200" dirty="0">
                <a:solidFill>
                  <a:schemeClr val="dk1"/>
                </a:solidFill>
                <a:latin typeface="Calibri"/>
                <a:ea typeface="Calibri"/>
                <a:cs typeface="Calibri"/>
                <a:sym typeface="Calibri"/>
              </a:rPr>
              <a:t> to ensure maximum aid awards, and explains how to stay in good standing and keep getting financial assistance for school.</a:t>
            </a:r>
            <a:r>
              <a:rPr lang="en-US" dirty="0"/>
              <a:t>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When the time is right for your student, this guide can be an excellent resource for both students and caregivers.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It can be found in the link above and also in your Caregiver Materials section.</a:t>
            </a:r>
          </a:p>
          <a:p>
            <a:pPr marL="0" marR="0" lvl="0" indent="0" algn="l" rtl="0">
              <a:lnSpc>
                <a:spcPct val="100000"/>
              </a:lnSpc>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This guide is available in English and Spanish. It can be viewed and downloaded with the caregiver materials at: </a:t>
            </a:r>
            <a:endParaRPr dirty="0"/>
          </a:p>
          <a:p>
            <a:pPr marL="0" marR="0" lvl="0" indent="0" algn="l" rtl="0">
              <a:lnSpc>
                <a:spcPct val="100000"/>
              </a:lnSpc>
              <a:spcBef>
                <a:spcPts val="0"/>
              </a:spcBef>
              <a:spcAft>
                <a:spcPts val="0"/>
              </a:spcAft>
              <a:buClr>
                <a:srgbClr val="FFFFFF"/>
              </a:buClr>
              <a:buSzPts val="1200"/>
              <a:buFont typeface="Arial"/>
              <a:buNone/>
            </a:pPr>
            <a:r>
              <a:rPr lang="en-US" dirty="0"/>
              <a:t>www.jbay.org/resources/edcourse1-caregiver-supporting-materials/</a:t>
            </a:r>
          </a:p>
          <a:p>
            <a:pPr marL="0" marR="0" lvl="0" indent="0" algn="l" rtl="0">
              <a:lnSpc>
                <a:spcPct val="100000"/>
              </a:lnSpc>
              <a:spcBef>
                <a:spcPts val="0"/>
              </a:spcBef>
              <a:spcAft>
                <a:spcPts val="0"/>
              </a:spcAft>
              <a:buClr>
                <a:srgbClr val="FFFFFF"/>
              </a:buClr>
              <a:buSzPts val="1200"/>
              <a:buFont typeface="Arial"/>
              <a:buNone/>
            </a:pPr>
            <a:endParaRPr lang="en-US" sz="1200" dirty="0">
              <a:solidFill>
                <a:srgbClr val="FFFFFF"/>
              </a:solidFill>
              <a:latin typeface="Calibri"/>
              <a:cs typeface="Calibri"/>
              <a:sym typeface="Calibri"/>
            </a:endParaRPr>
          </a:p>
          <a:p>
            <a:pPr marL="171450" lvl="0" indent="-120650" algn="l" rtl="0">
              <a:spcBef>
                <a:spcPts val="0"/>
              </a:spcBef>
              <a:spcAft>
                <a:spcPts val="0"/>
              </a:spcAft>
              <a:buClr>
                <a:schemeClr val="dk1"/>
              </a:buClr>
              <a:buSzPts val="800"/>
              <a:buFont typeface="Arial"/>
              <a:buNone/>
            </a:pPr>
            <a:endParaRPr sz="800" dirty="0">
              <a:solidFill>
                <a:schemeClr val="dk1"/>
              </a:solidFill>
              <a:latin typeface="Calibri"/>
              <a:ea typeface="Calibri"/>
              <a:cs typeface="Calibri"/>
              <a:sym typeface="Calibri"/>
            </a:endParaRPr>
          </a:p>
        </p:txBody>
      </p:sp>
      <p:sp>
        <p:nvSpPr>
          <p:cNvPr id="1136" name="Google Shape;1136;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200" dirty="0">
                <a:latin typeface="Calibri"/>
                <a:ea typeface="Calibri"/>
                <a:cs typeface="Calibri"/>
                <a:sym typeface="Calibri"/>
              </a:rPr>
              <a:t>Before we move on, let’s listen to our youth about who provided them with the skills they needed to succeed. Additionally, many had tips for caregivers. Let’s take a minute to hear their thoughts.</a:t>
            </a:r>
            <a:endParaRPr sz="1200" dirty="0">
              <a:latin typeface="Calibri"/>
              <a:ea typeface="Calibri"/>
              <a:cs typeface="Calibri"/>
              <a:sym typeface="Calibri"/>
            </a:endParaRPr>
          </a:p>
          <a:p>
            <a:pPr marL="0" marR="0" lvl="0" indent="0" algn="l" rtl="0">
              <a:lnSpc>
                <a:spcPct val="107000"/>
              </a:lnSpc>
              <a:spcBef>
                <a:spcPts val="0"/>
              </a:spcBef>
              <a:spcAft>
                <a:spcPts val="0"/>
              </a:spcAft>
              <a:buNone/>
            </a:pPr>
            <a:r>
              <a:rPr lang="en-US" sz="1800" dirty="0">
                <a:latin typeface="Arial"/>
                <a:ea typeface="Arial"/>
                <a:cs typeface="Arial"/>
                <a:sym typeface="Arial"/>
              </a:rPr>
              <a:t> </a:t>
            </a: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dirty="0">
                <a:latin typeface="Calibri"/>
                <a:ea typeface="Calibri"/>
                <a:cs typeface="Calibri"/>
                <a:sym typeface="Calibri"/>
              </a:rPr>
              <a:t>Click on the text box to be directed to the link with the video. Click on the text box to be directed to the link with the video.  NOTE:  Many YouTube videos have advertisements that will play before the video. Check the Trainer’s Guide for some tips and tricks on how to set up these linked videos. </a:t>
            </a:r>
            <a:endParaRPr lang="en-US" dirty="0"/>
          </a:p>
          <a:p>
            <a:pPr marL="0" marR="0" lvl="0" indent="0" algn="l" rtl="0">
              <a:lnSpc>
                <a:spcPct val="100000"/>
              </a:lnSpc>
              <a:spcBef>
                <a:spcPts val="0"/>
              </a:spcBef>
              <a:spcAft>
                <a:spcPts val="0"/>
              </a:spcAft>
              <a:buClr>
                <a:schemeClr val="dk1"/>
              </a:buClr>
              <a:buSzPts val="1200"/>
              <a:buFont typeface="Arial"/>
              <a:buNone/>
            </a:pPr>
            <a:endParaRPr dirty="0"/>
          </a:p>
        </p:txBody>
      </p:sp>
      <p:sp>
        <p:nvSpPr>
          <p:cNvPr id="1149" name="Google Shape;114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I know planning and preparing for college can be complicated, even for the most organized family. </a:t>
            </a:r>
            <a:endParaRPr sz="1200"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 good news though is that there are a range of resources and supports to assist caregivers and youth throughout this process available at both the school districts and child welfare.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solidFill>
                  <a:srgbClr val="4848D1"/>
                </a:solidFill>
                <a:sym typeface="Calibri"/>
              </a:rPr>
              <a:t>See the Resources section of the postsecondary education planning guide for an overview of resources found across K-12 education, child welfare and higher education. </a:t>
            </a:r>
            <a:endParaRPr lang="en-US" dirty="0"/>
          </a:p>
          <a:p>
            <a:pPr marL="171450" lvl="0" indent="-171450" algn="l" rtl="0">
              <a:spcBef>
                <a:spcPts val="0"/>
              </a:spcBef>
              <a:spcAft>
                <a:spcPts val="0"/>
              </a:spcAft>
              <a:buClr>
                <a:schemeClr val="dk1"/>
              </a:buClr>
              <a:buSzPts val="1200"/>
              <a:buFont typeface="Arial"/>
              <a:buChar char="•"/>
            </a:pPr>
            <a:endParaRPr sz="1200" dirty="0">
              <a:latin typeface="Calibri"/>
              <a:ea typeface="Calibri"/>
              <a:cs typeface="Calibri"/>
              <a:sym typeface="Calibri"/>
            </a:endParaRPr>
          </a:p>
        </p:txBody>
      </p:sp>
      <p:sp>
        <p:nvSpPr>
          <p:cNvPr id="1160" name="Google Shape;1160;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lang="en-US" sz="1200" i="1"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are a few resources available at the K-12 districts. </a:t>
            </a:r>
            <a:endParaRPr lang="en-US"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 </a:t>
            </a:r>
            <a:r>
              <a:rPr lang="en-US" sz="1200" b="1" dirty="0">
                <a:latin typeface="Calibri"/>
                <a:ea typeface="Calibri"/>
                <a:cs typeface="Calibri"/>
                <a:sym typeface="Calibri"/>
              </a:rPr>
              <a:t>academic counselor </a:t>
            </a:r>
            <a:r>
              <a:rPr lang="en-US" sz="1200" dirty="0">
                <a:latin typeface="Calibri"/>
                <a:ea typeface="Calibri"/>
                <a:cs typeface="Calibri"/>
                <a:sym typeface="Calibri"/>
              </a:rPr>
              <a:t>can assist to make sure that the student is taking the right courses to reach their goals and is on track to graduate. They can also assist a foster youth to obtain a fee waiver for placement exams and connect the youth to other resources such as academic enrichment programs or tutoring, available through the district.  </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The Foster Youth District Liaison (also known as the AB 490 Liaison) </a:t>
            </a:r>
            <a:r>
              <a:rPr lang="en-US" sz="1200" b="0" dirty="0">
                <a:latin typeface="Calibri"/>
                <a:ea typeface="Calibri"/>
                <a:cs typeface="Calibri"/>
                <a:sym typeface="Calibri"/>
              </a:rPr>
              <a:t>can be found at every district. They </a:t>
            </a:r>
            <a:r>
              <a:rPr lang="en-US" sz="1200" dirty="0">
                <a:latin typeface="Calibri"/>
                <a:ea typeface="Calibri"/>
                <a:cs typeface="Calibri"/>
                <a:sym typeface="Calibri"/>
              </a:rPr>
              <a:t>can help collect transcripts from different schools, assist students to obtain partial credits to stay on track for graduation, identify tutoring resources at the district and in the community, and assist with determinations for AB 167/216 (which are graduation exception requirements for foster youth).  Your district liaison information can be located at https://www.cde.ca.gov/ls/pf/fy/ab490contacts.asp. </a:t>
            </a:r>
            <a:endParaRPr lang="en-US"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latin typeface="Calibri"/>
                <a:ea typeface="Calibri"/>
                <a:cs typeface="Calibri"/>
                <a:sym typeface="Calibri"/>
              </a:rPr>
              <a:t>Lastly, another great resource is the </a:t>
            </a:r>
            <a:r>
              <a:rPr lang="en-US" sz="1200" b="1" dirty="0">
                <a:latin typeface="Calibri"/>
                <a:ea typeface="Calibri"/>
                <a:cs typeface="Calibri"/>
                <a:sym typeface="Calibri"/>
              </a:rPr>
              <a:t>County Office of Education Foster Youth Services Coordinating Program (FYSCP).</a:t>
            </a:r>
            <a:r>
              <a:rPr lang="en-US" sz="1200" dirty="0">
                <a:latin typeface="Calibri"/>
                <a:ea typeface="Calibri"/>
                <a:cs typeface="Calibri"/>
                <a:sym typeface="Calibri"/>
              </a:rPr>
              <a:t> The link to locate information on your county’s program can be found on the slide, which also includes the contact information. Some of the services include technical assistance to the districts, professional development training for school districts, child welfare, probation, and caregivers, tutoring, educational case management and transition to college and career services. COE FYSCP Counselors may also be able to assist by attending team meetings and advocating for students upon request.  Reach out to your local County Office of Education FYSCP Counselor for assistance: </a:t>
            </a:r>
            <a:r>
              <a:rPr lang="en-US" sz="1200" dirty="0">
                <a:solidFill>
                  <a:srgbClr val="4848D1"/>
                </a:solidFill>
                <a:sym typeface="Calibri"/>
              </a:rPr>
              <a:t>www.cde.ca.gov/ls/pf/fy/ </a:t>
            </a:r>
          </a:p>
          <a:p>
            <a:pPr marL="171450" lvl="0" indent="-9525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endParaRPr lang="en-US"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Further information about AB 167/216 can be found in the handout provided earlier that is created by the Alliance for Children’s Rights. </a:t>
            </a:r>
            <a:endParaRPr lang="en-US" dirty="0"/>
          </a:p>
          <a:p>
            <a:pPr marL="171450" lvl="0" indent="-9525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This slide should be updated with the correct name, website, and contact information for your local COE FYSCP. While all COE FYSCP provide the same general services, there is regional variation on services and structure. Therefore, it is recommended that you contact your local COE FYSCP to determine the best language to include in this slide. Contact information for each county can be found here: </a:t>
            </a:r>
            <a:r>
              <a:rPr lang="en-US" sz="1200" b="1" dirty="0">
                <a:latin typeface="Calibri"/>
                <a:ea typeface="Calibri"/>
                <a:cs typeface="Calibri"/>
                <a:sym typeface="Calibri"/>
              </a:rPr>
              <a:t>www.cde.ca.gov/ls/pf/fy/ </a:t>
            </a:r>
            <a:endParaRPr lang="en-US" dirty="0"/>
          </a:p>
          <a:p>
            <a:pPr marL="0" lvl="0" indent="0" algn="l" rtl="0">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In addition, facilitators are encouraged to include their own regional handout of local programs and resources.  A sample of what this resource could include is available in the LA County College Planning Resource Guide handout located on the JBAY website at https://jbayorg.wpengine.com/wp-content/uploads/2021/07/LA-County-resources-2.pdf </a:t>
            </a:r>
            <a:endParaRPr lang="en-US" sz="1200" b="1" dirty="0">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None/>
            </a:pPr>
            <a:r>
              <a:rPr lang="en-US" dirty="0"/>
              <a:t>**Los Angeles County Trainers may want to facilitate information for the following:</a:t>
            </a:r>
          </a:p>
          <a:p>
            <a:pPr marL="171450" lvl="0" indent="-171450" algn="l" rtl="0">
              <a:spcBef>
                <a:spcPts val="0"/>
              </a:spcBef>
              <a:spcAft>
                <a:spcPts val="0"/>
              </a:spcAft>
              <a:buFont typeface="Arial" panose="020B0604020202020204" pitchFamily="34" charset="0"/>
              <a:buChar char="•"/>
            </a:pPr>
            <a:r>
              <a:rPr lang="en-US" dirty="0"/>
              <a:t>Los Angeles County Office of Education Foster Youth Support Coordinating Program: https://www.lacoe.edu/services/student-support/foster-youth-services</a:t>
            </a:r>
          </a:p>
          <a:p>
            <a:pPr marL="171450" lvl="0" indent="-171450" algn="l" rtl="0">
              <a:spcBef>
                <a:spcPts val="0"/>
              </a:spcBef>
              <a:spcAft>
                <a:spcPts val="0"/>
              </a:spcAft>
              <a:buFont typeface="Arial" panose="020B0604020202020204" pitchFamily="34" charset="0"/>
              <a:buChar char="•"/>
            </a:pPr>
            <a:r>
              <a:rPr lang="en-US" dirty="0"/>
              <a:t>LAUSD Student Support Services Division: https://achieve.lausd.net/studentsupportprograms</a:t>
            </a:r>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170" name="Google Shape;1170;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The Independent Living Program (often called ILP) is a voluntary program offered through the child welfare and probation department. It provides services and funding to help youth gain the skills necessary to live independently. </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Youth who were suitably placed in foster care or Kin-Gap at any time between the ages of 16-18 can request an ILP Transition Coordinator to assist the youth until they are 21. Determining eligibility for this program can sometimes be complex, so please refer any eligibility questions to your ILP Transition Coordinator.</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If you cannot locate their contact information on the county website, ask your social worker or Probation officer for assistance. </a:t>
            </a:r>
            <a:endParaRPr sz="1200" b="0" i="0" u="none" strike="noStrike" cap="none" dirty="0">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Each county provides an array of services.  Check with your ILP Coordinator to learn more about what services are available for youth in your county.</a:t>
            </a: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Lastly, the ILP Coordinator can serve as a supportive adult in the life of a young person to assist them in their journey towards self-sufficiency.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Determining ILP eligibility can sometimes be complex. Please refer any eligibility questions directly to ILP.</a:t>
            </a:r>
            <a:endParaRPr dirty="0"/>
          </a:p>
          <a:p>
            <a:pPr marL="0" lvl="0" indent="0" algn="l" rtl="0">
              <a:spcBef>
                <a:spcPts val="0"/>
              </a:spcBef>
              <a:spcAft>
                <a:spcPts val="0"/>
              </a:spcAft>
              <a:buClr>
                <a:schemeClr val="dk1"/>
              </a:buClr>
              <a:buSzPts val="1200"/>
              <a:buFont typeface="Arial"/>
              <a:buNone/>
            </a:pPr>
            <a:endParaRPr lang="en-US" sz="1200" b="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dirty="0">
                <a:latin typeface="Calibri"/>
                <a:ea typeface="Calibri"/>
                <a:cs typeface="Calibri"/>
                <a:sym typeface="Calibri"/>
              </a:rPr>
              <a:t>This slide can be updated with the correct contact information for your local Independent Living Program. While all ILP’s provide the same general services and have the same eligibility criteria, there is regional variation on services and structure. Therefore, it is recommended that you contact your local ILP to determine the best language to include in this slide. JBAY maintains a roster of ILP Coordinators for each county which can be found here: </a:t>
            </a:r>
            <a:r>
              <a:rPr lang="en-US" sz="1200" b="1" dirty="0">
                <a:latin typeface="Calibri"/>
                <a:ea typeface="Calibri"/>
                <a:cs typeface="Calibri"/>
                <a:sym typeface="Calibri"/>
              </a:rPr>
              <a:t>https://jbay.org/resources/ilp-roster/</a:t>
            </a:r>
            <a:endParaRPr lang="en-US" dirty="0"/>
          </a:p>
          <a:p>
            <a:pPr marL="0" lvl="0" indent="0" algn="l" rtl="0">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dirty="0">
                <a:latin typeface="Calibri"/>
                <a:cs typeface="Calibri"/>
                <a:sym typeface="Calibri"/>
              </a:rPr>
              <a:t>**LA Trainers: </a:t>
            </a:r>
            <a:r>
              <a:rPr lang="en-US" sz="1200" b="0" dirty="0">
                <a:latin typeface="Calibri"/>
                <a:cs typeface="Calibri"/>
                <a:sym typeface="Calibri"/>
              </a:rPr>
              <a:t>Please share ILPonline.org with audience members to learn more about the benefits available to ILP eligible foster youth in Los Angeles County.</a:t>
            </a:r>
            <a:endParaRPr lang="en-US" dirty="0"/>
          </a:p>
        </p:txBody>
      </p:sp>
      <p:sp>
        <p:nvSpPr>
          <p:cNvPr id="1183" name="Google Shape;118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Clr>
                <a:schemeClr val="dk1"/>
              </a:buClr>
              <a:buSzPts val="1200"/>
              <a:buFont typeface="Arial"/>
              <a:buChar char="•"/>
            </a:pPr>
            <a:r>
              <a:rPr lang="en-US" sz="1200" dirty="0">
                <a:latin typeface="Calibri"/>
                <a:ea typeface="Calibri"/>
                <a:cs typeface="Calibri"/>
                <a:sym typeface="Calibri"/>
              </a:rPr>
              <a:t>While this training is designed to equip caregivers to support youth on their higher education journey, we also know that it takes a village and that caregivers are part of a team.</a:t>
            </a:r>
            <a:r>
              <a:rPr lang="en-US" dirty="0"/>
              <a:t> </a:t>
            </a:r>
            <a:endParaRPr dirty="0"/>
          </a:p>
          <a:p>
            <a:pPr marL="171450" indent="-171450">
              <a:buClr>
                <a:schemeClr val="dk1"/>
              </a:buClr>
              <a:buSzPts val="1200"/>
              <a:buFont typeface="Arial"/>
              <a:buChar char="•"/>
            </a:pPr>
            <a:r>
              <a:rPr lang="en-US" sz="1200" dirty="0">
                <a:latin typeface="Calibri"/>
                <a:ea typeface="Calibri"/>
                <a:cs typeface="Calibri"/>
                <a:sym typeface="Calibri"/>
              </a:rPr>
              <a:t>The Child and Family Team Meeting (CFTM) can be used to make a plan to support foster youth in reaching their college and career goals and get connected to the appropriate supports and resources.</a:t>
            </a:r>
            <a:r>
              <a:rPr lang="en-US" dirty="0"/>
              <a:t>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CFTMs don’t always have to be focused on a crisis or immediate need, but can also be requested to proactively discuss the youth’s academic performance as well as their progress towards their long-term goals and overall well-being.</a:t>
            </a:r>
            <a:endParaRPr dirty="0"/>
          </a:p>
          <a:p>
            <a:pPr marL="171450" indent="-171450">
              <a:buClr>
                <a:schemeClr val="dk1"/>
              </a:buClr>
              <a:buSzPts val="1200"/>
              <a:buFont typeface="Arial"/>
              <a:buChar char="•"/>
            </a:pPr>
            <a:r>
              <a:rPr lang="en-US" sz="1200" dirty="0">
                <a:latin typeface="Calibri"/>
                <a:ea typeface="Calibri"/>
                <a:cs typeface="Calibri"/>
                <a:sym typeface="Calibri"/>
              </a:rPr>
              <a:t>Discussing the youth’s interests, goals and the key educational planning milestones for 6</a:t>
            </a:r>
            <a:r>
              <a:rPr lang="en-US" sz="1200" baseline="30000" dirty="0">
                <a:latin typeface="Calibri"/>
                <a:ea typeface="Calibri"/>
                <a:cs typeface="Calibri"/>
                <a:sym typeface="Calibri"/>
              </a:rPr>
              <a:t>th</a:t>
            </a:r>
            <a:r>
              <a:rPr lang="en-US" sz="1200" dirty="0">
                <a:latin typeface="Calibri"/>
                <a:ea typeface="Calibri"/>
                <a:cs typeface="Calibri"/>
                <a:sym typeface="Calibri"/>
              </a:rPr>
              <a:t>-10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can be great topics to explore at these meetings.</a:t>
            </a:r>
            <a:r>
              <a:rPr lang="en-US" dirty="0"/>
              <a:t> </a:t>
            </a:r>
          </a:p>
          <a:p>
            <a:pPr marL="171450" indent="-171450">
              <a:buClr>
                <a:schemeClr val="dk1"/>
              </a:buClr>
              <a:buSzPts val="1200"/>
              <a:buFont typeface="Arial"/>
              <a:buChar char="•"/>
            </a:pPr>
            <a:r>
              <a:rPr lang="en-US" dirty="0"/>
              <a:t>In addition, it’s encouraged that educational partners are invited to attend the CFTM, and it can even be hosted at a school site to accommodate school staff, if the youth is comfortable.</a:t>
            </a:r>
          </a:p>
          <a:p>
            <a:pPr marL="0" lvl="0" indent="0" algn="l" rtl="0">
              <a:spcBef>
                <a:spcPts val="0"/>
              </a:spcBef>
              <a:spcAft>
                <a:spcPts val="0"/>
              </a:spcAft>
              <a:buNone/>
            </a:pPr>
            <a:endParaRPr dirty="0"/>
          </a:p>
        </p:txBody>
      </p:sp>
      <p:sp>
        <p:nvSpPr>
          <p:cNvPr id="1202" name="Google Shape;1202;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6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64:notes"/>
          <p:cNvSpPr txBox="1">
            <a:spLocks noGrp="1"/>
          </p:cNvSpPr>
          <p:nvPr>
            <p:ph type="body" idx="1"/>
          </p:nvPr>
        </p:nvSpPr>
        <p:spPr>
          <a:xfrm>
            <a:off x="666910" y="4777194"/>
            <a:ext cx="5335269" cy="3908614"/>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Lastly, this website includes a range of resources and information for foster youth and adult supporters about higher education. It also includes a search tool to find campus-based support programs at California’s colleges and universities and their staff’s contact information. </a:t>
            </a:r>
            <a:endParaRPr/>
          </a:p>
          <a:p>
            <a:pPr marL="171450" marR="0" lvl="0" indent="-152400" algn="l" rtl="0">
              <a:spcBef>
                <a:spcPts val="0"/>
              </a:spcBef>
              <a:spcAft>
                <a:spcPts val="0"/>
              </a:spcAft>
              <a:buClr>
                <a:schemeClr val="dk1"/>
              </a:buClr>
              <a:buSzPts val="300"/>
              <a:buFont typeface="Arial"/>
              <a:buNone/>
            </a:pPr>
            <a:endParaRPr sz="1200">
              <a:solidFill>
                <a:schemeClr val="dk1"/>
              </a:solidFill>
              <a:latin typeface="Calibri"/>
              <a:ea typeface="Calibri"/>
              <a:cs typeface="Calibri"/>
              <a:sym typeface="Calibri"/>
            </a:endParaRPr>
          </a:p>
        </p:txBody>
      </p:sp>
      <p:sp>
        <p:nvSpPr>
          <p:cNvPr id="1216" name="Google Shape;1216;p64:notes"/>
          <p:cNvSpPr txBox="1">
            <a:spLocks noGrp="1"/>
          </p:cNvSpPr>
          <p:nvPr>
            <p:ph type="sldNum" idx="12"/>
          </p:nvPr>
        </p:nvSpPr>
        <p:spPr>
          <a:xfrm>
            <a:off x="3777606" y="9428583"/>
            <a:ext cx="2889937" cy="49805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68</a:t>
            </a:fld>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In the beginning of this training, we asked you to reflect on any concerns or fears you may have about your youth attending college. Just like you, youth themselves may have their own fears or concerns about attending college. The good news is that there are a lot of resources and supports available to assist youth in their higher education journey.</a:t>
            </a:r>
            <a:endParaRPr/>
          </a:p>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Regardless of current academic performance, behaviors, grade or income, college is still possible! </a:t>
            </a:r>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dk1"/>
              </a:solidFill>
              <a:latin typeface="Calibri"/>
              <a:ea typeface="Calibri"/>
              <a:cs typeface="Calibri"/>
              <a:sym typeface="Calibri"/>
            </a:endParaRPr>
          </a:p>
        </p:txBody>
      </p:sp>
      <p:sp>
        <p:nvSpPr>
          <p:cNvPr id="1228" name="Google Shape;1228;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**Trainer’s Note-Interaction Opportunity (4 minutes)</a:t>
            </a:r>
            <a:r>
              <a:rPr lang="en-US" sz="1200" dirty="0">
                <a:latin typeface="Calibri"/>
                <a:ea typeface="Calibri"/>
                <a:cs typeface="Calibri"/>
                <a:sym typeface="Calibri"/>
              </a:rPr>
              <a:t>: </a:t>
            </a:r>
            <a:endParaRPr dirty="0"/>
          </a:p>
          <a:p>
            <a:pPr marL="0" lvl="0" indent="0" algn="l" rtl="0">
              <a:spcBef>
                <a:spcPts val="0"/>
              </a:spcBef>
              <a:spcAft>
                <a:spcPts val="0"/>
              </a:spcAft>
              <a:buNone/>
            </a:pPr>
            <a:r>
              <a:rPr lang="en-US" sz="1200" i="1" u="sng" dirty="0">
                <a:solidFill>
                  <a:schemeClr val="dk1"/>
                </a:solidFill>
                <a:latin typeface="Calibri"/>
                <a:ea typeface="Calibri"/>
                <a:cs typeface="Calibri"/>
                <a:sym typeface="Calibri"/>
              </a:rPr>
              <a:t>In-person: </a:t>
            </a:r>
            <a:r>
              <a:rPr lang="en-US" sz="1200" i="1" dirty="0">
                <a:solidFill>
                  <a:schemeClr val="dk1"/>
                </a:solidFill>
                <a:latin typeface="Calibri"/>
                <a:ea typeface="Calibri"/>
                <a:cs typeface="Calibri"/>
                <a:sym typeface="Calibri"/>
              </a:rPr>
              <a:t>To use this slide as an interaction opportunity, the facilitator can show all individuals on the slide and then ask attendees to identify the person in each image. Next, the facilitator can go through each person on the slide and ask the group to vote by show of hands for the individual or individuals who they think is a former foster youth. </a:t>
            </a:r>
            <a:endParaRPr dirty="0"/>
          </a:p>
          <a:p>
            <a:pPr marL="0" lvl="0" indent="0" algn="l" rtl="0">
              <a:spcBef>
                <a:spcPts val="0"/>
              </a:spcBef>
              <a:spcAft>
                <a:spcPts val="0"/>
              </a:spcAft>
              <a:buNone/>
            </a:pPr>
            <a:endParaRPr sz="1200" i="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i="1" u="sng" dirty="0">
                <a:solidFill>
                  <a:schemeClr val="dk1"/>
                </a:solidFill>
                <a:latin typeface="Calibri"/>
                <a:ea typeface="Calibri"/>
                <a:cs typeface="Calibri"/>
                <a:sym typeface="Calibri"/>
              </a:rPr>
              <a:t>Via Zoom:</a:t>
            </a:r>
            <a:r>
              <a:rPr lang="en-US" sz="1200" i="1" u="none"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If this training is administered via Zoom, the facilitator can either ask the attendees via the chat box to identify the individual or unmute participants who “raise their hand” to answer. Determine the most time efficient method depending on the size of your audience. Attendees can then use the “thumbs up” or “yes or no” reactions to cast their votes about who they think is a former foster youth or the facilitator can create a multiple-choice poll, set to anonymous, with each individual listed and allow attendees to select all that apply. </a:t>
            </a:r>
            <a:endParaRPr dirty="0"/>
          </a:p>
          <a:p>
            <a:pPr marL="0" lvl="0" indent="0" algn="l" rtl="0">
              <a:spcBef>
                <a:spcPts val="0"/>
              </a:spcBef>
              <a:spcAft>
                <a:spcPts val="0"/>
              </a:spcAft>
              <a:buNone/>
            </a:pPr>
            <a:endParaRPr sz="1200" i="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1" u="none" strike="noStrike" cap="none" dirty="0">
                <a:solidFill>
                  <a:srgbClr val="000000"/>
                </a:solidFill>
                <a:latin typeface="Calibri"/>
                <a:ea typeface="Calibri"/>
                <a:cs typeface="Calibri"/>
                <a:sym typeface="Calibri"/>
              </a:rPr>
              <a:t>After participants make their guesses either virtually or in-person, you can go to the next slide. </a:t>
            </a:r>
            <a:endParaRPr dirty="0"/>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1"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endParaRPr dirty="0"/>
          </a:p>
        </p:txBody>
      </p:sp>
      <p:sp>
        <p:nvSpPr>
          <p:cNvPr id="313" name="Google Shape;3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95313" marR="0" lvl="1" indent="-342899"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Fact- </a:t>
            </a:r>
            <a:r>
              <a:rPr lang="en-US" sz="1200" b="1" dirty="0">
                <a:latin typeface="Calibri"/>
                <a:ea typeface="Calibri"/>
                <a:cs typeface="Calibri"/>
                <a:sym typeface="Calibri"/>
              </a:rPr>
              <a:t>Foster youth qualify for a lot of financial aid to assist with the costs of college</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This aid is often “gift aid” that does not need to be repaid and is based on the student’s own finances.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Some financial aid is just for foster youth!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While other students have to provide their parents’ income, foster youth are considered “independent” and don’t have to report parent </a:t>
            </a:r>
            <a:r>
              <a:rPr lang="en-US" sz="1200" u="sng" dirty="0">
                <a:latin typeface="Calibri"/>
                <a:ea typeface="Calibri"/>
                <a:cs typeface="Calibri"/>
                <a:sym typeface="Calibri"/>
              </a:rPr>
              <a:t>or caregiver’s </a:t>
            </a:r>
            <a:r>
              <a:rPr lang="en-US" sz="1200" dirty="0">
                <a:latin typeface="Calibri"/>
                <a:ea typeface="Calibri"/>
                <a:cs typeface="Calibri"/>
                <a:sym typeface="Calibri"/>
              </a:rPr>
              <a:t>income if they were in out-of-home care at least one day after the age of 13. This also includes youth who have a legal guardian.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Most foster youth even qualify for a fee waiver and can attend community college for free.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As mentioned before, the Independent Living Program also has additional financial resources to assist with the costs of postsecondary education. </a:t>
            </a:r>
            <a:endParaRPr dirty="0"/>
          </a:p>
          <a:p>
            <a:pPr marL="595313" lvl="1" indent="-342899"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Caregivers can learn about financial aid in the </a:t>
            </a:r>
            <a:r>
              <a:rPr lang="en-US" sz="1200" i="1" dirty="0">
                <a:latin typeface="Calibri"/>
                <a:ea typeface="Calibri"/>
                <a:cs typeface="Calibri"/>
                <a:sym typeface="Calibri"/>
              </a:rPr>
              <a:t>Financial Aid Guide for California Foster and Unaccompanied Homeless Youth. </a:t>
            </a:r>
          </a:p>
          <a:p>
            <a:pPr marL="595313" lvl="1" indent="-342899" algn="l" rtl="0">
              <a:spcBef>
                <a:spcPts val="0"/>
              </a:spcBef>
              <a:spcAft>
                <a:spcPts val="0"/>
              </a:spcAft>
              <a:buClr>
                <a:schemeClr val="dk1"/>
              </a:buClr>
              <a:buSzPts val="1200"/>
              <a:buFont typeface="Arial"/>
              <a:buChar char="•"/>
            </a:pPr>
            <a:endParaRPr lang="en-US" sz="1200" i="1" dirty="0">
              <a:latin typeface="Calibri"/>
              <a:cs typeface="Calibri"/>
              <a:sym typeface="Calibri"/>
            </a:endParaRPr>
          </a:p>
          <a:p>
            <a:pPr marL="252414" lvl="1" indent="0" algn="l" rtl="0">
              <a:spcBef>
                <a:spcPts val="0"/>
              </a:spcBef>
              <a:spcAft>
                <a:spcPts val="0"/>
              </a:spcAft>
              <a:buClr>
                <a:schemeClr val="dk1"/>
              </a:buClr>
              <a:buSzPts val="1200"/>
              <a:buFont typeface="Arial"/>
              <a:buNone/>
            </a:pPr>
            <a:endParaRPr lang="en-US" sz="1200" i="1" dirty="0">
              <a:latin typeface="Calibri"/>
              <a:cs typeface="Calibri"/>
              <a:sym typeface="Calibri"/>
            </a:endParaRPr>
          </a:p>
          <a:p>
            <a:pPr marL="252414"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i="0" dirty="0">
                <a:latin typeface="Calibri"/>
                <a:cs typeface="Calibri"/>
                <a:sym typeface="Calibri"/>
              </a:rPr>
              <a:t>Trainers Note: The </a:t>
            </a:r>
            <a:r>
              <a:rPr lang="en-US" sz="1200" i="1" dirty="0">
                <a:latin typeface="Calibri"/>
                <a:ea typeface="Calibri"/>
                <a:cs typeface="Calibri"/>
                <a:sym typeface="Calibri"/>
              </a:rPr>
              <a:t>Financial Aid Guide for California Foster and Unaccompanied Homeless Youth </a:t>
            </a:r>
            <a:r>
              <a:rPr lang="en-US" sz="1200" i="0" dirty="0">
                <a:latin typeface="Calibri"/>
                <a:ea typeface="Calibri"/>
                <a:cs typeface="Calibri"/>
                <a:sym typeface="Calibri"/>
              </a:rPr>
              <a:t>can be found at:  </a:t>
            </a:r>
            <a:r>
              <a:rPr lang="en-US" sz="1200" b="1" i="0" dirty="0">
                <a:latin typeface="Calibri"/>
                <a:ea typeface="Calibri"/>
                <a:cs typeface="Calibri"/>
                <a:sym typeface="Calibri"/>
              </a:rPr>
              <a:t>https://jbay.org/resources/financial-aid-guide/</a:t>
            </a:r>
            <a:endParaRPr b="1" i="0" dirty="0"/>
          </a:p>
          <a:p>
            <a:pPr marL="0" lvl="0" indent="0" algn="l" rtl="0">
              <a:spcBef>
                <a:spcPts val="0"/>
              </a:spcBef>
              <a:spcAft>
                <a:spcPts val="0"/>
              </a:spcAft>
              <a:buNone/>
            </a:pPr>
            <a:endParaRPr b="1" dirty="0"/>
          </a:p>
        </p:txBody>
      </p:sp>
      <p:sp>
        <p:nvSpPr>
          <p:cNvPr id="1239" name="Google Shape;1239;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28625" marR="0" lvl="0" indent="-428625" algn="l" rtl="0">
              <a:lnSpc>
                <a:spcPct val="100000"/>
              </a:lnSpc>
              <a:spcBef>
                <a:spcPts val="0"/>
              </a:spcBef>
              <a:spcAft>
                <a:spcPts val="0"/>
              </a:spcAft>
              <a:buClr>
                <a:schemeClr val="dk1"/>
              </a:buClr>
              <a:buSzPts val="1200"/>
              <a:buFont typeface="Arial"/>
              <a:buChar char="•"/>
            </a:pPr>
            <a:r>
              <a:rPr lang="en-US" sz="1200" b="1">
                <a:latin typeface="Calibri"/>
                <a:ea typeface="Calibri"/>
                <a:cs typeface="Calibri"/>
                <a:sym typeface="Calibri"/>
              </a:rPr>
              <a:t>Fact- Students with disabilities can go to college.</a:t>
            </a:r>
            <a:endParaRPr sz="1200">
              <a:latin typeface="Calibri"/>
              <a:ea typeface="Calibri"/>
              <a:cs typeface="Calibri"/>
              <a:sym typeface="Calibri"/>
            </a:endParaRPr>
          </a:p>
          <a:p>
            <a:pPr marL="428625" lvl="0" indent="-428625" algn="l" rtl="0">
              <a:spcBef>
                <a:spcPts val="0"/>
              </a:spcBef>
              <a:spcAft>
                <a:spcPts val="0"/>
              </a:spcAft>
              <a:buClr>
                <a:schemeClr val="dk1"/>
              </a:buClr>
              <a:buSzPts val="1200"/>
              <a:buFont typeface="Arial"/>
              <a:buChar char="•"/>
            </a:pPr>
            <a:r>
              <a:rPr lang="en-US" sz="1200">
                <a:latin typeface="Calibri"/>
                <a:ea typeface="Calibri"/>
                <a:cs typeface="Calibri"/>
                <a:sym typeface="Calibri"/>
              </a:rPr>
              <a:t>All of California’s public colleges and universities have disability services and supports for students, as do most private universities. </a:t>
            </a:r>
            <a:endParaRPr/>
          </a:p>
          <a:p>
            <a:pPr marL="428625" lvl="0" indent="-428625" algn="l" rtl="0">
              <a:spcBef>
                <a:spcPts val="0"/>
              </a:spcBef>
              <a:spcAft>
                <a:spcPts val="0"/>
              </a:spcAft>
              <a:buClr>
                <a:schemeClr val="dk1"/>
              </a:buClr>
              <a:buSzPts val="1200"/>
              <a:buFont typeface="Arial"/>
              <a:buChar char="•"/>
            </a:pPr>
            <a:r>
              <a:rPr lang="en-US" sz="1200">
                <a:latin typeface="Calibri"/>
                <a:ea typeface="Calibri"/>
                <a:cs typeface="Calibri"/>
                <a:sym typeface="Calibri"/>
              </a:rPr>
              <a:t>Students can get special accommodations, such as extended test-taking time or assistance with note-taking. </a:t>
            </a:r>
            <a:endParaRPr/>
          </a:p>
          <a:p>
            <a:pPr marL="428625" lvl="0" indent="-428625" algn="l" rtl="0">
              <a:spcBef>
                <a:spcPts val="0"/>
              </a:spcBef>
              <a:spcAft>
                <a:spcPts val="0"/>
              </a:spcAft>
              <a:buClr>
                <a:schemeClr val="dk1"/>
              </a:buClr>
              <a:buSzPts val="1200"/>
              <a:buFont typeface="Arial"/>
              <a:buChar char="•"/>
            </a:pPr>
            <a:r>
              <a:rPr lang="en-US" sz="1200">
                <a:latin typeface="Calibri"/>
                <a:ea typeface="Calibri"/>
                <a:cs typeface="Calibri"/>
                <a:sym typeface="Calibri"/>
              </a:rPr>
              <a:t>Additionally, most colleges also offer mental health resources for students. </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b="1"/>
          </a:p>
        </p:txBody>
      </p:sp>
      <p:sp>
        <p:nvSpPr>
          <p:cNvPr id="1261" name="Google Shape;1261;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Fact- </a:t>
            </a:r>
            <a:r>
              <a:rPr lang="en-US" sz="1200" b="1" dirty="0">
                <a:latin typeface="Calibri"/>
                <a:ea typeface="Calibri"/>
                <a:cs typeface="Calibri"/>
                <a:sym typeface="Calibri"/>
              </a:rPr>
              <a:t>Most colleges offer support programs for foster youth</a:t>
            </a:r>
            <a:endParaRPr dirty="0"/>
          </a:p>
          <a:p>
            <a:pPr marL="514350" lvl="0" indent="-5143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All community colleges and public 4-year colleges in California have support programs for foster youth, and even some private colleges and universities too such as USC.  </a:t>
            </a:r>
            <a:endParaRPr dirty="0"/>
          </a:p>
          <a:p>
            <a:pPr marL="514350" lvl="0" indent="-5143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They offer a range of supports, from counseling, workshops, tutoring, and opportunities for students to build a community with other foster youth in college. </a:t>
            </a:r>
            <a:endParaRPr dirty="0"/>
          </a:p>
          <a:p>
            <a:pPr marL="514350" lvl="0" indent="-5143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Eligibility requirements and names of these programs vary, so do your research when the time comes. </a:t>
            </a:r>
            <a:endParaRPr dirty="0"/>
          </a:p>
          <a:p>
            <a:pPr marL="514350" lvl="0" indent="-5143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An overview of these programs can be found in the Foster Youth Educational Planning Guide or on the CA College Pathways website. </a:t>
            </a:r>
            <a:endParaRPr dirty="0"/>
          </a:p>
        </p:txBody>
      </p:sp>
      <p:sp>
        <p:nvSpPr>
          <p:cNvPr id="1284" name="Google Shape;1284;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1">
                <a:latin typeface="Calibri"/>
                <a:ea typeface="Calibri"/>
                <a:cs typeface="Calibri"/>
                <a:sym typeface="Calibri"/>
              </a:rPr>
              <a:t>Fact- Students with a bad GPA can still go to college.</a:t>
            </a:r>
            <a:endParaRPr/>
          </a:p>
          <a:p>
            <a:pPr marL="171450" marR="0" lvl="0" indent="-171450" algn="l" rtl="0">
              <a:lnSpc>
                <a:spcPct val="100000"/>
              </a:lnSpc>
              <a:spcBef>
                <a:spcPts val="0"/>
              </a:spcBef>
              <a:spcAft>
                <a:spcPts val="0"/>
              </a:spcAft>
              <a:buClr>
                <a:schemeClr val="dk1"/>
              </a:buClr>
              <a:buSzPts val="1200"/>
              <a:buFont typeface="Arial"/>
              <a:buChar char="•"/>
            </a:pPr>
            <a:r>
              <a:rPr lang="en-US" sz="1200">
                <a:latin typeface="Calibri"/>
                <a:ea typeface="Calibri"/>
                <a:cs typeface="Calibri"/>
                <a:sym typeface="Calibri"/>
              </a:rPr>
              <a:t>Even if a student performs poorly in middle school or high school, they can still go to college. Community colleges don’t have a minimum GPA requirement. It is open-access to everyone! </a:t>
            </a:r>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1308" name="Google Shape;1308;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Fact! Foster youth can get priority registration for classes and priority access to on-campus housing</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All UC and CSU campuses give foster youth priority access to on-campus housing, which is often impacted.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CSU’s and UC’s have priority placement for foster youth during school breaks, for those that have housing available.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Financial aid can be used for housing costs.</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Foster youth who have been in care on or after their 1</a:t>
            </a:r>
            <a:r>
              <a:rPr lang="en-US" dirty="0"/>
              <a:t>3</a:t>
            </a:r>
            <a:r>
              <a:rPr lang="en-US" sz="1200" dirty="0">
                <a:latin typeface="Calibri"/>
                <a:ea typeface="Calibri"/>
                <a:cs typeface="Calibri"/>
                <a:sym typeface="Calibri"/>
              </a:rPr>
              <a:t>th birthday qualify for priority registration at California Community Colleges, UC, and CSU campuses until the age of 26.</a:t>
            </a:r>
            <a:endParaRPr dirty="0"/>
          </a:p>
          <a:p>
            <a:pPr marL="171450" lvl="0" indent="-171450" algn="l" rtl="0">
              <a:spcBef>
                <a:spcPts val="0"/>
              </a:spcBef>
              <a:spcAft>
                <a:spcPts val="0"/>
              </a:spcAft>
              <a:buClr>
                <a:schemeClr val="dk1"/>
              </a:buClr>
              <a:buSzPts val="1200"/>
              <a:buFont typeface="Arial"/>
              <a:buChar char="•"/>
            </a:pPr>
            <a:r>
              <a:rPr lang="en-US" sz="1200" b="0" dirty="0">
                <a:latin typeface="Calibri"/>
                <a:ea typeface="Calibri"/>
                <a:cs typeface="Calibri"/>
                <a:sym typeface="Calibri"/>
              </a:rPr>
              <a:t>Foster youth may qualify for a lot of benefits depending on their time in care. For caregivers wishing to learn more to determine eligibility for their youth or to inform permanency planning, please refer to the handout in your caregiver materials called “Benefits Eligibility Chart” that provides a brief overview of the various benefits and eligibility criteria. </a:t>
            </a:r>
            <a:endParaRPr dirty="0"/>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dirty="0"/>
              <a:t>Almost all UC’s and CSU’s report having housing available during school breaks. Of all those that have housing available during school breaks, they provide priority to foster youth in campus housing during breaks. However, some campuses allow students to remain in that housing at no additional charge, while other campuses do charge the student. There is a range across the state. Not all campuses are open during the Summer term, and for many that are open, students must pay additional fees to remain in on-campus housing. Because these requirements can vary, we recommend reaching out to the campus your youth would be interested in attending. </a:t>
            </a:r>
            <a:endParaRPr dirty="0"/>
          </a:p>
          <a:p>
            <a:pPr marL="0" lvl="0" indent="0" algn="l" rtl="0">
              <a:spcBef>
                <a:spcPts val="1200"/>
              </a:spcBef>
              <a:spcAft>
                <a:spcPts val="0"/>
              </a:spcAft>
              <a:buNone/>
            </a:pPr>
            <a:endParaRPr dirty="0"/>
          </a:p>
          <a:p>
            <a:pPr marL="0" lvl="0" indent="0" algn="l" rtl="0">
              <a:spcBef>
                <a:spcPts val="0"/>
              </a:spcBef>
              <a:spcAft>
                <a:spcPts val="0"/>
              </a:spcAft>
              <a:buNone/>
            </a:pPr>
            <a:endParaRPr dirty="0"/>
          </a:p>
        </p:txBody>
      </p:sp>
      <p:sp>
        <p:nvSpPr>
          <p:cNvPr id="1333" name="Google Shape;1333;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dirty="0">
                <a:latin typeface="Calibri"/>
                <a:ea typeface="Calibri"/>
                <a:cs typeface="Calibri"/>
                <a:sym typeface="Calibri"/>
              </a:rPr>
              <a:t>We have covered a lot of information in this course. We will now have an opportunity to apply this knowledge to two different student scenarios. </a:t>
            </a:r>
            <a:endParaRPr dirty="0"/>
          </a:p>
          <a:p>
            <a:pPr marL="0" marR="0" lvl="0" indent="0" algn="l" rtl="0">
              <a:lnSpc>
                <a:spcPct val="100000"/>
              </a:lnSpc>
              <a:spcBef>
                <a:spcPts val="0"/>
              </a:spcBef>
              <a:spcAft>
                <a:spcPts val="0"/>
              </a:spcAft>
              <a:buClr>
                <a:schemeClr val="dk1"/>
              </a:buClr>
              <a:buSzPts val="1200"/>
              <a:buFont typeface="Calibri"/>
              <a:buNone/>
            </a:pPr>
            <a:endParaRPr sz="1200" b="1"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a:latin typeface="Calibri"/>
                <a:ea typeface="Calibri"/>
                <a:cs typeface="Calibri"/>
                <a:sym typeface="Calibri"/>
              </a:rPr>
              <a:t>**Trainer’s Note- Interactive Opportunity (15 minutes): </a:t>
            </a:r>
            <a:r>
              <a:rPr lang="en-US" sz="1200" b="0" dirty="0">
                <a:latin typeface="Calibri"/>
                <a:ea typeface="Calibri"/>
                <a:cs typeface="Calibri"/>
                <a:sym typeface="Calibri"/>
              </a:rPr>
              <a:t>Depending on the number of people in attendance, divide the audience into two or more groups and provide the two vignettes included in the caregiver materials. This can be done either in-person or in small groups via breakout groups on Zoom. Depending on time and the size of the group, each group can focus on just one vignette. Ask one person in the group to report-out to the larger group. As the facilitator, be prepared to provide additional responses if key strategies are not addressed in the report out. Information about the key points to highlight can be found in the Trainer’s Guide.</a:t>
            </a:r>
            <a:endParaRPr sz="1200" b="1" dirty="0">
              <a:latin typeface="Calibri"/>
              <a:ea typeface="Calibri"/>
              <a:cs typeface="Calibri"/>
              <a:sym typeface="Calibri"/>
            </a:endParaRPr>
          </a:p>
          <a:p>
            <a:pPr marL="0" lvl="0" indent="0" algn="l" rtl="0">
              <a:spcBef>
                <a:spcPts val="0"/>
              </a:spcBef>
              <a:spcAft>
                <a:spcPts val="0"/>
              </a:spcAft>
              <a:buNone/>
            </a:pPr>
            <a:endParaRPr dirty="0"/>
          </a:p>
        </p:txBody>
      </p:sp>
      <p:sp>
        <p:nvSpPr>
          <p:cNvPr id="1355" name="Google Shape;135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200" dirty="0">
                <a:latin typeface="Calibri"/>
                <a:ea typeface="Calibri"/>
                <a:cs typeface="Calibri"/>
                <a:sym typeface="Calibri"/>
              </a:rPr>
              <a:t>With the right effort, our children will step successfully into adulthood. Let’s hear from our youth about their future.</a:t>
            </a:r>
            <a:endParaRPr sz="1200" dirty="0">
              <a:latin typeface="Calibri"/>
              <a:ea typeface="Calibri"/>
              <a:cs typeface="Calibri"/>
              <a:sym typeface="Calibri"/>
            </a:endParaRPr>
          </a:p>
          <a:p>
            <a:pPr marL="0" marR="0" lvl="0" indent="0" algn="l" rtl="0">
              <a:lnSpc>
                <a:spcPct val="107000"/>
              </a:lnSpc>
              <a:spcBef>
                <a:spcPts val="0"/>
              </a:spcBef>
              <a:spcAft>
                <a:spcPts val="0"/>
              </a:spcAft>
              <a:buNone/>
            </a:pPr>
            <a:r>
              <a:rPr lang="en-US" sz="1800" dirty="0">
                <a:latin typeface="Arial"/>
                <a:ea typeface="Arial"/>
                <a:cs typeface="Arial"/>
                <a:sym typeface="Arial"/>
              </a:rPr>
              <a:t> </a:t>
            </a: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dirty="0">
                <a:latin typeface="Calibri"/>
                <a:ea typeface="Calibri"/>
                <a:cs typeface="Calibri"/>
                <a:sym typeface="Calibri"/>
              </a:rPr>
              <a:t>Click on the text box to be directed to the link with the video.</a:t>
            </a:r>
            <a:r>
              <a:rPr lang="en-US" dirty="0"/>
              <a:t> </a:t>
            </a: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dirty="0">
              <a:solidFill>
                <a:srgbClr val="4848D1"/>
              </a:solidFill>
            </a:endParaRPr>
          </a:p>
          <a:p>
            <a:pPr marL="0" indent="0">
              <a:buClr>
                <a:schemeClr val="dk1"/>
              </a:buClr>
              <a:buSzPts val="1200"/>
            </a:pPr>
            <a:endParaRPr dirty="0"/>
          </a:p>
        </p:txBody>
      </p:sp>
      <p:sp>
        <p:nvSpPr>
          <p:cNvPr id="1369" name="Google Shape;136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As discussed throughout the training, caregivers can play an active role in supporting their youth to college. They can help a </a:t>
            </a:r>
            <a:r>
              <a:rPr lang="en-US" sz="1200" dirty="0">
                <a:latin typeface="Calibri"/>
                <a:ea typeface="Calibri"/>
                <a:cs typeface="Calibri"/>
                <a:sym typeface="Calibri"/>
              </a:rPr>
              <a:t>youth determine which college and career pathway is the best fit, create a college-going culture in the home, and support them to complete the necessary educational planning milestones to succeed in college.</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Based on what you have learned in today’s training, what is one thing that you will do differently with your youth within the next 30 days to support them in achieving a higher education. </a:t>
            </a:r>
            <a:endParaRPr sz="1200" b="1"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**Trainer’s Note- Interaction Opportunity (8 minutes)</a:t>
            </a:r>
            <a:r>
              <a:rPr lang="en-US" sz="1200" b="0" i="0" u="none" strike="noStrike" cap="none" dirty="0">
                <a:solidFill>
                  <a:schemeClr val="dk1"/>
                </a:solidFill>
                <a:latin typeface="Calibri"/>
                <a:ea typeface="Calibri"/>
                <a:cs typeface="Calibri"/>
                <a:sym typeface="Calibri"/>
              </a:rPr>
              <a:t>: Depending on the size of your group, there are many different ways to facilitate this. </a:t>
            </a: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u="sng" dirty="0">
                <a:solidFill>
                  <a:schemeClr val="dk1"/>
                </a:solidFill>
                <a:latin typeface="Calibri"/>
                <a:ea typeface="Calibri"/>
                <a:cs typeface="Calibri"/>
                <a:sym typeface="Calibri"/>
              </a:rPr>
              <a:t>In-person:</a:t>
            </a:r>
            <a:endParaRPr dirty="0"/>
          </a:p>
          <a:p>
            <a:pPr marL="457200" marR="0" lvl="0" indent="-304800" algn="l" rtl="0">
              <a:spcBef>
                <a:spcPts val="0"/>
              </a:spcBef>
              <a:spcAft>
                <a:spcPts val="0"/>
              </a:spcAft>
              <a:buClr>
                <a:schemeClr val="dk1"/>
              </a:buClr>
              <a:buSzPts val="1200"/>
              <a:buFont typeface="Calibri"/>
              <a:buChar char="●"/>
            </a:pPr>
            <a:r>
              <a:rPr lang="en-US" sz="1200" b="0" i="0" u="none" strike="noStrike" cap="none" dirty="0">
                <a:solidFill>
                  <a:schemeClr val="dk1"/>
                </a:solidFill>
                <a:latin typeface="Calibri"/>
                <a:ea typeface="Calibri"/>
                <a:cs typeface="Calibri"/>
                <a:sym typeface="Calibri"/>
              </a:rPr>
              <a:t> </a:t>
            </a:r>
            <a:r>
              <a:rPr lang="en-US" sz="1200" b="1" i="1" dirty="0">
                <a:solidFill>
                  <a:srgbClr val="44546A"/>
                </a:solidFill>
                <a:latin typeface="Calibri"/>
                <a:ea typeface="Calibri"/>
                <a:cs typeface="Calibri"/>
                <a:sym typeface="Calibri"/>
              </a:rPr>
              <a:t>Pair and Share</a:t>
            </a:r>
            <a:r>
              <a:rPr lang="en-US" sz="1200" dirty="0">
                <a:solidFill>
                  <a:srgbClr val="44546A"/>
                </a:solidFill>
                <a:latin typeface="Calibri"/>
                <a:ea typeface="Calibri"/>
                <a:cs typeface="Calibri"/>
                <a:sym typeface="Calibri"/>
              </a:rPr>
              <a:t>: Ask participants to introduce themselves to one person seated next to them. As a pair, participants will respond to the question on the slide. Once the facilitator calls participants back into one large group, the facilitator will select a few volunteers to share back what responses their group discussed. </a:t>
            </a:r>
            <a:endParaRPr dirty="0"/>
          </a:p>
          <a:p>
            <a:pPr marL="457200" marR="0" lvl="0" indent="-228600" algn="l" rtl="0">
              <a:spcBef>
                <a:spcPts val="0"/>
              </a:spcBef>
              <a:spcAft>
                <a:spcPts val="0"/>
              </a:spcAft>
              <a:buClr>
                <a:schemeClr val="dk1"/>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Group share</a:t>
            </a:r>
            <a:r>
              <a:rPr lang="en-US" sz="1200" dirty="0">
                <a:solidFill>
                  <a:srgbClr val="44546A"/>
                </a:solidFill>
                <a:latin typeface="Calibri"/>
                <a:ea typeface="Calibri"/>
                <a:cs typeface="Calibri"/>
                <a:sym typeface="Calibri"/>
              </a:rPr>
              <a:t>: If it is a small group, ask each participant to go around the room and share their response. </a:t>
            </a:r>
            <a:endParaRPr dirty="0"/>
          </a:p>
          <a:p>
            <a:pPr marL="457200" lvl="0" indent="-228600" algn="l" rtl="0">
              <a:lnSpc>
                <a:spcPct val="85000"/>
              </a:lnSpc>
              <a:spcBef>
                <a:spcPts val="0"/>
              </a:spcBef>
              <a:spcAft>
                <a:spcPts val="0"/>
              </a:spcAft>
              <a:buClr>
                <a:srgbClr val="44546A"/>
              </a:buClr>
              <a:buSzPts val="1200"/>
              <a:buFont typeface="Calibri"/>
              <a:buNone/>
            </a:pPr>
            <a:endParaRPr sz="1200" dirty="0">
              <a:solidFill>
                <a:srgbClr val="44546A"/>
              </a:solidFill>
              <a:latin typeface="Calibri"/>
              <a:ea typeface="Calibri"/>
              <a:cs typeface="Calibri"/>
              <a:sym typeface="Calibri"/>
            </a:endParaRPr>
          </a:p>
          <a:p>
            <a:pPr marL="457200" lvl="0" indent="-304800" algn="l" rtl="0">
              <a:lnSpc>
                <a:spcPct val="85000"/>
              </a:lnSpc>
              <a:spcBef>
                <a:spcPts val="0"/>
              </a:spcBef>
              <a:spcAft>
                <a:spcPts val="0"/>
              </a:spcAft>
              <a:buClr>
                <a:srgbClr val="44546A"/>
              </a:buClr>
              <a:buSzPts val="1200"/>
              <a:buFont typeface="Calibri"/>
              <a:buChar char="●"/>
            </a:pPr>
            <a:r>
              <a:rPr lang="en-US" sz="1200" b="1" i="1" dirty="0">
                <a:solidFill>
                  <a:srgbClr val="44546A"/>
                </a:solidFill>
                <a:latin typeface="Calibri"/>
                <a:ea typeface="Calibri"/>
                <a:cs typeface="Calibri"/>
                <a:sym typeface="Calibri"/>
              </a:rPr>
              <a:t>Post-It Collage</a:t>
            </a:r>
            <a:r>
              <a:rPr lang="en-US" sz="1200" dirty="0">
                <a:solidFill>
                  <a:srgbClr val="44546A"/>
                </a:solidFill>
                <a:latin typeface="Calibri"/>
                <a:ea typeface="Calibri"/>
                <a:cs typeface="Calibri"/>
                <a:sym typeface="Calibri"/>
              </a:rPr>
              <a:t>: Before the presentation, the facilitator can place post-its at each person’s desk. Ask participants to write at least one thing that they will do differently with their youth within the next 30 days onto the Post-It and then post it on the wall. If they have more then one idea, have them write each idea on a separate post-it. As the facilitator, read aloud some of the responses and highlight any themes.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u="sng" dirty="0">
                <a:latin typeface="Calibri"/>
                <a:ea typeface="Calibri"/>
                <a:cs typeface="Calibri"/>
                <a:sym typeface="Calibri"/>
              </a:rPr>
              <a:t>Via Zoom: </a:t>
            </a:r>
            <a:endParaRPr dirty="0"/>
          </a:p>
          <a:p>
            <a:pPr marL="171450" lvl="0" indent="-171450" algn="l" rtl="0">
              <a:spcBef>
                <a:spcPts val="0"/>
              </a:spcBef>
              <a:spcAft>
                <a:spcPts val="0"/>
              </a:spcAft>
              <a:buClr>
                <a:srgbClr val="44546A"/>
              </a:buClr>
              <a:buSzPts val="1200"/>
              <a:buFont typeface="Arial"/>
              <a:buChar char="•"/>
            </a:pPr>
            <a:r>
              <a:rPr lang="en-US" sz="1200" b="1" i="1" dirty="0">
                <a:solidFill>
                  <a:srgbClr val="44546A"/>
                </a:solidFill>
                <a:latin typeface="Calibri"/>
                <a:ea typeface="Calibri"/>
                <a:cs typeface="Calibri"/>
                <a:sym typeface="Calibri"/>
              </a:rPr>
              <a:t>Pair and Share</a:t>
            </a:r>
            <a:r>
              <a:rPr lang="en-US" sz="1200" dirty="0">
                <a:solidFill>
                  <a:srgbClr val="44546A"/>
                </a:solidFill>
                <a:latin typeface="Calibri"/>
                <a:ea typeface="Calibri"/>
                <a:cs typeface="Calibri"/>
                <a:sym typeface="Calibri"/>
              </a:rPr>
              <a:t>: </a:t>
            </a:r>
            <a:r>
              <a:rPr lang="en-US" sz="1200" u="none" dirty="0">
                <a:latin typeface="Calibri"/>
                <a:ea typeface="Calibri"/>
                <a:cs typeface="Calibri"/>
                <a:sym typeface="Calibri"/>
              </a:rPr>
              <a:t>Use a break-out room feature to break attendees into small groups or pairs to answer the following question using the “Pair and Share” interaction opportunity listed above. </a:t>
            </a:r>
            <a:endParaRPr dirty="0"/>
          </a:p>
          <a:p>
            <a:pPr marL="171450" marR="0" lvl="0" indent="-171450" algn="l" rtl="0">
              <a:lnSpc>
                <a:spcPct val="100000"/>
              </a:lnSpc>
              <a:spcBef>
                <a:spcPts val="0"/>
              </a:spcBef>
              <a:spcAft>
                <a:spcPts val="0"/>
              </a:spcAft>
              <a:buClr>
                <a:srgbClr val="44546A"/>
              </a:buClr>
              <a:buSzPts val="1200"/>
              <a:buFont typeface="Arial"/>
              <a:buChar char="•"/>
            </a:pPr>
            <a:r>
              <a:rPr lang="en-US" sz="1200" b="1" i="1" dirty="0">
                <a:solidFill>
                  <a:srgbClr val="44546A"/>
                </a:solidFill>
                <a:latin typeface="Calibri"/>
                <a:ea typeface="Calibri"/>
                <a:cs typeface="Calibri"/>
                <a:sym typeface="Calibri"/>
              </a:rPr>
              <a:t>Group share</a:t>
            </a:r>
            <a:r>
              <a:rPr lang="en-US" sz="1200" dirty="0">
                <a:solidFill>
                  <a:srgbClr val="44546A"/>
                </a:solidFill>
                <a:latin typeface="Calibri"/>
                <a:ea typeface="Calibri"/>
                <a:cs typeface="Calibri"/>
                <a:sym typeface="Calibri"/>
              </a:rPr>
              <a:t>: If it is a small group, ask each participant to unmute themselves and share their response. If it is a large group, ask each person to write their responses in the chat. As the facilitator, reach aloud some of the responses and highlight any themes. </a:t>
            </a:r>
            <a:endParaRPr dirty="0"/>
          </a:p>
          <a:p>
            <a:pPr marL="171450" lvl="0" indent="-95250" algn="l" rtl="0">
              <a:spcBef>
                <a:spcPts val="0"/>
              </a:spcBef>
              <a:spcAft>
                <a:spcPts val="0"/>
              </a:spcAft>
              <a:buClr>
                <a:schemeClr val="dk1"/>
              </a:buClr>
              <a:buSzPts val="1200"/>
              <a:buFont typeface="Arial"/>
              <a:buNone/>
            </a:pPr>
            <a:endParaRPr sz="1200" u="none"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i="0" u="sng" dirty="0">
                <a:latin typeface="Calibri"/>
                <a:ea typeface="Calibri"/>
                <a:cs typeface="Calibri"/>
                <a:sym typeface="Calibri"/>
              </a:rPr>
              <a:t>Via </a:t>
            </a:r>
            <a:r>
              <a:rPr lang="en-US" sz="1200" i="0" u="sng" dirty="0" err="1">
                <a:latin typeface="Calibri"/>
                <a:ea typeface="Calibri"/>
                <a:cs typeface="Calibri"/>
                <a:sym typeface="Calibri"/>
              </a:rPr>
              <a:t>Mentimeter</a:t>
            </a:r>
            <a:r>
              <a:rPr lang="en-US" sz="1200" i="0" u="sng" dirty="0">
                <a:latin typeface="Calibri"/>
                <a:ea typeface="Calibri"/>
                <a:cs typeface="Calibri"/>
                <a:sym typeface="Calibri"/>
              </a:rPr>
              <a:t>:</a:t>
            </a:r>
            <a:endParaRPr dirty="0"/>
          </a:p>
          <a:p>
            <a:pPr marL="171450" lvl="0" indent="-171450" algn="l" rtl="0">
              <a:spcBef>
                <a:spcPts val="0"/>
              </a:spcBef>
              <a:spcAft>
                <a:spcPts val="0"/>
              </a:spcAft>
              <a:buClr>
                <a:schemeClr val="dk1"/>
              </a:buClr>
              <a:buSzPts val="1200"/>
              <a:buFont typeface="Arial"/>
              <a:buChar char="•"/>
            </a:pPr>
            <a:r>
              <a:rPr lang="en-US" sz="1200" i="0" u="none" dirty="0">
                <a:latin typeface="Calibri"/>
                <a:ea typeface="Calibri"/>
                <a:cs typeface="Calibri"/>
                <a:sym typeface="Calibri"/>
              </a:rPr>
              <a:t>For larger groups online, </a:t>
            </a:r>
            <a:r>
              <a:rPr lang="en-US" sz="1200" i="0" u="none" dirty="0" err="1">
                <a:latin typeface="Calibri"/>
                <a:ea typeface="Calibri"/>
                <a:cs typeface="Calibri"/>
                <a:sym typeface="Calibri"/>
              </a:rPr>
              <a:t>Mentimeter</a:t>
            </a:r>
            <a:r>
              <a:rPr lang="en-US" sz="1200" i="0" u="none" dirty="0">
                <a:latin typeface="Calibri"/>
                <a:ea typeface="Calibri"/>
                <a:cs typeface="Calibri"/>
                <a:sym typeface="Calibri"/>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a:t>
            </a:r>
            <a:endParaRPr dirty="0"/>
          </a:p>
        </p:txBody>
      </p:sp>
      <p:sp>
        <p:nvSpPr>
          <p:cNvPr id="1380" name="Google Shape;1380;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latin typeface="Calibri"/>
                <a:ea typeface="Calibri"/>
                <a:cs typeface="Calibri"/>
                <a:sym typeface="Calibri"/>
              </a:rPr>
              <a:t>Trainer’s Note: </a:t>
            </a:r>
            <a:r>
              <a:rPr lang="en-US" sz="1200" dirty="0">
                <a:latin typeface="Calibri"/>
                <a:ea typeface="Calibri"/>
                <a:cs typeface="Calibri"/>
                <a:sym typeface="Calibri"/>
              </a:rPr>
              <a:t>Insert your contact information on this slide. Ten minutes are allocated for questions and answers. This can be woven in throughout your course or saved for the end. </a:t>
            </a:r>
            <a:endParaRPr dirty="0"/>
          </a:p>
          <a:p>
            <a:pPr marL="0" lvl="0" indent="0" algn="l" rtl="0">
              <a:spcBef>
                <a:spcPts val="0"/>
              </a:spcBef>
              <a:spcAft>
                <a:spcPts val="0"/>
              </a:spcAft>
              <a:buNone/>
            </a:pPr>
            <a:endParaRPr dirty="0"/>
          </a:p>
        </p:txBody>
      </p:sp>
      <p:sp>
        <p:nvSpPr>
          <p:cNvPr id="1392" name="Google Shape;1392;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1" dirty="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Calibri"/>
                <a:ea typeface="Calibri"/>
                <a:cs typeface="Calibri"/>
                <a:sym typeface="Calibri"/>
              </a:rPr>
              <a:t>In fact, all of these individuals had some involvement in the foster care system. </a:t>
            </a:r>
            <a:r>
              <a:rPr lang="en-US" sz="1200" dirty="0">
                <a:latin typeface="Calibri"/>
                <a:ea typeface="Calibri"/>
                <a:cs typeface="Calibri"/>
                <a:sym typeface="Calibri"/>
              </a:rPr>
              <a:t>This shows us that, despite the challenges that foster youth may face, attending college and building a successful future is possible!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Today’s training will help equip you with the skills and resources to support your youth and help them turn their dreams into degrees.</a:t>
            </a:r>
            <a:endParaRPr dirty="0"/>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endParaRPr sz="1200" b="1"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This is a photo of foster youth students and their support staff from UCLA. </a:t>
            </a:r>
            <a:r>
              <a:rPr lang="en-US" sz="1200" dirty="0">
                <a:latin typeface="Calibri"/>
                <a:ea typeface="Calibri"/>
                <a:cs typeface="Calibri"/>
                <a:sym typeface="Calibri"/>
              </a:rPr>
              <a:t>Use this slide as an opportunity to share photos of foster youth students and graduates from your agency or local college to continue to promote the message that college is possible. Partner with your local Guardian Scholars or </a:t>
            </a:r>
            <a:r>
              <a:rPr lang="en-US" sz="1200" dirty="0" err="1">
                <a:latin typeface="Calibri"/>
                <a:ea typeface="Calibri"/>
                <a:cs typeface="Calibri"/>
                <a:sym typeface="Calibri"/>
              </a:rPr>
              <a:t>NextUp</a:t>
            </a:r>
            <a:r>
              <a:rPr lang="en-US" sz="1200" dirty="0">
                <a:latin typeface="Calibri"/>
                <a:ea typeface="Calibri"/>
                <a:cs typeface="Calibri"/>
                <a:sym typeface="Calibri"/>
              </a:rPr>
              <a:t> program to gather photos. </a:t>
            </a:r>
            <a:endParaRPr dirty="0"/>
          </a:p>
        </p:txBody>
      </p:sp>
      <p:sp>
        <p:nvSpPr>
          <p:cNvPr id="336" name="Google Shape;3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indent="-285750">
              <a:buClr>
                <a:schemeClr val="dk1"/>
              </a:buClr>
              <a:buSzPts val="1200"/>
              <a:buFont typeface="Arial"/>
              <a:buChar char="•"/>
            </a:pPr>
            <a:r>
              <a:rPr lang="en-US" sz="1200" dirty="0">
                <a:latin typeface="Calibri"/>
                <a:ea typeface="Calibri"/>
                <a:cs typeface="Calibri"/>
                <a:sym typeface="Calibri"/>
              </a:rPr>
              <a:t>Let’s hear from several former foster youth who have experienced postsecondary education.</a:t>
            </a:r>
            <a:r>
              <a:rPr lang="en-US" dirty="0"/>
              <a:t> </a:t>
            </a:r>
            <a:endParaRPr dirty="0"/>
          </a:p>
          <a:p>
            <a:pPr marL="285750" indent="-285750">
              <a:buClr>
                <a:schemeClr val="dk1"/>
              </a:buClr>
              <a:buSzPts val="1200"/>
              <a:buFont typeface="Arial"/>
              <a:buChar char="•"/>
            </a:pPr>
            <a:r>
              <a:rPr lang="en-US" sz="1200" dirty="0">
                <a:latin typeface="Calibri"/>
                <a:ea typeface="Calibri"/>
                <a:cs typeface="Calibri"/>
                <a:sym typeface="Calibri"/>
              </a:rPr>
              <a:t>We will be hearing from them and others throughout this course.</a:t>
            </a:r>
            <a:r>
              <a:rPr lang="en-US" dirty="0"/>
              <a:t> </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dirty="0"/>
          </a:p>
          <a:p>
            <a:pPr marL="0" marR="0" lvl="0" indent="0" algn="l" rtl="0">
              <a:lnSpc>
                <a:spcPct val="100000"/>
              </a:lnSpc>
              <a:spcBef>
                <a:spcPts val="0"/>
              </a:spcBef>
              <a:spcAft>
                <a:spcPts val="0"/>
              </a:spcAft>
              <a:buClr>
                <a:schemeClr val="dk1"/>
              </a:buClr>
              <a:buSzPts val="1200"/>
              <a:buFont typeface="Arial"/>
              <a:buNone/>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dirty="0"/>
          </a:p>
        </p:txBody>
      </p:sp>
      <p:sp>
        <p:nvSpPr>
          <p:cNvPr id="344" name="Google Shape;3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7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8"/>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3" name="Google Shape;93;p7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7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8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8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92"/>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9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03" name="Google Shape;103;p9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9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93"/>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93"/>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109" name="Google Shape;109;p9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9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9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9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94"/>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5" name="Google Shape;115;p94"/>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6" name="Google Shape;116;p9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9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9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95"/>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95"/>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2" name="Google Shape;122;p95"/>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3" name="Google Shape;123;p95"/>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4" name="Google Shape;124;p95"/>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5" name="Google Shape;125;p9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9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9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9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9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9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9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9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9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136" name="Google Shape;136;p9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37" name="Google Shape;137;p9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9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9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8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9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98"/>
          <p:cNvSpPr>
            <a:spLocks noGrp="1"/>
          </p:cNvSpPr>
          <p:nvPr>
            <p:ph type="pic" idx="2"/>
          </p:nvPr>
        </p:nvSpPr>
        <p:spPr>
          <a:xfrm>
            <a:off x="7774782" y="1481138"/>
            <a:ext cx="9258300" cy="7310438"/>
          </a:xfrm>
          <a:prstGeom prst="rect">
            <a:avLst/>
          </a:prstGeom>
          <a:noFill/>
          <a:ln>
            <a:noFill/>
          </a:ln>
        </p:spPr>
      </p:sp>
      <p:sp>
        <p:nvSpPr>
          <p:cNvPr id="143" name="Google Shape;143;p9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44" name="Google Shape;144;p9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9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9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9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99"/>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0" name="Google Shape;150;p9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9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9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100"/>
          <p:cNvSpPr txBox="1">
            <a:spLocks noGrp="1"/>
          </p:cNvSpPr>
          <p:nvPr>
            <p:ph type="title"/>
          </p:nvPr>
        </p:nvSpPr>
        <p:spPr>
          <a:xfrm rot="5400000">
            <a:off x="10700146"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00"/>
          <p:cNvSpPr txBox="1">
            <a:spLocks noGrp="1"/>
          </p:cNvSpPr>
          <p:nvPr>
            <p:ph type="body" idx="1"/>
          </p:nvPr>
        </p:nvSpPr>
        <p:spPr>
          <a:xfrm rot="5400000">
            <a:off x="2699146" y="-894159"/>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6" name="Google Shape;156;p10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0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0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7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77"/>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7" name="Google Shape;87;p7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7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7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b2WX0ipZeQ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pbs.org/video/pov-implicit-bias-peanut-butter-jelly-and-racis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wC7weeTqKz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Q3gmcYKMfdo"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icangotocollege.com/bachelors-degree-program#allprograms"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sv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6R1RdYEnfbE"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ttps://www.cde.ca.gov/ls/pf/fy/ab490contacts.asp"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hyperlink" Target="http://www.cde.ca.gov/ls/pf/fy/"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jbay.org/resources/ilp-roster/"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67Q3p0n0qXk"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KdRk-iU5Uu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l="16647" r="22433"/>
          <a:stretch/>
        </p:blipFill>
        <p:spPr>
          <a:xfrm rot="-579656">
            <a:off x="-1285227" y="108612"/>
            <a:ext cx="10545580" cy="11555220"/>
          </a:xfrm>
          <a:prstGeom prst="rect">
            <a:avLst/>
          </a:prstGeom>
          <a:noFill/>
          <a:ln>
            <a:noFill/>
          </a:ln>
        </p:spPr>
      </p:pic>
      <p:sp>
        <p:nvSpPr>
          <p:cNvPr id="248" name="Google Shape;248;p1"/>
          <p:cNvSpPr/>
          <p:nvPr/>
        </p:nvSpPr>
        <p:spPr>
          <a:xfrm rot="-413588">
            <a:off x="4486432" y="9645658"/>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249" name="Google Shape;249;p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0A1F41"/>
          </a:solidFill>
          <a:ln>
            <a:noFill/>
          </a:ln>
        </p:spPr>
        <p:txBody>
          <a:bodyPr/>
          <a:lstStyle/>
          <a:p>
            <a:endParaRPr lang="en-US"/>
          </a:p>
        </p:txBody>
      </p:sp>
      <p:sp>
        <p:nvSpPr>
          <p:cNvPr id="250" name="Google Shape;250;p1"/>
          <p:cNvSpPr/>
          <p:nvPr/>
        </p:nvSpPr>
        <p:spPr>
          <a:xfrm>
            <a:off x="9829801" y="2926834"/>
            <a:ext cx="6065230" cy="2827480"/>
          </a:xfrm>
          <a:custGeom>
            <a:avLst/>
            <a:gdLst/>
            <a:ahLst/>
            <a:cxnLst/>
            <a:rect l="l" t="t" r="r" b="b"/>
            <a:pathLst>
              <a:path w="1485966" h="837787" extrusionOk="0">
                <a:moveTo>
                  <a:pt x="0" y="0"/>
                </a:moveTo>
                <a:lnTo>
                  <a:pt x="1485966" y="0"/>
                </a:lnTo>
                <a:lnTo>
                  <a:pt x="1485966" y="837787"/>
                </a:lnTo>
                <a:lnTo>
                  <a:pt x="0" y="837787"/>
                </a:lnTo>
                <a:close/>
              </a:path>
            </a:pathLst>
          </a:custGeom>
          <a:solidFill>
            <a:srgbClr val="0A1F41"/>
          </a:solidFill>
          <a:ln>
            <a:noFill/>
          </a:ln>
        </p:spPr>
        <p:txBody>
          <a:bodyPr/>
          <a:lstStyle/>
          <a:p>
            <a:endParaRPr lang="en-US"/>
          </a:p>
        </p:txBody>
      </p:sp>
      <p:sp>
        <p:nvSpPr>
          <p:cNvPr id="251" name="Google Shape;251;p1"/>
          <p:cNvSpPr/>
          <p:nvPr/>
        </p:nvSpPr>
        <p:spPr>
          <a:xfrm>
            <a:off x="9829800" y="419100"/>
            <a:ext cx="8001000" cy="4004513"/>
          </a:xfrm>
          <a:custGeom>
            <a:avLst/>
            <a:gdLst/>
            <a:ahLst/>
            <a:cxnLst/>
            <a:rect l="l" t="t" r="r" b="b"/>
            <a:pathLst>
              <a:path w="1673102" h="593026" extrusionOk="0">
                <a:moveTo>
                  <a:pt x="0" y="0"/>
                </a:moveTo>
                <a:lnTo>
                  <a:pt x="1673102" y="0"/>
                </a:lnTo>
                <a:lnTo>
                  <a:pt x="1673102" y="593026"/>
                </a:lnTo>
                <a:lnTo>
                  <a:pt x="0" y="593026"/>
                </a:lnTo>
                <a:close/>
              </a:path>
            </a:pathLst>
          </a:custGeom>
          <a:solidFill>
            <a:srgbClr val="0A1F41"/>
          </a:solidFill>
          <a:ln>
            <a:noFill/>
          </a:ln>
        </p:spPr>
        <p:txBody>
          <a:bodyPr/>
          <a:lstStyle/>
          <a:p>
            <a:endParaRPr lang="en-US"/>
          </a:p>
        </p:txBody>
      </p:sp>
      <p:sp>
        <p:nvSpPr>
          <p:cNvPr id="252" name="Google Shape;252;p1"/>
          <p:cNvSpPr txBox="1"/>
          <p:nvPr/>
        </p:nvSpPr>
        <p:spPr>
          <a:xfrm>
            <a:off x="10155158" y="1026203"/>
            <a:ext cx="7949174" cy="396262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570" b="1" i="0" u="none" strike="noStrike" cap="none">
                <a:solidFill>
                  <a:srgbClr val="FFFFFF"/>
                </a:solidFill>
                <a:latin typeface="Poppins"/>
                <a:ea typeface="Poppins"/>
                <a:cs typeface="Poppins"/>
                <a:sym typeface="Poppins"/>
              </a:rPr>
              <a:t>Turning Dreams into Degrees</a:t>
            </a:r>
            <a:endParaRPr/>
          </a:p>
        </p:txBody>
      </p:sp>
      <p:sp>
        <p:nvSpPr>
          <p:cNvPr id="253" name="Google Shape;253;p1"/>
          <p:cNvSpPr txBox="1"/>
          <p:nvPr/>
        </p:nvSpPr>
        <p:spPr>
          <a:xfrm>
            <a:off x="10155150" y="5959200"/>
            <a:ext cx="8133000" cy="361945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200" b="0" i="0" u="none" strike="noStrike" cap="none" dirty="0">
                <a:solidFill>
                  <a:srgbClr val="FFFFFF"/>
                </a:solidFill>
                <a:latin typeface="Arial"/>
                <a:ea typeface="Arial"/>
                <a:cs typeface="Arial"/>
                <a:sym typeface="Arial"/>
              </a:rPr>
              <a:t>Education Course 1:</a:t>
            </a:r>
            <a:endParaRPr sz="1600" dirty="0"/>
          </a:p>
          <a:p>
            <a:pPr marL="0" marR="0" lvl="0" indent="0" algn="l" rtl="0">
              <a:lnSpc>
                <a:spcPct val="140000"/>
              </a:lnSpc>
              <a:spcBef>
                <a:spcPts val="0"/>
              </a:spcBef>
              <a:spcAft>
                <a:spcPts val="0"/>
              </a:spcAft>
              <a:buNone/>
            </a:pPr>
            <a:r>
              <a:rPr lang="en-US" sz="4200" b="0" i="0" u="none" strike="noStrike" cap="none" dirty="0">
                <a:solidFill>
                  <a:srgbClr val="FFFFFF"/>
                </a:solidFill>
                <a:latin typeface="Arial"/>
                <a:ea typeface="Arial"/>
                <a:cs typeface="Arial"/>
                <a:sym typeface="Arial"/>
              </a:rPr>
              <a:t>Supporting Foster Youth through Early </a:t>
            </a:r>
            <a:r>
              <a:rPr lang="en-US" sz="4200" dirty="0">
                <a:solidFill>
                  <a:srgbClr val="FFFFFF"/>
                </a:solidFill>
              </a:rPr>
              <a:t>College</a:t>
            </a:r>
            <a:r>
              <a:rPr lang="en-US" sz="4200" b="0" i="0" u="none" strike="noStrike" cap="none" dirty="0">
                <a:solidFill>
                  <a:srgbClr val="FFFFFF"/>
                </a:solidFill>
                <a:latin typeface="Arial"/>
                <a:ea typeface="Arial"/>
                <a:cs typeface="Arial"/>
                <a:sym typeface="Arial"/>
              </a:rPr>
              <a:t> Awareness and Preparation</a:t>
            </a:r>
            <a:endParaRPr sz="1600" dirty="0"/>
          </a:p>
        </p:txBody>
      </p:sp>
      <p:sp>
        <p:nvSpPr>
          <p:cNvPr id="254" name="Google Shape;254;p1"/>
          <p:cNvSpPr txBox="1"/>
          <p:nvPr/>
        </p:nvSpPr>
        <p:spPr>
          <a:xfrm>
            <a:off x="14415873" y="9581202"/>
            <a:ext cx="3414927" cy="615523"/>
          </a:xfrm>
          <a:prstGeom prst="rect">
            <a:avLst/>
          </a:prstGeom>
          <a:noFill/>
          <a:ln>
            <a:noFill/>
          </a:ln>
        </p:spPr>
        <p:txBody>
          <a:bodyPr spcFirstLastPara="1" wrap="square" lIns="91425" tIns="91425" rIns="91425" bIns="91425" anchor="t" anchorCtr="0">
            <a:spAutoFit/>
          </a:bodyPr>
          <a:lstStyle/>
          <a:p>
            <a:r>
              <a:rPr lang="en-US" sz="2800" b="1" dirty="0">
                <a:latin typeface="+mn-lt"/>
                <a:ea typeface="Calibri"/>
                <a:cs typeface="Calibri"/>
                <a:sym typeface="Calibri"/>
              </a:rPr>
              <a:t>April 2024</a:t>
            </a:r>
            <a:endParaRPr sz="2800" b="1" dirty="0">
              <a:latin typeface="+mn-lt"/>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56"/>
        <p:cNvGrpSpPr/>
        <p:nvPr/>
      </p:nvGrpSpPr>
      <p:grpSpPr>
        <a:xfrm>
          <a:off x="0" y="0"/>
          <a:ext cx="0" cy="0"/>
          <a:chOff x="0" y="0"/>
          <a:chExt cx="0" cy="0"/>
        </a:xfrm>
      </p:grpSpPr>
      <p:sp>
        <p:nvSpPr>
          <p:cNvPr id="357" name="Google Shape;357;p9"/>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358" name="Google Shape;358;p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59" name="Google Shape;359;p9"/>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360" name="Google Shape;360;p9"/>
          <p:cNvSpPr txBox="1"/>
          <p:nvPr/>
        </p:nvSpPr>
        <p:spPr>
          <a:xfrm rot="-1772599">
            <a:off x="5775400" y="3807190"/>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Why college?</a:t>
            </a:r>
            <a:endParaRPr sz="7003" b="1">
              <a:solidFill>
                <a:srgbClr val="FED531"/>
              </a:solidFill>
              <a:latin typeface="Poppins"/>
              <a:ea typeface="Poppins"/>
              <a:cs typeface="Poppins"/>
              <a:sym typeface="Poppins"/>
            </a:endParaRPr>
          </a:p>
        </p:txBody>
      </p:sp>
      <p:sp>
        <p:nvSpPr>
          <p:cNvPr id="362" name="Google Shape;362;p9"/>
          <p:cNvSpPr txBox="1"/>
          <p:nvPr/>
        </p:nvSpPr>
        <p:spPr>
          <a:xfrm>
            <a:off x="10559639" y="6883271"/>
            <a:ext cx="6416060" cy="92333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3000">
                <a:solidFill>
                  <a:srgbClr val="FFFFFF"/>
                </a:solidFill>
                <a:latin typeface="Arial"/>
                <a:ea typeface="Arial"/>
                <a:cs typeface="Arial"/>
                <a:sym typeface="Arial"/>
              </a:rPr>
              <a:t>Understanding what is at stake for our youth.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67"/>
        <p:cNvGrpSpPr/>
        <p:nvPr/>
      </p:nvGrpSpPr>
      <p:grpSpPr>
        <a:xfrm>
          <a:off x="0" y="0"/>
          <a:ext cx="0" cy="0"/>
          <a:chOff x="0" y="0"/>
          <a:chExt cx="0" cy="0"/>
        </a:xfrm>
      </p:grpSpPr>
      <p:sp>
        <p:nvSpPr>
          <p:cNvPr id="368" name="Google Shape;368;p10"/>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69" name="Google Shape;369;p10"/>
          <p:cNvSpPr/>
          <p:nvPr/>
        </p:nvSpPr>
        <p:spPr>
          <a:xfrm>
            <a:off x="388432" y="2214220"/>
            <a:ext cx="10550769" cy="689168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0"/>
          <p:cNvSpPr/>
          <p:nvPr/>
        </p:nvSpPr>
        <p:spPr>
          <a:xfrm>
            <a:off x="12609731" y="385536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71" name="Google Shape;371;p10"/>
          <p:cNvSpPr/>
          <p:nvPr/>
        </p:nvSpPr>
        <p:spPr>
          <a:xfrm>
            <a:off x="11242795" y="3850296"/>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72" name="Google Shape;372;p10"/>
          <p:cNvSpPr txBox="1"/>
          <p:nvPr/>
        </p:nvSpPr>
        <p:spPr>
          <a:xfrm>
            <a:off x="11371223" y="4343316"/>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Education</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Pays Off</a:t>
            </a:r>
            <a:endParaRPr/>
          </a:p>
        </p:txBody>
      </p:sp>
      <p:sp>
        <p:nvSpPr>
          <p:cNvPr id="374" name="Google Shape;374;p10"/>
          <p:cNvSpPr txBox="1"/>
          <p:nvPr/>
        </p:nvSpPr>
        <p:spPr>
          <a:xfrm>
            <a:off x="562868" y="9485497"/>
            <a:ext cx="6708279"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Source: College Board, “Education Pays 2023”</a:t>
            </a:r>
            <a:endParaRPr dirty="0"/>
          </a:p>
        </p:txBody>
      </p:sp>
      <p:pic>
        <p:nvPicPr>
          <p:cNvPr id="375" name="Google Shape;375;p10" descr="Image result for money bag icon"/>
          <p:cNvPicPr preferRelativeResize="0"/>
          <p:nvPr/>
        </p:nvPicPr>
        <p:blipFill rotWithShape="1">
          <a:blip r:embed="rId3">
            <a:alphaModFix/>
          </a:blip>
          <a:srcRect/>
          <a:stretch/>
        </p:blipFill>
        <p:spPr>
          <a:xfrm>
            <a:off x="868319" y="5857958"/>
            <a:ext cx="1828466" cy="1828466"/>
          </a:xfrm>
          <a:prstGeom prst="rect">
            <a:avLst/>
          </a:prstGeom>
          <a:noFill/>
          <a:ln>
            <a:noFill/>
          </a:ln>
        </p:spPr>
      </p:pic>
      <p:pic>
        <p:nvPicPr>
          <p:cNvPr id="376" name="Google Shape;376;p10" descr="Image result for money bag icon"/>
          <p:cNvPicPr preferRelativeResize="0"/>
          <p:nvPr/>
        </p:nvPicPr>
        <p:blipFill rotWithShape="1">
          <a:blip r:embed="rId3">
            <a:alphaModFix/>
          </a:blip>
          <a:srcRect/>
          <a:stretch/>
        </p:blipFill>
        <p:spPr>
          <a:xfrm>
            <a:off x="3722305" y="5250247"/>
            <a:ext cx="2436177" cy="2436177"/>
          </a:xfrm>
          <a:prstGeom prst="rect">
            <a:avLst/>
          </a:prstGeom>
          <a:noFill/>
          <a:ln>
            <a:noFill/>
          </a:ln>
        </p:spPr>
      </p:pic>
      <p:pic>
        <p:nvPicPr>
          <p:cNvPr id="377" name="Google Shape;377;p10" descr="Image result for money bag icon"/>
          <p:cNvPicPr preferRelativeResize="0"/>
          <p:nvPr/>
        </p:nvPicPr>
        <p:blipFill rotWithShape="1">
          <a:blip r:embed="rId3">
            <a:alphaModFix/>
          </a:blip>
          <a:srcRect/>
          <a:stretch/>
        </p:blipFill>
        <p:spPr>
          <a:xfrm>
            <a:off x="7040557" y="3948390"/>
            <a:ext cx="3898644" cy="3898644"/>
          </a:xfrm>
          <a:prstGeom prst="rect">
            <a:avLst/>
          </a:prstGeom>
          <a:noFill/>
          <a:ln>
            <a:noFill/>
          </a:ln>
        </p:spPr>
      </p:pic>
      <p:sp>
        <p:nvSpPr>
          <p:cNvPr id="378" name="Google Shape;378;p10"/>
          <p:cNvSpPr txBox="1"/>
          <p:nvPr/>
        </p:nvSpPr>
        <p:spPr>
          <a:xfrm>
            <a:off x="851336" y="7785540"/>
            <a:ext cx="206197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High school Diploma</a:t>
            </a:r>
            <a:endParaRPr/>
          </a:p>
        </p:txBody>
      </p:sp>
      <p:sp>
        <p:nvSpPr>
          <p:cNvPr id="379" name="Google Shape;379;p10"/>
          <p:cNvSpPr txBox="1"/>
          <p:nvPr/>
        </p:nvSpPr>
        <p:spPr>
          <a:xfrm>
            <a:off x="3630985" y="7686424"/>
            <a:ext cx="3143136"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Associate Degree </a:t>
            </a:r>
            <a:endParaRPr/>
          </a:p>
          <a:p>
            <a:pPr marL="0" marR="0" lvl="0" indent="0" algn="ctr" rtl="0">
              <a:spcBef>
                <a:spcPts val="0"/>
              </a:spcBef>
              <a:spcAft>
                <a:spcPts val="0"/>
              </a:spcAft>
              <a:buNone/>
            </a:pPr>
            <a:r>
              <a:rPr lang="en-US" sz="2800" b="1">
                <a:solidFill>
                  <a:schemeClr val="dk1"/>
                </a:solidFill>
                <a:latin typeface="Arial"/>
                <a:ea typeface="Arial"/>
                <a:cs typeface="Arial"/>
                <a:sym typeface="Arial"/>
              </a:rPr>
              <a:t>(2-year degree)</a:t>
            </a:r>
            <a:endParaRPr/>
          </a:p>
        </p:txBody>
      </p:sp>
      <p:sp>
        <p:nvSpPr>
          <p:cNvPr id="380" name="Google Shape;380;p10"/>
          <p:cNvSpPr txBox="1"/>
          <p:nvPr/>
        </p:nvSpPr>
        <p:spPr>
          <a:xfrm>
            <a:off x="7271147" y="7755124"/>
            <a:ext cx="325996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Bachelor’s Degree</a:t>
            </a:r>
            <a:endParaRPr/>
          </a:p>
          <a:p>
            <a:pPr marL="0" marR="0" lvl="0" indent="0" algn="ctr" rtl="0">
              <a:spcBef>
                <a:spcPts val="0"/>
              </a:spcBef>
              <a:spcAft>
                <a:spcPts val="0"/>
              </a:spcAft>
              <a:buNone/>
            </a:pPr>
            <a:r>
              <a:rPr lang="en-US" sz="2800" b="1">
                <a:solidFill>
                  <a:schemeClr val="dk1"/>
                </a:solidFill>
                <a:latin typeface="Arial"/>
                <a:ea typeface="Arial"/>
                <a:cs typeface="Arial"/>
                <a:sym typeface="Arial"/>
              </a:rPr>
              <a:t>(4-year degree)</a:t>
            </a:r>
            <a:endParaRPr/>
          </a:p>
        </p:txBody>
      </p:sp>
      <p:sp>
        <p:nvSpPr>
          <p:cNvPr id="381" name="Google Shape;381;p10"/>
          <p:cNvSpPr txBox="1"/>
          <p:nvPr/>
        </p:nvSpPr>
        <p:spPr>
          <a:xfrm>
            <a:off x="406016" y="2237949"/>
            <a:ext cx="10515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Poppins"/>
                <a:ea typeface="Poppins"/>
                <a:cs typeface="Poppins"/>
                <a:sym typeface="Poppins"/>
              </a:rPr>
              <a:t>Median Annual Salaries, </a:t>
            </a:r>
            <a:endParaRPr/>
          </a:p>
          <a:p>
            <a:pPr marL="0" marR="0" lvl="0" indent="0" algn="ctr" rtl="0">
              <a:spcBef>
                <a:spcPts val="0"/>
              </a:spcBef>
              <a:spcAft>
                <a:spcPts val="0"/>
              </a:spcAft>
              <a:buNone/>
            </a:pPr>
            <a:r>
              <a:rPr lang="en-US" sz="3600" b="1">
                <a:solidFill>
                  <a:schemeClr val="dk1"/>
                </a:solidFill>
                <a:latin typeface="Poppins"/>
                <a:ea typeface="Poppins"/>
                <a:cs typeface="Poppins"/>
                <a:sym typeface="Poppins"/>
              </a:rPr>
              <a:t>by Education Level</a:t>
            </a:r>
            <a:endParaRPr/>
          </a:p>
        </p:txBody>
      </p:sp>
      <p:sp>
        <p:nvSpPr>
          <p:cNvPr id="382" name="Google Shape;382;p10"/>
          <p:cNvSpPr txBox="1"/>
          <p:nvPr/>
        </p:nvSpPr>
        <p:spPr>
          <a:xfrm>
            <a:off x="7914948" y="3497134"/>
            <a:ext cx="226789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rial"/>
                <a:ea typeface="Arial"/>
                <a:cs typeface="Arial"/>
                <a:sym typeface="Arial"/>
              </a:rPr>
              <a:t>$74,464</a:t>
            </a:r>
            <a:endParaRPr dirty="0"/>
          </a:p>
        </p:txBody>
      </p:sp>
      <p:sp>
        <p:nvSpPr>
          <p:cNvPr id="383" name="Google Shape;383;p10"/>
          <p:cNvSpPr txBox="1"/>
          <p:nvPr/>
        </p:nvSpPr>
        <p:spPr>
          <a:xfrm>
            <a:off x="3806446" y="4497328"/>
            <a:ext cx="226789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rial"/>
                <a:ea typeface="Arial"/>
                <a:cs typeface="Arial"/>
                <a:sym typeface="Arial"/>
              </a:rPr>
              <a:t>$52,260</a:t>
            </a:r>
            <a:endParaRPr dirty="0"/>
          </a:p>
        </p:txBody>
      </p:sp>
      <p:sp>
        <p:nvSpPr>
          <p:cNvPr id="384" name="Google Shape;384;p10"/>
          <p:cNvSpPr txBox="1"/>
          <p:nvPr/>
        </p:nvSpPr>
        <p:spPr>
          <a:xfrm>
            <a:off x="645418" y="5125650"/>
            <a:ext cx="226789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rial"/>
                <a:ea typeface="Arial"/>
                <a:cs typeface="Arial"/>
                <a:sym typeface="Arial"/>
              </a:rPr>
              <a:t>$44,356</a:t>
            </a:r>
            <a:endParaRPr dirty="0"/>
          </a:p>
        </p:txBody>
      </p:sp>
      <p:sp>
        <p:nvSpPr>
          <p:cNvPr id="385" name="Google Shape;385;p10"/>
          <p:cNvSpPr/>
          <p:nvPr/>
        </p:nvSpPr>
        <p:spPr>
          <a:xfrm>
            <a:off x="11419088" y="6985134"/>
            <a:ext cx="6480480" cy="1539980"/>
          </a:xfrm>
          <a:prstGeom prst="bracePair">
            <a:avLst/>
          </a:prstGeom>
          <a:noFill/>
          <a:ln w="5715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This translates to $1 MILLION more dollars over your lifetime!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90"/>
        <p:cNvGrpSpPr/>
        <p:nvPr/>
      </p:nvGrpSpPr>
      <p:grpSpPr>
        <a:xfrm>
          <a:off x="0" y="0"/>
          <a:ext cx="0" cy="0"/>
          <a:chOff x="0" y="0"/>
          <a:chExt cx="0" cy="0"/>
        </a:xfrm>
      </p:grpSpPr>
      <p:sp>
        <p:nvSpPr>
          <p:cNvPr id="391" name="Google Shape;391;p11"/>
          <p:cNvSpPr/>
          <p:nvPr/>
        </p:nvSpPr>
        <p:spPr>
          <a:xfrm>
            <a:off x="0" y="-148028"/>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pic>
        <p:nvPicPr>
          <p:cNvPr id="392" name="Google Shape;392;p11" descr="A picture containing person, preparing&#10;&#10;Description automatically generated"/>
          <p:cNvPicPr preferRelativeResize="0"/>
          <p:nvPr/>
        </p:nvPicPr>
        <p:blipFill rotWithShape="1">
          <a:blip r:embed="rId3">
            <a:alphaModFix/>
          </a:blip>
          <a:srcRect/>
          <a:stretch/>
        </p:blipFill>
        <p:spPr>
          <a:xfrm>
            <a:off x="273507" y="2446204"/>
            <a:ext cx="3337248" cy="5082041"/>
          </a:xfrm>
          <a:prstGeom prst="rect">
            <a:avLst/>
          </a:prstGeom>
          <a:noFill/>
          <a:ln>
            <a:noFill/>
          </a:ln>
        </p:spPr>
      </p:pic>
      <p:pic>
        <p:nvPicPr>
          <p:cNvPr id="393" name="Google Shape;393;p11" descr="A person in a graduation gown&#10;&#10;Description automatically generated with medium confidence"/>
          <p:cNvPicPr preferRelativeResize="0"/>
          <p:nvPr/>
        </p:nvPicPr>
        <p:blipFill rotWithShape="1">
          <a:blip r:embed="rId4">
            <a:alphaModFix/>
          </a:blip>
          <a:srcRect/>
          <a:stretch/>
        </p:blipFill>
        <p:spPr>
          <a:xfrm>
            <a:off x="11013267" y="2418143"/>
            <a:ext cx="3475897" cy="5213845"/>
          </a:xfrm>
          <a:prstGeom prst="rect">
            <a:avLst/>
          </a:prstGeom>
          <a:noFill/>
          <a:ln>
            <a:noFill/>
          </a:ln>
        </p:spPr>
      </p:pic>
      <p:pic>
        <p:nvPicPr>
          <p:cNvPr id="394" name="Google Shape;394;p11" descr="A person running on a dock&#10;&#10;Description automatically generated with medium confidence"/>
          <p:cNvPicPr preferRelativeResize="0"/>
          <p:nvPr/>
        </p:nvPicPr>
        <p:blipFill rotWithShape="1">
          <a:blip r:embed="rId5">
            <a:alphaModFix/>
          </a:blip>
          <a:srcRect l="21168" t="6157" r="6525" b="-1024"/>
          <a:stretch/>
        </p:blipFill>
        <p:spPr>
          <a:xfrm>
            <a:off x="3829550" y="2446200"/>
            <a:ext cx="3409450" cy="4761150"/>
          </a:xfrm>
          <a:prstGeom prst="rect">
            <a:avLst/>
          </a:prstGeom>
          <a:noFill/>
          <a:ln>
            <a:noFill/>
          </a:ln>
        </p:spPr>
      </p:pic>
      <p:pic>
        <p:nvPicPr>
          <p:cNvPr id="395" name="Google Shape;395;p11" descr="A picture containing text, person&#10;&#10;Description automatically generated"/>
          <p:cNvPicPr preferRelativeResize="0"/>
          <p:nvPr/>
        </p:nvPicPr>
        <p:blipFill rotWithShape="1">
          <a:blip r:embed="rId6">
            <a:alphaModFix/>
          </a:blip>
          <a:srcRect l="31275" r="8323"/>
          <a:stretch/>
        </p:blipFill>
        <p:spPr>
          <a:xfrm>
            <a:off x="7438925" y="2465400"/>
            <a:ext cx="3419174" cy="4627701"/>
          </a:xfrm>
          <a:prstGeom prst="rect">
            <a:avLst/>
          </a:prstGeom>
          <a:noFill/>
          <a:ln>
            <a:noFill/>
          </a:ln>
        </p:spPr>
      </p:pic>
      <p:grpSp>
        <p:nvGrpSpPr>
          <p:cNvPr id="396" name="Google Shape;396;p11"/>
          <p:cNvGrpSpPr/>
          <p:nvPr/>
        </p:nvGrpSpPr>
        <p:grpSpPr>
          <a:xfrm>
            <a:off x="261799" y="5905499"/>
            <a:ext cx="3374549" cy="3863130"/>
            <a:chOff x="0" y="4207404"/>
            <a:chExt cx="5521921" cy="4039946"/>
          </a:xfrm>
        </p:grpSpPr>
        <p:sp>
          <p:nvSpPr>
            <p:cNvPr id="397" name="Google Shape;397;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98" name="Google Shape;398;p11"/>
            <p:cNvSpPr/>
            <p:nvPr/>
          </p:nvSpPr>
          <p:spPr>
            <a:xfrm>
              <a:off x="0" y="4207404"/>
              <a:ext cx="1340671" cy="4039946"/>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399" name="Google Shape;399;p11"/>
          <p:cNvGrpSpPr/>
          <p:nvPr/>
        </p:nvGrpSpPr>
        <p:grpSpPr>
          <a:xfrm>
            <a:off x="3837179" y="6035075"/>
            <a:ext cx="3405361" cy="3733555"/>
            <a:chOff x="0" y="4019523"/>
            <a:chExt cx="5521921" cy="4227827"/>
          </a:xfrm>
        </p:grpSpPr>
        <p:sp>
          <p:nvSpPr>
            <p:cNvPr id="400" name="Google Shape;40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1" name="Google Shape;40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2" name="Google Shape;402;p11"/>
          <p:cNvGrpSpPr/>
          <p:nvPr/>
        </p:nvGrpSpPr>
        <p:grpSpPr>
          <a:xfrm>
            <a:off x="7429680" y="6057901"/>
            <a:ext cx="3419010" cy="3730465"/>
            <a:chOff x="0" y="3922721"/>
            <a:chExt cx="5521921" cy="4227827"/>
          </a:xfrm>
        </p:grpSpPr>
        <p:sp>
          <p:nvSpPr>
            <p:cNvPr id="403" name="Google Shape;403;p11"/>
            <p:cNvSpPr/>
            <p:nvPr/>
          </p:nvSpPr>
          <p:spPr>
            <a:xfrm>
              <a:off x="0" y="500027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4" name="Google Shape;404;p11"/>
            <p:cNvSpPr/>
            <p:nvPr/>
          </p:nvSpPr>
          <p:spPr>
            <a:xfrm>
              <a:off x="0" y="3922721"/>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5" name="Google Shape;405;p11"/>
          <p:cNvGrpSpPr/>
          <p:nvPr/>
        </p:nvGrpSpPr>
        <p:grpSpPr>
          <a:xfrm>
            <a:off x="11013268" y="6038163"/>
            <a:ext cx="3484257" cy="3730465"/>
            <a:chOff x="0" y="4019523"/>
            <a:chExt cx="5521921" cy="4227827"/>
          </a:xfrm>
        </p:grpSpPr>
        <p:sp>
          <p:nvSpPr>
            <p:cNvPr id="406" name="Google Shape;406;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7" name="Google Shape;407;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08" name="Google Shape;408;p11"/>
          <p:cNvSpPr txBox="1"/>
          <p:nvPr/>
        </p:nvSpPr>
        <p:spPr>
          <a:xfrm>
            <a:off x="401568" y="7090828"/>
            <a:ext cx="3230898" cy="1163395"/>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None/>
            </a:pPr>
            <a:r>
              <a:rPr lang="en-US" sz="3600">
                <a:solidFill>
                  <a:srgbClr val="0A1F41"/>
                </a:solidFill>
                <a:latin typeface="Arial"/>
                <a:ea typeface="Arial"/>
                <a:cs typeface="Arial"/>
                <a:sym typeface="Arial"/>
              </a:rPr>
              <a:t>Lower unemployment rates</a:t>
            </a:r>
            <a:endParaRPr/>
          </a:p>
        </p:txBody>
      </p:sp>
      <p:sp>
        <p:nvSpPr>
          <p:cNvPr id="409" name="Google Shape;409;p11"/>
          <p:cNvSpPr txBox="1"/>
          <p:nvPr/>
        </p:nvSpPr>
        <p:spPr>
          <a:xfrm>
            <a:off x="377010" y="5408008"/>
            <a:ext cx="597909"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01</a:t>
            </a:r>
            <a:endParaRPr/>
          </a:p>
        </p:txBody>
      </p:sp>
      <p:sp>
        <p:nvSpPr>
          <p:cNvPr id="410" name="Google Shape;410;p11"/>
          <p:cNvSpPr txBox="1"/>
          <p:nvPr/>
        </p:nvSpPr>
        <p:spPr>
          <a:xfrm>
            <a:off x="3917805" y="7070855"/>
            <a:ext cx="2955874" cy="166199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Improved health outcomes</a:t>
            </a:r>
            <a:endParaRPr/>
          </a:p>
        </p:txBody>
      </p:sp>
      <p:sp>
        <p:nvSpPr>
          <p:cNvPr id="411" name="Google Shape;411;p11"/>
          <p:cNvSpPr txBox="1"/>
          <p:nvPr/>
        </p:nvSpPr>
        <p:spPr>
          <a:xfrm>
            <a:off x="3767943" y="6039336"/>
            <a:ext cx="813101"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02</a:t>
            </a:r>
            <a:endParaRPr/>
          </a:p>
        </p:txBody>
      </p:sp>
      <p:sp>
        <p:nvSpPr>
          <p:cNvPr id="412" name="Google Shape;412;p11"/>
          <p:cNvSpPr txBox="1"/>
          <p:nvPr/>
        </p:nvSpPr>
        <p:spPr>
          <a:xfrm>
            <a:off x="7488175" y="6966115"/>
            <a:ext cx="3360516" cy="2769989"/>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Increased volunteering, voting and lower rates of incarceration</a:t>
            </a:r>
            <a:endParaRPr sz="3600" b="0" i="0" u="none" strike="noStrike" cap="none">
              <a:solidFill>
                <a:srgbClr val="0A1F41"/>
              </a:solidFill>
              <a:latin typeface="Arial"/>
              <a:ea typeface="Arial"/>
              <a:cs typeface="Arial"/>
              <a:sym typeface="Arial"/>
            </a:endParaRPr>
          </a:p>
        </p:txBody>
      </p:sp>
      <p:sp>
        <p:nvSpPr>
          <p:cNvPr id="413" name="Google Shape;413;p11"/>
          <p:cNvSpPr txBox="1"/>
          <p:nvPr/>
        </p:nvSpPr>
        <p:spPr>
          <a:xfrm>
            <a:off x="7377919" y="6210312"/>
            <a:ext cx="873452"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03</a:t>
            </a:r>
            <a:endParaRPr/>
          </a:p>
        </p:txBody>
      </p:sp>
      <p:sp>
        <p:nvSpPr>
          <p:cNvPr id="414" name="Google Shape;414;p11"/>
          <p:cNvSpPr txBox="1"/>
          <p:nvPr/>
        </p:nvSpPr>
        <p:spPr>
          <a:xfrm>
            <a:off x="11058502" y="6966762"/>
            <a:ext cx="3387240" cy="2769989"/>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Greater likelihood of one’s children attending college </a:t>
            </a:r>
            <a:endParaRPr sz="3600" b="0" i="0" u="none" strike="noStrike" cap="none">
              <a:solidFill>
                <a:srgbClr val="0A1F41"/>
              </a:solidFill>
              <a:latin typeface="Arial"/>
              <a:ea typeface="Arial"/>
              <a:cs typeface="Arial"/>
              <a:sym typeface="Arial"/>
            </a:endParaRPr>
          </a:p>
        </p:txBody>
      </p:sp>
      <p:sp>
        <p:nvSpPr>
          <p:cNvPr id="415" name="Google Shape;415;p11"/>
          <p:cNvSpPr txBox="1"/>
          <p:nvPr/>
        </p:nvSpPr>
        <p:spPr>
          <a:xfrm>
            <a:off x="11060796" y="5592772"/>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04</a:t>
            </a:r>
            <a:endParaRPr/>
          </a:p>
        </p:txBody>
      </p:sp>
      <p:sp>
        <p:nvSpPr>
          <p:cNvPr id="416" name="Google Shape;416;p11"/>
          <p:cNvSpPr txBox="1"/>
          <p:nvPr/>
        </p:nvSpPr>
        <p:spPr>
          <a:xfrm>
            <a:off x="1664498" y="1035558"/>
            <a:ext cx="14356529"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FFFFF"/>
                </a:solidFill>
                <a:latin typeface="Poppins"/>
                <a:ea typeface="Poppins"/>
                <a:cs typeface="Poppins"/>
                <a:sym typeface="Poppins"/>
              </a:rPr>
              <a:t>Education Pays Off in Other Ways…</a:t>
            </a:r>
            <a:endParaRPr/>
          </a:p>
        </p:txBody>
      </p:sp>
      <p:grpSp>
        <p:nvGrpSpPr>
          <p:cNvPr id="418" name="Google Shape;418;p11"/>
          <p:cNvGrpSpPr/>
          <p:nvPr/>
        </p:nvGrpSpPr>
        <p:grpSpPr>
          <a:xfrm>
            <a:off x="14698975" y="2418143"/>
            <a:ext cx="3405362" cy="7350483"/>
            <a:chOff x="0" y="-345644"/>
            <a:chExt cx="5521923" cy="8592994"/>
          </a:xfrm>
        </p:grpSpPr>
        <p:sp>
          <p:nvSpPr>
            <p:cNvPr id="419" name="Google Shape;419;p11"/>
            <p:cNvSpPr/>
            <p:nvPr/>
          </p:nvSpPr>
          <p:spPr>
            <a:xfrm>
              <a:off x="0" y="-345644"/>
              <a:ext cx="5521923" cy="5867544"/>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8" r="-24998"/>
              </a:stretch>
            </a:blipFill>
            <a:ln>
              <a:noFill/>
            </a:ln>
          </p:spPr>
          <p:txBody>
            <a:bodyPr/>
            <a:lstStyle/>
            <a:p>
              <a:endParaRPr lang="en-US"/>
            </a:p>
          </p:txBody>
        </p:sp>
        <p:sp>
          <p:nvSpPr>
            <p:cNvPr id="420" name="Google Shape;42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21" name="Google Shape;42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22" name="Google Shape;422;p11"/>
          <p:cNvSpPr txBox="1"/>
          <p:nvPr/>
        </p:nvSpPr>
        <p:spPr>
          <a:xfrm>
            <a:off x="14794031" y="5509901"/>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 05</a:t>
            </a:r>
            <a:endParaRPr/>
          </a:p>
        </p:txBody>
      </p:sp>
      <p:sp>
        <p:nvSpPr>
          <p:cNvPr id="423" name="Google Shape;423;p11"/>
          <p:cNvSpPr txBox="1"/>
          <p:nvPr/>
        </p:nvSpPr>
        <p:spPr>
          <a:xfrm>
            <a:off x="14755755" y="7093101"/>
            <a:ext cx="3258740" cy="166199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3600" b="0" i="0" u="none" strike="noStrike" cap="none">
                <a:solidFill>
                  <a:srgbClr val="0A1F41"/>
                </a:solidFill>
                <a:latin typeface="Arial"/>
                <a:ea typeface="Arial"/>
                <a:cs typeface="Arial"/>
                <a:sym typeface="Arial"/>
              </a:rPr>
              <a:t>Increased career satisfaction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428"/>
        <p:cNvGrpSpPr/>
        <p:nvPr/>
      </p:nvGrpSpPr>
      <p:grpSpPr>
        <a:xfrm>
          <a:off x="0" y="0"/>
          <a:ext cx="0" cy="0"/>
          <a:chOff x="0" y="0"/>
          <a:chExt cx="0" cy="0"/>
        </a:xfrm>
      </p:grpSpPr>
      <p:sp>
        <p:nvSpPr>
          <p:cNvPr id="429" name="Google Shape;429;p1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431" name="Google Shape;431;p12"/>
          <p:cNvSpPr txBox="1"/>
          <p:nvPr/>
        </p:nvSpPr>
        <p:spPr>
          <a:xfrm rot="-22791">
            <a:off x="1401591" y="1704756"/>
            <a:ext cx="1391467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25D1FD"/>
                </a:solidFill>
                <a:latin typeface="Poppins"/>
                <a:ea typeface="Poppins"/>
                <a:cs typeface="Poppins"/>
                <a:sym typeface="Poppins"/>
              </a:rPr>
              <a:t>What percentage of foster youth in California… </a:t>
            </a:r>
            <a:endParaRPr/>
          </a:p>
        </p:txBody>
      </p:sp>
      <p:grpSp>
        <p:nvGrpSpPr>
          <p:cNvPr id="432" name="Google Shape;432;p12"/>
          <p:cNvGrpSpPr/>
          <p:nvPr/>
        </p:nvGrpSpPr>
        <p:grpSpPr>
          <a:xfrm>
            <a:off x="1408512" y="4550995"/>
            <a:ext cx="4380566" cy="1878857"/>
            <a:chOff x="0" y="0"/>
            <a:chExt cx="5840755" cy="2505142"/>
          </a:xfrm>
        </p:grpSpPr>
        <p:sp>
          <p:nvSpPr>
            <p:cNvPr id="433" name="Google Shape;433;p12"/>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u="none">
                  <a:solidFill>
                    <a:srgbClr val="FFFFFF"/>
                  </a:solidFill>
                  <a:latin typeface="Arial"/>
                  <a:ea typeface="Arial"/>
                  <a:cs typeface="Arial"/>
                  <a:sym typeface="Arial"/>
                </a:rPr>
                <a:t>Want to go to college?</a:t>
              </a:r>
              <a:endParaRPr/>
            </a:p>
          </p:txBody>
        </p:sp>
        <p:sp>
          <p:nvSpPr>
            <p:cNvPr id="434" name="Google Shape;434;p12"/>
            <p:cNvSpPr txBox="1"/>
            <p:nvPr/>
          </p:nvSpPr>
          <p:spPr>
            <a:xfrm>
              <a:off x="0" y="0"/>
              <a:ext cx="5840755" cy="42746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a:solidFill>
                    <a:srgbClr val="FED531"/>
                  </a:solidFill>
                  <a:latin typeface="Poppins"/>
                  <a:ea typeface="Poppins"/>
                  <a:cs typeface="Poppins"/>
                  <a:sym typeface="Poppins"/>
                </a:rPr>
                <a:t>Question 01</a:t>
              </a:r>
              <a:endParaRPr/>
            </a:p>
          </p:txBody>
        </p:sp>
      </p:grpSp>
      <p:sp>
        <p:nvSpPr>
          <p:cNvPr id="435" name="Google Shape;435;p12"/>
          <p:cNvSpPr txBox="1"/>
          <p:nvPr/>
        </p:nvSpPr>
        <p:spPr>
          <a:xfrm>
            <a:off x="1395622" y="6924523"/>
            <a:ext cx="1403747"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Answer 01</a:t>
            </a:r>
            <a:endParaRPr/>
          </a:p>
        </p:txBody>
      </p:sp>
      <p:sp>
        <p:nvSpPr>
          <p:cNvPr id="436" name="Google Shape;436;p12"/>
          <p:cNvSpPr txBox="1"/>
          <p:nvPr/>
        </p:nvSpPr>
        <p:spPr>
          <a:xfrm>
            <a:off x="7225688" y="7639873"/>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None/>
            </a:pPr>
            <a:r>
              <a:rPr lang="en-US" sz="4800" dirty="0">
                <a:solidFill>
                  <a:srgbClr val="FFFFFF"/>
                </a:solidFill>
              </a:rPr>
              <a:t>52</a:t>
            </a:r>
            <a:r>
              <a:rPr lang="en-US" sz="4800" dirty="0">
                <a:solidFill>
                  <a:srgbClr val="FFFFFF"/>
                </a:solidFill>
                <a:latin typeface="Arial"/>
                <a:ea typeface="Arial"/>
                <a:cs typeface="Arial"/>
                <a:sym typeface="Arial"/>
              </a:rPr>
              <a:t>%</a:t>
            </a:r>
            <a:endParaRPr dirty="0"/>
          </a:p>
        </p:txBody>
      </p:sp>
      <p:grpSp>
        <p:nvGrpSpPr>
          <p:cNvPr id="437" name="Google Shape;437;p12"/>
          <p:cNvGrpSpPr/>
          <p:nvPr/>
        </p:nvGrpSpPr>
        <p:grpSpPr>
          <a:xfrm>
            <a:off x="7187588" y="4654938"/>
            <a:ext cx="2342683" cy="1878857"/>
            <a:chOff x="0" y="0"/>
            <a:chExt cx="5840755" cy="2505142"/>
          </a:xfrm>
        </p:grpSpPr>
        <p:sp>
          <p:nvSpPr>
            <p:cNvPr id="438" name="Google Shape;438;p12"/>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u="none">
                  <a:solidFill>
                    <a:srgbClr val="FFFFFF"/>
                  </a:solidFill>
                  <a:latin typeface="Arial"/>
                  <a:ea typeface="Arial"/>
                  <a:cs typeface="Arial"/>
                  <a:sym typeface="Arial"/>
                </a:rPr>
                <a:t>Enroll in college?</a:t>
              </a:r>
              <a:endParaRPr/>
            </a:p>
          </p:txBody>
        </p:sp>
        <p:sp>
          <p:nvSpPr>
            <p:cNvPr id="439" name="Google Shape;439;p12"/>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Question 02</a:t>
              </a:r>
              <a:endParaRPr/>
            </a:p>
          </p:txBody>
        </p:sp>
      </p:grpSp>
      <p:sp>
        <p:nvSpPr>
          <p:cNvPr id="440" name="Google Shape;440;p12"/>
          <p:cNvSpPr txBox="1"/>
          <p:nvPr/>
        </p:nvSpPr>
        <p:spPr>
          <a:xfrm>
            <a:off x="7225688" y="6917606"/>
            <a:ext cx="2187889" cy="32124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Answer 02</a:t>
            </a:r>
            <a:endParaRPr/>
          </a:p>
        </p:txBody>
      </p:sp>
      <p:grpSp>
        <p:nvGrpSpPr>
          <p:cNvPr id="441" name="Google Shape;441;p12"/>
          <p:cNvGrpSpPr/>
          <p:nvPr/>
        </p:nvGrpSpPr>
        <p:grpSpPr>
          <a:xfrm>
            <a:off x="12173594" y="4550995"/>
            <a:ext cx="5668216" cy="1878857"/>
            <a:chOff x="0" y="0"/>
            <a:chExt cx="5840755" cy="2505142"/>
          </a:xfrm>
        </p:grpSpPr>
        <p:sp>
          <p:nvSpPr>
            <p:cNvPr id="442" name="Google Shape;442;p12"/>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FFFFF"/>
                  </a:solidFill>
                  <a:latin typeface="Arial"/>
                  <a:ea typeface="Arial"/>
                  <a:cs typeface="Arial"/>
                  <a:sym typeface="Arial"/>
                </a:rPr>
                <a:t>Earn a 2-year or 4-year degree?</a:t>
              </a:r>
              <a:endParaRPr/>
            </a:p>
          </p:txBody>
        </p:sp>
        <p:sp>
          <p:nvSpPr>
            <p:cNvPr id="443" name="Google Shape;443;p12"/>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Question 03</a:t>
              </a:r>
              <a:endParaRPr/>
            </a:p>
          </p:txBody>
        </p:sp>
      </p:grpSp>
      <p:sp>
        <p:nvSpPr>
          <p:cNvPr id="444" name="Google Shape;444;p12"/>
          <p:cNvSpPr txBox="1"/>
          <p:nvPr/>
        </p:nvSpPr>
        <p:spPr>
          <a:xfrm>
            <a:off x="12192644" y="6924523"/>
            <a:ext cx="4380566"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2100" b="1" i="0" u="none" strike="noStrike" cap="none">
                <a:solidFill>
                  <a:srgbClr val="FED531"/>
                </a:solidFill>
                <a:latin typeface="Poppins"/>
                <a:ea typeface="Poppins"/>
                <a:cs typeface="Poppins"/>
                <a:sym typeface="Poppins"/>
              </a:rPr>
              <a:t>Answer 03</a:t>
            </a:r>
            <a:endParaRPr/>
          </a:p>
        </p:txBody>
      </p:sp>
      <p:sp>
        <p:nvSpPr>
          <p:cNvPr id="445" name="Google Shape;445;p12"/>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447" name="Google Shape;447;p12"/>
          <p:cNvSpPr txBox="1"/>
          <p:nvPr/>
        </p:nvSpPr>
        <p:spPr>
          <a:xfrm>
            <a:off x="12192644" y="7574187"/>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None/>
            </a:pPr>
            <a:r>
              <a:rPr lang="en-US" sz="4800">
                <a:solidFill>
                  <a:srgbClr val="FFFFFF"/>
                </a:solidFill>
                <a:latin typeface="Arial"/>
                <a:ea typeface="Arial"/>
                <a:cs typeface="Arial"/>
                <a:sym typeface="Arial"/>
              </a:rPr>
              <a:t>10%</a:t>
            </a:r>
            <a:endParaRPr/>
          </a:p>
        </p:txBody>
      </p:sp>
      <p:sp>
        <p:nvSpPr>
          <p:cNvPr id="3" name="Google Shape;436;p12">
            <a:extLst>
              <a:ext uri="{FF2B5EF4-FFF2-40B4-BE49-F238E27FC236}">
                <a16:creationId xmlns:a16="http://schemas.microsoft.com/office/drawing/2014/main" id="{A2D474DC-9B4C-4675-D6DB-CBAD01A5095F}"/>
              </a:ext>
            </a:extLst>
          </p:cNvPr>
          <p:cNvSpPr txBox="1"/>
          <p:nvPr/>
        </p:nvSpPr>
        <p:spPr>
          <a:xfrm>
            <a:off x="1339932" y="7635842"/>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None/>
            </a:pPr>
            <a:r>
              <a:rPr lang="en-US" sz="4800">
                <a:solidFill>
                  <a:srgbClr val="FFFFFF"/>
                </a:solidFill>
              </a:rPr>
              <a:t>91</a:t>
            </a:r>
            <a:r>
              <a:rPr lang="en-US" sz="4800">
                <a:solidFill>
                  <a:srgbClr val="FFFFFF"/>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2"/>
        <p:cNvGrpSpPr/>
        <p:nvPr/>
      </p:nvGrpSpPr>
      <p:grpSpPr>
        <a:xfrm>
          <a:off x="0" y="0"/>
          <a:ext cx="0" cy="0"/>
          <a:chOff x="0" y="0"/>
          <a:chExt cx="0" cy="0"/>
        </a:xfrm>
      </p:grpSpPr>
      <p:pic>
        <p:nvPicPr>
          <p:cNvPr id="453" name="Google Shape;453;p13" descr="A group of people sitting in chairs&#10;&#10;Description automatically generated with medium confidence"/>
          <p:cNvPicPr preferRelativeResize="0"/>
          <p:nvPr/>
        </p:nvPicPr>
        <p:blipFill rotWithShape="1">
          <a:blip r:embed="rId3">
            <a:alphaModFix/>
          </a:blip>
          <a:srcRect/>
          <a:stretch/>
        </p:blipFill>
        <p:spPr>
          <a:xfrm>
            <a:off x="8077200" y="0"/>
            <a:ext cx="13411201" cy="8939888"/>
          </a:xfrm>
          <a:prstGeom prst="rect">
            <a:avLst/>
          </a:prstGeom>
          <a:noFill/>
          <a:ln>
            <a:noFill/>
          </a:ln>
        </p:spPr>
      </p:pic>
      <p:sp>
        <p:nvSpPr>
          <p:cNvPr id="454" name="Google Shape;454;p13"/>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5" name="Google Shape;455;p13"/>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456" name="Google Shape;456;p13"/>
          <p:cNvGrpSpPr/>
          <p:nvPr/>
        </p:nvGrpSpPr>
        <p:grpSpPr>
          <a:xfrm>
            <a:off x="381000" y="2353380"/>
            <a:ext cx="7795766" cy="6373288"/>
            <a:chOff x="0" y="0"/>
            <a:chExt cx="8384481" cy="8497715"/>
          </a:xfrm>
        </p:grpSpPr>
        <p:sp>
          <p:nvSpPr>
            <p:cNvPr id="457" name="Google Shape;457;p13"/>
            <p:cNvSpPr txBox="1"/>
            <p:nvPr/>
          </p:nvSpPr>
          <p:spPr>
            <a:xfrm>
              <a:off x="0" y="741748"/>
              <a:ext cx="8384481" cy="7755967"/>
            </a:xfrm>
            <a:prstGeom prst="rect">
              <a:avLst/>
            </a:prstGeom>
            <a:noFill/>
            <a:ln>
              <a:noFill/>
            </a:ln>
          </p:spPr>
          <p:txBody>
            <a:bodyPr spcFirstLastPara="1" wrap="square" lIns="0" tIns="0" rIns="0" bIns="0" anchor="t" anchorCtr="0">
              <a:spAutoFit/>
            </a:bodyPr>
            <a:lstStyle/>
            <a:p>
              <a:pPr marL="514350" marR="0" lvl="1" indent="-514350" algn="l" rtl="0">
                <a:spcBef>
                  <a:spcPts val="0"/>
                </a:spcBef>
                <a:spcAft>
                  <a:spcPts val="0"/>
                </a:spcAft>
                <a:buClr>
                  <a:srgbClr val="0A1F41"/>
                </a:buClr>
                <a:buSzPts val="5400"/>
                <a:buFont typeface="Arial"/>
                <a:buAutoNum type="arabicPeriod"/>
              </a:pPr>
              <a:r>
                <a:rPr lang="en-US" sz="5400" b="0" i="0" u="none" strike="noStrike" cap="none">
                  <a:solidFill>
                    <a:srgbClr val="0A1F41"/>
                  </a:solidFill>
                  <a:latin typeface="Arial"/>
                  <a:ea typeface="Arial"/>
                  <a:cs typeface="Arial"/>
                  <a:sym typeface="Arial"/>
                </a:rPr>
                <a:t>How do you feel about college?</a:t>
              </a:r>
              <a:endParaRPr/>
            </a:p>
            <a:p>
              <a:pPr marL="514350" marR="0" lvl="1" indent="-514350" algn="l" rtl="0">
                <a:spcBef>
                  <a:spcPts val="0"/>
                </a:spcBef>
                <a:spcAft>
                  <a:spcPts val="0"/>
                </a:spcAft>
                <a:buClr>
                  <a:srgbClr val="0A1F41"/>
                </a:buClr>
                <a:buSzPts val="5400"/>
                <a:buFont typeface="Arial"/>
                <a:buAutoNum type="arabicPeriod"/>
              </a:pPr>
              <a:r>
                <a:rPr lang="en-US" sz="5400" b="0" i="0" u="none" strike="noStrike" cap="none">
                  <a:solidFill>
                    <a:srgbClr val="0A1F41"/>
                  </a:solidFill>
                  <a:latin typeface="Arial"/>
                  <a:ea typeface="Arial"/>
                  <a:cs typeface="Arial"/>
                  <a:sym typeface="Arial"/>
                </a:rPr>
                <a:t>What are your fears or concerns about college for your youth? </a:t>
              </a:r>
              <a:endParaRPr sz="5400" b="0" i="0" u="none" strike="noStrike" cap="none">
                <a:solidFill>
                  <a:srgbClr val="0A1F41"/>
                </a:solidFill>
                <a:latin typeface="Arial"/>
                <a:ea typeface="Arial"/>
                <a:cs typeface="Arial"/>
                <a:sym typeface="Arial"/>
              </a:endParaRPr>
            </a:p>
            <a:p>
              <a:pPr marL="514350" marR="0" lvl="1" indent="-514350" algn="l" rtl="0">
                <a:spcBef>
                  <a:spcPts val="0"/>
                </a:spcBef>
                <a:spcAft>
                  <a:spcPts val="0"/>
                </a:spcAft>
                <a:buClr>
                  <a:srgbClr val="0A1F41"/>
                </a:buClr>
                <a:buSzPts val="5400"/>
                <a:buFont typeface="Arial"/>
                <a:buAutoNum type="arabicPeriod"/>
              </a:pPr>
              <a:r>
                <a:rPr lang="en-US" sz="5400" b="0" i="0" u="none" strike="noStrike" cap="none">
                  <a:solidFill>
                    <a:srgbClr val="0A1F41"/>
                  </a:solidFill>
                  <a:latin typeface="Arial"/>
                  <a:ea typeface="Arial"/>
                  <a:cs typeface="Arial"/>
                  <a:sym typeface="Arial"/>
                </a:rPr>
                <a:t>What questions do you have about college?</a:t>
              </a:r>
              <a:endParaRPr sz="5400" b="0" i="0" u="none" strike="noStrike" cap="none">
                <a:solidFill>
                  <a:srgbClr val="0A1F41"/>
                </a:solidFill>
                <a:latin typeface="Arial"/>
                <a:ea typeface="Arial"/>
                <a:cs typeface="Arial"/>
                <a:sym typeface="Arial"/>
              </a:endParaRPr>
            </a:p>
          </p:txBody>
        </p:sp>
        <p:sp>
          <p:nvSpPr>
            <p:cNvPr id="458" name="Google Shape;458;p13"/>
            <p:cNvSpPr txBox="1"/>
            <p:nvPr/>
          </p:nvSpPr>
          <p:spPr>
            <a:xfrm>
              <a:off x="0" y="0"/>
              <a:ext cx="4892318" cy="1325149"/>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None/>
              </a:pPr>
              <a:r>
                <a:rPr lang="en-US" sz="6000" b="1">
                  <a:solidFill>
                    <a:srgbClr val="4848D1"/>
                  </a:solidFill>
                  <a:latin typeface="Poppins"/>
                  <a:ea typeface="Poppins"/>
                  <a:cs typeface="Poppins"/>
                  <a:sym typeface="Poppins"/>
                </a:rPr>
                <a:t>Reflection</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64"/>
        <p:cNvGrpSpPr/>
        <p:nvPr/>
      </p:nvGrpSpPr>
      <p:grpSpPr>
        <a:xfrm>
          <a:off x="0" y="0"/>
          <a:ext cx="0" cy="0"/>
          <a:chOff x="0" y="0"/>
          <a:chExt cx="0" cy="0"/>
        </a:xfrm>
      </p:grpSpPr>
      <p:sp>
        <p:nvSpPr>
          <p:cNvPr id="465" name="Google Shape;465;p14"/>
          <p:cNvSpPr/>
          <p:nvPr/>
        </p:nvSpPr>
        <p:spPr>
          <a:xfrm>
            <a:off x="0" y="-575876"/>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466" name="Google Shape;466;p14"/>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467" name="Google Shape;467;p14"/>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468" name="Google Shape;468;p14"/>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470" name="Google Shape;470;p14"/>
          <p:cNvSpPr txBox="1"/>
          <p:nvPr/>
        </p:nvSpPr>
        <p:spPr>
          <a:xfrm>
            <a:off x="952500" y="5028768"/>
            <a:ext cx="16383000" cy="2585323"/>
          </a:xfrm>
          <a:prstGeom prst="rect">
            <a:avLst/>
          </a:prstGeom>
          <a:solidFill>
            <a:srgbClr val="4848D1"/>
          </a:solidFill>
          <a:ln>
            <a:noFill/>
          </a:ln>
        </p:spPr>
        <p:txBody>
          <a:bodyPr spcFirstLastPara="1" wrap="square" lIns="91425" tIns="45700" rIns="91425" bIns="45700" anchor="t" anchorCtr="0">
            <a:spAutoFit/>
          </a:bodyPr>
          <a:lstStyle/>
          <a:p>
            <a:pPr algn="ctr"/>
            <a:r>
              <a:rPr lang="en-US" sz="5400" u="sng">
                <a:solidFill>
                  <a:schemeClr val="bg1"/>
                </a:solidFill>
                <a:sym typeface="Arial"/>
                <a:hlinkClick r:id="rId3">
                  <a:extLst>
                    <a:ext uri="{A12FA001-AC4F-418D-AE19-62706E023703}">
                      <ahyp:hlinkClr xmlns:ahyp="http://schemas.microsoft.com/office/drawing/2018/hyperlinkcolor" val="tx"/>
                    </a:ext>
                  </a:extLst>
                </a:hlinkClick>
              </a:rPr>
              <a:t>Youth share about their inner feelings regarding attending college when they were in middle school and high school.</a:t>
            </a:r>
            <a:r>
              <a:rPr lang="en-US" sz="5400" u="sng">
                <a:solidFill>
                  <a:schemeClr val="bg1"/>
                </a:solidFill>
                <a:hlinkClick r:id="rId3">
                  <a:extLst>
                    <a:ext uri="{A12FA001-AC4F-418D-AE19-62706E023703}">
                      <ahyp:hlinkClr xmlns:ahyp="http://schemas.microsoft.com/office/drawing/2018/hyperlinkcolor" val="tx"/>
                    </a:ext>
                  </a:extLst>
                </a:hlinkClick>
              </a:rPr>
              <a:t> </a:t>
            </a:r>
            <a:endParaRPr sz="54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75"/>
        <p:cNvGrpSpPr/>
        <p:nvPr/>
      </p:nvGrpSpPr>
      <p:grpSpPr>
        <a:xfrm>
          <a:off x="0" y="0"/>
          <a:ext cx="0" cy="0"/>
          <a:chOff x="0" y="0"/>
          <a:chExt cx="0" cy="0"/>
        </a:xfrm>
      </p:grpSpPr>
      <p:sp>
        <p:nvSpPr>
          <p:cNvPr id="476" name="Google Shape;476;p15"/>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477" name="Google Shape;477;p15"/>
          <p:cNvSpPr/>
          <p:nvPr/>
        </p:nvSpPr>
        <p:spPr>
          <a:xfrm rot="-241940">
            <a:off x="-504211" y="-1546907"/>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478" name="Google Shape;478;p15"/>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479" name="Google Shape;479;p15"/>
          <p:cNvSpPr txBox="1"/>
          <p:nvPr/>
        </p:nvSpPr>
        <p:spPr>
          <a:xfrm rot="-1797849">
            <a:off x="3319534" y="1861997"/>
            <a:ext cx="10841149" cy="3455461"/>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6603" b="1" dirty="0">
                <a:solidFill>
                  <a:srgbClr val="FFFFFF"/>
                </a:solidFill>
                <a:latin typeface="Poppins"/>
                <a:ea typeface="Poppins"/>
                <a:cs typeface="Poppins"/>
                <a:sym typeface="Poppins"/>
              </a:rPr>
              <a:t>What unique barriers </a:t>
            </a:r>
            <a:endParaRPr sz="6603" b="1" dirty="0">
              <a:solidFill>
                <a:srgbClr val="FFFFFF"/>
              </a:solidFill>
              <a:latin typeface="Poppins"/>
              <a:ea typeface="Poppins"/>
              <a:cs typeface="Poppins"/>
              <a:sym typeface="Poppins"/>
            </a:endParaRPr>
          </a:p>
          <a:p>
            <a:pPr marL="0" marR="0" lvl="0" indent="0" algn="ctr" rtl="0">
              <a:lnSpc>
                <a:spcPct val="119991"/>
              </a:lnSpc>
              <a:spcBef>
                <a:spcPts val="0"/>
              </a:spcBef>
              <a:spcAft>
                <a:spcPts val="0"/>
              </a:spcAft>
              <a:buNone/>
            </a:pPr>
            <a:r>
              <a:rPr lang="en-US" sz="6603" b="1" dirty="0">
                <a:solidFill>
                  <a:srgbClr val="FFFFFF"/>
                </a:solidFill>
                <a:latin typeface="Poppins"/>
                <a:ea typeface="Poppins"/>
                <a:cs typeface="Poppins"/>
                <a:sym typeface="Poppins"/>
              </a:rPr>
              <a:t>do foster youth face in higher education?</a:t>
            </a:r>
            <a:endParaRPr sz="6603" b="1" dirty="0">
              <a:solidFill>
                <a:srgbClr val="FED53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485"/>
        <p:cNvGrpSpPr/>
        <p:nvPr/>
      </p:nvGrpSpPr>
      <p:grpSpPr>
        <a:xfrm>
          <a:off x="0" y="0"/>
          <a:ext cx="0" cy="0"/>
          <a:chOff x="0" y="0"/>
          <a:chExt cx="0" cy="0"/>
        </a:xfrm>
      </p:grpSpPr>
      <p:grpSp>
        <p:nvGrpSpPr>
          <p:cNvPr id="486" name="Google Shape;486;p16"/>
          <p:cNvGrpSpPr/>
          <p:nvPr/>
        </p:nvGrpSpPr>
        <p:grpSpPr>
          <a:xfrm>
            <a:off x="6221187" y="767275"/>
            <a:ext cx="4294413" cy="920520"/>
            <a:chOff x="0" y="0"/>
            <a:chExt cx="2669111" cy="744745"/>
          </a:xfrm>
        </p:grpSpPr>
        <p:sp>
          <p:nvSpPr>
            <p:cNvPr id="487" name="Google Shape;487;p1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490" name="Google Shape;490;p16"/>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491" name="Google Shape;491;p16"/>
          <p:cNvSpPr txBox="1"/>
          <p:nvPr/>
        </p:nvSpPr>
        <p:spPr>
          <a:xfrm>
            <a:off x="6755307" y="1793971"/>
            <a:ext cx="6602435" cy="4782463"/>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Elijah is a youth who has experienced several school changes while in care. Could this present a challenge to his college success? </a:t>
            </a:r>
            <a:endParaRPr/>
          </a:p>
          <a:p>
            <a:pPr marL="0" marR="0" lvl="0" indent="0" algn="l" rtl="0">
              <a:lnSpc>
                <a:spcPct val="107000"/>
              </a:lnSpc>
              <a:spcBef>
                <a:spcPts val="800"/>
              </a:spcBef>
              <a:spcAft>
                <a:spcPts val="0"/>
              </a:spcAft>
              <a:buNone/>
            </a:pPr>
            <a:endParaRPr sz="4000">
              <a:solidFill>
                <a:schemeClr val="dk1"/>
              </a:solidFill>
              <a:latin typeface="Arial"/>
              <a:ea typeface="Arial"/>
              <a:cs typeface="Arial"/>
              <a:sym typeface="Arial"/>
            </a:endParaRPr>
          </a:p>
          <a:p>
            <a:pPr marL="0" marR="0" lvl="0" indent="0" algn="l" rtl="0">
              <a:lnSpc>
                <a:spcPct val="107000"/>
              </a:lnSpc>
              <a:spcBef>
                <a:spcPts val="800"/>
              </a:spcBef>
              <a:spcAft>
                <a:spcPts val="0"/>
              </a:spcAft>
              <a:buNone/>
            </a:pPr>
            <a:r>
              <a:rPr lang="en-US" sz="4000" b="1">
                <a:solidFill>
                  <a:schemeClr val="dk1"/>
                </a:solidFill>
                <a:latin typeface="Arial"/>
                <a:ea typeface="Arial"/>
                <a:cs typeface="Arial"/>
                <a:sym typeface="Arial"/>
              </a:rPr>
              <a:t>Yes or No? </a:t>
            </a:r>
            <a:endParaRPr sz="4000" b="1">
              <a:solidFill>
                <a:schemeClr val="dk1"/>
              </a:solidFill>
              <a:latin typeface="Arial"/>
              <a:ea typeface="Arial"/>
              <a:cs typeface="Arial"/>
              <a:sym typeface="Arial"/>
            </a:endParaRPr>
          </a:p>
        </p:txBody>
      </p:sp>
      <p:sp>
        <p:nvSpPr>
          <p:cNvPr id="492" name="Google Shape;492;p16"/>
          <p:cNvSpPr txBox="1"/>
          <p:nvPr/>
        </p:nvSpPr>
        <p:spPr>
          <a:xfrm>
            <a:off x="6571042" y="1152334"/>
            <a:ext cx="2953067"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None/>
            </a:pPr>
            <a:r>
              <a:rPr lang="en-US" sz="3200" b="1">
                <a:solidFill>
                  <a:srgbClr val="0A1F41"/>
                </a:solidFill>
                <a:latin typeface="Poppins"/>
                <a:ea typeface="Poppins"/>
                <a:cs typeface="Poppins"/>
                <a:sym typeface="Poppins"/>
              </a:rPr>
              <a:t>Scenario #1</a:t>
            </a:r>
            <a:endParaRPr/>
          </a:p>
        </p:txBody>
      </p:sp>
      <p:sp>
        <p:nvSpPr>
          <p:cNvPr id="493" name="Google Shape;493;p16"/>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14300844" y="515500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16"/>
          <p:cNvGrpSpPr/>
          <p:nvPr/>
        </p:nvGrpSpPr>
        <p:grpSpPr>
          <a:xfrm>
            <a:off x="7638283" y="7703364"/>
            <a:ext cx="3577439" cy="558561"/>
            <a:chOff x="0" y="-2"/>
            <a:chExt cx="2669111" cy="744747"/>
          </a:xfrm>
        </p:grpSpPr>
        <p:sp>
          <p:nvSpPr>
            <p:cNvPr id="498" name="Google Shape;498;p1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545632" y="-2"/>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latin typeface="Poppins"/>
                  <a:ea typeface="Poppins"/>
                  <a:cs typeface="Poppins"/>
                  <a:sym typeface="Poppins"/>
                </a:rPr>
                <a:t>Yes!</a:t>
              </a:r>
              <a:endParaRPr/>
            </a:p>
          </p:txBody>
        </p:sp>
      </p:grpSp>
      <p:pic>
        <p:nvPicPr>
          <p:cNvPr id="501" name="Google Shape;501;p16" descr="A picture containing grass, outdoor, person, child&#10;&#10;Description automatically generated"/>
          <p:cNvPicPr preferRelativeResize="0"/>
          <p:nvPr/>
        </p:nvPicPr>
        <p:blipFill rotWithShape="1">
          <a:blip r:embed="rId3">
            <a:alphaModFix/>
          </a:blip>
          <a:srcRect l="8969" t="24893" r="6830"/>
          <a:stretch/>
        </p:blipFill>
        <p:spPr>
          <a:xfrm>
            <a:off x="-18419" y="767275"/>
            <a:ext cx="5774521" cy="77262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06"/>
        <p:cNvGrpSpPr/>
        <p:nvPr/>
      </p:nvGrpSpPr>
      <p:grpSpPr>
        <a:xfrm>
          <a:off x="0" y="0"/>
          <a:ext cx="0" cy="0"/>
          <a:chOff x="0" y="0"/>
          <a:chExt cx="0" cy="0"/>
        </a:xfrm>
      </p:grpSpPr>
      <p:sp>
        <p:nvSpPr>
          <p:cNvPr id="507" name="Google Shape;507;p1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508" name="Google Shape;508;p1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509" name="Google Shape;509;p1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510" name="Google Shape;510;p17"/>
          <p:cNvSpPr txBox="1"/>
          <p:nvPr/>
        </p:nvSpPr>
        <p:spPr>
          <a:xfrm rot="-1772599">
            <a:off x="5415415" y="3352689"/>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Helpful Tip!</a:t>
            </a:r>
            <a:endParaRPr sz="7003" b="1">
              <a:solidFill>
                <a:srgbClr val="FED531"/>
              </a:solidFill>
              <a:latin typeface="Poppins"/>
              <a:ea typeface="Poppins"/>
              <a:cs typeface="Poppins"/>
              <a:sym typeface="Poppins"/>
            </a:endParaRPr>
          </a:p>
        </p:txBody>
      </p:sp>
      <p:sp>
        <p:nvSpPr>
          <p:cNvPr id="512" name="Google Shape;512;p17"/>
          <p:cNvSpPr txBox="1"/>
          <p:nvPr/>
        </p:nvSpPr>
        <p:spPr>
          <a:xfrm>
            <a:off x="10108325" y="5213725"/>
            <a:ext cx="7356300" cy="39518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dirty="0">
                <a:solidFill>
                  <a:srgbClr val="FFFFFF"/>
                </a:solidFill>
                <a:latin typeface="Arial"/>
                <a:ea typeface="Arial"/>
                <a:cs typeface="Arial"/>
                <a:sym typeface="Arial"/>
              </a:rPr>
              <a:t>Caregivers can support students to stay in their school of origin if they change placements, if it is determined to be in their best interest. </a:t>
            </a:r>
            <a:br>
              <a:rPr lang="en-US" sz="3000" dirty="0">
                <a:solidFill>
                  <a:srgbClr val="FFFFFF"/>
                </a:solidFill>
                <a:latin typeface="Arial"/>
                <a:ea typeface="Arial"/>
                <a:cs typeface="Arial"/>
                <a:sym typeface="Arial"/>
              </a:rPr>
            </a:br>
            <a:endParaRPr sz="3000" dirty="0">
              <a:solidFill>
                <a:srgbClr val="FFFFFF"/>
              </a:solidFill>
              <a:latin typeface="Arial"/>
              <a:ea typeface="Arial"/>
              <a:cs typeface="Arial"/>
              <a:sym typeface="Arial"/>
            </a:endParaRPr>
          </a:p>
          <a:p>
            <a:pPr marL="0" marR="0" lvl="0" indent="0" algn="l" rtl="0">
              <a:lnSpc>
                <a:spcPct val="120000"/>
              </a:lnSpc>
              <a:spcBef>
                <a:spcPts val="0"/>
              </a:spcBef>
              <a:spcAft>
                <a:spcPts val="0"/>
              </a:spcAft>
              <a:buNone/>
            </a:pPr>
            <a:r>
              <a:rPr lang="en-US" sz="3000" dirty="0">
                <a:solidFill>
                  <a:srgbClr val="FFFFFF"/>
                </a:solidFill>
                <a:latin typeface="Arial"/>
                <a:ea typeface="Arial"/>
                <a:cs typeface="Arial"/>
                <a:sym typeface="Arial"/>
              </a:rPr>
              <a:t>Learn more at</a:t>
            </a:r>
            <a:r>
              <a:rPr lang="en-US" sz="3000" dirty="0">
                <a:solidFill>
                  <a:srgbClr val="FFFFFF"/>
                </a:solidFill>
                <a:latin typeface="+mn-lt"/>
                <a:ea typeface="Arial"/>
                <a:cs typeface="Arial"/>
                <a:sym typeface="Arial"/>
              </a:rPr>
              <a:t>: </a:t>
            </a:r>
            <a:r>
              <a:rPr lang="en-US" sz="3000" dirty="0">
                <a:solidFill>
                  <a:schemeClr val="bg1"/>
                </a:solidFill>
                <a:effectLst/>
                <a:latin typeface="+mn-lt"/>
              </a:rPr>
              <a:t>http://www.cfyetf.org/publications.htm</a:t>
            </a:r>
            <a:endParaRPr sz="3000" dirty="0">
              <a:solidFill>
                <a:schemeClr val="bg1"/>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17"/>
        <p:cNvGrpSpPr/>
        <p:nvPr/>
      </p:nvGrpSpPr>
      <p:grpSpPr>
        <a:xfrm>
          <a:off x="0" y="0"/>
          <a:ext cx="0" cy="0"/>
          <a:chOff x="0" y="0"/>
          <a:chExt cx="0" cy="0"/>
        </a:xfrm>
      </p:grpSpPr>
      <p:grpSp>
        <p:nvGrpSpPr>
          <p:cNvPr id="518" name="Google Shape;518;p18"/>
          <p:cNvGrpSpPr/>
          <p:nvPr/>
        </p:nvGrpSpPr>
        <p:grpSpPr>
          <a:xfrm>
            <a:off x="6284102" y="739222"/>
            <a:ext cx="4294413" cy="920520"/>
            <a:chOff x="0" y="0"/>
            <a:chExt cx="2669111" cy="744745"/>
          </a:xfrm>
        </p:grpSpPr>
        <p:sp>
          <p:nvSpPr>
            <p:cNvPr id="519" name="Google Shape;519;p1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22" name="Google Shape;522;p18"/>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23" name="Google Shape;523;p18"/>
          <p:cNvSpPr txBox="1"/>
          <p:nvPr/>
        </p:nvSpPr>
        <p:spPr>
          <a:xfrm>
            <a:off x="6708702" y="1793971"/>
            <a:ext cx="8607498" cy="6755183"/>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dirty="0">
                <a:solidFill>
                  <a:schemeClr val="dk1"/>
                </a:solidFill>
                <a:latin typeface="Arial"/>
                <a:ea typeface="Arial"/>
                <a:cs typeface="Arial"/>
                <a:sym typeface="Arial"/>
              </a:rPr>
              <a:t>Ashley is a sophomore at a local high school. She wants to become a graphic designer. However, because of her recent suspension and low grades, her caregivers doubt she will be able to go to or succeed in college. Might the attitude of her caregivers present a challenge to her college success?</a:t>
            </a:r>
            <a:endParaRPr sz="4000" dirty="0">
              <a:solidFill>
                <a:schemeClr val="dk1"/>
              </a:solidFill>
              <a:latin typeface="Arial"/>
              <a:ea typeface="Arial"/>
              <a:cs typeface="Arial"/>
              <a:sym typeface="Arial"/>
            </a:endParaRPr>
          </a:p>
          <a:p>
            <a:pPr marL="0" marR="0" lvl="0" indent="0" algn="l" rtl="0">
              <a:lnSpc>
                <a:spcPct val="107000"/>
              </a:lnSpc>
              <a:spcBef>
                <a:spcPts val="800"/>
              </a:spcBef>
              <a:spcAft>
                <a:spcPts val="0"/>
              </a:spcAft>
              <a:buClr>
                <a:schemeClr val="dk1"/>
              </a:buClr>
              <a:buSzPts val="4000"/>
              <a:buFont typeface="Calibri"/>
              <a:buNone/>
            </a:pPr>
            <a:endParaRPr sz="40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4000"/>
              <a:buFont typeface="Arial"/>
              <a:buNone/>
            </a:pPr>
            <a:r>
              <a:rPr lang="en-US" sz="4000" b="1" i="0" u="none" strike="noStrike" cap="none" dirty="0">
                <a:solidFill>
                  <a:srgbClr val="000000"/>
                </a:solidFill>
                <a:latin typeface="Arial"/>
                <a:ea typeface="Arial"/>
                <a:cs typeface="Arial"/>
                <a:sym typeface="Arial"/>
              </a:rPr>
              <a:t>Yes or No? </a:t>
            </a:r>
            <a:endParaRPr sz="4000" b="1" i="0" u="none" strike="noStrike" cap="none" dirty="0">
              <a:solidFill>
                <a:srgbClr val="000000"/>
              </a:solidFill>
              <a:latin typeface="Arial"/>
              <a:ea typeface="Arial"/>
              <a:cs typeface="Arial"/>
              <a:sym typeface="Arial"/>
            </a:endParaRPr>
          </a:p>
        </p:txBody>
      </p:sp>
      <p:sp>
        <p:nvSpPr>
          <p:cNvPr id="524" name="Google Shape;524;p18"/>
          <p:cNvSpPr txBox="1"/>
          <p:nvPr/>
        </p:nvSpPr>
        <p:spPr>
          <a:xfrm>
            <a:off x="6571042" y="1152334"/>
            <a:ext cx="2953067"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#2</a:t>
            </a:r>
            <a:endParaRPr/>
          </a:p>
        </p:txBody>
      </p:sp>
      <p:sp>
        <p:nvSpPr>
          <p:cNvPr id="525" name="Google Shape;525;p18"/>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13591369" y="725105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18"/>
          <p:cNvGrpSpPr/>
          <p:nvPr/>
        </p:nvGrpSpPr>
        <p:grpSpPr>
          <a:xfrm>
            <a:off x="8361316" y="9345230"/>
            <a:ext cx="3577439" cy="558559"/>
            <a:chOff x="0" y="0"/>
            <a:chExt cx="2669111" cy="744745"/>
          </a:xfrm>
        </p:grpSpPr>
        <p:sp>
          <p:nvSpPr>
            <p:cNvPr id="530" name="Google Shape;530;p1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i="0" u="none" strike="noStrike" cap="none">
                  <a:solidFill>
                    <a:srgbClr val="000000"/>
                  </a:solidFill>
                  <a:latin typeface="Poppins"/>
                  <a:ea typeface="Poppins"/>
                  <a:cs typeface="Poppins"/>
                  <a:sym typeface="Poppins"/>
                </a:rPr>
                <a:t>Yes!</a:t>
              </a:r>
              <a:endParaRPr/>
            </a:p>
          </p:txBody>
        </p:sp>
      </p:grpSp>
      <p:pic>
        <p:nvPicPr>
          <p:cNvPr id="533" name="Google Shape;533;p18" descr="A person sitting on the grass&#10;&#10;Description automatically generated with low confidence"/>
          <p:cNvPicPr preferRelativeResize="0"/>
          <p:nvPr/>
        </p:nvPicPr>
        <p:blipFill rotWithShape="1">
          <a:blip r:embed="rId3">
            <a:alphaModFix/>
          </a:blip>
          <a:srcRect l="25413" r="18436"/>
          <a:stretch/>
        </p:blipFill>
        <p:spPr>
          <a:xfrm>
            <a:off x="-639472" y="767275"/>
            <a:ext cx="6659272" cy="78912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59"/>
        <p:cNvGrpSpPr/>
        <p:nvPr/>
      </p:nvGrpSpPr>
      <p:grpSpPr>
        <a:xfrm>
          <a:off x="0" y="0"/>
          <a:ext cx="0" cy="0"/>
          <a:chOff x="0" y="0"/>
          <a:chExt cx="0" cy="0"/>
        </a:xfrm>
      </p:grpSpPr>
      <p:sp>
        <p:nvSpPr>
          <p:cNvPr id="260" name="Google Shape;260;p2"/>
          <p:cNvSpPr/>
          <p:nvPr/>
        </p:nvSpPr>
        <p:spPr>
          <a:xfrm rot="-1206410">
            <a:off x="-272300" y="3580945"/>
            <a:ext cx="20811249" cy="10897296"/>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txBody>
          <a:bodyPr/>
          <a:lstStyle/>
          <a:p>
            <a:endParaRPr lang="en-US"/>
          </a:p>
        </p:txBody>
      </p:sp>
      <p:sp>
        <p:nvSpPr>
          <p:cNvPr id="261" name="Google Shape;261;p2"/>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txBody>
          <a:bodyPr/>
          <a:lstStyle/>
          <a:p>
            <a:endParaRPr lang="en-US"/>
          </a:p>
        </p:txBody>
      </p:sp>
      <p:sp>
        <p:nvSpPr>
          <p:cNvPr id="262" name="Google Shape;262;p2"/>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txBody>
          <a:bodyPr/>
          <a:lstStyle/>
          <a:p>
            <a:endParaRPr lang="en-US"/>
          </a:p>
        </p:txBody>
      </p:sp>
      <p:sp>
        <p:nvSpPr>
          <p:cNvPr id="263" name="Google Shape;263;p2"/>
          <p:cNvSpPr txBox="1"/>
          <p:nvPr/>
        </p:nvSpPr>
        <p:spPr>
          <a:xfrm rot="-1213303">
            <a:off x="832205" y="2776899"/>
            <a:ext cx="13010171" cy="1129668"/>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None/>
            </a:pPr>
            <a:r>
              <a:rPr lang="en-US" sz="7364" b="1" i="0" u="none" strike="noStrike" cap="none">
                <a:solidFill>
                  <a:srgbClr val="FED531"/>
                </a:solidFill>
                <a:latin typeface="Poppins"/>
                <a:ea typeface="Poppins"/>
                <a:cs typeface="Poppins"/>
                <a:sym typeface="Poppins"/>
              </a:rPr>
              <a:t>Acknowledgements</a:t>
            </a:r>
            <a:endParaRPr sz="7364" b="1" i="0" u="none" strike="noStrike" cap="none">
              <a:solidFill>
                <a:srgbClr val="F4592F"/>
              </a:solidFill>
              <a:latin typeface="Poppins"/>
              <a:ea typeface="Poppins"/>
              <a:cs typeface="Poppins"/>
              <a:sym typeface="Poppins"/>
            </a:endParaRPr>
          </a:p>
        </p:txBody>
      </p:sp>
      <p:sp>
        <p:nvSpPr>
          <p:cNvPr id="264" name="Google Shape;264;p2"/>
          <p:cNvSpPr txBox="1"/>
          <p:nvPr/>
        </p:nvSpPr>
        <p:spPr>
          <a:xfrm>
            <a:off x="7175762" y="4380136"/>
            <a:ext cx="10905300"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0" i="0" u="none" strike="noStrike" cap="none">
                <a:solidFill>
                  <a:srgbClr val="FED531"/>
                </a:solidFill>
                <a:latin typeface="Arial"/>
                <a:ea typeface="Arial"/>
                <a:cs typeface="Arial"/>
                <a:sym typeface="Arial"/>
              </a:rPr>
              <a:t>This presentation was created by John Burton Advocates for Youth (JBAY) with support from </a:t>
            </a:r>
            <a:r>
              <a:rPr lang="en-US" sz="3000">
                <a:solidFill>
                  <a:srgbClr val="FED531"/>
                </a:solidFill>
              </a:rPr>
              <a:t>UNITE-LA, </a:t>
            </a:r>
            <a:r>
              <a:rPr lang="en-US" sz="3000" b="0" i="0" u="none" strike="noStrike" cap="none">
                <a:solidFill>
                  <a:srgbClr val="FED531"/>
                </a:solidFill>
                <a:latin typeface="Arial"/>
                <a:ea typeface="Arial"/>
                <a:cs typeface="Arial"/>
                <a:sym typeface="Arial"/>
              </a:rPr>
              <a:t>the Foster and Kinship Care Education Programs of LA County, the LA County Department of Children and Family Services, Foster Parent College and the LA Opportunity Youth Collaborative (OYC).</a:t>
            </a:r>
            <a:endParaRPr/>
          </a:p>
        </p:txBody>
      </p:sp>
      <p:pic>
        <p:nvPicPr>
          <p:cNvPr id="265" name="Google Shape;265;p2" descr="Graphical user interface&#10;&#10;Description automatically generated with medium confidence"/>
          <p:cNvPicPr preferRelativeResize="0"/>
          <p:nvPr/>
        </p:nvPicPr>
        <p:blipFill rotWithShape="1">
          <a:blip r:embed="rId3">
            <a:alphaModFix/>
          </a:blip>
          <a:srcRect/>
          <a:stretch/>
        </p:blipFill>
        <p:spPr>
          <a:xfrm>
            <a:off x="1117104" y="8481703"/>
            <a:ext cx="3185563" cy="1299071"/>
          </a:xfrm>
          <a:prstGeom prst="rect">
            <a:avLst/>
          </a:prstGeom>
          <a:noFill/>
          <a:ln>
            <a:noFill/>
          </a:ln>
        </p:spPr>
      </p:pic>
      <p:pic>
        <p:nvPicPr>
          <p:cNvPr id="266" name="Google Shape;266;p2"/>
          <p:cNvPicPr preferRelativeResize="0"/>
          <p:nvPr/>
        </p:nvPicPr>
        <p:blipFill rotWithShape="1">
          <a:blip r:embed="rId4">
            <a:alphaModFix/>
          </a:blip>
          <a:srcRect/>
          <a:stretch/>
        </p:blipFill>
        <p:spPr>
          <a:xfrm>
            <a:off x="4070676" y="6811012"/>
            <a:ext cx="1778805" cy="1271249"/>
          </a:xfrm>
          <a:prstGeom prst="rect">
            <a:avLst/>
          </a:prstGeom>
          <a:noFill/>
          <a:ln>
            <a:noFill/>
          </a:ln>
        </p:spPr>
      </p:pic>
      <p:pic>
        <p:nvPicPr>
          <p:cNvPr id="267" name="Google Shape;267;p2" descr="Logo, company name&#10;&#10;Description automatically generated"/>
          <p:cNvPicPr preferRelativeResize="0"/>
          <p:nvPr/>
        </p:nvPicPr>
        <p:blipFill rotWithShape="1">
          <a:blip r:embed="rId5">
            <a:alphaModFix/>
          </a:blip>
          <a:srcRect/>
          <a:stretch/>
        </p:blipFill>
        <p:spPr>
          <a:xfrm>
            <a:off x="1193958" y="6811012"/>
            <a:ext cx="1778805" cy="1271249"/>
          </a:xfrm>
          <a:prstGeom prst="rect">
            <a:avLst/>
          </a:prstGeom>
          <a:noFill/>
          <a:ln>
            <a:noFill/>
          </a:ln>
        </p:spPr>
      </p:pic>
      <p:sp>
        <p:nvSpPr>
          <p:cNvPr id="268" name="Google Shape;268;p2"/>
          <p:cNvSpPr txBox="1"/>
          <p:nvPr/>
        </p:nvSpPr>
        <p:spPr>
          <a:xfrm>
            <a:off x="6947395" y="7043185"/>
            <a:ext cx="111120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1" u="none" strike="noStrike" cap="none">
                <a:solidFill>
                  <a:schemeClr val="lt1"/>
                </a:solidFill>
                <a:latin typeface="Arial"/>
                <a:ea typeface="Arial"/>
                <a:cs typeface="Arial"/>
                <a:sym typeface="Arial"/>
              </a:rPr>
              <a:t>This curriculum is part of an overall strategy within the LA OYC’s Foster Youth College Advancement Project initiative, led by JBAY, to increase postsecondary attainment for foster youth. </a:t>
            </a:r>
            <a:endParaRPr/>
          </a:p>
        </p:txBody>
      </p:sp>
      <p:pic>
        <p:nvPicPr>
          <p:cNvPr id="270" name="Google Shape;270;p2" descr="Text&#10;&#10;Description automatically generated with medium confidence"/>
          <p:cNvPicPr preferRelativeResize="0"/>
          <p:nvPr/>
        </p:nvPicPr>
        <p:blipFill rotWithShape="1">
          <a:blip r:embed="rId6">
            <a:alphaModFix/>
          </a:blip>
          <a:srcRect/>
          <a:stretch/>
        </p:blipFill>
        <p:spPr>
          <a:xfrm>
            <a:off x="5217548" y="8481703"/>
            <a:ext cx="3725977" cy="1299071"/>
          </a:xfrm>
          <a:prstGeom prst="rect">
            <a:avLst/>
          </a:prstGeom>
          <a:noFill/>
          <a:ln>
            <a:noFill/>
          </a:ln>
        </p:spPr>
      </p:pic>
      <p:pic>
        <p:nvPicPr>
          <p:cNvPr id="3" name="Picture 2" descr="Graphical user interface, text, application&#10;&#10;Description automatically generated with medium confidence">
            <a:extLst>
              <a:ext uri="{FF2B5EF4-FFF2-40B4-BE49-F238E27FC236}">
                <a16:creationId xmlns:a16="http://schemas.microsoft.com/office/drawing/2014/main" id="{B02DCF60-354A-1FAB-78E3-661070FECB87}"/>
              </a:ext>
            </a:extLst>
          </p:cNvPr>
          <p:cNvPicPr>
            <a:picLocks noChangeAspect="1"/>
          </p:cNvPicPr>
          <p:nvPr/>
        </p:nvPicPr>
        <p:blipFill>
          <a:blip r:embed="rId7"/>
          <a:stretch>
            <a:fillRect/>
          </a:stretch>
        </p:blipFill>
        <p:spPr>
          <a:xfrm>
            <a:off x="9456619" y="8481704"/>
            <a:ext cx="8624443" cy="12990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38"/>
        <p:cNvGrpSpPr/>
        <p:nvPr/>
      </p:nvGrpSpPr>
      <p:grpSpPr>
        <a:xfrm>
          <a:off x="0" y="0"/>
          <a:ext cx="0" cy="0"/>
          <a:chOff x="0" y="0"/>
          <a:chExt cx="0" cy="0"/>
        </a:xfrm>
      </p:grpSpPr>
      <p:grpSp>
        <p:nvGrpSpPr>
          <p:cNvPr id="539" name="Google Shape;539;p19"/>
          <p:cNvGrpSpPr/>
          <p:nvPr/>
        </p:nvGrpSpPr>
        <p:grpSpPr>
          <a:xfrm>
            <a:off x="6284102" y="723900"/>
            <a:ext cx="4294413" cy="920520"/>
            <a:chOff x="0" y="0"/>
            <a:chExt cx="2669111" cy="744745"/>
          </a:xfrm>
        </p:grpSpPr>
        <p:sp>
          <p:nvSpPr>
            <p:cNvPr id="540" name="Google Shape;540;p1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43" name="Google Shape;543;p19"/>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44" name="Google Shape;544;p19"/>
          <p:cNvSpPr txBox="1"/>
          <p:nvPr/>
        </p:nvSpPr>
        <p:spPr>
          <a:xfrm>
            <a:off x="6934200" y="1793971"/>
            <a:ext cx="8382000" cy="5437899"/>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Nicholas, who is doing very well in high school, has been in care most of his life, and his caregivers know that he cannot afford to pay for college. Does a lack of finances mean that Nicholas shouldn’t go to college?</a:t>
            </a:r>
            <a:endParaRPr sz="4000">
              <a:solidFill>
                <a:schemeClr val="dk1"/>
              </a:solidFill>
              <a:latin typeface="Arial"/>
              <a:ea typeface="Arial"/>
              <a:cs typeface="Arial"/>
              <a:sym typeface="Arial"/>
            </a:endParaRPr>
          </a:p>
          <a:p>
            <a:pPr marL="0" marR="0" lvl="0" indent="0" algn="l" rtl="0">
              <a:lnSpc>
                <a:spcPct val="107000"/>
              </a:lnSpc>
              <a:spcBef>
                <a:spcPts val="800"/>
              </a:spcBef>
              <a:spcAft>
                <a:spcPts val="0"/>
              </a:spcAft>
              <a:buClr>
                <a:schemeClr val="dk1"/>
              </a:buClr>
              <a:buSzPts val="4000"/>
              <a:buFont typeface="Calibri"/>
              <a:buNone/>
            </a:pPr>
            <a:endParaRPr sz="40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Yes or No? </a:t>
            </a:r>
            <a:endParaRPr sz="4000" b="1" i="0" u="none" strike="noStrike" cap="none">
              <a:solidFill>
                <a:srgbClr val="000000"/>
              </a:solidFill>
              <a:latin typeface="Arial"/>
              <a:ea typeface="Arial"/>
              <a:cs typeface="Arial"/>
              <a:sym typeface="Arial"/>
            </a:endParaRPr>
          </a:p>
        </p:txBody>
      </p:sp>
      <p:sp>
        <p:nvSpPr>
          <p:cNvPr id="545" name="Google Shape;545;p19"/>
          <p:cNvSpPr txBox="1"/>
          <p:nvPr/>
        </p:nvSpPr>
        <p:spPr>
          <a:xfrm>
            <a:off x="6477000" y="1104900"/>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#3</a:t>
            </a:r>
            <a:endParaRPr/>
          </a:p>
        </p:txBody>
      </p:sp>
      <p:sp>
        <p:nvSpPr>
          <p:cNvPr id="546" name="Google Shape;546;p19"/>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3591369" y="725105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19"/>
          <p:cNvGrpSpPr/>
          <p:nvPr/>
        </p:nvGrpSpPr>
        <p:grpSpPr>
          <a:xfrm>
            <a:off x="8059796" y="7950966"/>
            <a:ext cx="3577439" cy="558559"/>
            <a:chOff x="0" y="0"/>
            <a:chExt cx="2669111" cy="744745"/>
          </a:xfrm>
        </p:grpSpPr>
        <p:sp>
          <p:nvSpPr>
            <p:cNvPr id="551" name="Google Shape;551;p1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No</a:t>
              </a:r>
              <a:r>
                <a:rPr lang="en-US" sz="3600" b="1" i="0" u="none" strike="noStrike" cap="none">
                  <a:solidFill>
                    <a:srgbClr val="000000"/>
                  </a:solidFill>
                  <a:latin typeface="Poppins"/>
                  <a:ea typeface="Poppins"/>
                  <a:cs typeface="Poppins"/>
                  <a:sym typeface="Poppins"/>
                </a:rPr>
                <a:t>!</a:t>
              </a:r>
              <a:endParaRPr/>
            </a:p>
          </p:txBody>
        </p:sp>
      </p:grpSp>
      <p:pic>
        <p:nvPicPr>
          <p:cNvPr id="554" name="Google Shape;554;p19" descr="A person smiling at the camera&#10;&#10;Description automatically generated with medium confidence"/>
          <p:cNvPicPr preferRelativeResize="0"/>
          <p:nvPr/>
        </p:nvPicPr>
        <p:blipFill rotWithShape="1">
          <a:blip r:embed="rId3">
            <a:alphaModFix/>
          </a:blip>
          <a:srcRect t="16614" b="8283"/>
          <a:stretch/>
        </p:blipFill>
        <p:spPr>
          <a:xfrm>
            <a:off x="-838200" y="767275"/>
            <a:ext cx="6858000" cy="77257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59"/>
        <p:cNvGrpSpPr/>
        <p:nvPr/>
      </p:nvGrpSpPr>
      <p:grpSpPr>
        <a:xfrm>
          <a:off x="0" y="0"/>
          <a:ext cx="0" cy="0"/>
          <a:chOff x="0" y="0"/>
          <a:chExt cx="0" cy="0"/>
        </a:xfrm>
      </p:grpSpPr>
      <p:grpSp>
        <p:nvGrpSpPr>
          <p:cNvPr id="560" name="Google Shape;560;p20"/>
          <p:cNvGrpSpPr/>
          <p:nvPr/>
        </p:nvGrpSpPr>
        <p:grpSpPr>
          <a:xfrm>
            <a:off x="6284102" y="739222"/>
            <a:ext cx="4294413" cy="920520"/>
            <a:chOff x="0" y="0"/>
            <a:chExt cx="2669111" cy="744745"/>
          </a:xfrm>
        </p:grpSpPr>
        <p:sp>
          <p:nvSpPr>
            <p:cNvPr id="561" name="Google Shape;561;p2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64" name="Google Shape;564;p20"/>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65" name="Google Shape;565;p20"/>
          <p:cNvSpPr txBox="1"/>
          <p:nvPr/>
        </p:nvSpPr>
        <p:spPr>
          <a:xfrm>
            <a:off x="6816038" y="1663193"/>
            <a:ext cx="9093876" cy="7311232"/>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Rachel is 17 and has lived with multiple resource families; however, she has not developed a relationship with her current family members. She is determined to go to college to study accounting and has been searching online for degree programs. Could Rachel’s lack of a relationship with her current resource parents present a challenge to her college success?</a:t>
            </a:r>
            <a:endParaRPr sz="40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Yes or No? </a:t>
            </a:r>
            <a:endParaRPr sz="4000" b="1" i="0" u="none" strike="noStrike" cap="none">
              <a:solidFill>
                <a:srgbClr val="000000"/>
              </a:solidFill>
              <a:latin typeface="Arial"/>
              <a:ea typeface="Arial"/>
              <a:cs typeface="Arial"/>
              <a:sym typeface="Arial"/>
            </a:endParaRPr>
          </a:p>
        </p:txBody>
      </p:sp>
      <p:sp>
        <p:nvSpPr>
          <p:cNvPr id="566" name="Google Shape;566;p20"/>
          <p:cNvSpPr txBox="1"/>
          <p:nvPr/>
        </p:nvSpPr>
        <p:spPr>
          <a:xfrm>
            <a:off x="6571042" y="1112721"/>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#4</a:t>
            </a:r>
            <a:endParaRPr/>
          </a:p>
        </p:txBody>
      </p:sp>
      <p:sp>
        <p:nvSpPr>
          <p:cNvPr id="567" name="Google Shape;567;p20"/>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20"/>
          <p:cNvGrpSpPr/>
          <p:nvPr/>
        </p:nvGrpSpPr>
        <p:grpSpPr>
          <a:xfrm>
            <a:off x="7777537" y="9107925"/>
            <a:ext cx="4795463" cy="920520"/>
            <a:chOff x="0" y="0"/>
            <a:chExt cx="2669111" cy="744745"/>
          </a:xfrm>
        </p:grpSpPr>
        <p:sp>
          <p:nvSpPr>
            <p:cNvPr id="572" name="Google Shape;572;p2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75" name="Google Shape;575;p20"/>
          <p:cNvSpPr/>
          <p:nvPr/>
        </p:nvSpPr>
        <p:spPr>
          <a:xfrm>
            <a:off x="8205029" y="9258300"/>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Probably, yes!</a:t>
            </a:r>
            <a:endParaRPr sz="3600" b="1" i="0" u="none" strike="noStrike" cap="none">
              <a:solidFill>
                <a:srgbClr val="000000"/>
              </a:solidFill>
              <a:latin typeface="Poppins"/>
              <a:ea typeface="Poppins"/>
              <a:cs typeface="Poppins"/>
              <a:sym typeface="Poppins"/>
            </a:endParaRPr>
          </a:p>
        </p:txBody>
      </p:sp>
      <p:pic>
        <p:nvPicPr>
          <p:cNvPr id="576" name="Google Shape;576;p20" descr="A person smiling at the camera&#10;&#10;Description automatically generated with low confidence"/>
          <p:cNvPicPr preferRelativeResize="0"/>
          <p:nvPr/>
        </p:nvPicPr>
        <p:blipFill rotWithShape="1">
          <a:blip r:embed="rId3">
            <a:alphaModFix/>
          </a:blip>
          <a:srcRect l="-5590" t="20102" r="5589" b="723"/>
          <a:stretch/>
        </p:blipFill>
        <p:spPr>
          <a:xfrm>
            <a:off x="-838200" y="669457"/>
            <a:ext cx="6858000" cy="81447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581"/>
        <p:cNvGrpSpPr/>
        <p:nvPr/>
      </p:nvGrpSpPr>
      <p:grpSpPr>
        <a:xfrm>
          <a:off x="0" y="0"/>
          <a:ext cx="0" cy="0"/>
          <a:chOff x="0" y="0"/>
          <a:chExt cx="0" cy="0"/>
        </a:xfrm>
      </p:grpSpPr>
      <p:grpSp>
        <p:nvGrpSpPr>
          <p:cNvPr id="582" name="Google Shape;582;p21"/>
          <p:cNvGrpSpPr/>
          <p:nvPr/>
        </p:nvGrpSpPr>
        <p:grpSpPr>
          <a:xfrm>
            <a:off x="6284102" y="739222"/>
            <a:ext cx="4294413" cy="920520"/>
            <a:chOff x="0" y="0"/>
            <a:chExt cx="2669111" cy="744745"/>
          </a:xfrm>
        </p:grpSpPr>
        <p:sp>
          <p:nvSpPr>
            <p:cNvPr id="583" name="Google Shape;583;p21"/>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1"/>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86" name="Google Shape;586;p21"/>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587" name="Google Shape;587;p21"/>
          <p:cNvSpPr txBox="1"/>
          <p:nvPr/>
        </p:nvSpPr>
        <p:spPr>
          <a:xfrm>
            <a:off x="6951707" y="1785461"/>
            <a:ext cx="8212093" cy="6755183"/>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4000">
                <a:solidFill>
                  <a:schemeClr val="dk1"/>
                </a:solidFill>
                <a:latin typeface="Arial"/>
                <a:ea typeface="Arial"/>
                <a:cs typeface="Arial"/>
                <a:sym typeface="Arial"/>
              </a:rPr>
              <a:t>Throughout her life, Irene was exposed to domestic violence and neglect. Now, as an 8th grader, her resource parents are supporting her therapy as she deals with the aftereffects of her trauma. Could complex trauma present a challenge to her college success?</a:t>
            </a:r>
            <a:endParaRPr/>
          </a:p>
          <a:p>
            <a:pPr marL="0" marR="0" lvl="0" indent="0" algn="l" rtl="0">
              <a:lnSpc>
                <a:spcPct val="107000"/>
              </a:lnSpc>
              <a:spcBef>
                <a:spcPts val="800"/>
              </a:spcBef>
              <a:spcAft>
                <a:spcPts val="0"/>
              </a:spcAft>
              <a:buNone/>
            </a:pPr>
            <a:endParaRPr sz="4000">
              <a:solidFill>
                <a:schemeClr val="dk1"/>
              </a:solidFill>
              <a:latin typeface="Arial"/>
              <a:ea typeface="Arial"/>
              <a:cs typeface="Arial"/>
              <a:sym typeface="Arial"/>
            </a:endParaRPr>
          </a:p>
          <a:p>
            <a:pPr marL="0" marR="0" lvl="0" indent="0" algn="l" rtl="0">
              <a:lnSpc>
                <a:spcPct val="107000"/>
              </a:lnSpc>
              <a:spcBef>
                <a:spcPts val="800"/>
              </a:spcBef>
              <a:spcAft>
                <a:spcPts val="0"/>
              </a:spcAft>
              <a:buNone/>
            </a:pPr>
            <a:r>
              <a:rPr lang="en-US" sz="4000" b="1">
                <a:solidFill>
                  <a:schemeClr val="dk1"/>
                </a:solidFill>
                <a:latin typeface="Arial"/>
                <a:ea typeface="Arial"/>
                <a:cs typeface="Arial"/>
                <a:sym typeface="Arial"/>
              </a:rPr>
              <a:t>Yes or No?</a:t>
            </a:r>
            <a:endParaRPr/>
          </a:p>
        </p:txBody>
      </p:sp>
      <p:sp>
        <p:nvSpPr>
          <p:cNvPr id="588" name="Google Shape;588;p21"/>
          <p:cNvSpPr txBox="1"/>
          <p:nvPr/>
        </p:nvSpPr>
        <p:spPr>
          <a:xfrm>
            <a:off x="6571042" y="1112721"/>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#5</a:t>
            </a:r>
            <a:endParaRPr/>
          </a:p>
        </p:txBody>
      </p:sp>
      <p:sp>
        <p:nvSpPr>
          <p:cNvPr id="589" name="Google Shape;589;p21"/>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21"/>
          <p:cNvGrpSpPr/>
          <p:nvPr/>
        </p:nvGrpSpPr>
        <p:grpSpPr>
          <a:xfrm>
            <a:off x="7777537" y="9107925"/>
            <a:ext cx="4795463" cy="920520"/>
            <a:chOff x="0" y="0"/>
            <a:chExt cx="2669111" cy="744745"/>
          </a:xfrm>
        </p:grpSpPr>
        <p:sp>
          <p:nvSpPr>
            <p:cNvPr id="594" name="Google Shape;594;p21"/>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597" name="Google Shape;597;p21"/>
          <p:cNvSpPr/>
          <p:nvPr/>
        </p:nvSpPr>
        <p:spPr>
          <a:xfrm>
            <a:off x="8205029" y="9258300"/>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Probably, yes!</a:t>
            </a:r>
            <a:endParaRPr sz="3600" b="1" i="0" u="none" strike="noStrike" cap="none">
              <a:solidFill>
                <a:srgbClr val="000000"/>
              </a:solidFill>
              <a:latin typeface="Poppins"/>
              <a:ea typeface="Poppins"/>
              <a:cs typeface="Poppins"/>
              <a:sym typeface="Poppins"/>
            </a:endParaRPr>
          </a:p>
        </p:txBody>
      </p:sp>
      <p:pic>
        <p:nvPicPr>
          <p:cNvPr id="598" name="Google Shape;598;p21" descr="A person writing on a blackboard&#10;&#10;Description automatically generated with medium confidence"/>
          <p:cNvPicPr preferRelativeResize="0"/>
          <p:nvPr/>
        </p:nvPicPr>
        <p:blipFill rotWithShape="1">
          <a:blip r:embed="rId3">
            <a:alphaModFix/>
          </a:blip>
          <a:srcRect l="8563" t="24162"/>
          <a:stretch/>
        </p:blipFill>
        <p:spPr>
          <a:xfrm>
            <a:off x="-245175" y="739222"/>
            <a:ext cx="6277449" cy="78014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603"/>
        <p:cNvGrpSpPr/>
        <p:nvPr/>
      </p:nvGrpSpPr>
      <p:grpSpPr>
        <a:xfrm>
          <a:off x="0" y="0"/>
          <a:ext cx="0" cy="0"/>
          <a:chOff x="0" y="0"/>
          <a:chExt cx="0" cy="0"/>
        </a:xfrm>
      </p:grpSpPr>
      <p:grpSp>
        <p:nvGrpSpPr>
          <p:cNvPr id="604" name="Google Shape;604;p22"/>
          <p:cNvGrpSpPr/>
          <p:nvPr/>
        </p:nvGrpSpPr>
        <p:grpSpPr>
          <a:xfrm>
            <a:off x="6284102" y="739222"/>
            <a:ext cx="4294413" cy="920520"/>
            <a:chOff x="0" y="0"/>
            <a:chExt cx="2669111" cy="744745"/>
          </a:xfrm>
        </p:grpSpPr>
        <p:sp>
          <p:nvSpPr>
            <p:cNvPr id="605" name="Google Shape;605;p22"/>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608" name="Google Shape;608;p22"/>
          <p:cNvSpPr/>
          <p:nvPr/>
        </p:nvSpPr>
        <p:spPr>
          <a:xfrm rot="-4483174">
            <a:off x="13504789"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609" name="Google Shape;609;p22"/>
          <p:cNvSpPr txBox="1"/>
          <p:nvPr/>
        </p:nvSpPr>
        <p:spPr>
          <a:xfrm>
            <a:off x="6883537" y="1758339"/>
            <a:ext cx="8661264" cy="7380162"/>
          </a:xfrm>
          <a:prstGeom prst="rect">
            <a:avLst/>
          </a:prstGeom>
          <a:noFill/>
          <a:ln>
            <a:noFill/>
          </a:ln>
        </p:spPr>
        <p:txBody>
          <a:bodyPr spcFirstLastPara="1" wrap="square" lIns="0" tIns="0" rIns="0" bIns="0" anchor="t" anchorCtr="0">
            <a:spAutoFit/>
          </a:bodyPr>
          <a:lstStyle/>
          <a:p>
            <a:pPr marL="0" marR="0" lvl="0" indent="0" algn="l" rtl="0">
              <a:lnSpc>
                <a:spcPct val="107000"/>
              </a:lnSpc>
              <a:spcBef>
                <a:spcPts val="0"/>
              </a:spcBef>
              <a:spcAft>
                <a:spcPts val="0"/>
              </a:spcAft>
              <a:buNone/>
            </a:pPr>
            <a:r>
              <a:rPr lang="en-US" sz="3700">
                <a:solidFill>
                  <a:schemeClr val="dk1"/>
                </a:solidFill>
                <a:latin typeface="Arial"/>
                <a:ea typeface="Arial"/>
                <a:cs typeface="Arial"/>
                <a:sym typeface="Arial"/>
              </a:rPr>
              <a:t>Devin is a 7th grader diagnosed with dyslexia. Devin is an exceptionally clear thinker, but his reading ability is way below his grade level. He is currently receiving special education services, and with the help of these services he is getting Bs and Cs in his academic classes. Devin wants to be a mechanical engineer and design electric cars.  Will Devin's learning disability prevent him from achieving a postsecondary education?</a:t>
            </a:r>
            <a:endParaRPr sz="3700">
              <a:solidFill>
                <a:schemeClr val="dk1"/>
              </a:solidFill>
              <a:latin typeface="Arial"/>
              <a:ea typeface="Arial"/>
              <a:cs typeface="Arial"/>
              <a:sym typeface="Arial"/>
            </a:endParaRPr>
          </a:p>
          <a:p>
            <a:pPr marL="0" marR="0" lvl="0" indent="0" algn="l" rtl="0">
              <a:lnSpc>
                <a:spcPct val="107000"/>
              </a:lnSpc>
              <a:spcBef>
                <a:spcPts val="800"/>
              </a:spcBef>
              <a:spcAft>
                <a:spcPts val="0"/>
              </a:spcAft>
              <a:buNone/>
            </a:pPr>
            <a:r>
              <a:rPr lang="en-US" sz="3700" b="1">
                <a:solidFill>
                  <a:schemeClr val="dk1"/>
                </a:solidFill>
                <a:latin typeface="Arial"/>
                <a:ea typeface="Arial"/>
                <a:cs typeface="Arial"/>
                <a:sym typeface="Arial"/>
              </a:rPr>
              <a:t>Yes or No?</a:t>
            </a:r>
            <a:endParaRPr/>
          </a:p>
        </p:txBody>
      </p:sp>
      <p:sp>
        <p:nvSpPr>
          <p:cNvPr id="610" name="Google Shape;610;p22"/>
          <p:cNvSpPr txBox="1"/>
          <p:nvPr/>
        </p:nvSpPr>
        <p:spPr>
          <a:xfrm>
            <a:off x="6571042" y="1112721"/>
            <a:ext cx="3277476"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Scenario #6</a:t>
            </a:r>
            <a:endParaRPr/>
          </a:p>
        </p:txBody>
      </p:sp>
      <p:sp>
        <p:nvSpPr>
          <p:cNvPr id="611" name="Google Shape;611;p22"/>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13639116" y="82677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22"/>
          <p:cNvGrpSpPr/>
          <p:nvPr/>
        </p:nvGrpSpPr>
        <p:grpSpPr>
          <a:xfrm>
            <a:off x="9524425" y="8814202"/>
            <a:ext cx="4114701" cy="885502"/>
            <a:chOff x="0" y="0"/>
            <a:chExt cx="2669111" cy="744745"/>
          </a:xfrm>
        </p:grpSpPr>
        <p:sp>
          <p:nvSpPr>
            <p:cNvPr id="616" name="Google Shape;616;p22"/>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427122" y="400"/>
              <a:ext cx="1945421" cy="744344"/>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i="0" u="none" strike="noStrike" cap="none">
                  <a:solidFill>
                    <a:srgbClr val="000000"/>
                  </a:solidFill>
                  <a:latin typeface="Poppins"/>
                  <a:ea typeface="Poppins"/>
                  <a:cs typeface="Poppins"/>
                  <a:sym typeface="Poppins"/>
                </a:rPr>
                <a:t>No!</a:t>
              </a:r>
              <a:endParaRPr/>
            </a:p>
          </p:txBody>
        </p:sp>
      </p:grpSp>
      <p:pic>
        <p:nvPicPr>
          <p:cNvPr id="619" name="Google Shape;619;p22" descr="Boy in Gray Hoodie Sitting on Black Chair"/>
          <p:cNvPicPr preferRelativeResize="0"/>
          <p:nvPr/>
        </p:nvPicPr>
        <p:blipFill rotWithShape="1">
          <a:blip r:embed="rId3">
            <a:alphaModFix/>
          </a:blip>
          <a:srcRect l="23298" t="10542" r="29566"/>
          <a:stretch/>
        </p:blipFill>
        <p:spPr>
          <a:xfrm>
            <a:off x="-217008" y="767275"/>
            <a:ext cx="6185503" cy="7833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24"/>
        <p:cNvGrpSpPr/>
        <p:nvPr/>
      </p:nvGrpSpPr>
      <p:grpSpPr>
        <a:xfrm>
          <a:off x="0" y="0"/>
          <a:ext cx="0" cy="0"/>
          <a:chOff x="0" y="0"/>
          <a:chExt cx="0" cy="0"/>
        </a:xfrm>
      </p:grpSpPr>
      <p:sp>
        <p:nvSpPr>
          <p:cNvPr id="625" name="Google Shape;625;p23"/>
          <p:cNvSpPr/>
          <p:nvPr/>
        </p:nvSpPr>
        <p:spPr>
          <a:xfrm rot="-4483174">
            <a:off x="-5128567" y="1780624"/>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626" name="Google Shape;626;p2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627" name="Google Shape;627;p23"/>
          <p:cNvSpPr/>
          <p:nvPr/>
        </p:nvSpPr>
        <p:spPr>
          <a:xfrm rot="-883867">
            <a:off x="34587" y="6993817"/>
            <a:ext cx="20678185" cy="11645091"/>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628" name="Google Shape;628;p23"/>
          <p:cNvSpPr txBox="1"/>
          <p:nvPr/>
        </p:nvSpPr>
        <p:spPr>
          <a:xfrm rot="-815923">
            <a:off x="4370054" y="1809602"/>
            <a:ext cx="11186190" cy="4958274"/>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What is the impact of traum</a:t>
            </a:r>
            <a:r>
              <a:rPr lang="en-US" sz="7003" b="1">
                <a:solidFill>
                  <a:srgbClr val="FFFFFF"/>
                </a:solidFill>
                <a:latin typeface="Poppins"/>
                <a:ea typeface="Poppins"/>
                <a:cs typeface="Poppins"/>
                <a:sym typeface="Poppins"/>
              </a:rPr>
              <a:t>a on educational performance and outcomes</a:t>
            </a:r>
            <a:r>
              <a:rPr lang="en-US" sz="7003" b="1" i="0" u="none" strike="noStrike" cap="none">
                <a:solidFill>
                  <a:srgbClr val="FFFFFF"/>
                </a:solidFill>
                <a:latin typeface="Poppins"/>
                <a:ea typeface="Poppins"/>
                <a:cs typeface="Poppins"/>
                <a:sym typeface="Poppins"/>
              </a:rPr>
              <a:t>?</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634"/>
        <p:cNvGrpSpPr/>
        <p:nvPr/>
      </p:nvGrpSpPr>
      <p:grpSpPr>
        <a:xfrm>
          <a:off x="0" y="0"/>
          <a:ext cx="0" cy="0"/>
          <a:chOff x="0" y="0"/>
          <a:chExt cx="0" cy="0"/>
        </a:xfrm>
      </p:grpSpPr>
      <p:sp>
        <p:nvSpPr>
          <p:cNvPr id="635" name="Google Shape;635;p2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grpSp>
        <p:nvGrpSpPr>
          <p:cNvPr id="637" name="Google Shape;637;p24"/>
          <p:cNvGrpSpPr/>
          <p:nvPr/>
        </p:nvGrpSpPr>
        <p:grpSpPr>
          <a:xfrm>
            <a:off x="1398683" y="2161220"/>
            <a:ext cx="15220724" cy="1574937"/>
            <a:chOff x="-39" y="-32440"/>
            <a:chExt cx="20294299" cy="2099915"/>
          </a:xfrm>
        </p:grpSpPr>
        <p:sp>
          <p:nvSpPr>
            <p:cNvPr id="638" name="Google Shape;638;p24"/>
            <p:cNvSpPr txBox="1"/>
            <p:nvPr/>
          </p:nvSpPr>
          <p:spPr>
            <a:xfrm rot="-22791">
              <a:off x="3928" y="1769"/>
              <a:ext cx="10324314" cy="123110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25D1FD"/>
                  </a:solidFill>
                  <a:latin typeface="Poppins"/>
                  <a:ea typeface="Poppins"/>
                  <a:cs typeface="Poppins"/>
                  <a:sym typeface="Poppins"/>
                </a:rPr>
                <a:t>Impact of Trauma</a:t>
              </a:r>
              <a:endParaRPr/>
            </a:p>
          </p:txBody>
        </p:sp>
        <p:sp>
          <p:nvSpPr>
            <p:cNvPr id="639" name="Google Shape;639;p24"/>
            <p:cNvSpPr txBox="1"/>
            <p:nvPr/>
          </p:nvSpPr>
          <p:spPr>
            <a:xfrm rot="-22791">
              <a:off x="14863" y="1367614"/>
              <a:ext cx="20277522" cy="63265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000">
                  <a:solidFill>
                    <a:srgbClr val="FFFFFF"/>
                  </a:solidFill>
                  <a:latin typeface="Arial"/>
                  <a:ea typeface="Arial"/>
                  <a:cs typeface="Arial"/>
                  <a:sym typeface="Arial"/>
                </a:rPr>
                <a:t>at Home &amp; in the Classroom</a:t>
              </a:r>
              <a:endParaRPr/>
            </a:p>
          </p:txBody>
        </p:sp>
      </p:grpSp>
      <p:sp>
        <p:nvSpPr>
          <p:cNvPr id="640" name="Google Shape;640;p24"/>
          <p:cNvSpPr txBox="1"/>
          <p:nvPr/>
        </p:nvSpPr>
        <p:spPr>
          <a:xfrm>
            <a:off x="1408512" y="4550995"/>
            <a:ext cx="4380566" cy="332783"/>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400" b="1">
                <a:solidFill>
                  <a:srgbClr val="FED531"/>
                </a:solidFill>
                <a:latin typeface="Poppins"/>
                <a:ea typeface="Poppins"/>
                <a:cs typeface="Poppins"/>
                <a:sym typeface="Poppins"/>
              </a:rPr>
              <a:t>Impaired Sleeping</a:t>
            </a:r>
            <a:endParaRPr/>
          </a:p>
        </p:txBody>
      </p:sp>
      <p:sp>
        <p:nvSpPr>
          <p:cNvPr id="641" name="Google Shape;641;p24"/>
          <p:cNvSpPr txBox="1"/>
          <p:nvPr/>
        </p:nvSpPr>
        <p:spPr>
          <a:xfrm>
            <a:off x="1408512" y="6031920"/>
            <a:ext cx="3392088" cy="33278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Changes in behavior</a:t>
            </a:r>
            <a:endParaRPr/>
          </a:p>
        </p:txBody>
      </p:sp>
      <p:sp>
        <p:nvSpPr>
          <p:cNvPr id="642" name="Google Shape;642;p24"/>
          <p:cNvSpPr txBox="1"/>
          <p:nvPr/>
        </p:nvSpPr>
        <p:spPr>
          <a:xfrm>
            <a:off x="6849993" y="4550995"/>
            <a:ext cx="4380566" cy="33278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Changes in appetite</a:t>
            </a:r>
            <a:endParaRPr/>
          </a:p>
        </p:txBody>
      </p:sp>
      <p:sp>
        <p:nvSpPr>
          <p:cNvPr id="643" name="Google Shape;643;p24"/>
          <p:cNvSpPr txBox="1"/>
          <p:nvPr/>
        </p:nvSpPr>
        <p:spPr>
          <a:xfrm>
            <a:off x="6849993" y="6031920"/>
            <a:ext cx="4380566" cy="66877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Difficulty focusing or concentrating</a:t>
            </a:r>
            <a:endParaRPr/>
          </a:p>
        </p:txBody>
      </p:sp>
      <p:sp>
        <p:nvSpPr>
          <p:cNvPr id="644" name="Google Shape;644;p24"/>
          <p:cNvSpPr txBox="1"/>
          <p:nvPr/>
        </p:nvSpPr>
        <p:spPr>
          <a:xfrm>
            <a:off x="12238784" y="4550995"/>
            <a:ext cx="4380566" cy="653384"/>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Lower school performance or impaired learning</a:t>
            </a:r>
            <a:endParaRPr/>
          </a:p>
        </p:txBody>
      </p:sp>
      <p:sp>
        <p:nvSpPr>
          <p:cNvPr id="645" name="Google Shape;645;p24"/>
          <p:cNvSpPr txBox="1"/>
          <p:nvPr/>
        </p:nvSpPr>
        <p:spPr>
          <a:xfrm>
            <a:off x="12238784" y="6031920"/>
            <a:ext cx="4380566" cy="653384"/>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Difficulty with authority, redirection or criticism</a:t>
            </a:r>
            <a:endParaRPr sz="2400" b="1" i="0" u="none" strike="noStrike" cap="none">
              <a:solidFill>
                <a:srgbClr val="FED531"/>
              </a:solidFill>
              <a:latin typeface="Poppins"/>
              <a:ea typeface="Poppins"/>
              <a:cs typeface="Poppins"/>
              <a:sym typeface="Poppins"/>
            </a:endParaRPr>
          </a:p>
        </p:txBody>
      </p:sp>
      <p:sp>
        <p:nvSpPr>
          <p:cNvPr id="646" name="Google Shape;646;p2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647" name="Google Shape;647;p24"/>
          <p:cNvSpPr txBox="1"/>
          <p:nvPr/>
        </p:nvSpPr>
        <p:spPr>
          <a:xfrm>
            <a:off x="1398683" y="7720795"/>
            <a:ext cx="3392088" cy="33278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Emotional Numbing</a:t>
            </a:r>
            <a:endParaRPr/>
          </a:p>
        </p:txBody>
      </p:sp>
      <p:sp>
        <p:nvSpPr>
          <p:cNvPr id="648" name="Google Shape;648;p24"/>
          <p:cNvSpPr txBox="1"/>
          <p:nvPr/>
        </p:nvSpPr>
        <p:spPr>
          <a:xfrm>
            <a:off x="6840164" y="7720795"/>
            <a:ext cx="4380566" cy="668773"/>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Over or under reaction to environment stimuli</a:t>
            </a:r>
            <a:endParaRPr/>
          </a:p>
        </p:txBody>
      </p:sp>
      <p:sp>
        <p:nvSpPr>
          <p:cNvPr id="649" name="Google Shape;649;p24"/>
          <p:cNvSpPr txBox="1"/>
          <p:nvPr/>
        </p:nvSpPr>
        <p:spPr>
          <a:xfrm>
            <a:off x="12228955" y="7720795"/>
            <a:ext cx="4380566" cy="653384"/>
          </a:xfrm>
          <a:prstGeom prst="rect">
            <a:avLst/>
          </a:prstGeom>
          <a:noFill/>
          <a:ln>
            <a:noFill/>
          </a:ln>
        </p:spPr>
        <p:txBody>
          <a:bodyPr spcFirstLastPara="1" wrap="square" lIns="0" tIns="0" rIns="0" bIns="0" anchor="t" anchorCtr="0">
            <a:spAutoFit/>
          </a:bodyPr>
          <a:lstStyle/>
          <a:p>
            <a:pPr marL="0" marR="0" lvl="1" indent="0" algn="l" rtl="0">
              <a:lnSpc>
                <a:spcPct val="104999"/>
              </a:lnSpc>
              <a:spcBef>
                <a:spcPts val="0"/>
              </a:spcBef>
              <a:spcAft>
                <a:spcPts val="0"/>
              </a:spcAft>
              <a:buNone/>
            </a:pPr>
            <a:r>
              <a:rPr lang="en-US" sz="2400" b="1" i="0" u="none" strike="noStrike" cap="none">
                <a:solidFill>
                  <a:srgbClr val="FED531"/>
                </a:solidFill>
                <a:latin typeface="Poppins"/>
                <a:ea typeface="Poppins"/>
                <a:cs typeface="Poppins"/>
                <a:sym typeface="Poppins"/>
              </a:rPr>
              <a:t>Difficulty forming trusting relationships with adults </a:t>
            </a:r>
            <a:endParaRPr sz="2400" b="1" i="0" u="none" strike="noStrike" cap="none">
              <a:solidFill>
                <a:srgbClr val="FED53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54"/>
        <p:cNvGrpSpPr/>
        <p:nvPr/>
      </p:nvGrpSpPr>
      <p:grpSpPr>
        <a:xfrm>
          <a:off x="0" y="0"/>
          <a:ext cx="0" cy="0"/>
          <a:chOff x="0" y="0"/>
          <a:chExt cx="0" cy="0"/>
        </a:xfrm>
      </p:grpSpPr>
      <p:pic>
        <p:nvPicPr>
          <p:cNvPr id="655" name="Google Shape;655;p25" descr="A picture containing person, outdoor, people, standing&#10;&#10;Description automatically generated"/>
          <p:cNvPicPr preferRelativeResize="0"/>
          <p:nvPr/>
        </p:nvPicPr>
        <p:blipFill rotWithShape="1">
          <a:blip r:embed="rId3">
            <a:alphaModFix/>
          </a:blip>
          <a:srcRect/>
          <a:stretch/>
        </p:blipFill>
        <p:spPr>
          <a:xfrm>
            <a:off x="-886471" y="0"/>
            <a:ext cx="10287000" cy="10287000"/>
          </a:xfrm>
          <a:prstGeom prst="rect">
            <a:avLst/>
          </a:prstGeom>
          <a:noFill/>
          <a:ln>
            <a:noFill/>
          </a:ln>
        </p:spPr>
      </p:pic>
      <p:sp>
        <p:nvSpPr>
          <p:cNvPr id="656" name="Google Shape;656;p25"/>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5"/>
          <p:cNvSpPr/>
          <p:nvPr/>
        </p:nvSpPr>
        <p:spPr>
          <a:xfrm>
            <a:off x="-1669600" y="88773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11508637" y="3063100"/>
            <a:ext cx="3199156" cy="2212607"/>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659" name="Google Shape;659;p25"/>
          <p:cNvSpPr/>
          <p:nvPr/>
        </p:nvSpPr>
        <p:spPr>
          <a:xfrm>
            <a:off x="9985250" y="2684300"/>
            <a:ext cx="6246713" cy="6495117"/>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660" name="Google Shape;660;p25"/>
          <p:cNvSpPr txBox="1"/>
          <p:nvPr/>
        </p:nvSpPr>
        <p:spPr>
          <a:xfrm>
            <a:off x="10339175" y="2727452"/>
            <a:ext cx="5773500" cy="6095400"/>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None/>
            </a:pPr>
            <a:r>
              <a:rPr lang="en-US" sz="3600" b="1">
                <a:solidFill>
                  <a:srgbClr val="FED531"/>
                </a:solidFill>
                <a:latin typeface="Poppins"/>
                <a:ea typeface="Poppins"/>
                <a:cs typeface="Poppins"/>
                <a:sym typeface="Poppins"/>
              </a:rPr>
              <a:t>Youth who have experienced trauma or have an IEP are just as capable as other youth of being successful in higher education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66"/>
        <p:cNvGrpSpPr/>
        <p:nvPr/>
      </p:nvGrpSpPr>
      <p:grpSpPr>
        <a:xfrm>
          <a:off x="0" y="0"/>
          <a:ext cx="0" cy="0"/>
          <a:chOff x="0" y="0"/>
          <a:chExt cx="0" cy="0"/>
        </a:xfrm>
      </p:grpSpPr>
      <p:pic>
        <p:nvPicPr>
          <p:cNvPr id="667" name="Google Shape;667;p26"/>
          <p:cNvPicPr preferRelativeResize="0"/>
          <p:nvPr/>
        </p:nvPicPr>
        <p:blipFill rotWithShape="1">
          <a:blip r:embed="rId3">
            <a:alphaModFix/>
          </a:blip>
          <a:srcRect l="16378" r="6993"/>
          <a:stretch/>
        </p:blipFill>
        <p:spPr>
          <a:xfrm>
            <a:off x="-430426" y="-510905"/>
            <a:ext cx="9906000" cy="11401048"/>
          </a:xfrm>
          <a:prstGeom prst="rect">
            <a:avLst/>
          </a:prstGeom>
          <a:noFill/>
          <a:ln>
            <a:noFill/>
          </a:ln>
        </p:spPr>
      </p:pic>
      <p:sp>
        <p:nvSpPr>
          <p:cNvPr id="668" name="Google Shape;668;p2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669" name="Google Shape;669;p26"/>
          <p:cNvSpPr txBox="1"/>
          <p:nvPr/>
        </p:nvSpPr>
        <p:spPr>
          <a:xfrm>
            <a:off x="10813161" y="3498008"/>
            <a:ext cx="6057947" cy="26673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4000">
                <a:solidFill>
                  <a:srgbClr val="FFFFFF"/>
                </a:solidFill>
                <a:latin typeface="Arial"/>
                <a:ea typeface="Arial"/>
                <a:cs typeface="Arial"/>
                <a:sym typeface="Arial"/>
              </a:rPr>
              <a:t>See below the surface.</a:t>
            </a:r>
            <a:endParaRPr/>
          </a:p>
          <a:p>
            <a:pPr marL="0" marR="0" lvl="0" indent="0" algn="l" rtl="0">
              <a:lnSpc>
                <a:spcPct val="150000"/>
              </a:lnSpc>
              <a:spcBef>
                <a:spcPts val="0"/>
              </a:spcBef>
              <a:spcAft>
                <a:spcPts val="0"/>
              </a:spcAft>
              <a:buNone/>
            </a:pPr>
            <a:r>
              <a:rPr lang="en-US" sz="4000">
                <a:solidFill>
                  <a:srgbClr val="FFFFFF"/>
                </a:solidFill>
                <a:latin typeface="Arial"/>
                <a:ea typeface="Arial"/>
                <a:cs typeface="Arial"/>
                <a:sym typeface="Arial"/>
              </a:rPr>
              <a:t>Child’s behavior is just the tip of the iceberg. </a:t>
            </a:r>
            <a:endParaRPr/>
          </a:p>
        </p:txBody>
      </p:sp>
      <p:sp>
        <p:nvSpPr>
          <p:cNvPr id="671" name="Google Shape;671;p2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672" name="Google Shape;672;p26"/>
          <p:cNvSpPr txBox="1"/>
          <p:nvPr/>
        </p:nvSpPr>
        <p:spPr>
          <a:xfrm>
            <a:off x="7028830" y="775154"/>
            <a:ext cx="329165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000000"/>
                </a:solidFill>
                <a:latin typeface="+mn-lt"/>
                <a:ea typeface="Calibri"/>
                <a:cs typeface="Calibri"/>
                <a:sym typeface="Calibri"/>
              </a:rPr>
              <a:t>Behavior</a:t>
            </a:r>
            <a:endParaRPr dirty="0">
              <a:latin typeface="+mn-lt"/>
            </a:endParaRPr>
          </a:p>
        </p:txBody>
      </p:sp>
      <p:sp>
        <p:nvSpPr>
          <p:cNvPr id="673" name="Google Shape;673;p26"/>
          <p:cNvSpPr txBox="1"/>
          <p:nvPr/>
        </p:nvSpPr>
        <p:spPr>
          <a:xfrm rot="-421715">
            <a:off x="358897" y="186463"/>
            <a:ext cx="5880609"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000000"/>
                </a:solidFill>
                <a:latin typeface="+mn-lt"/>
                <a:ea typeface="Calibri"/>
                <a:cs typeface="Calibri"/>
                <a:sym typeface="Calibri"/>
              </a:rPr>
              <a:t>WHAT PEOPLE SEE</a:t>
            </a:r>
            <a:endParaRPr dirty="0">
              <a:latin typeface="+mn-lt"/>
            </a:endParaRPr>
          </a:p>
        </p:txBody>
      </p:sp>
      <p:sp>
        <p:nvSpPr>
          <p:cNvPr id="674" name="Google Shape;674;p26"/>
          <p:cNvSpPr/>
          <p:nvPr/>
        </p:nvSpPr>
        <p:spPr>
          <a:xfrm rot="-923009">
            <a:off x="6142200" y="1197020"/>
            <a:ext cx="950794" cy="186141"/>
          </a:xfrm>
          <a:prstGeom prst="lef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26"/>
          <p:cNvSpPr txBox="1"/>
          <p:nvPr/>
        </p:nvSpPr>
        <p:spPr>
          <a:xfrm>
            <a:off x="-7344" y="8642008"/>
            <a:ext cx="3226744"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FFFFFF"/>
                </a:solidFill>
                <a:latin typeface="+mn-lt"/>
                <a:ea typeface="Calibri"/>
                <a:cs typeface="Calibri"/>
                <a:sym typeface="Calibri"/>
              </a:rPr>
              <a:t>WHAT IS HIDDEN</a:t>
            </a:r>
            <a:endParaRPr dirty="0">
              <a:latin typeface="+mn-lt"/>
            </a:endParaRPr>
          </a:p>
        </p:txBody>
      </p:sp>
      <p:sp>
        <p:nvSpPr>
          <p:cNvPr id="676" name="Google Shape;676;p26"/>
          <p:cNvSpPr txBox="1"/>
          <p:nvPr/>
        </p:nvSpPr>
        <p:spPr>
          <a:xfrm>
            <a:off x="5930900" y="3736081"/>
            <a:ext cx="4255629" cy="5909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rgbClr val="FFFFFF"/>
                </a:solidFill>
                <a:latin typeface="+mn-lt"/>
                <a:ea typeface="Calibri"/>
                <a:cs typeface="Calibri"/>
                <a:sym typeface="Calibri"/>
              </a:rPr>
              <a:t>Values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Beliefs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Feelings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Thoughts</a:t>
            </a:r>
            <a:endParaRPr dirty="0">
              <a:latin typeface="+mn-lt"/>
            </a:endParaRPr>
          </a:p>
          <a:p>
            <a:pPr marL="0" marR="0" lvl="0" indent="0" algn="l" rtl="0">
              <a:spcBef>
                <a:spcPts val="0"/>
              </a:spcBef>
              <a:spcAft>
                <a:spcPts val="0"/>
              </a:spcAft>
              <a:buNone/>
            </a:pPr>
            <a:endParaRPr sz="4200" b="1" dirty="0">
              <a:solidFill>
                <a:srgbClr val="FFFFFF"/>
              </a:solidFill>
              <a:latin typeface="+mn-lt"/>
              <a:ea typeface="Calibri"/>
              <a:cs typeface="Calibri"/>
              <a:sym typeface="Calibri"/>
            </a:endParaRPr>
          </a:p>
          <a:p>
            <a:pPr marL="0" marR="0" lvl="0" indent="0" algn="l" rtl="0">
              <a:spcBef>
                <a:spcPts val="0"/>
              </a:spcBef>
              <a:spcAft>
                <a:spcPts val="0"/>
              </a:spcAft>
              <a:buNone/>
            </a:pPr>
            <a:r>
              <a:rPr lang="en-US" sz="4200" b="1" dirty="0">
                <a:solidFill>
                  <a:srgbClr val="FFFFFF"/>
                </a:solidFill>
                <a:latin typeface="+mn-lt"/>
                <a:ea typeface="Calibri"/>
                <a:cs typeface="Calibri"/>
                <a:sym typeface="Calibri"/>
              </a:rPr>
              <a:t>Expectations</a:t>
            </a:r>
            <a:endParaRPr dirty="0">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81"/>
        <p:cNvGrpSpPr/>
        <p:nvPr/>
      </p:nvGrpSpPr>
      <p:grpSpPr>
        <a:xfrm>
          <a:off x="0" y="0"/>
          <a:ext cx="0" cy="0"/>
          <a:chOff x="0" y="0"/>
          <a:chExt cx="0" cy="0"/>
        </a:xfrm>
      </p:grpSpPr>
      <p:pic>
        <p:nvPicPr>
          <p:cNvPr id="682" name="Google Shape;682;p27">
            <a:hlinkClick r:id="rId3"/>
          </p:cNvPr>
          <p:cNvPicPr preferRelativeResize="0"/>
          <p:nvPr/>
        </p:nvPicPr>
        <p:blipFill rotWithShape="1">
          <a:blip r:embed="rId4">
            <a:alphaModFix/>
          </a:blip>
          <a:srcRect l="17384" r="17383"/>
          <a:stretch/>
        </p:blipFill>
        <p:spPr>
          <a:xfrm rot="-631974">
            <a:off x="8756692" y="-1087394"/>
            <a:ext cx="10717523" cy="10956922"/>
          </a:xfrm>
          <a:prstGeom prst="rect">
            <a:avLst/>
          </a:prstGeom>
          <a:noFill/>
          <a:ln>
            <a:noFill/>
          </a:ln>
        </p:spPr>
      </p:pic>
      <p:sp>
        <p:nvSpPr>
          <p:cNvPr id="683" name="Google Shape;683;p27"/>
          <p:cNvSpPr/>
          <p:nvPr/>
        </p:nvSpPr>
        <p:spPr>
          <a:xfrm rot="-194820">
            <a:off x="-1084218" y="9210889"/>
            <a:ext cx="19919407" cy="2162708"/>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684" name="Google Shape;684;p2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686" name="Google Shape;686;p27"/>
          <p:cNvGrpSpPr/>
          <p:nvPr/>
        </p:nvGrpSpPr>
        <p:grpSpPr>
          <a:xfrm>
            <a:off x="381000" y="1371008"/>
            <a:ext cx="8490919" cy="8024655"/>
            <a:chOff x="-747650" y="0"/>
            <a:chExt cx="9132131" cy="10699538"/>
          </a:xfrm>
        </p:grpSpPr>
        <p:sp>
          <p:nvSpPr>
            <p:cNvPr id="687" name="Google Shape;687;p27"/>
            <p:cNvSpPr txBox="1"/>
            <p:nvPr/>
          </p:nvSpPr>
          <p:spPr>
            <a:xfrm>
              <a:off x="-747650" y="2736638"/>
              <a:ext cx="8384400" cy="7962900"/>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4000"/>
                <a:buFont typeface="Arial"/>
                <a:buChar char="•"/>
              </a:pPr>
              <a:r>
                <a:rPr lang="en-US" sz="4000" b="0" i="0" u="none" strike="noStrike" cap="none">
                  <a:solidFill>
                    <a:srgbClr val="0A1F41"/>
                  </a:solidFill>
                  <a:latin typeface="Arial"/>
                  <a:ea typeface="Arial"/>
                  <a:cs typeface="Arial"/>
                  <a:sym typeface="Arial"/>
                </a:rPr>
                <a:t>Black students are 3x more likely to be suspended or expelled than their white peers simply due to the color of their skin. </a:t>
              </a:r>
              <a:endParaRPr/>
            </a:p>
            <a:p>
              <a:pPr marL="571500" marR="0" lvl="1" indent="-317500" algn="l" rtl="0">
                <a:spcBef>
                  <a:spcPts val="0"/>
                </a:spcBef>
                <a:spcAft>
                  <a:spcPts val="0"/>
                </a:spcAft>
                <a:buClr>
                  <a:schemeClr val="dk1"/>
                </a:buClr>
                <a:buSzPts val="40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0"/>
                </a:spcBef>
                <a:spcAft>
                  <a:spcPts val="0"/>
                </a:spcAft>
                <a:buClr>
                  <a:srgbClr val="0A1F41"/>
                </a:buClr>
                <a:buSzPts val="4000"/>
                <a:buFont typeface="Arial"/>
                <a:buChar char="•"/>
              </a:pPr>
              <a:r>
                <a:rPr lang="en-US" sz="4000" b="0" i="0" u="none" strike="noStrike" cap="none">
                  <a:solidFill>
                    <a:srgbClr val="0A1F41"/>
                  </a:solidFill>
                  <a:latin typeface="Arial"/>
                  <a:ea typeface="Arial"/>
                  <a:cs typeface="Arial"/>
                  <a:sym typeface="Arial"/>
                </a:rPr>
                <a:t>Implicit bias- having an attitude towards people or associating stereotypes with them without our conscious knowledge</a:t>
              </a:r>
              <a:endParaRPr/>
            </a:p>
          </p:txBody>
        </p:sp>
        <p:sp>
          <p:nvSpPr>
            <p:cNvPr id="688" name="Google Shape;688;p27"/>
            <p:cNvSpPr txBox="1"/>
            <p:nvPr/>
          </p:nvSpPr>
          <p:spPr>
            <a:xfrm>
              <a:off x="0" y="0"/>
              <a:ext cx="8384481" cy="24622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rgbClr val="4848D1"/>
                  </a:solidFill>
                  <a:latin typeface="Poppins"/>
                  <a:ea typeface="Poppins"/>
                  <a:cs typeface="Poppins"/>
                  <a:sym typeface="Poppins"/>
                </a:rPr>
                <a:t>Racism and Implicit Bias</a:t>
              </a:r>
              <a:endParaRPr/>
            </a:p>
          </p:txBody>
        </p:sp>
      </p:grpSp>
      <p:sp>
        <p:nvSpPr>
          <p:cNvPr id="689" name="Google Shape;689;p27"/>
          <p:cNvSpPr txBox="1"/>
          <p:nvPr/>
        </p:nvSpPr>
        <p:spPr>
          <a:xfrm rot="-184755">
            <a:off x="3005855" y="9097124"/>
            <a:ext cx="16720942" cy="708126"/>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4000" b="1" i="0" u="none" strike="noStrike" cap="none">
                <a:solidFill>
                  <a:srgbClr val="FED531"/>
                </a:solidFill>
                <a:latin typeface="Arial"/>
                <a:ea typeface="Arial"/>
                <a:cs typeface="Arial"/>
                <a:sym typeface="Arial"/>
              </a:rPr>
              <a:t>Explore your own implicit biases at www.implicit.harvard.edu </a:t>
            </a:r>
            <a:endParaRPr/>
          </a:p>
        </p:txBody>
      </p:sp>
      <p:sp>
        <p:nvSpPr>
          <p:cNvPr id="690" name="Google Shape;690;p27">
            <a:hlinkClick r:id="rId3"/>
          </p:cNvPr>
          <p:cNvSpPr txBox="1"/>
          <p:nvPr/>
        </p:nvSpPr>
        <p:spPr>
          <a:xfrm>
            <a:off x="10515600" y="1452348"/>
            <a:ext cx="5582888" cy="707886"/>
          </a:xfrm>
          <a:prstGeom prst="rect">
            <a:avLst/>
          </a:prstGeom>
          <a:solidFill>
            <a:srgbClr val="25D1F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F4592F"/>
                </a:solidFill>
                <a:latin typeface="Poppins"/>
                <a:ea typeface="Poppins"/>
                <a:cs typeface="Poppins"/>
                <a:sym typeface="Poppins"/>
              </a:rPr>
              <a:t>Watch </a:t>
            </a:r>
            <a:r>
              <a:rPr lang="en-US" sz="4000" b="1" u="sng" dirty="0">
                <a:solidFill>
                  <a:srgbClr val="F4592F"/>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Video</a:t>
            </a:r>
            <a:r>
              <a:rPr lang="en-US" sz="4000" b="1" dirty="0">
                <a:solidFill>
                  <a:srgbClr val="F4592F"/>
                </a:solidFill>
                <a:latin typeface="Poppins"/>
                <a:ea typeface="Poppins"/>
                <a:cs typeface="Poppins"/>
                <a:sym typeface="Poppins"/>
              </a:rPr>
              <a:t> Here!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695"/>
        <p:cNvGrpSpPr/>
        <p:nvPr/>
      </p:nvGrpSpPr>
      <p:grpSpPr>
        <a:xfrm>
          <a:off x="0" y="0"/>
          <a:ext cx="0" cy="0"/>
          <a:chOff x="0" y="0"/>
          <a:chExt cx="0" cy="0"/>
        </a:xfrm>
      </p:grpSpPr>
      <p:sp>
        <p:nvSpPr>
          <p:cNvPr id="696" name="Google Shape;696;p28"/>
          <p:cNvSpPr/>
          <p:nvPr/>
        </p:nvSpPr>
        <p:spPr>
          <a:xfrm>
            <a:off x="-2044991" y="-785003"/>
            <a:ext cx="23056262" cy="11857003"/>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697" name="Google Shape;697;p28"/>
          <p:cNvSpPr txBox="1"/>
          <p:nvPr/>
        </p:nvSpPr>
        <p:spPr>
          <a:xfrm rot="-1772599">
            <a:off x="802240" y="3712924"/>
            <a:ext cx="4927387"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The Invisible Backpack</a:t>
            </a:r>
            <a:endParaRPr sz="6000" b="1">
              <a:solidFill>
                <a:srgbClr val="FFFFFF"/>
              </a:solidFill>
              <a:latin typeface="Poppins"/>
              <a:ea typeface="Poppins"/>
              <a:cs typeface="Poppins"/>
              <a:sym typeface="Poppins"/>
            </a:endParaRPr>
          </a:p>
        </p:txBody>
      </p:sp>
      <p:pic>
        <p:nvPicPr>
          <p:cNvPr id="699" name="Google Shape;699;p28" descr="A picture containing building, outdoor, person&#10;&#10;Description automatically generated"/>
          <p:cNvPicPr preferRelativeResize="0"/>
          <p:nvPr/>
        </p:nvPicPr>
        <p:blipFill rotWithShape="1">
          <a:blip r:embed="rId3">
            <a:alphaModFix/>
          </a:blip>
          <a:srcRect l="7047" r="49569"/>
          <a:stretch/>
        </p:blipFill>
        <p:spPr>
          <a:xfrm>
            <a:off x="8036206" y="-177259"/>
            <a:ext cx="6695097" cy="10287000"/>
          </a:xfrm>
          <a:prstGeom prst="rect">
            <a:avLst/>
          </a:prstGeom>
          <a:noFill/>
          <a:ln>
            <a:noFill/>
          </a:ln>
        </p:spPr>
      </p:pic>
      <p:sp>
        <p:nvSpPr>
          <p:cNvPr id="700" name="Google Shape;700;p28"/>
          <p:cNvSpPr/>
          <p:nvPr/>
        </p:nvSpPr>
        <p:spPr>
          <a:xfrm>
            <a:off x="5304332" y="129363"/>
            <a:ext cx="4178808" cy="2283533"/>
          </a:xfrm>
          <a:prstGeom prst="wedgeEllipseCallout">
            <a:avLst>
              <a:gd name="adj1" fmla="val 64367"/>
              <a:gd name="adj2" fmla="val -4495"/>
            </a:avLst>
          </a:prstGeom>
          <a:solidFill>
            <a:schemeClr val="lt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00"/>
                </a:solidFill>
                <a:latin typeface="Arial"/>
                <a:ea typeface="Arial"/>
                <a:cs typeface="Arial"/>
                <a:sym typeface="Arial"/>
              </a:rPr>
              <a:t>“</a:t>
            </a:r>
            <a:r>
              <a:rPr lang="en-US" sz="4000" b="1">
                <a:solidFill>
                  <a:srgbClr val="000000"/>
                </a:solidFill>
                <a:latin typeface="Arial"/>
                <a:ea typeface="Arial"/>
                <a:cs typeface="Arial"/>
                <a:sym typeface="Arial"/>
              </a:rPr>
              <a:t>I don’t want to go to college”</a:t>
            </a:r>
            <a:endParaRPr/>
          </a:p>
        </p:txBody>
      </p:sp>
      <p:sp>
        <p:nvSpPr>
          <p:cNvPr id="701" name="Google Shape;701;p28"/>
          <p:cNvSpPr/>
          <p:nvPr/>
        </p:nvSpPr>
        <p:spPr>
          <a:xfrm>
            <a:off x="14222669" y="2404613"/>
            <a:ext cx="3901498" cy="1950720"/>
          </a:xfrm>
          <a:prstGeom prst="wedgeEllipseCallout">
            <a:avLst>
              <a:gd name="adj1" fmla="val -65661"/>
              <a:gd name="adj2" fmla="val -4875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not good enough</a:t>
            </a:r>
            <a:r>
              <a:rPr lang="en-US" sz="3600">
                <a:solidFill>
                  <a:srgbClr val="452E3C"/>
                </a:solidFill>
                <a:latin typeface="Arial"/>
                <a:ea typeface="Arial"/>
                <a:cs typeface="Arial"/>
                <a:sym typeface="Arial"/>
              </a:rPr>
              <a:t>.</a:t>
            </a:r>
            <a:endParaRPr/>
          </a:p>
        </p:txBody>
      </p:sp>
      <p:sp>
        <p:nvSpPr>
          <p:cNvPr id="702" name="Google Shape;702;p28"/>
          <p:cNvSpPr/>
          <p:nvPr/>
        </p:nvSpPr>
        <p:spPr>
          <a:xfrm>
            <a:off x="14386055" y="4810306"/>
            <a:ext cx="3596640" cy="1804416"/>
          </a:xfrm>
          <a:prstGeom prst="wedgeEllipseCallout">
            <a:avLst>
              <a:gd name="adj1" fmla="val -58781"/>
              <a:gd name="adj2" fmla="val -65114"/>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scared. </a:t>
            </a:r>
            <a:endParaRPr/>
          </a:p>
        </p:txBody>
      </p:sp>
      <p:sp>
        <p:nvSpPr>
          <p:cNvPr id="703" name="Google Shape;703;p28"/>
          <p:cNvSpPr/>
          <p:nvPr/>
        </p:nvSpPr>
        <p:spPr>
          <a:xfrm>
            <a:off x="5375344" y="2668336"/>
            <a:ext cx="2828544" cy="1950720"/>
          </a:xfrm>
          <a:prstGeom prst="wedgeEllipseCallout">
            <a:avLst>
              <a:gd name="adj1" fmla="val 69795"/>
              <a:gd name="adj2" fmla="val -1869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not rich enough.</a:t>
            </a:r>
            <a:endParaRPr/>
          </a:p>
        </p:txBody>
      </p:sp>
      <p:sp>
        <p:nvSpPr>
          <p:cNvPr id="704" name="Google Shape;704;p28"/>
          <p:cNvSpPr/>
          <p:nvPr/>
        </p:nvSpPr>
        <p:spPr>
          <a:xfrm>
            <a:off x="14362086" y="184374"/>
            <a:ext cx="3901498" cy="2044060"/>
          </a:xfrm>
          <a:prstGeom prst="wedgeEllipseCallout">
            <a:avLst>
              <a:gd name="adj1" fmla="val -84119"/>
              <a:gd name="adj2" fmla="val 18915"/>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No one will understand me.</a:t>
            </a:r>
            <a:endParaRPr/>
          </a:p>
        </p:txBody>
      </p:sp>
      <p:sp>
        <p:nvSpPr>
          <p:cNvPr id="705" name="Google Shape;705;p28"/>
          <p:cNvSpPr/>
          <p:nvPr/>
        </p:nvSpPr>
        <p:spPr>
          <a:xfrm>
            <a:off x="4721823" y="5060555"/>
            <a:ext cx="3352781" cy="1816241"/>
          </a:xfrm>
          <a:prstGeom prst="wedgeEllipseCallout">
            <a:avLst>
              <a:gd name="adj1" fmla="val 62436"/>
              <a:gd name="adj2" fmla="val -85093"/>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 can’t trust anyone. </a:t>
            </a:r>
            <a:endParaRPr/>
          </a:p>
        </p:txBody>
      </p:sp>
      <p:sp>
        <p:nvSpPr>
          <p:cNvPr id="706" name="Google Shape;706;p28"/>
          <p:cNvSpPr/>
          <p:nvPr/>
        </p:nvSpPr>
        <p:spPr>
          <a:xfrm>
            <a:off x="3778559" y="7157537"/>
            <a:ext cx="4034818" cy="2725603"/>
          </a:xfrm>
          <a:prstGeom prst="wedgeEllipseCallout">
            <a:avLst>
              <a:gd name="adj1" fmla="val 77686"/>
              <a:gd name="adj2" fmla="val -15417"/>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No one cares about me or my future.</a:t>
            </a:r>
            <a:endParaRPr/>
          </a:p>
        </p:txBody>
      </p:sp>
      <p:sp>
        <p:nvSpPr>
          <p:cNvPr id="707" name="Google Shape;707;p28"/>
          <p:cNvSpPr/>
          <p:nvPr/>
        </p:nvSpPr>
        <p:spPr>
          <a:xfrm>
            <a:off x="14362086" y="6858574"/>
            <a:ext cx="3870960" cy="2999058"/>
          </a:xfrm>
          <a:prstGeom prst="wedgeEllipseCallout">
            <a:avLst>
              <a:gd name="adj1" fmla="val -84041"/>
              <a:gd name="adj2" fmla="val -36095"/>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 always fail. Something is wrong with me. </a:t>
            </a:r>
            <a:endParaRPr/>
          </a:p>
        </p:txBody>
      </p:sp>
      <p:sp>
        <p:nvSpPr>
          <p:cNvPr id="708" name="Google Shape;708;p28"/>
          <p:cNvSpPr/>
          <p:nvPr/>
        </p:nvSpPr>
        <p:spPr>
          <a:xfrm>
            <a:off x="9717391" y="8444593"/>
            <a:ext cx="3596640" cy="1804416"/>
          </a:xfrm>
          <a:prstGeom prst="wedgeEllipseCallout">
            <a:avLst>
              <a:gd name="adj1" fmla="val -17482"/>
              <a:gd name="adj2" fmla="val -108700"/>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52E3C"/>
                </a:solidFill>
                <a:latin typeface="Arial"/>
                <a:ea typeface="Arial"/>
                <a:cs typeface="Arial"/>
                <a:sym typeface="Arial"/>
              </a:rPr>
              <a:t>I’m stupid.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1"/>
                                        </p:tgtEl>
                                        <p:attrNameLst>
                                          <p:attrName>style.visibility</p:attrName>
                                        </p:attrNameLst>
                                      </p:cBhvr>
                                      <p:to>
                                        <p:strVal val="visible"/>
                                      </p:to>
                                    </p:set>
                                    <p:animEffect transition="in" filter="fade">
                                      <p:cBhvr>
                                        <p:cTn id="12" dur="500"/>
                                        <p:tgtEl>
                                          <p:spTgt spid="7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8"/>
                                        </p:tgtEl>
                                        <p:attrNameLst>
                                          <p:attrName>style.visibility</p:attrName>
                                        </p:attrNameLst>
                                      </p:cBhvr>
                                      <p:to>
                                        <p:strVal val="visible"/>
                                      </p:to>
                                    </p:set>
                                    <p:animEffect transition="in" filter="fade">
                                      <p:cBhvr>
                                        <p:cTn id="17" dur="500"/>
                                        <p:tgtEl>
                                          <p:spTgt spid="7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2"/>
                                        </p:tgtEl>
                                        <p:attrNameLst>
                                          <p:attrName>style.visibility</p:attrName>
                                        </p:attrNameLst>
                                      </p:cBhvr>
                                      <p:to>
                                        <p:strVal val="visible"/>
                                      </p:to>
                                    </p:set>
                                    <p:animEffect transition="in" filter="fade">
                                      <p:cBhvr>
                                        <p:cTn id="22" dur="500"/>
                                        <p:tgtEl>
                                          <p:spTgt spid="7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7"/>
                                        </p:tgtEl>
                                        <p:attrNameLst>
                                          <p:attrName>style.visibility</p:attrName>
                                        </p:attrNameLst>
                                      </p:cBhvr>
                                      <p:to>
                                        <p:strVal val="visible"/>
                                      </p:to>
                                    </p:set>
                                    <p:animEffect transition="in" filter="fade">
                                      <p:cBhvr>
                                        <p:cTn id="27" dur="500"/>
                                        <p:tgtEl>
                                          <p:spTgt spid="7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3"/>
                                        </p:tgtEl>
                                        <p:attrNameLst>
                                          <p:attrName>style.visibility</p:attrName>
                                        </p:attrNameLst>
                                      </p:cBhvr>
                                      <p:to>
                                        <p:strVal val="visible"/>
                                      </p:to>
                                    </p:set>
                                    <p:animEffect transition="in" filter="fade">
                                      <p:cBhvr>
                                        <p:cTn id="32" dur="500"/>
                                        <p:tgtEl>
                                          <p:spTgt spid="7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4"/>
                                        </p:tgtEl>
                                        <p:attrNameLst>
                                          <p:attrName>style.visibility</p:attrName>
                                        </p:attrNameLst>
                                      </p:cBhvr>
                                      <p:to>
                                        <p:strVal val="visible"/>
                                      </p:to>
                                    </p:set>
                                    <p:animEffect transition="in" filter="fade">
                                      <p:cBhvr>
                                        <p:cTn id="37" dur="500"/>
                                        <p:tgtEl>
                                          <p:spTgt spid="7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05"/>
                                        </p:tgtEl>
                                        <p:attrNameLst>
                                          <p:attrName>style.visibility</p:attrName>
                                        </p:attrNameLst>
                                      </p:cBhvr>
                                      <p:to>
                                        <p:strVal val="visible"/>
                                      </p:to>
                                    </p:set>
                                    <p:animEffect transition="in" filter="fade">
                                      <p:cBhvr>
                                        <p:cTn id="42" dur="500"/>
                                        <p:tgtEl>
                                          <p:spTgt spid="7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6"/>
                                        </p:tgtEl>
                                        <p:attrNameLst>
                                          <p:attrName>style.visibility</p:attrName>
                                        </p:attrNameLst>
                                      </p:cBhvr>
                                      <p:to>
                                        <p:strVal val="visible"/>
                                      </p:to>
                                    </p:set>
                                    <p:animEffect transition="in" filter="fade">
                                      <p:cBhvr>
                                        <p:cTn id="47" dur="5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76"/>
        <p:cNvGrpSpPr/>
        <p:nvPr/>
      </p:nvGrpSpPr>
      <p:grpSpPr>
        <a:xfrm>
          <a:off x="0" y="0"/>
          <a:ext cx="0" cy="0"/>
          <a:chOff x="0" y="0"/>
          <a:chExt cx="0" cy="0"/>
        </a:xfrm>
      </p:grpSpPr>
      <p:pic>
        <p:nvPicPr>
          <p:cNvPr id="277" name="Google Shape;277;p3"/>
          <p:cNvPicPr preferRelativeResize="0"/>
          <p:nvPr/>
        </p:nvPicPr>
        <p:blipFill rotWithShape="1">
          <a:blip r:embed="rId3">
            <a:alphaModFix/>
          </a:blip>
          <a:srcRect t="2067" b="22931"/>
          <a:stretch/>
        </p:blipFill>
        <p:spPr>
          <a:xfrm>
            <a:off x="9144000" y="0"/>
            <a:ext cx="9144000" cy="10287000"/>
          </a:xfrm>
          <a:prstGeom prst="rect">
            <a:avLst/>
          </a:prstGeom>
          <a:noFill/>
          <a:ln>
            <a:noFill/>
          </a:ln>
        </p:spPr>
      </p:pic>
      <p:sp>
        <p:nvSpPr>
          <p:cNvPr id="278" name="Google Shape;278;p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25D1FD"/>
          </a:solidFill>
          <a:ln>
            <a:noFill/>
          </a:ln>
        </p:spPr>
        <p:txBody>
          <a:bodyPr/>
          <a:lstStyle/>
          <a:p>
            <a:endParaRPr lang="en-US"/>
          </a:p>
        </p:txBody>
      </p:sp>
      <p:sp>
        <p:nvSpPr>
          <p:cNvPr id="279" name="Google Shape;279;p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grpSp>
        <p:nvGrpSpPr>
          <p:cNvPr id="280" name="Google Shape;280;p3"/>
          <p:cNvGrpSpPr/>
          <p:nvPr/>
        </p:nvGrpSpPr>
        <p:grpSpPr>
          <a:xfrm>
            <a:off x="304722" y="1367023"/>
            <a:ext cx="8839142" cy="8367232"/>
            <a:chOff x="-439980" y="-306545"/>
            <a:chExt cx="9636480" cy="10196208"/>
          </a:xfrm>
        </p:grpSpPr>
        <p:sp>
          <p:nvSpPr>
            <p:cNvPr id="281" name="Google Shape;281;p3"/>
            <p:cNvSpPr txBox="1"/>
            <p:nvPr/>
          </p:nvSpPr>
          <p:spPr>
            <a:xfrm>
              <a:off x="0" y="-306545"/>
              <a:ext cx="9196500" cy="225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b="1" i="0" u="none" strike="noStrike" cap="none">
                  <a:solidFill>
                    <a:srgbClr val="FFFFFF"/>
                  </a:solidFill>
                  <a:latin typeface="Poppins"/>
                  <a:ea typeface="Poppins"/>
                  <a:cs typeface="Poppins"/>
                  <a:sym typeface="Poppins"/>
                </a:rPr>
                <a:t>Today’s </a:t>
              </a:r>
              <a:r>
                <a:rPr lang="en-US" sz="6000" b="1" i="0" u="none" strike="noStrike" cap="none">
                  <a:solidFill>
                    <a:srgbClr val="FED531"/>
                  </a:solidFill>
                  <a:latin typeface="Poppins"/>
                  <a:ea typeface="Poppins"/>
                  <a:cs typeface="Poppins"/>
                  <a:sym typeface="Poppins"/>
                </a:rPr>
                <a:t>Learning Objectives</a:t>
              </a:r>
              <a:endParaRPr/>
            </a:p>
          </p:txBody>
        </p:sp>
        <p:sp>
          <p:nvSpPr>
            <p:cNvPr id="282" name="Google Shape;282;p3"/>
            <p:cNvSpPr txBox="1"/>
            <p:nvPr/>
          </p:nvSpPr>
          <p:spPr>
            <a:xfrm>
              <a:off x="-439980" y="2014663"/>
              <a:ext cx="9196500" cy="7875000"/>
            </a:xfrm>
            <a:prstGeom prst="rect">
              <a:avLst/>
            </a:prstGeom>
            <a:noFill/>
            <a:ln>
              <a:noFill/>
            </a:ln>
          </p:spPr>
          <p:txBody>
            <a:bodyPr spcFirstLastPara="1" wrap="square" lIns="0" tIns="0" rIns="0" bIns="0" anchor="t" anchorCtr="0">
              <a:spAutoFit/>
            </a:bodyPr>
            <a:lstStyle/>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Explain the benefits of postsecondary education</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Recognize the unique barriers foster youth face in education, including the impact of trauma</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Identify strategies to create a college-going culture in the home</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Understand the different postsecondary education pathways</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Identify resources and strategies to help students explore their career interests and achieve their postsecondary education goals</a:t>
              </a:r>
              <a:endParaRPr/>
            </a:p>
            <a:p>
              <a:pPr marL="457200" marR="0" lvl="0" indent="-380936"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Describe key educational planning milestones between 6</a:t>
              </a:r>
              <a:r>
                <a:rPr lang="en-US" sz="2399" b="0" i="0" u="none" strike="noStrike" cap="none" baseline="30000">
                  <a:solidFill>
                    <a:srgbClr val="FFFFFF"/>
                  </a:solidFill>
                  <a:latin typeface="Arial"/>
                  <a:ea typeface="Arial"/>
                  <a:cs typeface="Arial"/>
                  <a:sym typeface="Arial"/>
                </a:rPr>
                <a:t>th</a:t>
              </a:r>
              <a:r>
                <a:rPr lang="en-US" sz="2399" b="0" i="0" u="none" strike="noStrike" cap="none">
                  <a:solidFill>
                    <a:srgbClr val="FFFFFF"/>
                  </a:solidFill>
                  <a:latin typeface="Arial"/>
                  <a:ea typeface="Arial"/>
                  <a:cs typeface="Arial"/>
                  <a:sym typeface="Arial"/>
                </a:rPr>
                <a:t>-10</a:t>
              </a:r>
              <a:r>
                <a:rPr lang="en-US" sz="2399" b="0" i="0" u="none" strike="noStrike" cap="none" baseline="30000">
                  <a:solidFill>
                    <a:srgbClr val="FFFFFF"/>
                  </a:solidFill>
                  <a:latin typeface="Arial"/>
                  <a:ea typeface="Arial"/>
                  <a:cs typeface="Arial"/>
                  <a:sym typeface="Arial"/>
                </a:rPr>
                <a:t>th</a:t>
              </a:r>
              <a:r>
                <a:rPr lang="en-US" sz="2399" b="0" i="0" u="none" strike="noStrike" cap="none">
                  <a:solidFill>
                    <a:srgbClr val="FFFFFF"/>
                  </a:solidFill>
                  <a:latin typeface="Arial"/>
                  <a:ea typeface="Arial"/>
                  <a:cs typeface="Arial"/>
                  <a:sym typeface="Arial"/>
                </a:rPr>
                <a:t> grade</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13"/>
        <p:cNvGrpSpPr/>
        <p:nvPr/>
      </p:nvGrpSpPr>
      <p:grpSpPr>
        <a:xfrm>
          <a:off x="0" y="0"/>
          <a:ext cx="0" cy="0"/>
          <a:chOff x="0" y="0"/>
          <a:chExt cx="0" cy="0"/>
        </a:xfrm>
      </p:grpSpPr>
      <p:sp>
        <p:nvSpPr>
          <p:cNvPr id="714" name="Google Shape;714;p29"/>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715" name="Google Shape;715;p29"/>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716" name="Google Shape;716;p29"/>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717" name="Google Shape;717;p29"/>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719" name="Google Shape;719;p29"/>
          <p:cNvSpPr txBox="1"/>
          <p:nvPr/>
        </p:nvSpPr>
        <p:spPr>
          <a:xfrm>
            <a:off x="2971800" y="5042444"/>
            <a:ext cx="13144499" cy="1938992"/>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about these challenges from a few of our youth</a:t>
            </a:r>
            <a:r>
              <a:rPr lang="en-US" sz="5400" u="sng">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endParaRPr sz="5400">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24"/>
        <p:cNvGrpSpPr/>
        <p:nvPr/>
      </p:nvGrpSpPr>
      <p:grpSpPr>
        <a:xfrm>
          <a:off x="0" y="0"/>
          <a:ext cx="0" cy="0"/>
          <a:chOff x="0" y="0"/>
          <a:chExt cx="0" cy="0"/>
        </a:xfrm>
      </p:grpSpPr>
      <p:sp>
        <p:nvSpPr>
          <p:cNvPr id="725" name="Google Shape;725;p3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726" name="Google Shape;726;p3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727" name="Google Shape;727;p30"/>
          <p:cNvSpPr/>
          <p:nvPr/>
        </p:nvSpPr>
        <p:spPr>
          <a:xfrm rot="-1188576">
            <a:off x="316155" y="6057327"/>
            <a:ext cx="20277973" cy="10640413"/>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728" name="Google Shape;728;p30"/>
          <p:cNvSpPr txBox="1"/>
          <p:nvPr/>
        </p:nvSpPr>
        <p:spPr>
          <a:xfrm rot="-592083">
            <a:off x="3846640" y="2496805"/>
            <a:ext cx="12446039" cy="2371499"/>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How Caregivers Can </a:t>
            </a:r>
            <a:endParaRPr sz="7003" b="1">
              <a:solidFill>
                <a:srgbClr val="FFFFFF"/>
              </a:solidFill>
              <a:latin typeface="Poppins"/>
              <a:ea typeface="Poppins"/>
              <a:cs typeface="Poppins"/>
              <a:sym typeface="Poppins"/>
            </a:endParaRPr>
          </a:p>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Make a Difference?</a:t>
            </a:r>
            <a:endParaRPr sz="7003" b="1">
              <a:solidFill>
                <a:srgbClr val="FED531"/>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34"/>
        <p:cNvGrpSpPr/>
        <p:nvPr/>
      </p:nvGrpSpPr>
      <p:grpSpPr>
        <a:xfrm>
          <a:off x="0" y="0"/>
          <a:ext cx="0" cy="0"/>
          <a:chOff x="0" y="0"/>
          <a:chExt cx="0" cy="0"/>
        </a:xfrm>
      </p:grpSpPr>
      <p:pic>
        <p:nvPicPr>
          <p:cNvPr id="735" name="Google Shape;735;p31" descr="A person and a child looking at a computer&#10;&#10;Description automatically generated with medium confidence"/>
          <p:cNvPicPr preferRelativeResize="0"/>
          <p:nvPr/>
        </p:nvPicPr>
        <p:blipFill rotWithShape="1">
          <a:blip r:embed="rId3">
            <a:alphaModFix/>
          </a:blip>
          <a:srcRect l="16971" t="-2551" r="16025" b="-1892"/>
          <a:stretch/>
        </p:blipFill>
        <p:spPr>
          <a:xfrm>
            <a:off x="9144000" y="-1333500"/>
            <a:ext cx="11029881" cy="11475616"/>
          </a:xfrm>
          <a:prstGeom prst="rect">
            <a:avLst/>
          </a:prstGeom>
          <a:noFill/>
          <a:ln>
            <a:noFill/>
          </a:ln>
        </p:spPr>
      </p:pic>
      <p:sp>
        <p:nvSpPr>
          <p:cNvPr id="736" name="Google Shape;736;p31"/>
          <p:cNvSpPr/>
          <p:nvPr/>
        </p:nvSpPr>
        <p:spPr>
          <a:xfrm rot="-196209">
            <a:off x="-1096244" y="875095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37" name="Google Shape;737;p3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39" name="Google Shape;739;p31"/>
          <p:cNvSpPr txBox="1"/>
          <p:nvPr/>
        </p:nvSpPr>
        <p:spPr>
          <a:xfrm>
            <a:off x="1524000" y="1334425"/>
            <a:ext cx="5631000" cy="7388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rgbClr val="4848D1"/>
                </a:solidFill>
                <a:latin typeface="Poppins"/>
                <a:ea typeface="Poppins"/>
                <a:cs typeface="Poppins"/>
                <a:sym typeface="Poppins"/>
              </a:rPr>
              <a:t>The single most important factor influencing a positive outcome for youth is a…</a:t>
            </a:r>
            <a:endParaRPr/>
          </a:p>
        </p:txBody>
      </p:sp>
      <p:sp>
        <p:nvSpPr>
          <p:cNvPr id="740" name="Google Shape;740;p31"/>
          <p:cNvSpPr txBox="1"/>
          <p:nvPr/>
        </p:nvSpPr>
        <p:spPr>
          <a:xfrm rot="-209306">
            <a:off x="1733825" y="8687170"/>
            <a:ext cx="16541450" cy="9236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u="sng">
                <a:solidFill>
                  <a:srgbClr val="FED531"/>
                </a:solidFill>
                <a:latin typeface="Arial"/>
                <a:ea typeface="Arial"/>
                <a:cs typeface="Arial"/>
                <a:sym typeface="Arial"/>
              </a:rPr>
              <a:t>lasting relationship with a caring, engaged adult</a:t>
            </a:r>
            <a:r>
              <a:rPr lang="en-US" sz="5400" b="1" u="sng">
                <a:solidFill>
                  <a:srgbClr val="FED531"/>
                </a:solidFill>
              </a:rPr>
              <a:t>.</a:t>
            </a:r>
            <a:endParaRPr sz="5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45"/>
        <p:cNvGrpSpPr/>
        <p:nvPr/>
      </p:nvGrpSpPr>
      <p:grpSpPr>
        <a:xfrm>
          <a:off x="0" y="0"/>
          <a:ext cx="0" cy="0"/>
          <a:chOff x="0" y="0"/>
          <a:chExt cx="0" cy="0"/>
        </a:xfrm>
      </p:grpSpPr>
      <p:sp>
        <p:nvSpPr>
          <p:cNvPr id="746" name="Google Shape;746;p32"/>
          <p:cNvSpPr/>
          <p:nvPr/>
        </p:nvSpPr>
        <p:spPr>
          <a:xfrm>
            <a:off x="0" y="0"/>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grpSp>
        <p:nvGrpSpPr>
          <p:cNvPr id="747" name="Google Shape;747;p32"/>
          <p:cNvGrpSpPr/>
          <p:nvPr/>
        </p:nvGrpSpPr>
        <p:grpSpPr>
          <a:xfrm>
            <a:off x="0" y="2763402"/>
            <a:ext cx="4141442" cy="6185513"/>
            <a:chOff x="0" y="0"/>
            <a:chExt cx="5521922" cy="8247350"/>
          </a:xfrm>
        </p:grpSpPr>
        <p:sp>
          <p:nvSpPr>
            <p:cNvPr id="748" name="Google Shape;748;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3">
                <a:alphaModFix/>
              </a:blip>
              <a:stretch>
                <a:fillRect l="-24901" r="-24901"/>
              </a:stretch>
            </a:blipFill>
            <a:ln>
              <a:noFill/>
            </a:ln>
          </p:spPr>
          <p:txBody>
            <a:bodyPr/>
            <a:lstStyle/>
            <a:p>
              <a:endParaRPr lang="en-US"/>
            </a:p>
          </p:txBody>
        </p:sp>
        <p:sp>
          <p:nvSpPr>
            <p:cNvPr id="749" name="Google Shape;749;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0" name="Google Shape;750;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751" name="Google Shape;751;p32"/>
          <p:cNvGrpSpPr/>
          <p:nvPr/>
        </p:nvGrpSpPr>
        <p:grpSpPr>
          <a:xfrm>
            <a:off x="4701322" y="2763402"/>
            <a:ext cx="4141442" cy="6185513"/>
            <a:chOff x="0" y="0"/>
            <a:chExt cx="5521922" cy="8247350"/>
          </a:xfrm>
        </p:grpSpPr>
        <p:sp>
          <p:nvSpPr>
            <p:cNvPr id="752" name="Google Shape;752;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4">
                <a:alphaModFix/>
              </a:blip>
              <a:stretch>
                <a:fillRect l="-31222" r="-29546" b="-7182"/>
              </a:stretch>
            </a:blipFill>
            <a:ln>
              <a:noFill/>
            </a:ln>
          </p:spPr>
          <p:txBody>
            <a:bodyPr/>
            <a:lstStyle/>
            <a:p>
              <a:endParaRPr lang="en-US"/>
            </a:p>
          </p:txBody>
        </p:sp>
        <p:sp>
          <p:nvSpPr>
            <p:cNvPr id="753" name="Google Shape;753;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4" name="Google Shape;754;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755" name="Google Shape;755;p32"/>
          <p:cNvGrpSpPr/>
          <p:nvPr/>
        </p:nvGrpSpPr>
        <p:grpSpPr>
          <a:xfrm>
            <a:off x="9400405" y="2763402"/>
            <a:ext cx="4141442" cy="6185513"/>
            <a:chOff x="0" y="0"/>
            <a:chExt cx="5521922" cy="8247350"/>
          </a:xfrm>
        </p:grpSpPr>
        <p:sp>
          <p:nvSpPr>
            <p:cNvPr id="756" name="Google Shape;756;p32"/>
            <p:cNvSpPr/>
            <p:nvPr/>
          </p:nvSpPr>
          <p:spPr>
            <a:xfrm>
              <a:off x="0" y="0"/>
              <a:ext cx="5521922" cy="5521899"/>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5">
                <a:alphaModFix/>
              </a:blip>
              <a:stretch>
                <a:fillRect l="-10534" t="-68813" r="-21165" b="-28733"/>
              </a:stretch>
            </a:blipFill>
            <a:ln>
              <a:noFill/>
            </a:ln>
          </p:spPr>
          <p:txBody>
            <a:bodyPr/>
            <a:lstStyle/>
            <a:p>
              <a:endParaRPr lang="en-US"/>
            </a:p>
          </p:txBody>
        </p:sp>
        <p:sp>
          <p:nvSpPr>
            <p:cNvPr id="757" name="Google Shape;757;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58" name="Google Shape;758;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759" name="Google Shape;759;p32"/>
          <p:cNvSpPr txBox="1"/>
          <p:nvPr/>
        </p:nvSpPr>
        <p:spPr>
          <a:xfrm>
            <a:off x="146702" y="6898858"/>
            <a:ext cx="3902835" cy="16158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500" b="1" dirty="0">
                <a:solidFill>
                  <a:srgbClr val="0A1F41"/>
                </a:solidFill>
                <a:latin typeface="Arial"/>
                <a:ea typeface="Arial"/>
                <a:cs typeface="Arial"/>
                <a:sym typeface="Arial"/>
              </a:rPr>
              <a:t>Patience is key </a:t>
            </a:r>
            <a:r>
              <a:rPr lang="en-US" sz="3500" dirty="0">
                <a:solidFill>
                  <a:srgbClr val="0A1F41"/>
                </a:solidFill>
                <a:latin typeface="Arial"/>
                <a:ea typeface="Arial"/>
                <a:cs typeface="Arial"/>
                <a:sym typeface="Arial"/>
              </a:rPr>
              <a:t>- </a:t>
            </a:r>
            <a:r>
              <a:rPr lang="en-US" sz="3500" b="1" dirty="0">
                <a:solidFill>
                  <a:srgbClr val="0A1F41"/>
                </a:solidFill>
                <a:latin typeface="Arial"/>
                <a:ea typeface="Arial"/>
                <a:cs typeface="Arial"/>
                <a:sym typeface="Arial"/>
              </a:rPr>
              <a:t>many youth are in “survival mode</a:t>
            </a:r>
            <a:r>
              <a:rPr lang="en-US" sz="3500" dirty="0">
                <a:solidFill>
                  <a:srgbClr val="0A1F41"/>
                </a:solidFill>
                <a:latin typeface="Arial"/>
                <a:ea typeface="Arial"/>
                <a:cs typeface="Arial"/>
                <a:sym typeface="Arial"/>
              </a:rPr>
              <a:t>”</a:t>
            </a:r>
            <a:endParaRPr sz="3500" dirty="0"/>
          </a:p>
        </p:txBody>
      </p:sp>
      <p:sp>
        <p:nvSpPr>
          <p:cNvPr id="760" name="Google Shape;760;p32"/>
          <p:cNvSpPr txBox="1"/>
          <p:nvPr/>
        </p:nvSpPr>
        <p:spPr>
          <a:xfrm>
            <a:off x="170261" y="6005322"/>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01</a:t>
            </a:r>
            <a:endParaRPr/>
          </a:p>
        </p:txBody>
      </p:sp>
      <p:sp>
        <p:nvSpPr>
          <p:cNvPr id="761" name="Google Shape;761;p32"/>
          <p:cNvSpPr txBox="1"/>
          <p:nvPr/>
        </p:nvSpPr>
        <p:spPr>
          <a:xfrm>
            <a:off x="4849461" y="6004790"/>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02</a:t>
            </a:r>
            <a:endParaRPr/>
          </a:p>
        </p:txBody>
      </p:sp>
      <p:sp>
        <p:nvSpPr>
          <p:cNvPr id="762" name="Google Shape;762;p32"/>
          <p:cNvSpPr txBox="1"/>
          <p:nvPr/>
        </p:nvSpPr>
        <p:spPr>
          <a:xfrm>
            <a:off x="9548543" y="6004789"/>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03</a:t>
            </a:r>
            <a:endParaRPr/>
          </a:p>
        </p:txBody>
      </p:sp>
      <p:sp>
        <p:nvSpPr>
          <p:cNvPr id="763" name="Google Shape;763;p32"/>
          <p:cNvSpPr txBox="1"/>
          <p:nvPr/>
        </p:nvSpPr>
        <p:spPr>
          <a:xfrm>
            <a:off x="14269177" y="5953125"/>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04</a:t>
            </a:r>
            <a:endParaRPr/>
          </a:p>
        </p:txBody>
      </p:sp>
      <p:sp>
        <p:nvSpPr>
          <p:cNvPr id="764" name="Google Shape;764;p32"/>
          <p:cNvSpPr txBox="1"/>
          <p:nvPr/>
        </p:nvSpPr>
        <p:spPr>
          <a:xfrm>
            <a:off x="3267266" y="572189"/>
            <a:ext cx="11753468"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FFFFF"/>
                </a:solidFill>
                <a:latin typeface="Poppins"/>
                <a:ea typeface="Poppins"/>
                <a:cs typeface="Poppins"/>
                <a:sym typeface="Poppins"/>
              </a:rPr>
              <a:t>Use a Trauma-Informed Parenting Approach </a:t>
            </a:r>
            <a:endParaRPr/>
          </a:p>
        </p:txBody>
      </p:sp>
      <p:sp>
        <p:nvSpPr>
          <p:cNvPr id="766" name="Google Shape;766;p32"/>
          <p:cNvSpPr txBox="1"/>
          <p:nvPr/>
        </p:nvSpPr>
        <p:spPr>
          <a:xfrm>
            <a:off x="4892856" y="6898858"/>
            <a:ext cx="3902836"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0A1F41"/>
                </a:solidFill>
                <a:latin typeface="Arial"/>
                <a:ea typeface="Arial"/>
                <a:cs typeface="Arial"/>
                <a:sym typeface="Arial"/>
              </a:rPr>
              <a:t>Acknowledge the trauma that youth have experienced</a:t>
            </a:r>
            <a:endParaRPr/>
          </a:p>
          <a:p>
            <a:pPr marL="0" marR="0" lvl="0" indent="0" algn="l" rtl="0">
              <a:spcBef>
                <a:spcPts val="0"/>
              </a:spcBef>
              <a:spcAft>
                <a:spcPts val="0"/>
              </a:spcAft>
              <a:buNone/>
            </a:pPr>
            <a:endParaRPr sz="3600">
              <a:solidFill>
                <a:srgbClr val="0A1F41"/>
              </a:solidFill>
              <a:latin typeface="Arial"/>
              <a:ea typeface="Arial"/>
              <a:cs typeface="Arial"/>
              <a:sym typeface="Arial"/>
            </a:endParaRPr>
          </a:p>
        </p:txBody>
      </p:sp>
      <p:sp>
        <p:nvSpPr>
          <p:cNvPr id="767" name="Google Shape;767;p32"/>
          <p:cNvSpPr txBox="1"/>
          <p:nvPr/>
        </p:nvSpPr>
        <p:spPr>
          <a:xfrm>
            <a:off x="9639011" y="6895471"/>
            <a:ext cx="3902836"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0A1F41"/>
                </a:solidFill>
                <a:latin typeface="Arial"/>
                <a:ea typeface="Arial"/>
                <a:cs typeface="Arial"/>
                <a:sym typeface="Arial"/>
              </a:rPr>
              <a:t>Avoid labels that the youth “isn’t college material”</a:t>
            </a:r>
            <a:endParaRPr/>
          </a:p>
          <a:p>
            <a:pPr marL="0" marR="0" lvl="0" indent="0" algn="l" rtl="0">
              <a:spcBef>
                <a:spcPts val="0"/>
              </a:spcBef>
              <a:spcAft>
                <a:spcPts val="0"/>
              </a:spcAft>
              <a:buNone/>
            </a:pPr>
            <a:endParaRPr sz="3600">
              <a:solidFill>
                <a:srgbClr val="0A1F41"/>
              </a:solidFill>
              <a:latin typeface="Arial"/>
              <a:ea typeface="Arial"/>
              <a:cs typeface="Arial"/>
              <a:sym typeface="Arial"/>
            </a:endParaRPr>
          </a:p>
        </p:txBody>
      </p:sp>
      <p:pic>
        <p:nvPicPr>
          <p:cNvPr id="768" name="Google Shape;768;p32" descr="A person and a child looking at a computer&#10;&#10;Description automatically generated with low confidence"/>
          <p:cNvPicPr preferRelativeResize="0"/>
          <p:nvPr/>
        </p:nvPicPr>
        <p:blipFill rotWithShape="1">
          <a:blip r:embed="rId6">
            <a:alphaModFix/>
          </a:blip>
          <a:srcRect r="29048"/>
          <a:stretch/>
        </p:blipFill>
        <p:spPr>
          <a:xfrm>
            <a:off x="14096998" y="2795061"/>
            <a:ext cx="4191001" cy="3937864"/>
          </a:xfrm>
          <a:prstGeom prst="rect">
            <a:avLst/>
          </a:prstGeom>
          <a:noFill/>
          <a:ln>
            <a:noFill/>
          </a:ln>
        </p:spPr>
      </p:pic>
      <p:grpSp>
        <p:nvGrpSpPr>
          <p:cNvPr id="769" name="Google Shape;769;p32"/>
          <p:cNvGrpSpPr/>
          <p:nvPr/>
        </p:nvGrpSpPr>
        <p:grpSpPr>
          <a:xfrm>
            <a:off x="14120534" y="5778044"/>
            <a:ext cx="4167466" cy="3170871"/>
            <a:chOff x="0" y="4019523"/>
            <a:chExt cx="5521921" cy="4227827"/>
          </a:xfrm>
        </p:grpSpPr>
        <p:sp>
          <p:nvSpPr>
            <p:cNvPr id="770" name="Google Shape;770;p32"/>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771" name="Google Shape;771;p32"/>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772" name="Google Shape;772;p32"/>
          <p:cNvSpPr txBox="1"/>
          <p:nvPr/>
        </p:nvSpPr>
        <p:spPr>
          <a:xfrm>
            <a:off x="14266045" y="5952168"/>
            <a:ext cx="2723423"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00" b="1">
                <a:solidFill>
                  <a:srgbClr val="F4592F"/>
                </a:solidFill>
                <a:latin typeface="Poppins"/>
                <a:ea typeface="Poppins"/>
                <a:cs typeface="Poppins"/>
                <a:sym typeface="Poppins"/>
              </a:rPr>
              <a:t>04</a:t>
            </a:r>
            <a:endParaRPr/>
          </a:p>
        </p:txBody>
      </p:sp>
      <p:sp>
        <p:nvSpPr>
          <p:cNvPr id="773" name="Google Shape;773;p32"/>
          <p:cNvSpPr txBox="1"/>
          <p:nvPr/>
        </p:nvSpPr>
        <p:spPr>
          <a:xfrm>
            <a:off x="14382673" y="6895470"/>
            <a:ext cx="3902836"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0A1F41"/>
                </a:solidFill>
                <a:latin typeface="Arial"/>
                <a:ea typeface="Arial"/>
                <a:cs typeface="Arial"/>
                <a:sym typeface="Arial"/>
              </a:rPr>
              <a:t>Reinforce a growth mindset</a:t>
            </a:r>
            <a:endParaRPr/>
          </a:p>
          <a:p>
            <a:pPr marL="0" marR="0" lvl="0" indent="0" algn="l" rtl="0">
              <a:spcBef>
                <a:spcPts val="0"/>
              </a:spcBef>
              <a:spcAft>
                <a:spcPts val="0"/>
              </a:spcAft>
              <a:buNone/>
            </a:pPr>
            <a:endParaRPr sz="3600" b="1">
              <a:solidFill>
                <a:srgbClr val="0A1F41"/>
              </a:solidFill>
              <a:latin typeface="Arial"/>
              <a:ea typeface="Arial"/>
              <a:cs typeface="Arial"/>
              <a:sym typeface="Arial"/>
            </a:endParaRPr>
          </a:p>
          <a:p>
            <a:pPr marL="0" marR="0" lvl="0" indent="0" algn="l" rtl="0">
              <a:spcBef>
                <a:spcPts val="0"/>
              </a:spcBef>
              <a:spcAft>
                <a:spcPts val="0"/>
              </a:spcAft>
              <a:buNone/>
            </a:pPr>
            <a:endParaRPr sz="3600">
              <a:solidFill>
                <a:srgbClr val="0A1F4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45"/>
        <p:cNvGrpSpPr/>
        <p:nvPr/>
      </p:nvGrpSpPr>
      <p:grpSpPr>
        <a:xfrm>
          <a:off x="0" y="0"/>
          <a:ext cx="0" cy="0"/>
          <a:chOff x="0" y="0"/>
          <a:chExt cx="0" cy="0"/>
        </a:xfrm>
      </p:grpSpPr>
      <p:sp>
        <p:nvSpPr>
          <p:cNvPr id="746" name="Google Shape;746;p32"/>
          <p:cNvSpPr/>
          <p:nvPr/>
        </p:nvSpPr>
        <p:spPr>
          <a:xfrm>
            <a:off x="2381" y="1341"/>
            <a:ext cx="18283238" cy="2368686"/>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sp>
        <p:nvSpPr>
          <p:cNvPr id="759" name="Google Shape;759;p32"/>
          <p:cNvSpPr txBox="1"/>
          <p:nvPr/>
        </p:nvSpPr>
        <p:spPr>
          <a:xfrm>
            <a:off x="576970" y="8646214"/>
            <a:ext cx="7080422" cy="1107739"/>
          </a:xfrm>
          <a:prstGeom prst="rect">
            <a:avLst/>
          </a:prstGeom>
          <a:noFill/>
          <a:ln>
            <a:noFill/>
          </a:ln>
        </p:spPr>
        <p:txBody>
          <a:bodyPr spcFirstLastPara="1" wrap="square" lIns="0" tIns="0" rIns="0" bIns="0" anchor="t" anchorCtr="0">
            <a:spAutoFit/>
          </a:bodyPr>
          <a:lstStyle/>
          <a:p>
            <a:pPr algn="ctr"/>
            <a:r>
              <a:rPr lang="en-US" sz="3599" b="1" dirty="0">
                <a:solidFill>
                  <a:srgbClr val="FFC000"/>
                </a:solidFill>
              </a:rPr>
              <a:t>Patience is key </a:t>
            </a:r>
            <a:r>
              <a:rPr lang="en-US" sz="3599" dirty="0">
                <a:solidFill>
                  <a:srgbClr val="FFC000"/>
                </a:solidFill>
              </a:rPr>
              <a:t>– </a:t>
            </a:r>
          </a:p>
          <a:p>
            <a:pPr algn="ctr"/>
            <a:r>
              <a:rPr lang="en-US" sz="3599" dirty="0">
                <a:solidFill>
                  <a:srgbClr val="FFC000"/>
                </a:solidFill>
              </a:rPr>
              <a:t>many youth are in “survival mode”</a:t>
            </a:r>
            <a:endParaRPr dirty="0">
              <a:solidFill>
                <a:srgbClr val="FFC000"/>
              </a:solidFill>
            </a:endParaRPr>
          </a:p>
        </p:txBody>
      </p:sp>
      <p:sp>
        <p:nvSpPr>
          <p:cNvPr id="764" name="Google Shape;764;p32"/>
          <p:cNvSpPr txBox="1"/>
          <p:nvPr/>
        </p:nvSpPr>
        <p:spPr>
          <a:xfrm>
            <a:off x="3268796" y="461791"/>
            <a:ext cx="11750408" cy="1846403"/>
          </a:xfrm>
          <a:prstGeom prst="rect">
            <a:avLst/>
          </a:prstGeom>
          <a:noFill/>
          <a:ln>
            <a:noFill/>
          </a:ln>
        </p:spPr>
        <p:txBody>
          <a:bodyPr spcFirstLastPara="1" wrap="square" lIns="0" tIns="0" rIns="0" bIns="0" anchor="t" anchorCtr="0">
            <a:spAutoFit/>
          </a:bodyPr>
          <a:lstStyle/>
          <a:p>
            <a:pPr algn="ctr"/>
            <a:r>
              <a:rPr lang="en-US" sz="5999" b="1" dirty="0">
                <a:solidFill>
                  <a:srgbClr val="FFFFFF"/>
                </a:solidFill>
                <a:latin typeface="Poppins"/>
                <a:ea typeface="Poppins"/>
                <a:cs typeface="Poppins"/>
                <a:sym typeface="Poppins"/>
              </a:rPr>
              <a:t>Encouraging a </a:t>
            </a:r>
          </a:p>
          <a:p>
            <a:pPr algn="ctr"/>
            <a:r>
              <a:rPr lang="en-US" sz="5999" b="1" dirty="0">
                <a:solidFill>
                  <a:srgbClr val="FFFFFF"/>
                </a:solidFill>
                <a:latin typeface="Poppins"/>
                <a:ea typeface="Poppins"/>
                <a:cs typeface="Poppins"/>
                <a:sym typeface="Poppins"/>
              </a:rPr>
              <a:t>Growth Mindset</a:t>
            </a:r>
            <a:endParaRPr dirty="0"/>
          </a:p>
        </p:txBody>
      </p:sp>
      <p:graphicFrame>
        <p:nvGraphicFramePr>
          <p:cNvPr id="6" name="Table 6">
            <a:extLst>
              <a:ext uri="{FF2B5EF4-FFF2-40B4-BE49-F238E27FC236}">
                <a16:creationId xmlns:a16="http://schemas.microsoft.com/office/drawing/2014/main" id="{A020AD7D-9259-8591-FD81-E7B3B9E70F11}"/>
              </a:ext>
            </a:extLst>
          </p:cNvPr>
          <p:cNvGraphicFramePr>
            <a:graphicFrameLocks noGrp="1"/>
          </p:cNvGraphicFramePr>
          <p:nvPr>
            <p:extLst>
              <p:ext uri="{D42A27DB-BD31-4B8C-83A1-F6EECF244321}">
                <p14:modId xmlns:p14="http://schemas.microsoft.com/office/powerpoint/2010/main" val="2190914567"/>
              </p:ext>
            </p:extLst>
          </p:nvPr>
        </p:nvGraphicFramePr>
        <p:xfrm>
          <a:off x="8194911" y="2497484"/>
          <a:ext cx="9712411" cy="7650360"/>
        </p:xfrm>
        <a:graphic>
          <a:graphicData uri="http://schemas.openxmlformats.org/drawingml/2006/table">
            <a:tbl>
              <a:tblPr firstRow="1" bandRow="1">
                <a:tableStyleId>{7DF18680-E054-41AD-8BC1-D1AEF772440D}</a:tableStyleId>
              </a:tblPr>
              <a:tblGrid>
                <a:gridCol w="2502243">
                  <a:extLst>
                    <a:ext uri="{9D8B030D-6E8A-4147-A177-3AD203B41FA5}">
                      <a16:colId xmlns:a16="http://schemas.microsoft.com/office/drawing/2014/main" val="3495673850"/>
                    </a:ext>
                  </a:extLst>
                </a:gridCol>
                <a:gridCol w="7210168">
                  <a:extLst>
                    <a:ext uri="{9D8B030D-6E8A-4147-A177-3AD203B41FA5}">
                      <a16:colId xmlns:a16="http://schemas.microsoft.com/office/drawing/2014/main" val="2959057373"/>
                    </a:ext>
                  </a:extLst>
                </a:gridCol>
              </a:tblGrid>
              <a:tr h="1767005">
                <a:tc>
                  <a:txBody>
                    <a:bodyPr/>
                    <a:lstStyle/>
                    <a:p>
                      <a:r>
                        <a:rPr lang="en-US" sz="2800" b="1" u="none" strike="noStrike" cap="none" dirty="0">
                          <a:solidFill>
                            <a:schemeClr val="lt1"/>
                          </a:solidFill>
                          <a:effectLst/>
                          <a:sym typeface="Arial"/>
                        </a:rPr>
                        <a:t>If you are hearing this from a youth…</a:t>
                      </a:r>
                      <a:endParaRPr lang="en-US" sz="2800" dirty="0"/>
                    </a:p>
                  </a:txBody>
                  <a:tcPr marL="91416" marR="91416" marT="45708" marB="45708">
                    <a:lnB w="12700" cap="flat" cmpd="sng" algn="ctr">
                      <a:solidFill>
                        <a:schemeClr val="tx1"/>
                      </a:solidFill>
                      <a:prstDash val="solid"/>
                      <a:round/>
                      <a:headEnd type="none" w="med" len="med"/>
                      <a:tailEnd type="none" w="med" len="med"/>
                    </a:lnB>
                    <a:solidFill>
                      <a:srgbClr val="00B0F0"/>
                    </a:solidFill>
                  </a:tcPr>
                </a:tc>
                <a:tc>
                  <a:txBody>
                    <a:bodyPr/>
                    <a:lstStyle/>
                    <a:p>
                      <a:r>
                        <a:rPr lang="en-US" sz="2800" b="1" u="none" strike="noStrike" cap="none" dirty="0">
                          <a:solidFill>
                            <a:schemeClr val="lt1"/>
                          </a:solidFill>
                          <a:effectLst/>
                          <a:sym typeface="Arial"/>
                        </a:rPr>
                        <a:t>Try one of the following responses to help develop and maintain a growth mindset.</a:t>
                      </a:r>
                      <a:endParaRPr lang="en-US" sz="2800" dirty="0"/>
                    </a:p>
                  </a:txBody>
                  <a:tcPr marL="91416" marR="91416" marT="45708" marB="45708">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485202789"/>
                  </a:ext>
                </a:extLst>
              </a:tr>
              <a:tr h="1886804">
                <a:tc>
                  <a:txBody>
                    <a:bodyPr/>
                    <a:lstStyle/>
                    <a:p>
                      <a:r>
                        <a:rPr lang="en-US" sz="2400" b="0" i="1" u="none" strike="noStrike" cap="none" dirty="0">
                          <a:solidFill>
                            <a:srgbClr val="002060"/>
                          </a:solidFill>
                          <a:effectLst/>
                          <a:sym typeface="Arial"/>
                        </a:rPr>
                        <a:t>I am not smart enough to do this.</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Being smart does not mean learning comes easy or you can do things by yourself all the time. Being smart means you use the tools and resources available to you for learning. That may mean asking for help sometimes.</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342358"/>
                  </a:ext>
                </a:extLst>
              </a:tr>
              <a:tr h="1527408">
                <a:tc>
                  <a:txBody>
                    <a:bodyPr/>
                    <a:lstStyle/>
                    <a:p>
                      <a:r>
                        <a:rPr lang="en-US" sz="2400" b="0" i="1" u="none" strike="noStrike" cap="none" dirty="0">
                          <a:solidFill>
                            <a:srgbClr val="002060"/>
                          </a:solidFill>
                          <a:effectLst/>
                          <a:sym typeface="Arial"/>
                        </a:rPr>
                        <a:t>This is too hard. I can’t do this.</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When something feels hard, it means we are challenging ourselves and our thought process to grow in new ways. I know with time and practice you will be successful. How can I help?</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7343254"/>
                  </a:ext>
                </a:extLst>
              </a:tr>
              <a:tr h="1168012">
                <a:tc>
                  <a:txBody>
                    <a:bodyPr/>
                    <a:lstStyle/>
                    <a:p>
                      <a:r>
                        <a:rPr lang="en-US" sz="2400" b="0" i="1" u="none" strike="noStrike" cap="none" dirty="0">
                          <a:solidFill>
                            <a:srgbClr val="002060"/>
                          </a:solidFill>
                          <a:effectLst/>
                          <a:sym typeface="Arial"/>
                        </a:rPr>
                        <a:t>I will never be able to get this.</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Remember to be patient with yourself. Just because you do not understand this yet does not mean you will never understand it. Who can we ask for help?</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4986326"/>
                  </a:ext>
                </a:extLst>
              </a:tr>
              <a:tr h="1168012">
                <a:tc>
                  <a:txBody>
                    <a:bodyPr/>
                    <a:lstStyle/>
                    <a:p>
                      <a:r>
                        <a:rPr lang="en-US" sz="2400" b="0" i="1" u="none" strike="noStrike" cap="none" dirty="0">
                          <a:solidFill>
                            <a:srgbClr val="002060"/>
                          </a:solidFill>
                          <a:effectLst/>
                          <a:sym typeface="Arial"/>
                        </a:rPr>
                        <a:t>I totally failed. I am so dumb.</a:t>
                      </a:r>
                      <a:endParaRPr lang="en-US" sz="2400" i="1"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dirty="0">
                          <a:solidFill>
                            <a:srgbClr val="002060"/>
                          </a:solidFill>
                          <a:effectLst/>
                          <a:sym typeface="Arial"/>
                        </a:rPr>
                        <a:t>Learning from our mistakes can lead to future success. Let’s see what we can learn from this experience to help us be successful next time.</a:t>
                      </a:r>
                      <a:endParaRPr lang="en-US" sz="240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093915"/>
                  </a:ext>
                </a:extLst>
              </a:tr>
            </a:tbl>
          </a:graphicData>
        </a:graphic>
      </p:graphicFrame>
      <p:sp>
        <p:nvSpPr>
          <p:cNvPr id="2" name="TextBox 1">
            <a:extLst>
              <a:ext uri="{FF2B5EF4-FFF2-40B4-BE49-F238E27FC236}">
                <a16:creationId xmlns:a16="http://schemas.microsoft.com/office/drawing/2014/main" id="{D948D3AE-7735-3FD6-7275-A73DC34C7F39}"/>
              </a:ext>
            </a:extLst>
          </p:cNvPr>
          <p:cNvSpPr txBox="1"/>
          <p:nvPr/>
        </p:nvSpPr>
        <p:spPr>
          <a:xfrm>
            <a:off x="725251" y="3169509"/>
            <a:ext cx="6932141" cy="5078313"/>
          </a:xfrm>
          <a:prstGeom prst="rect">
            <a:avLst/>
          </a:prstGeom>
          <a:noFill/>
        </p:spPr>
        <p:txBody>
          <a:bodyPr wrap="square" rtlCol="0">
            <a:spAutoFit/>
          </a:bodyPr>
          <a:lstStyle/>
          <a:p>
            <a:r>
              <a:rPr lang="en-US" sz="3600" dirty="0">
                <a:solidFill>
                  <a:schemeClr val="bg1"/>
                </a:solidFill>
              </a:rPr>
              <a:t>Help youth reframe perceptions of their academic abilities</a:t>
            </a:r>
          </a:p>
          <a:p>
            <a:endParaRPr lang="en-US" sz="3600" dirty="0">
              <a:solidFill>
                <a:schemeClr val="bg1"/>
              </a:solidFill>
            </a:endParaRPr>
          </a:p>
          <a:p>
            <a:r>
              <a:rPr lang="en-US" sz="3600" dirty="0">
                <a:solidFill>
                  <a:schemeClr val="bg1"/>
                </a:solidFill>
              </a:rPr>
              <a:t>Encourage patience with the learning process</a:t>
            </a:r>
          </a:p>
          <a:p>
            <a:endParaRPr lang="en-US" sz="3600" dirty="0">
              <a:solidFill>
                <a:schemeClr val="bg1"/>
              </a:solidFill>
            </a:endParaRPr>
          </a:p>
          <a:p>
            <a:r>
              <a:rPr lang="en-US" sz="3600" dirty="0">
                <a:solidFill>
                  <a:schemeClr val="bg1"/>
                </a:solidFill>
              </a:rPr>
              <a:t>Reflect back to the youth their strengths and positive traits you have observed</a:t>
            </a:r>
          </a:p>
        </p:txBody>
      </p:sp>
    </p:spTree>
    <p:extLst>
      <p:ext uri="{BB962C8B-B14F-4D97-AF65-F5344CB8AC3E}">
        <p14:creationId xmlns:p14="http://schemas.microsoft.com/office/powerpoint/2010/main" val="695517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78"/>
        <p:cNvGrpSpPr/>
        <p:nvPr/>
      </p:nvGrpSpPr>
      <p:grpSpPr>
        <a:xfrm>
          <a:off x="0" y="0"/>
          <a:ext cx="0" cy="0"/>
          <a:chOff x="0" y="0"/>
          <a:chExt cx="0" cy="0"/>
        </a:xfrm>
      </p:grpSpPr>
      <p:pic>
        <p:nvPicPr>
          <p:cNvPr id="779" name="Google Shape;779;p33" descr="A group of people looking at a book&#10;&#10;Description automatically generated with low confidence"/>
          <p:cNvPicPr preferRelativeResize="0"/>
          <p:nvPr/>
        </p:nvPicPr>
        <p:blipFill rotWithShape="1">
          <a:blip r:embed="rId3">
            <a:alphaModFix/>
          </a:blip>
          <a:srcRect l="512" t="5383" r="35300" b="-5383"/>
          <a:stretch/>
        </p:blipFill>
        <p:spPr>
          <a:xfrm rot="-647630">
            <a:off x="8716644" y="-873302"/>
            <a:ext cx="10684203" cy="11096672"/>
          </a:xfrm>
          <a:prstGeom prst="rect">
            <a:avLst/>
          </a:prstGeom>
          <a:noFill/>
          <a:ln>
            <a:noFill/>
          </a:ln>
        </p:spPr>
      </p:pic>
      <p:sp>
        <p:nvSpPr>
          <p:cNvPr id="780" name="Google Shape;780;p33"/>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81" name="Google Shape;781;p3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82" name="Google Shape;782;p33"/>
          <p:cNvSpPr txBox="1"/>
          <p:nvPr/>
        </p:nvSpPr>
        <p:spPr>
          <a:xfrm>
            <a:off x="1043434" y="1861547"/>
            <a:ext cx="6802089"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b="1">
                <a:solidFill>
                  <a:srgbClr val="4848D1"/>
                </a:solidFill>
                <a:latin typeface="Poppins"/>
                <a:ea typeface="Poppins"/>
                <a:cs typeface="Poppins"/>
                <a:sym typeface="Poppins"/>
              </a:rPr>
              <a:t>Build rapport with a PACE Attitude</a:t>
            </a:r>
            <a:endParaRPr/>
          </a:p>
        </p:txBody>
      </p:sp>
      <p:pic>
        <p:nvPicPr>
          <p:cNvPr id="784" name="Google Shape;784;p33"/>
          <p:cNvPicPr preferRelativeResize="0"/>
          <p:nvPr/>
        </p:nvPicPr>
        <p:blipFill rotWithShape="1">
          <a:blip r:embed="rId4">
            <a:alphaModFix/>
          </a:blip>
          <a:srcRect l="37749" t="33484" r="36566" b="21014"/>
          <a:stretch/>
        </p:blipFill>
        <p:spPr>
          <a:xfrm>
            <a:off x="1921227" y="3865989"/>
            <a:ext cx="5046501" cy="4822654"/>
          </a:xfrm>
          <a:prstGeom prst="rect">
            <a:avLst/>
          </a:prstGeom>
          <a:noFill/>
          <a:ln>
            <a:noFill/>
          </a:ln>
        </p:spPr>
      </p:pic>
      <p:grpSp>
        <p:nvGrpSpPr>
          <p:cNvPr id="785" name="Google Shape;785;p33"/>
          <p:cNvGrpSpPr/>
          <p:nvPr/>
        </p:nvGrpSpPr>
        <p:grpSpPr>
          <a:xfrm>
            <a:off x="11202523" y="1805536"/>
            <a:ext cx="8180399" cy="5745135"/>
            <a:chOff x="568067" y="1194502"/>
            <a:chExt cx="8180399" cy="5745135"/>
          </a:xfrm>
        </p:grpSpPr>
        <p:sp>
          <p:nvSpPr>
            <p:cNvPr id="786" name="Google Shape;786;p33"/>
            <p:cNvSpPr/>
            <p:nvPr/>
          </p:nvSpPr>
          <p:spPr>
            <a:xfrm>
              <a:off x="568067" y="1194502"/>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1093558" y="1210227"/>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txBox="1"/>
            <p:nvPr/>
          </p:nvSpPr>
          <p:spPr>
            <a:xfrm>
              <a:off x="1093558" y="1210227"/>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P   layfulness</a:t>
              </a:r>
              <a:endParaRPr sz="6500">
                <a:solidFill>
                  <a:schemeClr val="lt1"/>
                </a:solidFill>
                <a:latin typeface="Arial"/>
                <a:ea typeface="Arial"/>
                <a:cs typeface="Arial"/>
                <a:sym typeface="Arial"/>
              </a:endParaRPr>
            </a:p>
          </p:txBody>
        </p:sp>
        <p:sp>
          <p:nvSpPr>
            <p:cNvPr id="789" name="Google Shape;789;p33"/>
            <p:cNvSpPr/>
            <p:nvPr/>
          </p:nvSpPr>
          <p:spPr>
            <a:xfrm>
              <a:off x="568067" y="2629251"/>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1093558" y="2635392"/>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txBox="1"/>
            <p:nvPr/>
          </p:nvSpPr>
          <p:spPr>
            <a:xfrm>
              <a:off x="1093558" y="2635392"/>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A   cceptance</a:t>
              </a:r>
              <a:endParaRPr sz="6500">
                <a:solidFill>
                  <a:schemeClr val="lt1"/>
                </a:solidFill>
                <a:latin typeface="Arial"/>
                <a:ea typeface="Arial"/>
                <a:cs typeface="Arial"/>
                <a:sym typeface="Arial"/>
              </a:endParaRPr>
            </a:p>
          </p:txBody>
        </p:sp>
        <p:sp>
          <p:nvSpPr>
            <p:cNvPr id="792" name="Google Shape;792;p33"/>
            <p:cNvSpPr/>
            <p:nvPr/>
          </p:nvSpPr>
          <p:spPr>
            <a:xfrm>
              <a:off x="568067" y="4064000"/>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93558" y="4070140"/>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txBox="1"/>
            <p:nvPr/>
          </p:nvSpPr>
          <p:spPr>
            <a:xfrm>
              <a:off x="1093558" y="4070140"/>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C  uriosity</a:t>
              </a:r>
              <a:endParaRPr sz="6500">
                <a:solidFill>
                  <a:schemeClr val="lt1"/>
                </a:solidFill>
                <a:latin typeface="Arial"/>
                <a:ea typeface="Arial"/>
                <a:cs typeface="Arial"/>
                <a:sym typeface="Arial"/>
              </a:endParaRPr>
            </a:p>
          </p:txBody>
        </p:sp>
        <p:sp>
          <p:nvSpPr>
            <p:cNvPr id="795" name="Google Shape;795;p33"/>
            <p:cNvSpPr/>
            <p:nvPr/>
          </p:nvSpPr>
          <p:spPr>
            <a:xfrm>
              <a:off x="568067" y="5498748"/>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1093558" y="5504889"/>
              <a:ext cx="7654908" cy="14347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txBox="1"/>
            <p:nvPr/>
          </p:nvSpPr>
          <p:spPr>
            <a:xfrm>
              <a:off x="1093558" y="5504889"/>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E   mpathy</a:t>
              </a:r>
              <a:endParaRPr sz="6500">
                <a:solidFill>
                  <a:schemeClr val="lt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02"/>
        <p:cNvGrpSpPr/>
        <p:nvPr/>
      </p:nvGrpSpPr>
      <p:grpSpPr>
        <a:xfrm>
          <a:off x="0" y="0"/>
          <a:ext cx="0" cy="0"/>
          <a:chOff x="0" y="0"/>
          <a:chExt cx="0" cy="0"/>
        </a:xfrm>
      </p:grpSpPr>
      <p:sp>
        <p:nvSpPr>
          <p:cNvPr id="803" name="Google Shape;803;p34"/>
          <p:cNvSpPr/>
          <p:nvPr/>
        </p:nvSpPr>
        <p:spPr>
          <a:xfrm rot="-4483174">
            <a:off x="-5194805" y="1620227"/>
            <a:ext cx="12575804" cy="5673556"/>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04" name="Google Shape;804;p3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05" name="Google Shape;805;p34"/>
          <p:cNvSpPr/>
          <p:nvPr/>
        </p:nvSpPr>
        <p:spPr>
          <a:xfrm rot="-1341259">
            <a:off x="5363053" y="3197362"/>
            <a:ext cx="16742537" cy="10639479"/>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06" name="Google Shape;806;p34"/>
          <p:cNvSpPr txBox="1"/>
          <p:nvPr/>
        </p:nvSpPr>
        <p:spPr>
          <a:xfrm rot="-1355190">
            <a:off x="3779323" y="1911266"/>
            <a:ext cx="11564428" cy="3879524"/>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Caregivers can create a college-going culture</a:t>
            </a:r>
            <a:endParaRPr sz="7003" b="1">
              <a:solidFill>
                <a:srgbClr val="FFFFFF"/>
              </a:solidFill>
              <a:latin typeface="Poppins"/>
              <a:ea typeface="Poppins"/>
              <a:cs typeface="Poppins"/>
              <a:sym typeface="Poppins"/>
            </a:endParaRPr>
          </a:p>
          <a:p>
            <a:pPr marL="0" marR="0" lvl="0" indent="0" algn="ctr" rtl="0">
              <a:lnSpc>
                <a:spcPct val="119991"/>
              </a:lnSpc>
              <a:spcBef>
                <a:spcPts val="0"/>
              </a:spcBef>
              <a:spcAft>
                <a:spcPts val="0"/>
              </a:spcAft>
              <a:buNone/>
            </a:pPr>
            <a:r>
              <a:rPr lang="en-US" sz="7003" b="1">
                <a:solidFill>
                  <a:srgbClr val="FFFFFF"/>
                </a:solidFill>
                <a:latin typeface="Poppins"/>
                <a:ea typeface="Poppins"/>
                <a:cs typeface="Poppins"/>
                <a:sym typeface="Poppins"/>
              </a:rPr>
              <a:t> in the home</a:t>
            </a:r>
            <a:endParaRPr sz="7003" b="1">
              <a:solidFill>
                <a:srgbClr val="FED531"/>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12"/>
        <p:cNvGrpSpPr/>
        <p:nvPr/>
      </p:nvGrpSpPr>
      <p:grpSpPr>
        <a:xfrm>
          <a:off x="0" y="0"/>
          <a:ext cx="0" cy="0"/>
          <a:chOff x="0" y="0"/>
          <a:chExt cx="0" cy="0"/>
        </a:xfrm>
      </p:grpSpPr>
      <p:pic>
        <p:nvPicPr>
          <p:cNvPr id="813" name="Google Shape;813;p35" descr="A picture containing person&#10;&#10;Description automatically generated"/>
          <p:cNvPicPr preferRelativeResize="0"/>
          <p:nvPr/>
        </p:nvPicPr>
        <p:blipFill rotWithShape="1">
          <a:blip r:embed="rId3">
            <a:alphaModFix/>
          </a:blip>
          <a:srcRect l="12352" t="-247" r="14665" b="247"/>
          <a:stretch/>
        </p:blipFill>
        <p:spPr>
          <a:xfrm rot="-528379">
            <a:off x="9368130" y="-713950"/>
            <a:ext cx="9947104" cy="9910814"/>
          </a:xfrm>
          <a:prstGeom prst="rect">
            <a:avLst/>
          </a:prstGeom>
          <a:noFill/>
          <a:ln>
            <a:noFill/>
          </a:ln>
        </p:spPr>
      </p:pic>
      <p:sp>
        <p:nvSpPr>
          <p:cNvPr id="814" name="Google Shape;814;p35"/>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15" name="Google Shape;815;p3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818" name="Google Shape;818;p35"/>
          <p:cNvSpPr txBox="1"/>
          <p:nvPr/>
        </p:nvSpPr>
        <p:spPr>
          <a:xfrm>
            <a:off x="688051" y="3537241"/>
            <a:ext cx="8320506" cy="5970865"/>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Set high expectations – regardless of past academic performance</a:t>
            </a:r>
          </a:p>
          <a:p>
            <a:pPr marL="571500" marR="0" lvl="1" indent="-571500" algn="l" rtl="0">
              <a:spcBef>
                <a:spcPts val="0"/>
              </a:spcBef>
              <a:spcAft>
                <a:spcPts val="0"/>
              </a:spcAft>
              <a:buClr>
                <a:srgbClr val="0A1F41"/>
              </a:buClr>
              <a:buSzPts val="3600"/>
              <a:buFont typeface="Arial"/>
              <a:buChar char="•"/>
            </a:pPr>
            <a:endParaRPr sz="3200" dirty="0"/>
          </a:p>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Consistently express the expectation that the student will graduate from high school and go on to college</a:t>
            </a:r>
          </a:p>
          <a:p>
            <a:pPr marL="571500" marR="0" lvl="1" indent="-571500" algn="l" rtl="0">
              <a:spcBef>
                <a:spcPts val="0"/>
              </a:spcBef>
              <a:spcAft>
                <a:spcPts val="0"/>
              </a:spcAft>
              <a:buClr>
                <a:srgbClr val="0A1F41"/>
              </a:buClr>
              <a:buSzPts val="3600"/>
              <a:buFont typeface="Arial"/>
              <a:buChar char="•"/>
            </a:pPr>
            <a:endParaRPr sz="3200" dirty="0"/>
          </a:p>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Encourage youth to pursue a postsecondary education. </a:t>
            </a:r>
          </a:p>
          <a:p>
            <a:pPr marR="0" lvl="1" algn="l" rtl="0">
              <a:spcBef>
                <a:spcPts val="0"/>
              </a:spcBef>
              <a:spcAft>
                <a:spcPts val="0"/>
              </a:spcAft>
              <a:buClr>
                <a:srgbClr val="0A1F41"/>
              </a:buClr>
              <a:buSzPts val="3600"/>
            </a:pPr>
            <a:endParaRPr lang="en-US" sz="3200" b="0" i="0" u="none" strike="noStrike" cap="none" dirty="0">
              <a:solidFill>
                <a:srgbClr val="0A1F41"/>
              </a:solidFill>
              <a:latin typeface="Arial"/>
              <a:ea typeface="Arial"/>
              <a:cs typeface="Arial"/>
              <a:sym typeface="Arial"/>
            </a:endParaRPr>
          </a:p>
          <a:p>
            <a:pPr marL="571500" marR="0" lvl="1" indent="-571500" algn="l" rtl="0">
              <a:spcBef>
                <a:spcPts val="0"/>
              </a:spcBef>
              <a:spcAft>
                <a:spcPts val="0"/>
              </a:spcAft>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Motivate from a young age</a:t>
            </a:r>
          </a:p>
          <a:p>
            <a:pPr marR="0" lvl="1" algn="l" rtl="0">
              <a:spcBef>
                <a:spcPts val="0"/>
              </a:spcBef>
              <a:spcAft>
                <a:spcPts val="0"/>
              </a:spcAft>
              <a:buClr>
                <a:srgbClr val="0A1F41"/>
              </a:buClr>
              <a:buSzPts val="3600"/>
            </a:pPr>
            <a:endParaRPr lang="en-US" sz="3600" b="0" i="0" u="none" strike="noStrike" cap="none" dirty="0">
              <a:solidFill>
                <a:srgbClr val="0A1F41"/>
              </a:solidFill>
              <a:latin typeface="Arial"/>
              <a:ea typeface="Arial"/>
              <a:cs typeface="Arial"/>
            </a:endParaRPr>
          </a:p>
        </p:txBody>
      </p:sp>
      <p:sp>
        <p:nvSpPr>
          <p:cNvPr id="819" name="Google Shape;819;p35"/>
          <p:cNvSpPr txBox="1"/>
          <p:nvPr/>
        </p:nvSpPr>
        <p:spPr>
          <a:xfrm>
            <a:off x="823494" y="1334433"/>
            <a:ext cx="7438189" cy="259082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a:solidFill>
                  <a:srgbClr val="4848D1"/>
                </a:solidFill>
                <a:latin typeface="Poppins"/>
                <a:ea typeface="Poppins"/>
                <a:cs typeface="Poppins"/>
                <a:sym typeface="Poppins"/>
              </a:rPr>
              <a:t>How to Create a College-Going Culture: </a:t>
            </a:r>
            <a:r>
              <a:rPr lang="en-US" sz="4400" b="1" dirty="0">
                <a:solidFill>
                  <a:schemeClr val="lt1"/>
                </a:solidFill>
                <a:latin typeface="Poppins"/>
                <a:ea typeface="Poppins"/>
                <a:cs typeface="Poppins"/>
                <a:sym typeface="Poppins"/>
              </a:rPr>
              <a:t>Encourage &amp; Motivate</a:t>
            </a:r>
            <a:endParaRPr dirty="0"/>
          </a:p>
        </p:txBody>
      </p:sp>
      <p:sp>
        <p:nvSpPr>
          <p:cNvPr id="820" name="Google Shape;820;p35"/>
          <p:cNvSpPr txBox="1"/>
          <p:nvPr/>
        </p:nvSpPr>
        <p:spPr>
          <a:xfrm rot="-209315">
            <a:off x="9245442" y="8769442"/>
            <a:ext cx="12172369" cy="1477328"/>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5400" b="1" i="0" u="none" strike="noStrike" cap="none">
                <a:solidFill>
                  <a:srgbClr val="FED531"/>
                </a:solidFill>
                <a:latin typeface="Arial"/>
                <a:ea typeface="Arial"/>
                <a:cs typeface="Arial"/>
                <a:sym typeface="Arial"/>
              </a:rPr>
              <a:t>“</a:t>
            </a:r>
            <a:r>
              <a:rPr lang="en-US" sz="3600" b="1" i="0" u="none" strike="noStrike" cap="none">
                <a:solidFill>
                  <a:srgbClr val="FED531"/>
                </a:solidFill>
                <a:latin typeface="Arial"/>
                <a:ea typeface="Arial"/>
                <a:cs typeface="Arial"/>
                <a:sym typeface="Arial"/>
              </a:rPr>
              <a:t>No one rises to low expectations.</a:t>
            </a:r>
            <a:r>
              <a:rPr lang="en-US" sz="5400" b="1" i="0" u="none" strike="noStrike" cap="none">
                <a:solidFill>
                  <a:srgbClr val="FED531"/>
                </a:solidFill>
                <a:latin typeface="Arial"/>
                <a:ea typeface="Arial"/>
                <a:cs typeface="Arial"/>
                <a:sym typeface="Arial"/>
              </a:rPr>
              <a:t>”</a:t>
            </a:r>
            <a:r>
              <a:rPr lang="en-US" sz="3600" b="1" i="0" u="none" strike="noStrike" cap="none">
                <a:solidFill>
                  <a:srgbClr val="FED531"/>
                </a:solidFill>
                <a:latin typeface="Arial"/>
                <a:ea typeface="Arial"/>
                <a:cs typeface="Arial"/>
                <a:sym typeface="Arial"/>
              </a:rPr>
              <a:t> </a:t>
            </a:r>
            <a:endParaRPr/>
          </a:p>
          <a:p>
            <a:pPr marL="0" marR="0" lvl="1" indent="0" algn="l" rtl="0">
              <a:spcBef>
                <a:spcPts val="0"/>
              </a:spcBef>
              <a:spcAft>
                <a:spcPts val="0"/>
              </a:spcAft>
              <a:buNone/>
            </a:pPr>
            <a:r>
              <a:rPr lang="en-US" sz="3600" b="1" i="0" u="none" strike="noStrike" cap="none">
                <a:solidFill>
                  <a:srgbClr val="FED531"/>
                </a:solidFill>
                <a:latin typeface="Arial"/>
                <a:ea typeface="Arial"/>
                <a:cs typeface="Arial"/>
                <a:sym typeface="Arial"/>
              </a:rPr>
              <a:t>                                               – Les Brown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25"/>
        <p:cNvGrpSpPr/>
        <p:nvPr/>
      </p:nvGrpSpPr>
      <p:grpSpPr>
        <a:xfrm>
          <a:off x="0" y="0"/>
          <a:ext cx="0" cy="0"/>
          <a:chOff x="0" y="0"/>
          <a:chExt cx="0" cy="0"/>
        </a:xfrm>
      </p:grpSpPr>
      <p:sp>
        <p:nvSpPr>
          <p:cNvPr id="5" name="Rectangle 4">
            <a:extLst>
              <a:ext uri="{FF2B5EF4-FFF2-40B4-BE49-F238E27FC236}">
                <a16:creationId xmlns:a16="http://schemas.microsoft.com/office/drawing/2014/main" id="{7187DBAD-3512-C723-D148-0D4B3F2FDF89}"/>
              </a:ext>
            </a:extLst>
          </p:cNvPr>
          <p:cNvSpPr/>
          <p:nvPr/>
        </p:nvSpPr>
        <p:spPr>
          <a:xfrm>
            <a:off x="867937" y="4718904"/>
            <a:ext cx="2602627" cy="39231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26" name="Google Shape;826;p36"/>
          <p:cNvSpPr/>
          <p:nvPr/>
        </p:nvSpPr>
        <p:spPr>
          <a:xfrm>
            <a:off x="15740" y="-197499"/>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ED531"/>
              </a:solidFill>
              <a:latin typeface="Calibri"/>
              <a:ea typeface="Calibri"/>
              <a:cs typeface="Calibri"/>
              <a:sym typeface="Calibri"/>
            </a:endParaRPr>
          </a:p>
        </p:txBody>
      </p:sp>
      <p:sp>
        <p:nvSpPr>
          <p:cNvPr id="827" name="Google Shape;827;p36"/>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828" name="Google Shape;828;p36"/>
          <p:cNvSpPr txBox="1"/>
          <p:nvPr/>
        </p:nvSpPr>
        <p:spPr>
          <a:xfrm>
            <a:off x="10100108" y="614114"/>
            <a:ext cx="7319955" cy="270843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ED531"/>
                </a:solidFill>
                <a:latin typeface="Poppins"/>
                <a:ea typeface="Poppins"/>
                <a:cs typeface="Poppins"/>
                <a:sym typeface="Poppins"/>
              </a:rPr>
              <a:t>How to Create a College-Going Culture: </a:t>
            </a:r>
            <a:r>
              <a:rPr lang="en-US" sz="4400" b="1">
                <a:solidFill>
                  <a:srgbClr val="FFFFFF"/>
                </a:solidFill>
                <a:latin typeface="Poppins"/>
                <a:ea typeface="Poppins"/>
                <a:cs typeface="Poppins"/>
                <a:sym typeface="Poppins"/>
              </a:rPr>
              <a:t>Knowledge &amp; Inspire Youth to Go to College</a:t>
            </a:r>
            <a:endParaRPr/>
          </a:p>
        </p:txBody>
      </p:sp>
      <p:sp>
        <p:nvSpPr>
          <p:cNvPr id="829" name="Google Shape;829;p36"/>
          <p:cNvSpPr txBox="1"/>
          <p:nvPr/>
        </p:nvSpPr>
        <p:spPr>
          <a:xfrm>
            <a:off x="10100108" y="3568651"/>
            <a:ext cx="7525800" cy="6375600"/>
          </a:xfrm>
          <a:prstGeom prst="rect">
            <a:avLst/>
          </a:prstGeom>
          <a:noFill/>
          <a:ln>
            <a:noFill/>
          </a:ln>
        </p:spPr>
        <p:txBody>
          <a:bodyPr spcFirstLastPara="1" wrap="square" lIns="0" tIns="0" rIns="0" bIns="0" anchor="t" anchorCtr="0">
            <a:spAutoFit/>
          </a:bodyPr>
          <a:lstStyle/>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Attend college tours, college fairs or college events </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Connect youth to foster care alumni who are enrolled in college</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Explain the differences between college and high school</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Discuss the long-term financial benefits </a:t>
            </a:r>
            <a:endParaRPr dirty="0"/>
          </a:p>
          <a:p>
            <a:pPr marL="0" marR="0" lvl="0" indent="0" algn="l" rtl="0">
              <a:lnSpc>
                <a:spcPct val="104999"/>
              </a:lnSpc>
              <a:spcBef>
                <a:spcPts val="0"/>
              </a:spcBef>
              <a:spcAft>
                <a:spcPts val="0"/>
              </a:spcAft>
              <a:buNone/>
            </a:pPr>
            <a:endParaRPr sz="1900" dirty="0">
              <a:solidFill>
                <a:srgbClr val="25D1FD"/>
              </a:solidFill>
              <a:latin typeface="Arial"/>
              <a:ea typeface="Arial"/>
              <a:cs typeface="Arial"/>
              <a:sym typeface="Arial"/>
            </a:endParaRPr>
          </a:p>
          <a:p>
            <a:pPr marL="457200" marR="0" lvl="0" indent="-457200" algn="l" rtl="0">
              <a:lnSpc>
                <a:spcPct val="105000"/>
              </a:lnSpc>
              <a:spcBef>
                <a:spcPts val="0"/>
              </a:spcBef>
              <a:spcAft>
                <a:spcPts val="0"/>
              </a:spcAft>
              <a:buClr>
                <a:srgbClr val="25D1FD"/>
              </a:buClr>
              <a:buSzPts val="3200"/>
              <a:buFont typeface="Arial"/>
              <a:buChar char="•"/>
            </a:pPr>
            <a:r>
              <a:rPr lang="en-US" sz="3200" dirty="0">
                <a:solidFill>
                  <a:srgbClr val="25D1FD"/>
                </a:solidFill>
                <a:latin typeface="Arial"/>
                <a:ea typeface="Arial"/>
                <a:cs typeface="Arial"/>
                <a:sym typeface="Arial"/>
              </a:rPr>
              <a:t>Discuss the non-academic benefits of college</a:t>
            </a:r>
            <a:endParaRPr sz="3200" dirty="0">
              <a:solidFill>
                <a:srgbClr val="FFFFFF"/>
              </a:solidFill>
              <a:latin typeface="Arial"/>
              <a:ea typeface="Arial"/>
              <a:cs typeface="Arial"/>
              <a:sym typeface="Arial"/>
            </a:endParaRPr>
          </a:p>
        </p:txBody>
      </p:sp>
      <p:sp>
        <p:nvSpPr>
          <p:cNvPr id="830" name="Google Shape;830;p36"/>
          <p:cNvSpPr txBox="1"/>
          <p:nvPr/>
        </p:nvSpPr>
        <p:spPr>
          <a:xfrm>
            <a:off x="17161434" y="9476992"/>
            <a:ext cx="588758" cy="387798"/>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endParaRPr sz="1800" dirty="0">
              <a:solidFill>
                <a:srgbClr val="FED531"/>
              </a:solidFill>
              <a:latin typeface="Arial"/>
              <a:ea typeface="Arial"/>
              <a:cs typeface="Arial"/>
              <a:sym typeface="Arial"/>
            </a:endParaRPr>
          </a:p>
        </p:txBody>
      </p:sp>
      <p:sp>
        <p:nvSpPr>
          <p:cNvPr id="831" name="Google Shape;831;p3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cxnSp>
        <p:nvCxnSpPr>
          <p:cNvPr id="833" name="Google Shape;833;p36"/>
          <p:cNvCxnSpPr>
            <a:cxnSpLocks/>
          </p:cNvCxnSpPr>
          <p:nvPr/>
        </p:nvCxnSpPr>
        <p:spPr>
          <a:xfrm flipH="1" flipV="1">
            <a:off x="2463984" y="8463373"/>
            <a:ext cx="482953" cy="732818"/>
          </a:xfrm>
          <a:prstGeom prst="straightConnector1">
            <a:avLst/>
          </a:prstGeom>
          <a:noFill/>
          <a:ln w="44450" cap="flat" cmpd="sng">
            <a:solidFill>
              <a:srgbClr val="25D1FD"/>
            </a:solidFill>
            <a:prstDash val="solid"/>
            <a:round/>
            <a:headEnd type="none" w="sm" len="sm"/>
            <a:tailEnd type="triangle" w="med" len="med"/>
          </a:ln>
        </p:spPr>
      </p:cxnSp>
      <p:sp>
        <p:nvSpPr>
          <p:cNvPr id="834" name="Google Shape;834;p36"/>
          <p:cNvSpPr txBox="1"/>
          <p:nvPr/>
        </p:nvSpPr>
        <p:spPr>
          <a:xfrm>
            <a:off x="2946937" y="9046701"/>
            <a:ext cx="5351316"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dirty="0">
                <a:solidFill>
                  <a:schemeClr val="dk1"/>
                </a:solidFill>
                <a:latin typeface="Arial"/>
                <a:ea typeface="Arial"/>
                <a:cs typeface="Arial"/>
                <a:sym typeface="Arial"/>
              </a:rPr>
              <a:t>Virtual or in-person tours</a:t>
            </a:r>
            <a:endParaRPr dirty="0"/>
          </a:p>
        </p:txBody>
      </p:sp>
      <p:pic>
        <p:nvPicPr>
          <p:cNvPr id="3" name="Picture 2" descr="A screenshot of a college website&#10;&#10;Description automatically generated">
            <a:extLst>
              <a:ext uri="{FF2B5EF4-FFF2-40B4-BE49-F238E27FC236}">
                <a16:creationId xmlns:a16="http://schemas.microsoft.com/office/drawing/2014/main" id="{E320F522-5B8A-9DA9-9AF0-6818C778146D}"/>
              </a:ext>
            </a:extLst>
          </p:cNvPr>
          <p:cNvPicPr>
            <a:picLocks noChangeAspect="1"/>
          </p:cNvPicPr>
          <p:nvPr/>
        </p:nvPicPr>
        <p:blipFill>
          <a:blip r:embed="rId3"/>
          <a:stretch>
            <a:fillRect/>
          </a:stretch>
        </p:blipFill>
        <p:spPr>
          <a:xfrm>
            <a:off x="867937" y="940217"/>
            <a:ext cx="7684460" cy="7557374"/>
          </a:xfrm>
          <a:prstGeom prst="rect">
            <a:avLst/>
          </a:prstGeom>
        </p:spPr>
      </p:pic>
      <p:sp>
        <p:nvSpPr>
          <p:cNvPr id="6" name="Rectangle 5">
            <a:extLst>
              <a:ext uri="{FF2B5EF4-FFF2-40B4-BE49-F238E27FC236}">
                <a16:creationId xmlns:a16="http://schemas.microsoft.com/office/drawing/2014/main" id="{D2553048-8D68-C5E2-2183-B481331B0677}"/>
              </a:ext>
            </a:extLst>
          </p:cNvPr>
          <p:cNvSpPr/>
          <p:nvPr/>
        </p:nvSpPr>
        <p:spPr>
          <a:xfrm>
            <a:off x="743653" y="4718904"/>
            <a:ext cx="2726911" cy="3877123"/>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39"/>
        <p:cNvGrpSpPr/>
        <p:nvPr/>
      </p:nvGrpSpPr>
      <p:grpSpPr>
        <a:xfrm>
          <a:off x="0" y="0"/>
          <a:ext cx="0" cy="0"/>
          <a:chOff x="0" y="0"/>
          <a:chExt cx="0" cy="0"/>
        </a:xfrm>
      </p:grpSpPr>
      <p:pic>
        <p:nvPicPr>
          <p:cNvPr id="840" name="Google Shape;840;p37" descr="A picture containing indoor, wall, person, people&#10;&#10;Description automatically generated"/>
          <p:cNvPicPr preferRelativeResize="0"/>
          <p:nvPr/>
        </p:nvPicPr>
        <p:blipFill rotWithShape="1">
          <a:blip r:embed="rId3">
            <a:alphaModFix/>
          </a:blip>
          <a:srcRect l="3842" t="-258" r="24462" b="258"/>
          <a:stretch/>
        </p:blipFill>
        <p:spPr>
          <a:xfrm rot="-447218">
            <a:off x="8677242" y="-1041856"/>
            <a:ext cx="11063212" cy="10287000"/>
          </a:xfrm>
          <a:prstGeom prst="rect">
            <a:avLst/>
          </a:prstGeom>
          <a:noFill/>
          <a:ln>
            <a:noFill/>
          </a:ln>
        </p:spPr>
      </p:pic>
      <p:sp>
        <p:nvSpPr>
          <p:cNvPr id="841" name="Google Shape;841;p37"/>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42" name="Google Shape;842;p3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844" name="Google Shape;844;p37"/>
          <p:cNvGrpSpPr/>
          <p:nvPr/>
        </p:nvGrpSpPr>
        <p:grpSpPr>
          <a:xfrm>
            <a:off x="715268" y="1334433"/>
            <a:ext cx="7838554" cy="7994624"/>
            <a:chOff x="-388140" y="-48766"/>
            <a:chExt cx="8430501" cy="10659495"/>
          </a:xfrm>
        </p:grpSpPr>
        <p:sp>
          <p:nvSpPr>
            <p:cNvPr id="845" name="Google Shape;845;p37"/>
            <p:cNvSpPr txBox="1"/>
            <p:nvPr/>
          </p:nvSpPr>
          <p:spPr>
            <a:xfrm>
              <a:off x="-388140" y="2772689"/>
              <a:ext cx="8430501" cy="7838040"/>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Regularly ask how they are doing in school. </a:t>
              </a:r>
              <a:endParaRPr/>
            </a:p>
            <a:p>
              <a:pPr marL="571500" marR="0" lvl="1" indent="-571500" algn="l" rtl="0">
                <a:spcBef>
                  <a:spcPts val="120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Instead of </a:t>
              </a:r>
              <a:r>
                <a:rPr lang="en-US" sz="3200" b="0" i="0" u="none" strike="noStrike" cap="none">
                  <a:solidFill>
                    <a:schemeClr val="dk1"/>
                  </a:solidFill>
                  <a:latin typeface="Arial"/>
                  <a:ea typeface="Arial"/>
                  <a:cs typeface="Arial"/>
                  <a:sym typeface="Arial"/>
                </a:rPr>
                <a:t>asking “</a:t>
              </a:r>
              <a:r>
                <a:rPr lang="en-US" sz="3200" b="1" i="0" u="none" strike="noStrike" cap="none">
                  <a:solidFill>
                    <a:schemeClr val="dk1"/>
                  </a:solidFill>
                  <a:latin typeface="Arial"/>
                  <a:ea typeface="Arial"/>
                  <a:cs typeface="Arial"/>
                  <a:sym typeface="Arial"/>
                </a:rPr>
                <a:t>How was school?</a:t>
              </a:r>
              <a:r>
                <a:rPr lang="en-US" sz="3200" b="0" i="0" u="none" strike="noStrike" cap="none">
                  <a:solidFill>
                    <a:schemeClr val="dk1"/>
                  </a:solidFill>
                  <a:latin typeface="Arial"/>
                  <a:ea typeface="Arial"/>
                  <a:cs typeface="Arial"/>
                  <a:sym typeface="Arial"/>
                </a:rPr>
                <a:t>”, ask specifics like “</a:t>
              </a:r>
              <a:r>
                <a:rPr lang="en-US" sz="3200" b="1" i="0" u="none" strike="noStrike" cap="none">
                  <a:solidFill>
                    <a:schemeClr val="dk1"/>
                  </a:solidFill>
                  <a:latin typeface="Arial"/>
                  <a:ea typeface="Arial"/>
                  <a:cs typeface="Arial"/>
                  <a:sym typeface="Arial"/>
                </a:rPr>
                <a:t>What did you learn in class today?</a:t>
              </a:r>
              <a:r>
                <a:rPr lang="en-US" sz="3200" b="0" i="0" u="none" strike="noStrike" cap="none">
                  <a:solidFill>
                    <a:schemeClr val="dk1"/>
                  </a:solidFill>
                  <a:latin typeface="Arial"/>
                  <a:ea typeface="Arial"/>
                  <a:cs typeface="Arial"/>
                  <a:sym typeface="Arial"/>
                </a:rPr>
                <a:t>” or “</a:t>
              </a:r>
              <a:r>
                <a:rPr lang="en-US" sz="3200" b="1" i="0" u="none" strike="noStrike" cap="none">
                  <a:solidFill>
                    <a:schemeClr val="dk1"/>
                  </a:solidFill>
                  <a:latin typeface="Arial"/>
                  <a:ea typeface="Arial"/>
                  <a:cs typeface="Arial"/>
                  <a:sym typeface="Arial"/>
                </a:rPr>
                <a:t>How did you feel about the math exam?</a:t>
              </a:r>
              <a:r>
                <a:rPr lang="en-US" sz="3200" b="0" i="0" u="none" strike="noStrike" cap="none">
                  <a:solidFill>
                    <a:schemeClr val="dk1"/>
                  </a:solidFill>
                  <a:latin typeface="Arial"/>
                  <a:ea typeface="Arial"/>
                  <a:cs typeface="Arial"/>
                  <a:sym typeface="Arial"/>
                </a:rPr>
                <a:t>”</a:t>
              </a:r>
              <a:endParaRPr/>
            </a:p>
            <a:p>
              <a:pPr marL="571500" marR="0" lvl="1" indent="-571500" algn="l" rtl="0">
                <a:spcBef>
                  <a:spcPts val="120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Check for homework completion and grades</a:t>
              </a:r>
              <a:endParaRPr/>
            </a:p>
            <a:p>
              <a:pPr marL="571500" marR="0" lvl="1" indent="-571500" algn="l" rtl="0">
                <a:spcBef>
                  <a:spcPts val="1200"/>
                </a:spcBef>
                <a:spcAft>
                  <a:spcPts val="0"/>
                </a:spcAft>
                <a:buClr>
                  <a:srgbClr val="0A1F41"/>
                </a:buClr>
                <a:buSzPts val="3200"/>
                <a:buFont typeface="Arial"/>
                <a:buChar char="•"/>
              </a:pPr>
              <a:r>
                <a:rPr lang="en-US" sz="3200" b="0" i="0" u="none" strike="noStrike" cap="none">
                  <a:solidFill>
                    <a:srgbClr val="0A1F41"/>
                  </a:solidFill>
                  <a:latin typeface="Arial"/>
                  <a:ea typeface="Arial"/>
                  <a:cs typeface="Arial"/>
                  <a:sym typeface="Arial"/>
                </a:rPr>
                <a:t>Provide incentives or rewards for positive school performance academically or behaviorally. </a:t>
              </a:r>
              <a:endParaRPr/>
            </a:p>
          </p:txBody>
        </p:sp>
        <p:sp>
          <p:nvSpPr>
            <p:cNvPr id="846" name="Google Shape;846;p37"/>
            <p:cNvSpPr txBox="1"/>
            <p:nvPr/>
          </p:nvSpPr>
          <p:spPr>
            <a:xfrm>
              <a:off x="-388140" y="-48766"/>
              <a:ext cx="8021475" cy="27084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4848D1"/>
                  </a:solidFill>
                  <a:latin typeface="Poppins"/>
                  <a:ea typeface="Poppins"/>
                  <a:cs typeface="Poppins"/>
                  <a:sym typeface="Poppins"/>
                </a:rPr>
                <a:t>How to Create a College-Going Culture: </a:t>
              </a:r>
              <a:endParaRPr/>
            </a:p>
            <a:p>
              <a:pPr marL="0" marR="0" lvl="0" indent="0" algn="l" rtl="0">
                <a:spcBef>
                  <a:spcPts val="0"/>
                </a:spcBef>
                <a:spcAft>
                  <a:spcPts val="0"/>
                </a:spcAft>
                <a:buNone/>
              </a:pPr>
              <a:r>
                <a:rPr lang="en-US" sz="4400" b="1">
                  <a:solidFill>
                    <a:schemeClr val="lt1"/>
                  </a:solidFill>
                  <a:latin typeface="Poppins"/>
                  <a:ea typeface="Poppins"/>
                  <a:cs typeface="Poppins"/>
                  <a:sym typeface="Poppins"/>
                </a:rPr>
                <a:t>Keep Youth Accountable</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88"/>
        <p:cNvGrpSpPr/>
        <p:nvPr/>
      </p:nvGrpSpPr>
      <p:grpSpPr>
        <a:xfrm>
          <a:off x="0" y="0"/>
          <a:ext cx="0" cy="0"/>
          <a:chOff x="0" y="0"/>
          <a:chExt cx="0" cy="0"/>
        </a:xfrm>
      </p:grpSpPr>
      <p:pic>
        <p:nvPicPr>
          <p:cNvPr id="289" name="Google Shape;289;p4"/>
          <p:cNvPicPr preferRelativeResize="0"/>
          <p:nvPr/>
        </p:nvPicPr>
        <p:blipFill rotWithShape="1">
          <a:blip r:embed="rId3">
            <a:alphaModFix/>
          </a:blip>
          <a:srcRect l="47506" t="10431" r="6038" b="11273"/>
          <a:stretch/>
        </p:blipFill>
        <p:spPr>
          <a:xfrm>
            <a:off x="-495300" y="863752"/>
            <a:ext cx="8229600" cy="9423247"/>
          </a:xfrm>
          <a:prstGeom prst="rect">
            <a:avLst/>
          </a:prstGeom>
          <a:noFill/>
          <a:ln>
            <a:noFill/>
          </a:ln>
        </p:spPr>
      </p:pic>
      <p:sp>
        <p:nvSpPr>
          <p:cNvPr id="290" name="Google Shape;290;p4"/>
          <p:cNvSpPr/>
          <p:nvPr/>
        </p:nvSpPr>
        <p:spPr>
          <a:xfrm rot="-413588">
            <a:off x="124698" y="8699234"/>
            <a:ext cx="18641917" cy="3065958"/>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291" name="Google Shape;291;p4"/>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292" name="Google Shape;292;p4"/>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293" name="Google Shape;293;p4"/>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i="0" u="none" strike="noStrike" cap="none">
                <a:solidFill>
                  <a:srgbClr val="FED531"/>
                </a:solidFill>
                <a:latin typeface="Poppins"/>
                <a:ea typeface="Poppins"/>
                <a:cs typeface="Poppins"/>
                <a:sym typeface="Poppins"/>
              </a:rPr>
              <a:t>Supporting </a:t>
            </a:r>
            <a:r>
              <a:rPr lang="en-US" sz="6000" b="1" i="0" u="none" strike="noStrike" cap="none">
                <a:solidFill>
                  <a:schemeClr val="lt1"/>
                </a:solidFill>
                <a:latin typeface="Poppins"/>
                <a:ea typeface="Poppins"/>
                <a:cs typeface="Poppins"/>
                <a:sym typeface="Poppins"/>
              </a:rPr>
              <a:t>Materials</a:t>
            </a:r>
            <a:endParaRPr/>
          </a:p>
        </p:txBody>
      </p:sp>
      <p:sp>
        <p:nvSpPr>
          <p:cNvPr id="294" name="Google Shape;294;p4"/>
          <p:cNvSpPr txBox="1"/>
          <p:nvPr/>
        </p:nvSpPr>
        <p:spPr>
          <a:xfrm>
            <a:off x="8530466" y="2663428"/>
            <a:ext cx="9601199" cy="50783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600" b="0" i="0" u="none" strike="noStrike" cap="none">
                <a:solidFill>
                  <a:srgbClr val="FFFFFF"/>
                </a:solidFill>
                <a:latin typeface="Arial"/>
                <a:ea typeface="Arial"/>
                <a:cs typeface="Arial"/>
                <a:sym typeface="Arial"/>
              </a:rPr>
              <a:t>Found here:</a:t>
            </a:r>
            <a:endParaRPr/>
          </a:p>
          <a:p>
            <a:pPr marL="0" marR="0" lvl="0" indent="0" algn="l" rtl="0">
              <a:spcBef>
                <a:spcPts val="0"/>
              </a:spcBef>
              <a:spcAft>
                <a:spcPts val="0"/>
              </a:spcAft>
              <a:buNone/>
            </a:pPr>
            <a:endParaRPr sz="6600">
              <a:solidFill>
                <a:srgbClr val="FFFFFF"/>
              </a:solidFill>
              <a:latin typeface="Arial"/>
              <a:ea typeface="Arial"/>
              <a:cs typeface="Arial"/>
              <a:sym typeface="Arial"/>
            </a:endParaRPr>
          </a:p>
          <a:p>
            <a:pPr marL="0" marR="0" lvl="0" indent="0" algn="l" rtl="0">
              <a:spcBef>
                <a:spcPts val="0"/>
              </a:spcBef>
              <a:spcAft>
                <a:spcPts val="0"/>
              </a:spcAft>
              <a:buNone/>
            </a:pPr>
            <a:r>
              <a:rPr lang="en-US" sz="6600">
                <a:solidFill>
                  <a:srgbClr val="FED531"/>
                </a:solidFill>
                <a:latin typeface="Arial"/>
                <a:ea typeface="Arial"/>
                <a:cs typeface="Arial"/>
                <a:sym typeface="Arial"/>
              </a:rPr>
              <a:t>www.jbay.org/resources/edcourse1-caregiver-supporting-materials/</a:t>
            </a:r>
            <a:endParaRPr/>
          </a:p>
        </p:txBody>
      </p:sp>
      <p:sp>
        <p:nvSpPr>
          <p:cNvPr id="296" name="Google Shape;296;p4"/>
          <p:cNvSpPr/>
          <p:nvPr/>
        </p:nvSpPr>
        <p:spPr>
          <a:xfrm rot="-805364">
            <a:off x="-2154358" y="-1507775"/>
            <a:ext cx="13167731" cy="3058542"/>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51"/>
        <p:cNvGrpSpPr/>
        <p:nvPr/>
      </p:nvGrpSpPr>
      <p:grpSpPr>
        <a:xfrm>
          <a:off x="0" y="0"/>
          <a:ext cx="0" cy="0"/>
          <a:chOff x="0" y="0"/>
          <a:chExt cx="0" cy="0"/>
        </a:xfrm>
      </p:grpSpPr>
      <p:sp>
        <p:nvSpPr>
          <p:cNvPr id="852" name="Google Shape;852;p38"/>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853" name="Google Shape;853;p38"/>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854" name="Google Shape;854;p38"/>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855" name="Google Shape;855;p38"/>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857" name="Google Shape;857;p38"/>
          <p:cNvSpPr txBox="1"/>
          <p:nvPr/>
        </p:nvSpPr>
        <p:spPr>
          <a:xfrm>
            <a:off x="952500" y="5028768"/>
            <a:ext cx="16383000" cy="1569660"/>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Motivating youth in care to attend college and helping them to overcome obstacles can make a difference. </a:t>
            </a:r>
            <a:endParaRPr sz="480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862"/>
        <p:cNvGrpSpPr/>
        <p:nvPr/>
      </p:nvGrpSpPr>
      <p:grpSpPr>
        <a:xfrm>
          <a:off x="0" y="0"/>
          <a:ext cx="0" cy="0"/>
          <a:chOff x="0" y="0"/>
          <a:chExt cx="0" cy="0"/>
        </a:xfrm>
      </p:grpSpPr>
      <p:sp>
        <p:nvSpPr>
          <p:cNvPr id="864" name="Google Shape;864;p3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866" name="Google Shape;866;p39"/>
          <p:cNvSpPr txBox="1"/>
          <p:nvPr/>
        </p:nvSpPr>
        <p:spPr>
          <a:xfrm rot="-22791">
            <a:off x="1401569" y="1482903"/>
            <a:ext cx="15819408"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dirty="0">
                <a:solidFill>
                  <a:srgbClr val="25D1FD"/>
                </a:solidFill>
                <a:latin typeface="Poppins"/>
                <a:ea typeface="Poppins"/>
                <a:cs typeface="Poppins"/>
                <a:sym typeface="Poppins"/>
              </a:rPr>
              <a:t>Summary of Key Ways That Caregivers Can Support Youth Into Higher Education </a:t>
            </a:r>
            <a:endParaRPr dirty="0"/>
          </a:p>
        </p:txBody>
      </p:sp>
      <p:sp>
        <p:nvSpPr>
          <p:cNvPr id="867" name="Google Shape;867;p39"/>
          <p:cNvSpPr txBox="1"/>
          <p:nvPr/>
        </p:nvSpPr>
        <p:spPr>
          <a:xfrm>
            <a:off x="1392559" y="5012217"/>
            <a:ext cx="13686075" cy="4370427"/>
          </a:xfrm>
          <a:prstGeom prst="rect">
            <a:avLst/>
          </a:prstGeom>
          <a:noFill/>
          <a:ln>
            <a:noFill/>
          </a:ln>
        </p:spPr>
        <p:txBody>
          <a:bodyPr spcFirstLastPara="1" wrap="square" lIns="0" tIns="0" rIns="0" bIns="0" anchor="t" anchorCtr="0">
            <a:spAutoFit/>
          </a:bodyPr>
          <a:lstStyle/>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Use a trauma-informed parenting approach</a:t>
            </a:r>
            <a:endParaRPr dirty="0"/>
          </a:p>
          <a:p>
            <a:pPr marL="342900" marR="0" lvl="0" indent="-165100" algn="l" rtl="0">
              <a:spcBef>
                <a:spcPts val="0"/>
              </a:spcBef>
              <a:spcAft>
                <a:spcPts val="0"/>
              </a:spcAft>
              <a:buClr>
                <a:schemeClr val="dk1"/>
              </a:buClr>
              <a:buSzPts val="2800"/>
              <a:buFont typeface="Arial"/>
              <a:buNone/>
            </a:pPr>
            <a:endParaRPr sz="2000" b="1" dirty="0">
              <a:solidFill>
                <a:srgbClr val="FED531"/>
              </a:solidFill>
              <a:latin typeface="Poppins"/>
              <a:ea typeface="Poppins"/>
              <a:cs typeface="Poppins"/>
              <a:sym typeface="Poppins"/>
            </a:endParaRPr>
          </a:p>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Encourage a growth mindset</a:t>
            </a:r>
            <a:endParaRPr dirty="0"/>
          </a:p>
          <a:p>
            <a:pPr marL="342900" marR="0" lvl="0" indent="-165100" algn="l" rtl="0">
              <a:spcBef>
                <a:spcPts val="0"/>
              </a:spcBef>
              <a:spcAft>
                <a:spcPts val="0"/>
              </a:spcAft>
              <a:buClr>
                <a:schemeClr val="dk1"/>
              </a:buClr>
              <a:buSzPts val="2800"/>
              <a:buFont typeface="Arial"/>
              <a:buNone/>
            </a:pPr>
            <a:endParaRPr sz="2000" b="1" dirty="0">
              <a:solidFill>
                <a:srgbClr val="FED531"/>
              </a:solidFill>
              <a:latin typeface="Poppins"/>
              <a:ea typeface="Poppins"/>
              <a:cs typeface="Poppins"/>
              <a:sym typeface="Poppins"/>
            </a:endParaRPr>
          </a:p>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Use a “PACE” Attitude</a:t>
            </a:r>
            <a:endParaRPr dirty="0"/>
          </a:p>
          <a:p>
            <a:pPr marL="342900" marR="0" lvl="0" indent="-165100" algn="l" rtl="0">
              <a:spcBef>
                <a:spcPts val="0"/>
              </a:spcBef>
              <a:spcAft>
                <a:spcPts val="0"/>
              </a:spcAft>
              <a:buClr>
                <a:schemeClr val="dk1"/>
              </a:buClr>
              <a:buSzPts val="2800"/>
              <a:buFont typeface="Arial"/>
              <a:buNone/>
            </a:pPr>
            <a:endParaRPr sz="2000" b="1" dirty="0">
              <a:solidFill>
                <a:srgbClr val="FED531"/>
              </a:solidFill>
              <a:latin typeface="Poppins"/>
              <a:ea typeface="Poppins"/>
              <a:cs typeface="Poppins"/>
              <a:sym typeface="Poppins"/>
            </a:endParaRPr>
          </a:p>
          <a:p>
            <a:pPr marL="342900" marR="0" lvl="0" indent="-342900" algn="l" rtl="0">
              <a:spcBef>
                <a:spcPts val="0"/>
              </a:spcBef>
              <a:spcAft>
                <a:spcPts val="0"/>
              </a:spcAft>
              <a:buClr>
                <a:srgbClr val="FED531"/>
              </a:buClr>
              <a:buSzPts val="3200"/>
              <a:buFont typeface="Arial"/>
              <a:buChar char="•"/>
            </a:pPr>
            <a:r>
              <a:rPr lang="en-US" sz="3200" b="1" dirty="0">
                <a:solidFill>
                  <a:srgbClr val="FED531"/>
                </a:solidFill>
                <a:latin typeface="Poppins"/>
                <a:ea typeface="Poppins"/>
                <a:cs typeface="Poppins"/>
                <a:sym typeface="Poppins"/>
              </a:rPr>
              <a:t>Create a college-going culture by:</a:t>
            </a:r>
            <a:endParaRPr dirty="0"/>
          </a:p>
          <a:p>
            <a:pPr marL="800100" marR="0" lvl="1"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Arial"/>
                <a:ea typeface="Arial"/>
                <a:cs typeface="Arial"/>
                <a:sym typeface="Arial"/>
              </a:rPr>
              <a:t>Encouraging &amp; motivating youth </a:t>
            </a:r>
            <a:endParaRPr dirty="0"/>
          </a:p>
          <a:p>
            <a:pPr marL="800100" marR="0" lvl="1"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Arial"/>
                <a:ea typeface="Arial"/>
                <a:cs typeface="Arial"/>
                <a:sym typeface="Arial"/>
              </a:rPr>
              <a:t>Building their college-knowledge</a:t>
            </a:r>
            <a:endParaRPr dirty="0"/>
          </a:p>
          <a:p>
            <a:pPr marL="800100" marR="0" lvl="1" indent="-342900" algn="l" rtl="0">
              <a:spcBef>
                <a:spcPts val="0"/>
              </a:spcBef>
              <a:spcAft>
                <a:spcPts val="0"/>
              </a:spcAft>
              <a:buClr>
                <a:schemeClr val="lt1"/>
              </a:buClr>
              <a:buSzPts val="3200"/>
              <a:buFont typeface="Arial"/>
              <a:buChar char="•"/>
            </a:pPr>
            <a:r>
              <a:rPr lang="en-US" sz="3200" b="0" i="0" u="none" strike="noStrike" cap="none" dirty="0">
                <a:solidFill>
                  <a:schemeClr val="lt1"/>
                </a:solidFill>
                <a:latin typeface="Arial"/>
                <a:ea typeface="Arial"/>
                <a:cs typeface="Arial"/>
                <a:sym typeface="Arial"/>
              </a:rPr>
              <a:t>Keeping youth accountable </a:t>
            </a:r>
            <a:endParaRPr dirty="0"/>
          </a:p>
        </p:txBody>
      </p:sp>
      <p:sp>
        <p:nvSpPr>
          <p:cNvPr id="868" name="Google Shape;868;p39"/>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74"/>
        <p:cNvGrpSpPr/>
        <p:nvPr/>
      </p:nvGrpSpPr>
      <p:grpSpPr>
        <a:xfrm>
          <a:off x="0" y="0"/>
          <a:ext cx="0" cy="0"/>
          <a:chOff x="0" y="0"/>
          <a:chExt cx="0" cy="0"/>
        </a:xfrm>
      </p:grpSpPr>
      <p:sp>
        <p:nvSpPr>
          <p:cNvPr id="875" name="Google Shape;875;p4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76" name="Google Shape;876;p4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77" name="Google Shape;877;p4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78" name="Google Shape;878;p40"/>
          <p:cNvSpPr txBox="1"/>
          <p:nvPr/>
        </p:nvSpPr>
        <p:spPr>
          <a:xfrm rot="-1797935">
            <a:off x="6213692" y="3467488"/>
            <a:ext cx="9138272"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Time for a break! </a:t>
            </a:r>
            <a:endParaRPr sz="7003" b="1">
              <a:solidFill>
                <a:srgbClr val="FED531"/>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84"/>
        <p:cNvGrpSpPr/>
        <p:nvPr/>
      </p:nvGrpSpPr>
      <p:grpSpPr>
        <a:xfrm>
          <a:off x="0" y="0"/>
          <a:ext cx="0" cy="0"/>
          <a:chOff x="0" y="0"/>
          <a:chExt cx="0" cy="0"/>
        </a:xfrm>
      </p:grpSpPr>
      <p:sp>
        <p:nvSpPr>
          <p:cNvPr id="885" name="Google Shape;885;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86" name="Google Shape;886;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87" name="Google Shape;887;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88" name="Google Shape;888;p41"/>
          <p:cNvSpPr txBox="1"/>
          <p:nvPr/>
        </p:nvSpPr>
        <p:spPr>
          <a:xfrm rot="-1797935">
            <a:off x="-251389" y="3945841"/>
            <a:ext cx="1780976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Postsecondary Pathways for Everyone</a:t>
            </a:r>
            <a:endParaRPr sz="7003" b="1">
              <a:solidFill>
                <a:srgbClr val="FED531"/>
              </a:solidFill>
              <a:latin typeface="Poppins"/>
              <a:ea typeface="Poppins"/>
              <a:cs typeface="Poppins"/>
              <a:sym typeface="Poppins"/>
            </a:endParaRPr>
          </a:p>
        </p:txBody>
      </p:sp>
      <p:sp>
        <p:nvSpPr>
          <p:cNvPr id="890" name="Google Shape;890;p41"/>
          <p:cNvSpPr txBox="1"/>
          <p:nvPr/>
        </p:nvSpPr>
        <p:spPr>
          <a:xfrm rot="-1797950">
            <a:off x="5956592" y="3075362"/>
            <a:ext cx="15650968" cy="554142"/>
          </a:xfrm>
          <a:prstGeom prst="rect">
            <a:avLst/>
          </a:prstGeom>
          <a:noFill/>
          <a:ln>
            <a:noFill/>
          </a:ln>
        </p:spPr>
        <p:txBody>
          <a:bodyPr spcFirstLastPara="1" wrap="square" lIns="0" tIns="0" rIns="0" bIns="0" anchor="t" anchorCtr="0">
            <a:spAutoFit/>
          </a:bodyPr>
          <a:lstStyle/>
          <a:p>
            <a:pPr marL="0" marR="0" lvl="0" indent="0" algn="l" rtl="0">
              <a:lnSpc>
                <a:spcPct val="233416"/>
              </a:lnSpc>
              <a:spcBef>
                <a:spcPts val="0"/>
              </a:spcBef>
              <a:spcAft>
                <a:spcPts val="0"/>
              </a:spcAft>
              <a:buNone/>
            </a:pPr>
            <a:r>
              <a:rPr lang="en-US" sz="3600" b="1">
                <a:solidFill>
                  <a:srgbClr val="FED531"/>
                </a:solidFill>
                <a:latin typeface="Poppins"/>
                <a:ea typeface="Poppins"/>
                <a:cs typeface="Poppins"/>
                <a:sym typeface="Poppins"/>
              </a:rPr>
              <a:t>Understanding available higher education options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62833" y="-734438"/>
            <a:ext cx="2225893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878" y="3244847"/>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899" name="Google Shape;899;p42"/>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7300" y="2738438"/>
            <a:ext cx="12611102" cy="65270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200"/>
              <a:buNone/>
            </a:pPr>
            <a:r>
              <a:rPr lang="en-US" dirty="0"/>
              <a:t> </a:t>
            </a:r>
            <a:endParaRPr dirty="0"/>
          </a:p>
        </p:txBody>
      </p:sp>
      <p:sp>
        <p:nvSpPr>
          <p:cNvPr id="901" name="Google Shape;901;p42"/>
          <p:cNvSpPr txBox="1">
            <a:spLocks noGrp="1"/>
          </p:cNvSpPr>
          <p:nvPr>
            <p:ph type="title"/>
          </p:nvPr>
        </p:nvSpPr>
        <p:spPr>
          <a:xfrm>
            <a:off x="13884890" y="3501833"/>
            <a:ext cx="4475021" cy="11499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D531"/>
              </a:buClr>
              <a:buSzPts val="4800"/>
              <a:buFont typeface="Poppins"/>
              <a:buNone/>
            </a:pPr>
            <a:r>
              <a:rPr lang="en-US" sz="4800" b="1" dirty="0">
                <a:solidFill>
                  <a:srgbClr val="FED531"/>
                </a:solidFill>
                <a:latin typeface="Poppins"/>
                <a:ea typeface="Poppins"/>
                <a:cs typeface="Poppins"/>
                <a:sym typeface="Poppins"/>
              </a:rPr>
              <a:t>Educational </a:t>
            </a:r>
            <a:br>
              <a:rPr lang="en-US" sz="4800" b="1" dirty="0">
                <a:solidFill>
                  <a:srgbClr val="FED531"/>
                </a:solidFill>
                <a:latin typeface="Poppins"/>
                <a:ea typeface="Poppins"/>
                <a:cs typeface="Poppins"/>
                <a:sym typeface="Poppins"/>
              </a:rPr>
            </a:br>
            <a:r>
              <a:rPr lang="en-US" sz="4800" b="1" dirty="0">
                <a:solidFill>
                  <a:srgbClr val="FED531"/>
                </a:solidFill>
                <a:latin typeface="Poppins"/>
                <a:ea typeface="Poppins"/>
                <a:cs typeface="Poppins"/>
                <a:sym typeface="Poppins"/>
              </a:rPr>
              <a:t>Pathways</a:t>
            </a:r>
            <a:br>
              <a:rPr lang="en-US" sz="5400" b="1" dirty="0">
                <a:solidFill>
                  <a:srgbClr val="FED531"/>
                </a:solidFill>
                <a:latin typeface="Poppins"/>
                <a:ea typeface="Poppins"/>
                <a:cs typeface="Poppins"/>
                <a:sym typeface="Poppins"/>
              </a:rPr>
            </a:br>
            <a:endParaRPr sz="5400" dirty="0">
              <a:solidFill>
                <a:srgbClr val="FED531"/>
              </a:solidFill>
            </a:endParaRPr>
          </a:p>
        </p:txBody>
      </p:sp>
      <p:pic>
        <p:nvPicPr>
          <p:cNvPr id="3" name="Picture 2">
            <a:extLst>
              <a:ext uri="{FF2B5EF4-FFF2-40B4-BE49-F238E27FC236}">
                <a16:creationId xmlns:a16="http://schemas.microsoft.com/office/drawing/2014/main" id="{504A0559-F1EA-8287-D01D-C6722390282D}"/>
              </a:ext>
            </a:extLst>
          </p:cNvPr>
          <p:cNvPicPr>
            <a:picLocks noChangeAspect="1"/>
          </p:cNvPicPr>
          <p:nvPr/>
        </p:nvPicPr>
        <p:blipFill rotWithShape="1">
          <a:blip r:embed="rId3"/>
          <a:srcRect l="11986" t="24474" r="64365" b="7608"/>
          <a:stretch/>
        </p:blipFill>
        <p:spPr>
          <a:xfrm>
            <a:off x="2028011" y="874075"/>
            <a:ext cx="10171981" cy="821618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5" name="Table 5">
            <a:extLst>
              <a:ext uri="{FF2B5EF4-FFF2-40B4-BE49-F238E27FC236}">
                <a16:creationId xmlns:a16="http://schemas.microsoft.com/office/drawing/2014/main" id="{938BFA6E-FB2A-3803-18C3-F5DB46A90E17}"/>
              </a:ext>
            </a:extLst>
          </p:cNvPr>
          <p:cNvGraphicFramePr>
            <a:graphicFrameLocks noGrp="1"/>
          </p:cNvGraphicFramePr>
          <p:nvPr/>
        </p:nvGraphicFramePr>
        <p:xfrm>
          <a:off x="471183" y="1588645"/>
          <a:ext cx="17064355" cy="5303472"/>
        </p:xfrm>
        <a:graphic>
          <a:graphicData uri="http://schemas.openxmlformats.org/drawingml/2006/table">
            <a:tbl>
              <a:tblPr firstRow="1" bandRow="1">
                <a:tableStyleId>{B301B821-A1FF-4177-AEE7-76D212191A09}</a:tableStyleId>
              </a:tblPr>
              <a:tblGrid>
                <a:gridCol w="1968964">
                  <a:extLst>
                    <a:ext uri="{9D8B030D-6E8A-4147-A177-3AD203B41FA5}">
                      <a16:colId xmlns:a16="http://schemas.microsoft.com/office/drawing/2014/main" val="863370076"/>
                    </a:ext>
                  </a:extLst>
                </a:gridCol>
                <a:gridCol w="3609768">
                  <a:extLst>
                    <a:ext uri="{9D8B030D-6E8A-4147-A177-3AD203B41FA5}">
                      <a16:colId xmlns:a16="http://schemas.microsoft.com/office/drawing/2014/main" val="3737306309"/>
                    </a:ext>
                  </a:extLst>
                </a:gridCol>
                <a:gridCol w="3772043">
                  <a:extLst>
                    <a:ext uri="{9D8B030D-6E8A-4147-A177-3AD203B41FA5}">
                      <a16:colId xmlns:a16="http://schemas.microsoft.com/office/drawing/2014/main" val="437413598"/>
                    </a:ext>
                  </a:extLst>
                </a:gridCol>
                <a:gridCol w="3914711">
                  <a:extLst>
                    <a:ext uri="{9D8B030D-6E8A-4147-A177-3AD203B41FA5}">
                      <a16:colId xmlns:a16="http://schemas.microsoft.com/office/drawing/2014/main" val="3892995596"/>
                    </a:ext>
                  </a:extLst>
                </a:gridCol>
                <a:gridCol w="3798869">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Poppins" panose="00000500000000000000" pitchFamily="2" charset="0"/>
                          <a:cs typeface="Poppins" panose="00000500000000000000" pitchFamily="2" charset="0"/>
                        </a:rPr>
                        <a:t>California Community College (CCC)</a:t>
                      </a:r>
                    </a:p>
                    <a:p>
                      <a:endParaRPr lang="en-US" sz="2800">
                        <a:latin typeface="Poppins" panose="00000500000000000000" pitchFamily="2" charset="0"/>
                        <a:cs typeface="Poppins" panose="00000500000000000000" pitchFamily="2"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a:latin typeface="Calibri" panose="020F0502020204030204" pitchFamily="34" charset="0"/>
                          <a:cs typeface="Calibri" panose="020F0502020204030204" pitchFamily="34" charset="0"/>
                        </a:rPr>
                        <a:t>Admissions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 (UC Only)</a:t>
                      </a:r>
                    </a:p>
                    <a:p>
                      <a:pPr marL="457200" indent="-457200">
                        <a:buFontTx/>
                        <a:buChar char="-"/>
                      </a:pPr>
                      <a:r>
                        <a:rPr lang="en-US" sz="2800" b="1">
                          <a:latin typeface="Calibri"/>
                          <a:cs typeface="Calibri"/>
                          <a:sym typeface="Calibri"/>
                        </a:rPr>
                        <a:t>SAT/ACT no longer required </a:t>
                      </a:r>
                      <a:endParaRPr lang="en-US" sz="2800" b="1"/>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Open access colleges:</a:t>
                      </a:r>
                    </a:p>
                    <a:p>
                      <a:pPr marL="457200" indent="-457200">
                        <a:buFontTx/>
                        <a:buChar char="-"/>
                      </a:pPr>
                      <a:r>
                        <a:rPr lang="en-US" sz="2800" b="1">
                          <a:latin typeface="Calibri" panose="020F0502020204030204" pitchFamily="34" charset="0"/>
                          <a:cs typeface="Calibri" panose="020F0502020204030204" pitchFamily="34" charset="0"/>
                        </a:rPr>
                        <a:t>HS Diploma not required</a:t>
                      </a:r>
                    </a:p>
                    <a:p>
                      <a:pPr marL="457200" indent="-457200">
                        <a:buFontTx/>
                        <a:buChar char="-"/>
                      </a:pPr>
                      <a:r>
                        <a:rPr lang="en-US" sz="2800" b="1">
                          <a:latin typeface="Calibri" panose="020F0502020204030204" pitchFamily="34" charset="0"/>
                          <a:cs typeface="Calibri" panose="020F0502020204030204" pitchFamily="34" charset="0"/>
                        </a:rPr>
                        <a:t>No minimum GPA</a:t>
                      </a:r>
                    </a:p>
                    <a:p>
                      <a:pPr marL="457200" indent="-457200">
                        <a:buFontTx/>
                        <a:buChar char="-"/>
                      </a:pPr>
                      <a:r>
                        <a:rPr lang="en-US" sz="2800" b="1">
                          <a:latin typeface="Calibri" panose="020F0502020204030204" pitchFamily="34" charset="0"/>
                          <a:cs typeface="Calibri" panose="020F0502020204030204" pitchFamily="34" charset="0"/>
                        </a:rPr>
                        <a:t>No personal statement</a:t>
                      </a:r>
                    </a:p>
                    <a:p>
                      <a:pPr marL="457200" indent="-457200">
                        <a:buFontTx/>
                        <a:buChar char="-"/>
                      </a:pPr>
                      <a:r>
                        <a:rPr lang="en-US" sz="2800" b="1">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Selective admissions:</a:t>
                      </a:r>
                    </a:p>
                    <a:p>
                      <a:pPr marL="457200" indent="-457200">
                        <a:buFontTx/>
                        <a:buChar char="-"/>
                      </a:pPr>
                      <a:r>
                        <a:rPr lang="en-US" sz="2800" b="1">
                          <a:latin typeface="Calibri" panose="020F0502020204030204" pitchFamily="34" charset="0"/>
                          <a:cs typeface="Calibri" panose="020F0502020204030204" pitchFamily="34" charset="0"/>
                        </a:rPr>
                        <a:t>A-G Requirements</a:t>
                      </a:r>
                    </a:p>
                    <a:p>
                      <a:pPr marL="457200" indent="-457200">
                        <a:buFontTx/>
                        <a:buChar char="-"/>
                      </a:pPr>
                      <a:r>
                        <a:rPr lang="en-US" sz="2800" b="1">
                          <a:latin typeface="Calibri" panose="020F0502020204030204" pitchFamily="34" charset="0"/>
                          <a:cs typeface="Calibri" panose="020F0502020204030204" pitchFamily="34" charset="0"/>
                        </a:rPr>
                        <a:t>Academic GPA</a:t>
                      </a:r>
                    </a:p>
                    <a:p>
                      <a:pPr marL="457200" indent="-457200">
                        <a:buFontTx/>
                        <a:buChar char="-"/>
                      </a:pPr>
                      <a:r>
                        <a:rPr lang="en-US" sz="2800" b="1">
                          <a:latin typeface="Calibri" panose="020F0502020204030204" pitchFamily="34" charset="0"/>
                          <a:cs typeface="Calibri" panose="020F0502020204030204" pitchFamily="34" charset="0"/>
                        </a:rPr>
                        <a:t>May request a Personal Statement </a:t>
                      </a:r>
                    </a:p>
                    <a:p>
                      <a:pPr marL="457200" indent="-457200">
                        <a:buFontTx/>
                        <a:buChar char="-"/>
                      </a:pPr>
                      <a:r>
                        <a:rPr lang="en-US" sz="2800" b="1">
                          <a:latin typeface="Calibri" panose="020F0502020204030204" pitchFamily="34" charset="0"/>
                          <a:cs typeface="Calibri" panose="020F0502020204030204" pitchFamily="34" charset="0"/>
                        </a:rPr>
                        <a:t>May require SAT/ACT</a:t>
                      </a:r>
                    </a:p>
                    <a:p>
                      <a:pPr marL="457200" indent="-457200">
                        <a:buFontTx/>
                        <a:buChar char="-"/>
                      </a:pPr>
                      <a:r>
                        <a:rPr lang="en-US" sz="2800" b="1">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a:t>
                      </a:r>
                    </a:p>
                    <a:p>
                      <a:pPr marL="457200" indent="-457200">
                        <a:buFontTx/>
                        <a:buChar char="-"/>
                      </a:pPr>
                      <a:r>
                        <a:rPr lang="en-US" sz="2800" b="1">
                          <a:latin typeface="Calibri"/>
                          <a:cs typeface="Calibri"/>
                          <a:sym typeface="Calibri"/>
                        </a:rPr>
                        <a:t>May require SAT/ACT</a:t>
                      </a:r>
                    </a:p>
                    <a:p>
                      <a:pPr marL="457200" indent="-457200">
                        <a:buFontTx/>
                        <a:buChar char="-"/>
                      </a:pPr>
                      <a:r>
                        <a:rPr lang="en-US" sz="2800" b="1">
                          <a:latin typeface="Calibri"/>
                          <a:cs typeface="Calibri"/>
                          <a:sym typeface="Calibri"/>
                        </a:rPr>
                        <a:t>May request Letters of Recommendation</a:t>
                      </a:r>
                      <a:endParaRPr lang="en-US" sz="2800" b="1"/>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508136"/>
                  </a:ext>
                </a:extLst>
              </a:tr>
            </a:tbl>
          </a:graphicData>
        </a:graphic>
      </p:graphicFrame>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57886084"/>
              </p:ext>
            </p:extLst>
          </p:nvPr>
        </p:nvGraphicFramePr>
        <p:xfrm>
          <a:off x="2383" y="1588645"/>
          <a:ext cx="17521436" cy="5303472"/>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dirty="0">
                          <a:solidFill>
                            <a:schemeClr val="tx1"/>
                          </a:solidFill>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800" b="1" dirty="0">
                          <a:solidFill>
                            <a:schemeClr val="tx1"/>
                          </a:solidFill>
                          <a:latin typeface="Calibri"/>
                          <a:ea typeface="Calibri"/>
                          <a:cs typeface="Calibri"/>
                          <a:sym typeface="Calibri"/>
                        </a:rPr>
                        <a:t>Selective admissions:</a:t>
                      </a:r>
                    </a:p>
                    <a:p>
                      <a:pPr marL="457200" indent="-457200">
                        <a:buFontTx/>
                        <a:buChar char="-"/>
                      </a:pPr>
                      <a:r>
                        <a:rPr lang="en-US" sz="2800" b="0" dirty="0">
                          <a:solidFill>
                            <a:schemeClr val="tx1"/>
                          </a:solidFill>
                          <a:latin typeface="Calibri"/>
                          <a:ea typeface="Calibri"/>
                          <a:cs typeface="Calibri"/>
                          <a:sym typeface="Calibri"/>
                        </a:rPr>
                        <a:t>A-G Requirements</a:t>
                      </a:r>
                    </a:p>
                    <a:p>
                      <a:pPr marL="457200" indent="-457200">
                        <a:buFontTx/>
                        <a:buChar char="-"/>
                      </a:pPr>
                      <a:r>
                        <a:rPr lang="en-US" sz="2800" b="0" dirty="0">
                          <a:solidFill>
                            <a:schemeClr val="tx1"/>
                          </a:solidFill>
                          <a:latin typeface="Calibri"/>
                          <a:ea typeface="Calibri"/>
                          <a:cs typeface="Calibri"/>
                          <a:sym typeface="Calibri"/>
                        </a:rPr>
                        <a:t>Academic GPA</a:t>
                      </a:r>
                    </a:p>
                    <a:p>
                      <a:pPr marL="457200" indent="-457200">
                        <a:buFontTx/>
                        <a:buChar char="-"/>
                      </a:pPr>
                      <a:r>
                        <a:rPr lang="en-US" sz="2800" b="0" dirty="0">
                          <a:solidFill>
                            <a:schemeClr val="tx1"/>
                          </a:solidFill>
                          <a:latin typeface="Calibri"/>
                          <a:ea typeface="Calibri"/>
                          <a:cs typeface="Calibri"/>
                          <a:sym typeface="Calibri"/>
                        </a:rPr>
                        <a:t>Personal Statement (UC Only)</a:t>
                      </a:r>
                    </a:p>
                    <a:p>
                      <a:pPr marL="457200" indent="-457200">
                        <a:buFontTx/>
                        <a:buChar char="-"/>
                      </a:pPr>
                      <a:r>
                        <a:rPr lang="en-US" sz="2800" b="0" dirty="0">
                          <a:solidFill>
                            <a:schemeClr val="tx1"/>
                          </a:solidFill>
                          <a:latin typeface="Calibri"/>
                          <a:cs typeface="Calibri"/>
                          <a:sym typeface="Calibri"/>
                        </a:rPr>
                        <a:t>SAT/ACT no longer required </a:t>
                      </a:r>
                      <a:endParaRPr lang="en-US" sz="2800" b="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800" b="1" dirty="0">
                          <a:solidFill>
                            <a:schemeClr val="tx1"/>
                          </a:solidFill>
                          <a:latin typeface="Calibri"/>
                          <a:ea typeface="Calibri"/>
                          <a:cs typeface="Calibri"/>
                          <a:sym typeface="Calibri"/>
                        </a:rPr>
                        <a:t>Selective admissions:</a:t>
                      </a:r>
                    </a:p>
                    <a:p>
                      <a:pPr marL="457200" indent="-457200">
                        <a:buFontTx/>
                        <a:buChar char="-"/>
                      </a:pPr>
                      <a:r>
                        <a:rPr lang="en-US" sz="2800" b="0" dirty="0">
                          <a:solidFill>
                            <a:schemeClr val="tx1"/>
                          </a:solidFill>
                          <a:latin typeface="Calibri"/>
                          <a:ea typeface="Calibri"/>
                          <a:cs typeface="Calibri"/>
                          <a:sym typeface="Calibri"/>
                        </a:rPr>
                        <a:t>A-G Requirements</a:t>
                      </a:r>
                    </a:p>
                    <a:p>
                      <a:pPr marL="457200" indent="-457200">
                        <a:buFontTx/>
                        <a:buChar char="-"/>
                      </a:pPr>
                      <a:r>
                        <a:rPr lang="en-US" sz="2800" b="0" dirty="0">
                          <a:solidFill>
                            <a:schemeClr val="tx1"/>
                          </a:solidFill>
                          <a:latin typeface="Calibri"/>
                          <a:ea typeface="Calibri"/>
                          <a:cs typeface="Calibri"/>
                          <a:sym typeface="Calibri"/>
                        </a:rPr>
                        <a:t>Academic GPA</a:t>
                      </a:r>
                    </a:p>
                    <a:p>
                      <a:pPr marL="457200" indent="-457200">
                        <a:buFontTx/>
                        <a:buChar char="-"/>
                      </a:pPr>
                      <a:r>
                        <a:rPr lang="en-US" sz="2800" b="0" dirty="0">
                          <a:solidFill>
                            <a:schemeClr val="tx1"/>
                          </a:solidFill>
                          <a:latin typeface="Calibri"/>
                          <a:ea typeface="Calibri"/>
                          <a:cs typeface="Calibri"/>
                          <a:sym typeface="Calibri"/>
                        </a:rPr>
                        <a:t>Personal Statement</a:t>
                      </a:r>
                    </a:p>
                    <a:p>
                      <a:pPr marL="457200" indent="-457200">
                        <a:buFontTx/>
                        <a:buChar char="-"/>
                      </a:pPr>
                      <a:r>
                        <a:rPr lang="en-US" sz="2800" b="0" dirty="0">
                          <a:solidFill>
                            <a:schemeClr val="tx1"/>
                          </a:solidFill>
                          <a:latin typeface="Calibri"/>
                          <a:cs typeface="Calibri"/>
                          <a:sym typeface="Calibri"/>
                        </a:rPr>
                        <a:t>May require SAT/ACT</a:t>
                      </a:r>
                    </a:p>
                    <a:p>
                      <a:pPr marL="457200" indent="-457200">
                        <a:buFontTx/>
                        <a:buChar char="-"/>
                      </a:pPr>
                      <a:r>
                        <a:rPr lang="en-US" sz="2800" b="0" dirty="0">
                          <a:solidFill>
                            <a:schemeClr val="tx1"/>
                          </a:solidFill>
                          <a:latin typeface="Calibri"/>
                          <a:cs typeface="Calibri"/>
                          <a:sym typeface="Calibri"/>
                        </a:rPr>
                        <a:t>May request Letters of Recommendation</a:t>
                      </a:r>
                      <a:endParaRPr lang="en-US" sz="2800" b="0"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1" dirty="0">
                          <a:solidFill>
                            <a:schemeClr val="tx1"/>
                          </a:solidFill>
                          <a:latin typeface="Calibri" panose="020F0502020204030204" pitchFamily="34" charset="0"/>
                          <a:cs typeface="Calibri" panose="020F0502020204030204" pitchFamily="34" charset="0"/>
                        </a:rPr>
                        <a:t>Selective admissions:</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A-G Requirements</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Academic GPA</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May request a Personal Statement </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May require SAT/ACT</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1" dirty="0">
                          <a:solidFill>
                            <a:schemeClr val="tx1"/>
                          </a:solidFill>
                          <a:latin typeface="Calibri" panose="020F0502020204030204" pitchFamily="34" charset="0"/>
                          <a:cs typeface="Calibri" panose="020F0502020204030204" pitchFamily="34" charset="0"/>
                        </a:rPr>
                        <a:t>Open access colleges:</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HS Diploma not required</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No minimum GPA</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No personal statement</a:t>
                      </a:r>
                    </a:p>
                    <a:p>
                      <a:pPr marL="457200" indent="-457200">
                        <a:buFontTx/>
                        <a:buChar char="-"/>
                      </a:pPr>
                      <a:r>
                        <a:rPr lang="en-US" sz="2800" b="0" dirty="0">
                          <a:solidFill>
                            <a:schemeClr val="tx1"/>
                          </a:solidFill>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bl>
          </a:graphicData>
        </a:graphic>
      </p:graphicFrame>
    </p:spTree>
    <p:extLst>
      <p:ext uri="{BB962C8B-B14F-4D97-AF65-F5344CB8AC3E}">
        <p14:creationId xmlns:p14="http://schemas.microsoft.com/office/powerpoint/2010/main" val="28344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5" name="Table 5">
            <a:extLst>
              <a:ext uri="{FF2B5EF4-FFF2-40B4-BE49-F238E27FC236}">
                <a16:creationId xmlns:a16="http://schemas.microsoft.com/office/drawing/2014/main" id="{938BFA6E-FB2A-3803-18C3-F5DB46A90E17}"/>
              </a:ext>
            </a:extLst>
          </p:cNvPr>
          <p:cNvGraphicFramePr>
            <a:graphicFrameLocks noGrp="1"/>
          </p:cNvGraphicFramePr>
          <p:nvPr/>
        </p:nvGraphicFramePr>
        <p:xfrm>
          <a:off x="471183" y="1588645"/>
          <a:ext cx="17064355" cy="5303472"/>
        </p:xfrm>
        <a:graphic>
          <a:graphicData uri="http://schemas.openxmlformats.org/drawingml/2006/table">
            <a:tbl>
              <a:tblPr firstRow="1" bandRow="1">
                <a:tableStyleId>{B301B821-A1FF-4177-AEE7-76D212191A09}</a:tableStyleId>
              </a:tblPr>
              <a:tblGrid>
                <a:gridCol w="1968964">
                  <a:extLst>
                    <a:ext uri="{9D8B030D-6E8A-4147-A177-3AD203B41FA5}">
                      <a16:colId xmlns:a16="http://schemas.microsoft.com/office/drawing/2014/main" val="863370076"/>
                    </a:ext>
                  </a:extLst>
                </a:gridCol>
                <a:gridCol w="3609768">
                  <a:extLst>
                    <a:ext uri="{9D8B030D-6E8A-4147-A177-3AD203B41FA5}">
                      <a16:colId xmlns:a16="http://schemas.microsoft.com/office/drawing/2014/main" val="3737306309"/>
                    </a:ext>
                  </a:extLst>
                </a:gridCol>
                <a:gridCol w="3772043">
                  <a:extLst>
                    <a:ext uri="{9D8B030D-6E8A-4147-A177-3AD203B41FA5}">
                      <a16:colId xmlns:a16="http://schemas.microsoft.com/office/drawing/2014/main" val="437413598"/>
                    </a:ext>
                  </a:extLst>
                </a:gridCol>
                <a:gridCol w="3914711">
                  <a:extLst>
                    <a:ext uri="{9D8B030D-6E8A-4147-A177-3AD203B41FA5}">
                      <a16:colId xmlns:a16="http://schemas.microsoft.com/office/drawing/2014/main" val="3892995596"/>
                    </a:ext>
                  </a:extLst>
                </a:gridCol>
                <a:gridCol w="3798869">
                  <a:extLst>
                    <a:ext uri="{9D8B030D-6E8A-4147-A177-3AD203B41FA5}">
                      <a16:colId xmlns:a16="http://schemas.microsoft.com/office/drawing/2014/main" val="3877016179"/>
                    </a:ext>
                  </a:extLst>
                </a:gridCol>
              </a:tblGrid>
              <a:tr h="1797852">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a:latin typeface="Poppins" panose="00000500000000000000" pitchFamily="2" charset="0"/>
                          <a:cs typeface="Poppins" panose="00000500000000000000" pitchFamily="2" charset="0"/>
                        </a:rPr>
                        <a:t>California Community College (CCC)</a:t>
                      </a:r>
                    </a:p>
                    <a:p>
                      <a:endParaRPr lang="en-US" sz="2800">
                        <a:latin typeface="Poppins" panose="00000500000000000000" pitchFamily="2" charset="0"/>
                        <a:cs typeface="Poppins" panose="00000500000000000000" pitchFamily="2"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a:latin typeface="Calibri" panose="020F0502020204030204" pitchFamily="34" charset="0"/>
                          <a:cs typeface="Calibri" panose="020F0502020204030204" pitchFamily="34" charset="0"/>
                        </a:rPr>
                        <a:t>Admissions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 (UC Only)</a:t>
                      </a:r>
                    </a:p>
                    <a:p>
                      <a:pPr marL="457200" indent="-457200">
                        <a:buFontTx/>
                        <a:buChar char="-"/>
                      </a:pPr>
                      <a:r>
                        <a:rPr lang="en-US" sz="2800" b="1">
                          <a:latin typeface="Calibri"/>
                          <a:cs typeface="Calibri"/>
                          <a:sym typeface="Calibri"/>
                        </a:rPr>
                        <a:t>SAT/ACT no longer required </a:t>
                      </a:r>
                      <a:endParaRPr lang="en-US" sz="2800" b="1"/>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Open access colleges:</a:t>
                      </a:r>
                    </a:p>
                    <a:p>
                      <a:pPr marL="457200" indent="-457200">
                        <a:buFontTx/>
                        <a:buChar char="-"/>
                      </a:pPr>
                      <a:r>
                        <a:rPr lang="en-US" sz="2800" b="1">
                          <a:latin typeface="Calibri" panose="020F0502020204030204" pitchFamily="34" charset="0"/>
                          <a:cs typeface="Calibri" panose="020F0502020204030204" pitchFamily="34" charset="0"/>
                        </a:rPr>
                        <a:t>HS Diploma not required</a:t>
                      </a:r>
                    </a:p>
                    <a:p>
                      <a:pPr marL="457200" indent="-457200">
                        <a:buFontTx/>
                        <a:buChar char="-"/>
                      </a:pPr>
                      <a:r>
                        <a:rPr lang="en-US" sz="2800" b="1">
                          <a:latin typeface="Calibri" panose="020F0502020204030204" pitchFamily="34" charset="0"/>
                          <a:cs typeface="Calibri" panose="020F0502020204030204" pitchFamily="34" charset="0"/>
                        </a:rPr>
                        <a:t>No minimum GPA</a:t>
                      </a:r>
                    </a:p>
                    <a:p>
                      <a:pPr marL="457200" indent="-457200">
                        <a:buFontTx/>
                        <a:buChar char="-"/>
                      </a:pPr>
                      <a:r>
                        <a:rPr lang="en-US" sz="2800" b="1">
                          <a:latin typeface="Calibri" panose="020F0502020204030204" pitchFamily="34" charset="0"/>
                          <a:cs typeface="Calibri" panose="020F0502020204030204" pitchFamily="34" charset="0"/>
                        </a:rPr>
                        <a:t>No personal statement</a:t>
                      </a:r>
                    </a:p>
                    <a:p>
                      <a:pPr marL="457200" indent="-457200">
                        <a:buFontTx/>
                        <a:buChar char="-"/>
                      </a:pPr>
                      <a:r>
                        <a:rPr lang="en-US" sz="2800" b="1">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a:latin typeface="Calibri" panose="020F0502020204030204" pitchFamily="34" charset="0"/>
                          <a:cs typeface="Calibri" panose="020F0502020204030204" pitchFamily="34" charset="0"/>
                        </a:rPr>
                        <a:t>Selective admissions:</a:t>
                      </a:r>
                    </a:p>
                    <a:p>
                      <a:pPr marL="457200" indent="-457200">
                        <a:buFontTx/>
                        <a:buChar char="-"/>
                      </a:pPr>
                      <a:r>
                        <a:rPr lang="en-US" sz="2800" b="1">
                          <a:latin typeface="Calibri" panose="020F0502020204030204" pitchFamily="34" charset="0"/>
                          <a:cs typeface="Calibri" panose="020F0502020204030204" pitchFamily="34" charset="0"/>
                        </a:rPr>
                        <a:t>A-G Requirements</a:t>
                      </a:r>
                    </a:p>
                    <a:p>
                      <a:pPr marL="457200" indent="-457200">
                        <a:buFontTx/>
                        <a:buChar char="-"/>
                      </a:pPr>
                      <a:r>
                        <a:rPr lang="en-US" sz="2800" b="1">
                          <a:latin typeface="Calibri" panose="020F0502020204030204" pitchFamily="34" charset="0"/>
                          <a:cs typeface="Calibri" panose="020F0502020204030204" pitchFamily="34" charset="0"/>
                        </a:rPr>
                        <a:t>Academic GPA</a:t>
                      </a:r>
                    </a:p>
                    <a:p>
                      <a:pPr marL="457200" indent="-457200">
                        <a:buFontTx/>
                        <a:buChar char="-"/>
                      </a:pPr>
                      <a:r>
                        <a:rPr lang="en-US" sz="2800" b="1">
                          <a:latin typeface="Calibri" panose="020F0502020204030204" pitchFamily="34" charset="0"/>
                          <a:cs typeface="Calibri" panose="020F0502020204030204" pitchFamily="34" charset="0"/>
                        </a:rPr>
                        <a:t>May request a Personal Statement </a:t>
                      </a:r>
                    </a:p>
                    <a:p>
                      <a:pPr marL="457200" indent="-457200">
                        <a:buFontTx/>
                        <a:buChar char="-"/>
                      </a:pPr>
                      <a:r>
                        <a:rPr lang="en-US" sz="2800" b="1">
                          <a:latin typeface="Calibri" panose="020F0502020204030204" pitchFamily="34" charset="0"/>
                          <a:cs typeface="Calibri" panose="020F0502020204030204" pitchFamily="34" charset="0"/>
                        </a:rPr>
                        <a:t>May require SAT/ACT</a:t>
                      </a:r>
                    </a:p>
                    <a:p>
                      <a:pPr marL="457200" indent="-457200">
                        <a:buFontTx/>
                        <a:buChar char="-"/>
                      </a:pPr>
                      <a:r>
                        <a:rPr lang="en-US" sz="2800" b="1">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2800" b="1">
                          <a:latin typeface="Calibri"/>
                          <a:ea typeface="Calibri"/>
                          <a:cs typeface="Calibri"/>
                          <a:sym typeface="Calibri"/>
                        </a:rPr>
                        <a:t>Selective admissions:</a:t>
                      </a:r>
                    </a:p>
                    <a:p>
                      <a:pPr marL="457200" indent="-457200">
                        <a:buFontTx/>
                        <a:buChar char="-"/>
                      </a:pPr>
                      <a:r>
                        <a:rPr lang="en-US" sz="2800" b="1">
                          <a:latin typeface="Calibri"/>
                          <a:ea typeface="Calibri"/>
                          <a:cs typeface="Calibri"/>
                          <a:sym typeface="Calibri"/>
                        </a:rPr>
                        <a:t>A-G Requirements</a:t>
                      </a:r>
                    </a:p>
                    <a:p>
                      <a:pPr marL="457200" indent="-457200">
                        <a:buFontTx/>
                        <a:buChar char="-"/>
                      </a:pPr>
                      <a:r>
                        <a:rPr lang="en-US" sz="2800" b="1">
                          <a:latin typeface="Calibri"/>
                          <a:ea typeface="Calibri"/>
                          <a:cs typeface="Calibri"/>
                          <a:sym typeface="Calibri"/>
                        </a:rPr>
                        <a:t>Academic GPA</a:t>
                      </a:r>
                    </a:p>
                    <a:p>
                      <a:pPr marL="457200" indent="-457200">
                        <a:buFontTx/>
                        <a:buChar char="-"/>
                      </a:pPr>
                      <a:r>
                        <a:rPr lang="en-US" sz="2800" b="1">
                          <a:latin typeface="Calibri"/>
                          <a:ea typeface="Calibri"/>
                          <a:cs typeface="Calibri"/>
                          <a:sym typeface="Calibri"/>
                        </a:rPr>
                        <a:t>Personal Statement</a:t>
                      </a:r>
                    </a:p>
                    <a:p>
                      <a:pPr marL="457200" indent="-457200">
                        <a:buFontTx/>
                        <a:buChar char="-"/>
                      </a:pPr>
                      <a:r>
                        <a:rPr lang="en-US" sz="2800" b="1">
                          <a:latin typeface="Calibri"/>
                          <a:cs typeface="Calibri"/>
                          <a:sym typeface="Calibri"/>
                        </a:rPr>
                        <a:t>May require SAT/ACT</a:t>
                      </a:r>
                    </a:p>
                    <a:p>
                      <a:pPr marL="457200" indent="-457200">
                        <a:buFontTx/>
                        <a:buChar char="-"/>
                      </a:pPr>
                      <a:r>
                        <a:rPr lang="en-US" sz="2800" b="1">
                          <a:latin typeface="Calibri"/>
                          <a:cs typeface="Calibri"/>
                          <a:sym typeface="Calibri"/>
                        </a:rPr>
                        <a:t>May request Letters of Recommendation</a:t>
                      </a:r>
                      <a:endParaRPr lang="en-US" sz="2800" b="1"/>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508136"/>
                  </a:ext>
                </a:extLst>
              </a:tr>
            </a:tbl>
          </a:graphicData>
        </a:graphic>
      </p:graphicFrame>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nvGraphicFramePr>
        <p:xfrm>
          <a:off x="2383" y="1588646"/>
          <a:ext cx="17521436" cy="6656582"/>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059990">
                <a:tc>
                  <a:txBody>
                    <a:bodyPr/>
                    <a:lstStyle/>
                    <a:p>
                      <a:r>
                        <a:rPr lang="en-US" sz="2400" b="0" dirty="0">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dirty="0">
                          <a:latin typeface="Calibri"/>
                          <a:ea typeface="Calibri"/>
                          <a:cs typeface="Calibri"/>
                          <a:sym typeface="Calibri"/>
                        </a:rPr>
                        <a:t>Selective admissions:</a:t>
                      </a:r>
                    </a:p>
                    <a:p>
                      <a:pPr marL="457200" indent="-457200">
                        <a:buFontTx/>
                        <a:buChar char="-"/>
                      </a:pPr>
                      <a:r>
                        <a:rPr lang="en-US" sz="2400" b="0" dirty="0">
                          <a:latin typeface="Calibri"/>
                          <a:ea typeface="Calibri"/>
                          <a:cs typeface="Calibri"/>
                          <a:sym typeface="Calibri"/>
                        </a:rPr>
                        <a:t>A-G Requirements</a:t>
                      </a:r>
                    </a:p>
                    <a:p>
                      <a:pPr marL="457200" indent="-457200">
                        <a:buFontTx/>
                        <a:buChar char="-"/>
                      </a:pPr>
                      <a:r>
                        <a:rPr lang="en-US" sz="2400" b="0" dirty="0">
                          <a:latin typeface="Calibri"/>
                          <a:ea typeface="Calibri"/>
                          <a:cs typeface="Calibri"/>
                          <a:sym typeface="Calibri"/>
                        </a:rPr>
                        <a:t>Academic GPA</a:t>
                      </a:r>
                    </a:p>
                    <a:p>
                      <a:pPr marL="457200" indent="-457200">
                        <a:buFontTx/>
                        <a:buChar char="-"/>
                      </a:pPr>
                      <a:r>
                        <a:rPr lang="en-US" sz="2400" b="0" dirty="0">
                          <a:latin typeface="Calibri"/>
                          <a:ea typeface="Calibri"/>
                          <a:cs typeface="Calibri"/>
                          <a:sym typeface="Calibri"/>
                        </a:rPr>
                        <a:t>Personal Statement (UC Only)</a:t>
                      </a:r>
                    </a:p>
                    <a:p>
                      <a:pPr marL="457200" indent="-457200">
                        <a:buFontTx/>
                        <a:buChar char="-"/>
                      </a:pPr>
                      <a:r>
                        <a:rPr lang="en-US" sz="2400" b="0" dirty="0">
                          <a:latin typeface="Calibri"/>
                          <a:cs typeface="Calibri"/>
                          <a:sym typeface="Calibri"/>
                        </a:rPr>
                        <a:t>SAT/ACT no longer required </a:t>
                      </a:r>
                      <a:endParaRPr lang="en-US" sz="2400" b="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dirty="0">
                          <a:latin typeface="Calibri"/>
                          <a:ea typeface="Calibri"/>
                          <a:cs typeface="Calibri"/>
                          <a:sym typeface="Calibri"/>
                        </a:rPr>
                        <a:t>Selective admissions:</a:t>
                      </a:r>
                    </a:p>
                    <a:p>
                      <a:pPr marL="457200" indent="-457200">
                        <a:buFontTx/>
                        <a:buChar char="-"/>
                      </a:pPr>
                      <a:r>
                        <a:rPr lang="en-US" sz="2400" b="0" dirty="0">
                          <a:latin typeface="Calibri"/>
                          <a:ea typeface="Calibri"/>
                          <a:cs typeface="Calibri"/>
                          <a:sym typeface="Calibri"/>
                        </a:rPr>
                        <a:t>A-G Requirements</a:t>
                      </a:r>
                    </a:p>
                    <a:p>
                      <a:pPr marL="457200" indent="-457200">
                        <a:buFontTx/>
                        <a:buChar char="-"/>
                      </a:pPr>
                      <a:r>
                        <a:rPr lang="en-US" sz="2400" b="0" dirty="0">
                          <a:latin typeface="Calibri"/>
                          <a:ea typeface="Calibri"/>
                          <a:cs typeface="Calibri"/>
                          <a:sym typeface="Calibri"/>
                        </a:rPr>
                        <a:t>Academic GPA</a:t>
                      </a:r>
                    </a:p>
                    <a:p>
                      <a:pPr marL="457200" indent="-457200">
                        <a:buFontTx/>
                        <a:buChar char="-"/>
                      </a:pPr>
                      <a:r>
                        <a:rPr lang="en-US" sz="2400" b="0" dirty="0">
                          <a:latin typeface="Calibri"/>
                          <a:ea typeface="Calibri"/>
                          <a:cs typeface="Calibri"/>
                          <a:sym typeface="Calibri"/>
                        </a:rPr>
                        <a:t>Personal Statement</a:t>
                      </a:r>
                    </a:p>
                    <a:p>
                      <a:pPr marL="457200" indent="-457200">
                        <a:buFontTx/>
                        <a:buChar char="-"/>
                      </a:pPr>
                      <a:r>
                        <a:rPr lang="en-US" sz="2400" b="0" dirty="0">
                          <a:latin typeface="Calibri"/>
                          <a:cs typeface="Calibri"/>
                          <a:sym typeface="Calibri"/>
                        </a:rPr>
                        <a:t>May require SAT/ACT</a:t>
                      </a:r>
                    </a:p>
                    <a:p>
                      <a:pPr marL="457200" indent="-457200">
                        <a:buFontTx/>
                        <a:buChar char="-"/>
                      </a:pPr>
                      <a:r>
                        <a:rPr lang="en-US" sz="2400" b="0" dirty="0">
                          <a:latin typeface="Calibri"/>
                          <a:cs typeface="Calibri"/>
                          <a:sym typeface="Calibri"/>
                        </a:rPr>
                        <a:t>May request Letters of Recommendation</a:t>
                      </a:r>
                      <a:endParaRPr lang="en-US" sz="2400" b="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latin typeface="Calibri" panose="020F0502020204030204" pitchFamily="34" charset="0"/>
                          <a:cs typeface="Calibri" panose="020F0502020204030204" pitchFamily="34" charset="0"/>
                        </a:rPr>
                        <a:t>Selective admissions:</a:t>
                      </a:r>
                    </a:p>
                    <a:p>
                      <a:pPr marL="457200" indent="-457200">
                        <a:buFontTx/>
                        <a:buChar char="-"/>
                      </a:pPr>
                      <a:r>
                        <a:rPr lang="en-US" sz="2400" b="0" dirty="0">
                          <a:latin typeface="Calibri" panose="020F0502020204030204" pitchFamily="34" charset="0"/>
                          <a:cs typeface="Calibri" panose="020F0502020204030204" pitchFamily="34" charset="0"/>
                        </a:rPr>
                        <a:t>A-G Requirements</a:t>
                      </a:r>
                    </a:p>
                    <a:p>
                      <a:pPr marL="457200" indent="-457200">
                        <a:buFontTx/>
                        <a:buChar char="-"/>
                      </a:pPr>
                      <a:r>
                        <a:rPr lang="en-US" sz="2400" b="0" dirty="0">
                          <a:latin typeface="Calibri" panose="020F0502020204030204" pitchFamily="34" charset="0"/>
                          <a:cs typeface="Calibri" panose="020F0502020204030204" pitchFamily="34" charset="0"/>
                        </a:rPr>
                        <a:t>Academic GPA</a:t>
                      </a:r>
                    </a:p>
                    <a:p>
                      <a:pPr marL="457200" indent="-457200">
                        <a:buFontTx/>
                        <a:buChar char="-"/>
                      </a:pPr>
                      <a:r>
                        <a:rPr lang="en-US" sz="2400" b="0" dirty="0">
                          <a:latin typeface="Calibri" panose="020F0502020204030204" pitchFamily="34" charset="0"/>
                          <a:cs typeface="Calibri" panose="020F0502020204030204" pitchFamily="34" charset="0"/>
                        </a:rPr>
                        <a:t>May request a Personal Statement </a:t>
                      </a:r>
                    </a:p>
                    <a:p>
                      <a:pPr marL="457200" indent="-457200">
                        <a:buFontTx/>
                        <a:buChar char="-"/>
                      </a:pPr>
                      <a:r>
                        <a:rPr lang="en-US" sz="2400" b="0" dirty="0">
                          <a:latin typeface="Calibri" panose="020F0502020204030204" pitchFamily="34" charset="0"/>
                          <a:cs typeface="Calibri" panose="020F0502020204030204" pitchFamily="34" charset="0"/>
                        </a:rPr>
                        <a:t>May require SAT/ACT</a:t>
                      </a:r>
                    </a:p>
                    <a:p>
                      <a:pPr marL="457200" indent="-457200">
                        <a:buFontTx/>
                        <a:buChar char="-"/>
                      </a:pPr>
                      <a:r>
                        <a:rPr lang="en-US" sz="2400" b="0" dirty="0">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latin typeface="Calibri" panose="020F0502020204030204" pitchFamily="34" charset="0"/>
                          <a:cs typeface="Calibri" panose="020F0502020204030204" pitchFamily="34" charset="0"/>
                        </a:rPr>
                        <a:t>Open access colleges:</a:t>
                      </a:r>
                    </a:p>
                    <a:p>
                      <a:pPr marL="457200" indent="-457200">
                        <a:buFontTx/>
                        <a:buChar char="-"/>
                      </a:pPr>
                      <a:r>
                        <a:rPr lang="en-US" sz="2400" b="0" dirty="0">
                          <a:latin typeface="Calibri" panose="020F0502020204030204" pitchFamily="34" charset="0"/>
                          <a:cs typeface="Calibri" panose="020F0502020204030204" pitchFamily="34" charset="0"/>
                        </a:rPr>
                        <a:t>HS Diploma not required</a:t>
                      </a:r>
                    </a:p>
                    <a:p>
                      <a:pPr marL="457200" indent="-457200">
                        <a:buFontTx/>
                        <a:buChar char="-"/>
                      </a:pPr>
                      <a:r>
                        <a:rPr lang="en-US" sz="2400" b="0" dirty="0">
                          <a:latin typeface="Calibri" panose="020F0502020204030204" pitchFamily="34" charset="0"/>
                          <a:cs typeface="Calibri" panose="020F0502020204030204" pitchFamily="34" charset="0"/>
                        </a:rPr>
                        <a:t>No minimum GPA</a:t>
                      </a:r>
                    </a:p>
                    <a:p>
                      <a:pPr marL="457200" indent="-457200">
                        <a:buFontTx/>
                        <a:buChar char="-"/>
                      </a:pPr>
                      <a:r>
                        <a:rPr lang="en-US" sz="2400" b="0" dirty="0">
                          <a:latin typeface="Calibri" panose="020F0502020204030204" pitchFamily="34" charset="0"/>
                          <a:cs typeface="Calibri" panose="020F0502020204030204" pitchFamily="34" charset="0"/>
                        </a:rPr>
                        <a:t>No personal statement</a:t>
                      </a:r>
                    </a:p>
                    <a:p>
                      <a:pPr marL="457200" indent="-457200">
                        <a:buFontTx/>
                        <a:buChar char="-"/>
                      </a:pPr>
                      <a:r>
                        <a:rPr lang="en-US" sz="2400" b="0" dirty="0">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780776">
                <a:tc>
                  <a:txBody>
                    <a:bodyPr/>
                    <a:lstStyle/>
                    <a:p>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Campus housing and meal plans are not typically available</a:t>
                      </a: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bl>
          </a:graphicData>
        </a:graphic>
      </p:graphicFrame>
    </p:spTree>
    <p:extLst>
      <p:ext uri="{BB962C8B-B14F-4D97-AF65-F5344CB8AC3E}">
        <p14:creationId xmlns:p14="http://schemas.microsoft.com/office/powerpoint/2010/main" val="3160348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51975" y="-92070"/>
            <a:ext cx="17483563" cy="1105505"/>
          </a:xfrm>
        </p:spPr>
        <p:txBody>
          <a:bodyPr>
            <a:normAutofit/>
          </a:bodyPr>
          <a:lstStyle/>
          <a:p>
            <a:pPr algn="ctr"/>
            <a:r>
              <a:rPr lang="en-US" sz="4399" b="1" dirty="0">
                <a:solidFill>
                  <a:srgbClr val="FFFFFF"/>
                </a:solidFill>
                <a:latin typeface="Poppins"/>
                <a:cs typeface="Poppins"/>
                <a:sym typeface="Arial"/>
              </a:rPr>
              <a:t>Difference Across Colleges and Universities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047688796"/>
              </p:ext>
            </p:extLst>
          </p:nvPr>
        </p:nvGraphicFramePr>
        <p:xfrm>
          <a:off x="328026" y="923352"/>
          <a:ext cx="17521436" cy="9166657"/>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40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Private University</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a:latin typeface="Poppins" panose="00000500000000000000" pitchFamily="2" charset="0"/>
                          <a:cs typeface="Poppins" panose="00000500000000000000" pitchFamily="2" charset="0"/>
                        </a:rPr>
                        <a:t>Out-of-State Universities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California Community College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058020">
                <a:tc>
                  <a:txBody>
                    <a:bodyPr/>
                    <a:lstStyle/>
                    <a:p>
                      <a:r>
                        <a:rPr lang="en-US" sz="2400" b="0" i="0" u="none" strike="noStrike" cap="none" dirty="0">
                          <a:solidFill>
                            <a:schemeClr val="dk1"/>
                          </a:solidFill>
                          <a:latin typeface="Calibri"/>
                          <a:cs typeface="Calibri"/>
                          <a:sym typeface="Arial"/>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dirty="0">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dirty="0">
                          <a:solidFill>
                            <a:schemeClr val="dk1"/>
                          </a:solidFill>
                          <a:latin typeface="Calibri"/>
                          <a:ea typeface="Calibri"/>
                          <a:cs typeface="Calibri"/>
                          <a:sym typeface="Calibri"/>
                        </a:rPr>
                        <a:t>A-G Requirements</a:t>
                      </a:r>
                    </a:p>
                    <a:p>
                      <a:pPr marL="457200" indent="-457200">
                        <a:buFontTx/>
                        <a:buChar char="-"/>
                      </a:pPr>
                      <a:r>
                        <a:rPr lang="en-US" sz="2400" b="0" i="0" u="none" strike="noStrike" cap="none" dirty="0">
                          <a:solidFill>
                            <a:schemeClr val="dk1"/>
                          </a:solidFill>
                          <a:latin typeface="Calibri"/>
                          <a:ea typeface="Calibri"/>
                          <a:cs typeface="Calibri"/>
                          <a:sym typeface="Calibri"/>
                        </a:rPr>
                        <a:t>Academic GPA</a:t>
                      </a:r>
                    </a:p>
                    <a:p>
                      <a:pPr marL="457200" indent="-457200">
                        <a:buFontTx/>
                        <a:buChar char="-"/>
                      </a:pPr>
                      <a:r>
                        <a:rPr lang="en-US" sz="2400" b="0" i="0" u="none" strike="noStrike" cap="none" dirty="0">
                          <a:solidFill>
                            <a:schemeClr val="dk1"/>
                          </a:solidFill>
                          <a:latin typeface="Calibri"/>
                          <a:ea typeface="Calibri"/>
                          <a:cs typeface="Calibri"/>
                          <a:sym typeface="Calibri"/>
                        </a:rPr>
                        <a:t>Personal Statement (UC Only)</a:t>
                      </a:r>
                    </a:p>
                    <a:p>
                      <a:pPr marL="457200" indent="-457200">
                        <a:buFontTx/>
                        <a:buChar char="-"/>
                      </a:pPr>
                      <a:r>
                        <a:rPr lang="en-US" sz="2400" b="0" i="0" u="none" strike="noStrike" cap="none" dirty="0">
                          <a:solidFill>
                            <a:schemeClr val="dk1"/>
                          </a:solidFill>
                          <a:latin typeface="Calibri"/>
                          <a:cs typeface="Calibri"/>
                          <a:sym typeface="Calibri"/>
                        </a:rPr>
                        <a:t>SAT/ACT no longer required </a:t>
                      </a:r>
                      <a:endParaRPr lang="en-US" sz="2400" b="0" i="0" u="none" strike="noStrike" cap="none" dirty="0">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dirty="0">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dirty="0">
                          <a:solidFill>
                            <a:schemeClr val="dk1"/>
                          </a:solidFill>
                          <a:latin typeface="Calibri"/>
                          <a:ea typeface="Calibri"/>
                          <a:cs typeface="Calibri"/>
                          <a:sym typeface="Calibri"/>
                        </a:rPr>
                        <a:t>A-G Requirements</a:t>
                      </a:r>
                    </a:p>
                    <a:p>
                      <a:pPr marL="457200" indent="-457200">
                        <a:buFontTx/>
                        <a:buChar char="-"/>
                      </a:pPr>
                      <a:r>
                        <a:rPr lang="en-US" sz="2400" b="0" i="0" u="none" strike="noStrike" cap="none" dirty="0">
                          <a:solidFill>
                            <a:schemeClr val="dk1"/>
                          </a:solidFill>
                          <a:latin typeface="Calibri"/>
                          <a:ea typeface="Calibri"/>
                          <a:cs typeface="Calibri"/>
                          <a:sym typeface="Calibri"/>
                        </a:rPr>
                        <a:t>Academic GPA</a:t>
                      </a:r>
                    </a:p>
                    <a:p>
                      <a:pPr marL="457200" indent="-457200">
                        <a:buFontTx/>
                        <a:buChar char="-"/>
                      </a:pPr>
                      <a:r>
                        <a:rPr lang="en-US" sz="2400" b="0" i="0" u="none" strike="noStrike" cap="none" dirty="0">
                          <a:solidFill>
                            <a:schemeClr val="dk1"/>
                          </a:solidFill>
                          <a:latin typeface="Calibri"/>
                          <a:ea typeface="Calibri"/>
                          <a:cs typeface="Calibri"/>
                          <a:sym typeface="Calibri"/>
                        </a:rPr>
                        <a:t>Personal Statement</a:t>
                      </a:r>
                    </a:p>
                    <a:p>
                      <a:pPr marL="457200" indent="-457200">
                        <a:buFontTx/>
                        <a:buChar char="-"/>
                      </a:pPr>
                      <a:r>
                        <a:rPr lang="en-US" sz="2400" b="0" i="0" u="none" strike="noStrike" cap="none" dirty="0">
                          <a:solidFill>
                            <a:schemeClr val="dk1"/>
                          </a:solidFill>
                          <a:latin typeface="Calibri"/>
                          <a:cs typeface="Calibri"/>
                          <a:sym typeface="Calibri"/>
                        </a:rPr>
                        <a:t>May require SAT/ACT</a:t>
                      </a:r>
                    </a:p>
                    <a:p>
                      <a:pPr marL="457200" indent="-457200">
                        <a:buFontTx/>
                        <a:buChar char="-"/>
                      </a:pPr>
                      <a:r>
                        <a:rPr lang="en-US" sz="2400" b="0" i="0" u="none" strike="noStrike" cap="none" dirty="0">
                          <a:solidFill>
                            <a:schemeClr val="dk1"/>
                          </a:solidFill>
                          <a:latin typeface="Calibri"/>
                          <a:cs typeface="Calibri"/>
                          <a:sym typeface="Calibri"/>
                        </a:rPr>
                        <a:t>May request Letters of Recommendation</a:t>
                      </a:r>
                      <a:endParaRPr lang="en-US" sz="2400" b="0" i="0" u="none" strike="noStrike" cap="none" dirty="0">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dirty="0">
                          <a:solidFill>
                            <a:schemeClr val="dk1"/>
                          </a:solidFill>
                          <a:latin typeface="Calibri"/>
                          <a:cs typeface="Calibri"/>
                          <a:sym typeface="Arial"/>
                        </a:rPr>
                        <a:t>Selective admissions:</a:t>
                      </a:r>
                    </a:p>
                    <a:p>
                      <a:pPr marL="457200" indent="-457200">
                        <a:buFontTx/>
                        <a:buChar char="-"/>
                      </a:pPr>
                      <a:r>
                        <a:rPr lang="en-US" sz="2400" b="0" i="0" u="none" strike="noStrike" cap="none" dirty="0">
                          <a:solidFill>
                            <a:schemeClr val="dk1"/>
                          </a:solidFill>
                          <a:latin typeface="Calibri"/>
                          <a:cs typeface="Calibri"/>
                          <a:sym typeface="Arial"/>
                        </a:rPr>
                        <a:t>A-G Requirements</a:t>
                      </a:r>
                    </a:p>
                    <a:p>
                      <a:pPr marL="457200" indent="-457200">
                        <a:buFontTx/>
                        <a:buChar char="-"/>
                      </a:pPr>
                      <a:r>
                        <a:rPr lang="en-US" sz="2400" b="0" i="0" u="none" strike="noStrike" cap="none" dirty="0">
                          <a:solidFill>
                            <a:schemeClr val="dk1"/>
                          </a:solidFill>
                          <a:latin typeface="Calibri"/>
                          <a:cs typeface="Calibri"/>
                          <a:sym typeface="Arial"/>
                        </a:rPr>
                        <a:t>Academic GPA</a:t>
                      </a:r>
                    </a:p>
                    <a:p>
                      <a:pPr marL="457200" indent="-457200">
                        <a:buFontTx/>
                        <a:buChar char="-"/>
                      </a:pPr>
                      <a:r>
                        <a:rPr lang="en-US" sz="2400" b="0" i="0" u="none" strike="noStrike" cap="none" dirty="0">
                          <a:solidFill>
                            <a:schemeClr val="dk1"/>
                          </a:solidFill>
                          <a:latin typeface="Calibri"/>
                          <a:cs typeface="Calibri"/>
                          <a:sym typeface="Arial"/>
                        </a:rPr>
                        <a:t>May request a Personal Statement </a:t>
                      </a:r>
                    </a:p>
                    <a:p>
                      <a:pPr marL="457200" indent="-457200">
                        <a:buFontTx/>
                        <a:buChar char="-"/>
                      </a:pPr>
                      <a:r>
                        <a:rPr lang="en-US" sz="2400" b="0" i="0" u="none" strike="noStrike" cap="none" dirty="0">
                          <a:solidFill>
                            <a:schemeClr val="dk1"/>
                          </a:solidFill>
                          <a:latin typeface="Calibri"/>
                          <a:cs typeface="Calibri"/>
                          <a:sym typeface="Arial"/>
                        </a:rPr>
                        <a:t>May require SAT/ACT</a:t>
                      </a:r>
                    </a:p>
                    <a:p>
                      <a:pPr marL="457200" indent="-457200">
                        <a:buFontTx/>
                        <a:buChar char="-"/>
                      </a:pPr>
                      <a:r>
                        <a:rPr lang="en-US" sz="2400" b="0" i="0" u="none" strike="noStrike" cap="none" dirty="0">
                          <a:solidFill>
                            <a:schemeClr val="dk1"/>
                          </a:solidFill>
                          <a:latin typeface="Calibri"/>
                          <a:cs typeface="Calibri"/>
                          <a:sym typeface="Arial"/>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dirty="0">
                          <a:solidFill>
                            <a:schemeClr val="dk1"/>
                          </a:solidFill>
                          <a:latin typeface="Calibri"/>
                          <a:cs typeface="Calibri"/>
                          <a:sym typeface="Arial"/>
                        </a:rPr>
                        <a:t>Open access colleges:</a:t>
                      </a:r>
                    </a:p>
                    <a:p>
                      <a:pPr marL="457200" indent="-457200">
                        <a:buFontTx/>
                        <a:buChar char="-"/>
                      </a:pPr>
                      <a:r>
                        <a:rPr lang="en-US" sz="2400" b="0" i="0" u="none" strike="noStrike" cap="none" dirty="0">
                          <a:solidFill>
                            <a:schemeClr val="dk1"/>
                          </a:solidFill>
                          <a:latin typeface="Calibri"/>
                          <a:cs typeface="Calibri"/>
                          <a:sym typeface="Arial"/>
                        </a:rPr>
                        <a:t>HS Diploma not required</a:t>
                      </a:r>
                    </a:p>
                    <a:p>
                      <a:pPr marL="457200" indent="-457200">
                        <a:buFontTx/>
                        <a:buChar char="-"/>
                      </a:pPr>
                      <a:r>
                        <a:rPr lang="en-US" sz="2400" b="0" i="0" u="none" strike="noStrike" cap="none" dirty="0">
                          <a:solidFill>
                            <a:schemeClr val="dk1"/>
                          </a:solidFill>
                          <a:latin typeface="Calibri"/>
                          <a:cs typeface="Calibri"/>
                          <a:sym typeface="Arial"/>
                        </a:rPr>
                        <a:t>No minimum GPA</a:t>
                      </a:r>
                    </a:p>
                    <a:p>
                      <a:pPr marL="457200" indent="-457200">
                        <a:buFontTx/>
                        <a:buChar char="-"/>
                      </a:pPr>
                      <a:r>
                        <a:rPr lang="en-US" sz="2400" b="0" i="0" u="none" strike="noStrike" cap="none" dirty="0">
                          <a:solidFill>
                            <a:schemeClr val="dk1"/>
                          </a:solidFill>
                          <a:latin typeface="Calibri"/>
                          <a:cs typeface="Calibri"/>
                          <a:sym typeface="Arial"/>
                        </a:rPr>
                        <a:t>No personal statement</a:t>
                      </a:r>
                    </a:p>
                    <a:p>
                      <a:pPr marL="457200" indent="-457200">
                        <a:buFontTx/>
                        <a:buChar char="-"/>
                      </a:pPr>
                      <a:r>
                        <a:rPr lang="en-US" sz="2400" b="0" i="0" u="none" strike="noStrike" cap="none" dirty="0">
                          <a:solidFill>
                            <a:schemeClr val="dk1"/>
                          </a:solidFill>
                          <a:latin typeface="Calibri"/>
                          <a:cs typeface="Calibri"/>
                          <a:sym typeface="Arial"/>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258555">
                <a:tc>
                  <a:txBody>
                    <a:bodyPr/>
                    <a:lstStyle/>
                    <a:p>
                      <a:r>
                        <a:rPr lang="en-US" sz="2400" b="0" i="0" u="none" strike="noStrike" cap="none" dirty="0">
                          <a:solidFill>
                            <a:schemeClr val="dk1"/>
                          </a:solidFill>
                          <a:latin typeface="Calibri"/>
                          <a:ea typeface="+mn-ea"/>
                          <a:cs typeface="Calibri"/>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dirty="0">
                          <a:solidFill>
                            <a:schemeClr val="dk1"/>
                          </a:solidFill>
                          <a:latin typeface="Calibri"/>
                          <a:ea typeface="+mn-ea"/>
                          <a:cs typeface="Calibri"/>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dirty="0">
                          <a:solidFill>
                            <a:schemeClr val="dk1"/>
                          </a:solidFill>
                          <a:latin typeface="Calibri"/>
                          <a:ea typeface="+mn-ea"/>
                          <a:cs typeface="Calibri"/>
                          <a:sym typeface="Arial"/>
                        </a:rPr>
                        <a:t>Campus housing and meal plans are not typically available</a:t>
                      </a:r>
                      <a:endParaRPr lang="en-US" sz="2400" b="0" i="0" u="none" strike="noStrike" cap="none" noProof="0" dirty="0">
                        <a:solidFill>
                          <a:schemeClr val="dk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r h="3051786">
                <a:tc>
                  <a:txBody>
                    <a:bodyPr/>
                    <a:lstStyle/>
                    <a:p>
                      <a:r>
                        <a:rPr lang="en-US" sz="2800" b="1" i="0" dirty="0">
                          <a:solidFill>
                            <a:schemeClr val="tx1"/>
                          </a:solidFill>
                          <a:latin typeface="Calibri" panose="020F0502020204030204" pitchFamily="34" charset="0"/>
                          <a:cs typeface="Calibri" panose="020F0502020204030204" pitchFamily="34" charset="0"/>
                        </a:rPr>
                        <a:t>Degrees Offered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endParaRPr kumimoji="0" lang="en-US" sz="2800" b="1" i="0" u="none" strike="noStrike" kern="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Masters</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Doctorate</a:t>
                      </a:r>
                      <a:endParaRPr kumimoji="0" lang="en-US" sz="2800" b="1" i="0" u="none" strike="noStrike" kern="0" cap="none" spc="0" normalizeH="0" baseline="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Certificate</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Associate Degree</a:t>
                      </a:r>
                    </a:p>
                    <a:p>
                      <a:pPr marL="457200" marR="0" indent="-457200" algn="l" rtl="0">
                        <a:lnSpc>
                          <a:spcPct val="100000"/>
                        </a:lnSpc>
                        <a:spcBef>
                          <a:spcPts val="0"/>
                        </a:spcBef>
                        <a:spcAft>
                          <a:spcPts val="0"/>
                        </a:spcAft>
                        <a:buClr>
                          <a:srgbClr val="000000"/>
                        </a:buClr>
                        <a:buFontTx/>
                        <a:buChar char="-"/>
                      </a:pPr>
                      <a:r>
                        <a:rPr lang="en-US" sz="2800" b="1" i="0" u="none" strike="noStrike" cap="none" dirty="0">
                          <a:solidFill>
                            <a:schemeClr val="tx1"/>
                          </a:solidFill>
                          <a:latin typeface="Calibri" panose="020F0502020204030204" pitchFamily="34" charset="0"/>
                          <a:ea typeface="+mn-ea"/>
                          <a:cs typeface="Calibri" panose="020F0502020204030204" pitchFamily="34" charset="0"/>
                          <a:sym typeface="Arial"/>
                        </a:rPr>
                        <a:t>Associate Degree for Transfer (ADT) </a:t>
                      </a:r>
                    </a:p>
                    <a:p>
                      <a:pPr marL="457200" indent="-457200">
                        <a:buFontTx/>
                        <a:buChar char="-"/>
                      </a:pPr>
                      <a:r>
                        <a:rPr lang="en-US" sz="2800" b="1" i="0" dirty="0">
                          <a:latin typeface="Calibri" panose="020F0502020204030204" pitchFamily="34" charset="0"/>
                          <a:cs typeface="Calibri" panose="020F0502020204030204" pitchFamily="34" charset="0"/>
                          <a:hlinkClick r:id="rId3"/>
                        </a:rPr>
                        <a:t>Limited bachelors programs</a:t>
                      </a:r>
                      <a:endParaRPr lang="en-US" sz="2800" b="1" i="0" dirty="0">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245117"/>
                  </a:ext>
                </a:extLst>
              </a:tr>
            </a:tbl>
          </a:graphicData>
        </a:graphic>
      </p:graphicFrame>
    </p:spTree>
    <p:extLst>
      <p:ext uri="{BB962C8B-B14F-4D97-AF65-F5344CB8AC3E}">
        <p14:creationId xmlns:p14="http://schemas.microsoft.com/office/powerpoint/2010/main" val="4126470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09"/>
        <p:cNvGrpSpPr/>
        <p:nvPr/>
      </p:nvGrpSpPr>
      <p:grpSpPr>
        <a:xfrm>
          <a:off x="0" y="0"/>
          <a:ext cx="0" cy="0"/>
          <a:chOff x="0" y="0"/>
          <a:chExt cx="0" cy="0"/>
        </a:xfrm>
      </p:grpSpPr>
      <p:pic>
        <p:nvPicPr>
          <p:cNvPr id="910" name="Google Shape;910;p43" descr="A person working on a piece of wood&#10;&#10;Description automatically generated with low confidence"/>
          <p:cNvPicPr preferRelativeResize="0"/>
          <p:nvPr/>
        </p:nvPicPr>
        <p:blipFill rotWithShape="1">
          <a:blip r:embed="rId3">
            <a:alphaModFix/>
          </a:blip>
          <a:srcRect l="11427" t="-4861" r="-11426" b="4860"/>
          <a:stretch/>
        </p:blipFill>
        <p:spPr>
          <a:xfrm rot="-448380">
            <a:off x="8611322" y="-1327486"/>
            <a:ext cx="15430500" cy="10287000"/>
          </a:xfrm>
          <a:prstGeom prst="rect">
            <a:avLst/>
          </a:prstGeom>
          <a:noFill/>
          <a:ln>
            <a:noFill/>
          </a:ln>
        </p:spPr>
      </p:pic>
      <p:sp>
        <p:nvSpPr>
          <p:cNvPr id="911" name="Google Shape;911;p43"/>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12" name="Google Shape;912;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914" name="Google Shape;914;p43"/>
          <p:cNvGrpSpPr/>
          <p:nvPr/>
        </p:nvGrpSpPr>
        <p:grpSpPr>
          <a:xfrm>
            <a:off x="413720" y="1334433"/>
            <a:ext cx="7759797" cy="6682544"/>
            <a:chOff x="-712461" y="-48766"/>
            <a:chExt cx="8345796" cy="8910058"/>
          </a:xfrm>
        </p:grpSpPr>
        <p:sp>
          <p:nvSpPr>
            <p:cNvPr id="915" name="Google Shape;915;p43"/>
            <p:cNvSpPr txBox="1"/>
            <p:nvPr/>
          </p:nvSpPr>
          <p:spPr>
            <a:xfrm>
              <a:off x="-712461" y="2336430"/>
              <a:ext cx="7791457" cy="6524862"/>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Can be shorter programs (ex: 12 - 18 months) </a:t>
              </a:r>
              <a:endParaRPr dirty="0"/>
            </a:p>
            <a:p>
              <a:pPr marL="571500" marR="0" lvl="1" indent="-571500" algn="l" rtl="0">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High-quality, career-focused programs leading to good-paying jobs</a:t>
              </a:r>
              <a:endParaRPr dirty="0"/>
            </a:p>
            <a:p>
              <a:pPr marL="571500" marR="0" lvl="1" indent="-571500" algn="l" rtl="0">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Financial aid is available </a:t>
              </a:r>
              <a:endParaRPr dirty="0"/>
            </a:p>
            <a:p>
              <a:pPr marL="571500" marR="0" lvl="1" indent="-571500" algn="l" rtl="0">
                <a:spcBef>
                  <a:spcPts val="1200"/>
                </a:spcBef>
                <a:spcAft>
                  <a:spcPts val="0"/>
                </a:spcAft>
                <a:buClr>
                  <a:srgbClr val="0A1F41"/>
                </a:buClr>
                <a:buSzPts val="3200"/>
                <a:buFont typeface="Arial"/>
                <a:buChar char="•"/>
              </a:pPr>
              <a:r>
                <a:rPr lang="en-US" sz="3200" b="0" i="0" u="none" strike="noStrike" cap="none" dirty="0">
                  <a:solidFill>
                    <a:srgbClr val="0A1F41"/>
                  </a:solidFill>
                  <a:latin typeface="Arial"/>
                  <a:ea typeface="Arial"/>
                  <a:cs typeface="Arial"/>
                  <a:sym typeface="Arial"/>
                </a:rPr>
                <a:t>Many are offered at community colleges, which foster youth can often attend for free</a:t>
              </a:r>
            </a:p>
          </p:txBody>
        </p:sp>
        <p:sp>
          <p:nvSpPr>
            <p:cNvPr id="916" name="Google Shape;916;p43"/>
            <p:cNvSpPr txBox="1"/>
            <p:nvPr/>
          </p:nvSpPr>
          <p:spPr>
            <a:xfrm>
              <a:off x="-592653" y="-48766"/>
              <a:ext cx="8225988" cy="180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a:solidFill>
                    <a:srgbClr val="4848D1"/>
                  </a:solidFill>
                  <a:latin typeface="Poppins"/>
                  <a:ea typeface="Poppins"/>
                  <a:cs typeface="Poppins"/>
                  <a:sym typeface="Poppins"/>
                </a:rPr>
                <a:t>Career &amp; Technical Education </a:t>
              </a:r>
              <a:r>
                <a:rPr lang="en-US" sz="4400" b="1" dirty="0">
                  <a:solidFill>
                    <a:schemeClr val="lt1"/>
                  </a:solidFill>
                  <a:latin typeface="Poppins"/>
                  <a:ea typeface="Poppins"/>
                  <a:cs typeface="Poppins"/>
                  <a:sym typeface="Poppins"/>
                </a:rPr>
                <a:t>(CTE)</a:t>
              </a:r>
              <a:endParaRPr dirty="0"/>
            </a:p>
          </p:txBody>
        </p:sp>
      </p:grpSp>
      <p:sp>
        <p:nvSpPr>
          <p:cNvPr id="917" name="Google Shape;917;p43"/>
          <p:cNvSpPr txBox="1"/>
          <p:nvPr/>
        </p:nvSpPr>
        <p:spPr>
          <a:xfrm rot="21390685">
            <a:off x="1539761" y="9117839"/>
            <a:ext cx="1723993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ED531"/>
                </a:solidFill>
                <a:latin typeface="Arial"/>
                <a:ea typeface="Arial"/>
                <a:cs typeface="Arial"/>
                <a:sym typeface="Arial"/>
              </a:rPr>
              <a:t>Earn a Plumbing Technology certificate at L.A. Trade Tech Community College and make $60,000! </a:t>
            </a:r>
            <a:endParaRPr/>
          </a:p>
        </p:txBody>
      </p:sp>
    </p:spTree>
    <p:extLst>
      <p:ext uri="{BB962C8B-B14F-4D97-AF65-F5344CB8AC3E}">
        <p14:creationId xmlns:p14="http://schemas.microsoft.com/office/powerpoint/2010/main" val="2758851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453">
          <a:extLst>
            <a:ext uri="{FF2B5EF4-FFF2-40B4-BE49-F238E27FC236}">
              <a16:creationId xmlns:a16="http://schemas.microsoft.com/office/drawing/2014/main" id="{71B386D7-734D-6D6B-3041-AE00116D71D4}"/>
            </a:ext>
          </a:extLst>
        </p:cNvPr>
        <p:cNvGrpSpPr/>
        <p:nvPr/>
      </p:nvGrpSpPr>
      <p:grpSpPr>
        <a:xfrm>
          <a:off x="0" y="0"/>
          <a:ext cx="0" cy="0"/>
          <a:chOff x="0" y="0"/>
          <a:chExt cx="0" cy="0"/>
        </a:xfrm>
      </p:grpSpPr>
      <p:sp>
        <p:nvSpPr>
          <p:cNvPr id="455" name="Google Shape;455;p15">
            <a:extLst>
              <a:ext uri="{FF2B5EF4-FFF2-40B4-BE49-F238E27FC236}">
                <a16:creationId xmlns:a16="http://schemas.microsoft.com/office/drawing/2014/main" id="{FD99E9B8-6876-E28E-AD86-3D953E43830F}"/>
              </a:ext>
            </a:extLst>
          </p:cNvPr>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6" name="Google Shape;456;p15">
            <a:extLst>
              <a:ext uri="{FF2B5EF4-FFF2-40B4-BE49-F238E27FC236}">
                <a16:creationId xmlns:a16="http://schemas.microsoft.com/office/drawing/2014/main" id="{5BC32A39-0868-B06E-3F52-5FD6A4EEA5A5}"/>
              </a:ext>
            </a:extLst>
          </p:cNvPr>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2" name="Rectangle: Rounded Corners 1">
            <a:extLst>
              <a:ext uri="{FF2B5EF4-FFF2-40B4-BE49-F238E27FC236}">
                <a16:creationId xmlns:a16="http://schemas.microsoft.com/office/drawing/2014/main" id="{AE86E4BD-E3A1-C2ED-ECF6-F8403B3D6686}"/>
              </a:ext>
            </a:extLst>
          </p:cNvPr>
          <p:cNvSpPr/>
          <p:nvPr/>
        </p:nvSpPr>
        <p:spPr>
          <a:xfrm>
            <a:off x="1089386" y="2494108"/>
            <a:ext cx="4688732" cy="6459166"/>
          </a:xfrm>
          <a:prstGeom prst="roundRect">
            <a:avLst/>
          </a:prstGeom>
          <a:solidFill>
            <a:srgbClr val="FED52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3" name="Rectangle: Rounded Corners 2">
            <a:extLst>
              <a:ext uri="{FF2B5EF4-FFF2-40B4-BE49-F238E27FC236}">
                <a16:creationId xmlns:a16="http://schemas.microsoft.com/office/drawing/2014/main" id="{4AA338D1-F863-684E-F05A-A637F8D70A56}"/>
              </a:ext>
            </a:extLst>
          </p:cNvPr>
          <p:cNvSpPr/>
          <p:nvPr/>
        </p:nvSpPr>
        <p:spPr>
          <a:xfrm>
            <a:off x="6368670" y="2378074"/>
            <a:ext cx="4688732" cy="6459166"/>
          </a:xfrm>
          <a:prstGeom prst="roundRect">
            <a:avLst/>
          </a:prstGeom>
          <a:solidFill>
            <a:srgbClr val="F4592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F13045A-E1B1-C0F9-CB75-FDB3353BCFEE}"/>
              </a:ext>
            </a:extLst>
          </p:cNvPr>
          <p:cNvSpPr/>
          <p:nvPr/>
        </p:nvSpPr>
        <p:spPr>
          <a:xfrm>
            <a:off x="11880715" y="2378074"/>
            <a:ext cx="4688732" cy="6459166"/>
          </a:xfrm>
          <a:prstGeom prst="roundRect">
            <a:avLst/>
          </a:prstGeom>
          <a:solidFill>
            <a:srgbClr val="4848D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751A0A-AAA8-DABF-DB19-30E63C923DBE}"/>
              </a:ext>
            </a:extLst>
          </p:cNvPr>
          <p:cNvSpPr txBox="1"/>
          <p:nvPr/>
        </p:nvSpPr>
        <p:spPr>
          <a:xfrm>
            <a:off x="749066" y="1177745"/>
            <a:ext cx="5369372"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Adult Education Programs</a:t>
            </a:r>
            <a:endParaRPr lang="en-US" sz="3600" b="0" i="0" u="none" strike="noStrike" cap="none" dirty="0">
              <a:solidFill>
                <a:srgbClr val="4848D1"/>
              </a:solidFill>
              <a:latin typeface="Arial"/>
              <a:ea typeface="Arial"/>
              <a:cs typeface="Arial"/>
              <a:sym typeface="Arial"/>
            </a:endParaRPr>
          </a:p>
        </p:txBody>
      </p:sp>
      <p:sp>
        <p:nvSpPr>
          <p:cNvPr id="7" name="TextBox 6">
            <a:extLst>
              <a:ext uri="{FF2B5EF4-FFF2-40B4-BE49-F238E27FC236}">
                <a16:creationId xmlns:a16="http://schemas.microsoft.com/office/drawing/2014/main" id="{E7FE8AB7-7990-7944-20B3-45FC0A343B69}"/>
              </a:ext>
            </a:extLst>
          </p:cNvPr>
          <p:cNvSpPr txBox="1"/>
          <p:nvPr/>
        </p:nvSpPr>
        <p:spPr>
          <a:xfrm>
            <a:off x="6028350" y="1533088"/>
            <a:ext cx="5369372"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Job Corp</a:t>
            </a:r>
            <a:endParaRPr lang="en-US" sz="3600" b="0" i="0" u="none" strike="noStrike" cap="none" dirty="0">
              <a:solidFill>
                <a:srgbClr val="4848D1"/>
              </a:solidFill>
              <a:latin typeface="Arial"/>
              <a:ea typeface="Arial"/>
              <a:cs typeface="Arial"/>
              <a:sym typeface="Arial"/>
            </a:endParaRPr>
          </a:p>
        </p:txBody>
      </p:sp>
      <p:sp>
        <p:nvSpPr>
          <p:cNvPr id="8" name="TextBox 7">
            <a:extLst>
              <a:ext uri="{FF2B5EF4-FFF2-40B4-BE49-F238E27FC236}">
                <a16:creationId xmlns:a16="http://schemas.microsoft.com/office/drawing/2014/main" id="{3A505DDA-A958-8E1F-F671-62ED6E06501B}"/>
              </a:ext>
            </a:extLst>
          </p:cNvPr>
          <p:cNvSpPr txBox="1"/>
          <p:nvPr/>
        </p:nvSpPr>
        <p:spPr>
          <a:xfrm>
            <a:off x="11520744" y="1056528"/>
            <a:ext cx="5369372"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Military </a:t>
            </a:r>
          </a:p>
          <a:p>
            <a:pPr marL="0" marR="0" lvl="0" indent="0" algn="ctr" rtl="0">
              <a:lnSpc>
                <a:spcPct val="100000"/>
              </a:lnSpc>
              <a:spcBef>
                <a:spcPts val="0"/>
              </a:spcBef>
              <a:spcAft>
                <a:spcPts val="0"/>
              </a:spcAft>
              <a:buClr>
                <a:srgbClr val="000000"/>
              </a:buClr>
              <a:buSzPts val="4400"/>
              <a:buFont typeface="Arial"/>
              <a:buNone/>
            </a:pPr>
            <a:r>
              <a:rPr lang="en-US" sz="3600" b="1" dirty="0">
                <a:solidFill>
                  <a:srgbClr val="4848D1"/>
                </a:solidFill>
                <a:latin typeface="Poppins"/>
                <a:cs typeface="Poppins"/>
                <a:sym typeface="Poppins"/>
              </a:rPr>
              <a:t>Service</a:t>
            </a:r>
            <a:endParaRPr lang="en-US" sz="3600" b="0" i="0" u="none" strike="noStrike" cap="none" dirty="0">
              <a:solidFill>
                <a:srgbClr val="4848D1"/>
              </a:solidFill>
              <a:latin typeface="Arial"/>
              <a:ea typeface="Arial"/>
              <a:cs typeface="Arial"/>
              <a:sym typeface="Arial"/>
            </a:endParaRPr>
          </a:p>
        </p:txBody>
      </p:sp>
      <p:sp>
        <p:nvSpPr>
          <p:cNvPr id="9" name="TextBox 8">
            <a:extLst>
              <a:ext uri="{FF2B5EF4-FFF2-40B4-BE49-F238E27FC236}">
                <a16:creationId xmlns:a16="http://schemas.microsoft.com/office/drawing/2014/main" id="{592A232A-2D4D-72EE-1BC2-1BF4F5977200}"/>
              </a:ext>
            </a:extLst>
          </p:cNvPr>
          <p:cNvSpPr txBox="1"/>
          <p:nvPr/>
        </p:nvSpPr>
        <p:spPr>
          <a:xfrm>
            <a:off x="1320570" y="3022334"/>
            <a:ext cx="4636444" cy="5170646"/>
          </a:xfrm>
          <a:prstGeom prst="rect">
            <a:avLst/>
          </a:prstGeom>
          <a:noFill/>
        </p:spPr>
        <p:txBody>
          <a:bodyPr wrap="square" rtlCol="0">
            <a:spAutoFit/>
          </a:bodyPr>
          <a:lstStyle/>
          <a:p>
            <a:pPr marL="285750" indent="-285750">
              <a:buFont typeface="Arial" panose="020B0604020202020204" pitchFamily="34" charset="0"/>
              <a:buChar char="•"/>
            </a:pPr>
            <a:r>
              <a:rPr lang="en-US" sz="3000" dirty="0">
                <a:solidFill>
                  <a:schemeClr val="tx1"/>
                </a:solidFill>
              </a:rPr>
              <a:t>Offers a wide variety of accredited career education programs</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Units do not transfer towards a college degree</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Eligible for federal financial aid </a:t>
            </a:r>
          </a:p>
          <a:p>
            <a:pPr marL="285750" indent="-285750">
              <a:buFont typeface="Arial" panose="020B0604020202020204" pitchFamily="34" charset="0"/>
              <a:buChar char="•"/>
            </a:pPr>
            <a:endParaRPr lang="en-US" sz="3000" dirty="0">
              <a:solidFill>
                <a:schemeClr val="tx1"/>
              </a:solidFill>
            </a:endParaRPr>
          </a:p>
        </p:txBody>
      </p:sp>
      <p:sp>
        <p:nvSpPr>
          <p:cNvPr id="10" name="TextBox 9">
            <a:extLst>
              <a:ext uri="{FF2B5EF4-FFF2-40B4-BE49-F238E27FC236}">
                <a16:creationId xmlns:a16="http://schemas.microsoft.com/office/drawing/2014/main" id="{798F5958-FD5A-E0FB-F9F8-4E9AF16898D1}"/>
              </a:ext>
            </a:extLst>
          </p:cNvPr>
          <p:cNvSpPr txBox="1"/>
          <p:nvPr/>
        </p:nvSpPr>
        <p:spPr>
          <a:xfrm>
            <a:off x="6601431" y="3012257"/>
            <a:ext cx="4636444" cy="5632311"/>
          </a:xfrm>
          <a:prstGeom prst="rect">
            <a:avLst/>
          </a:prstGeom>
          <a:noFill/>
        </p:spPr>
        <p:txBody>
          <a:bodyPr wrap="square" rtlCol="0">
            <a:spAutoFit/>
          </a:bodyPr>
          <a:lstStyle/>
          <a:p>
            <a:pPr marL="285750" indent="-285750">
              <a:buFont typeface="Arial" panose="020B0604020202020204" pitchFamily="34" charset="0"/>
              <a:buChar char="•"/>
            </a:pPr>
            <a:r>
              <a:rPr lang="en-US" sz="3000" dirty="0">
                <a:solidFill>
                  <a:schemeClr val="tx1"/>
                </a:solidFill>
              </a:rPr>
              <a:t>Free career education with housing and basic living allowance. </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No minimum GPA or high school diploma/equivalent required </a:t>
            </a:r>
          </a:p>
          <a:p>
            <a:pPr marL="285750" indent="-285750">
              <a:buFont typeface="Arial" panose="020B0604020202020204" pitchFamily="34" charset="0"/>
              <a:buChar char="•"/>
            </a:pPr>
            <a:endParaRPr lang="en-US" sz="3000" dirty="0">
              <a:solidFill>
                <a:schemeClr val="tx1"/>
              </a:solidFill>
            </a:endParaRPr>
          </a:p>
          <a:p>
            <a:pPr marL="285750" indent="-285750">
              <a:buFont typeface="Arial" panose="020B0604020202020204" pitchFamily="34" charset="0"/>
              <a:buChar char="•"/>
            </a:pPr>
            <a:r>
              <a:rPr lang="en-US" sz="3000" dirty="0">
                <a:solidFill>
                  <a:schemeClr val="tx1"/>
                </a:solidFill>
              </a:rPr>
              <a:t>Age, income, and citizenship restrictions. </a:t>
            </a:r>
          </a:p>
          <a:p>
            <a:pPr marL="285750" indent="-285750">
              <a:buFont typeface="Arial" panose="020B0604020202020204" pitchFamily="34" charset="0"/>
              <a:buChar char="•"/>
            </a:pPr>
            <a:endParaRPr lang="en-US" sz="3000" dirty="0">
              <a:solidFill>
                <a:schemeClr val="tx1"/>
              </a:solidFill>
            </a:endParaRPr>
          </a:p>
        </p:txBody>
      </p:sp>
      <p:sp>
        <p:nvSpPr>
          <p:cNvPr id="12" name="TextBox 11">
            <a:extLst>
              <a:ext uri="{FF2B5EF4-FFF2-40B4-BE49-F238E27FC236}">
                <a16:creationId xmlns:a16="http://schemas.microsoft.com/office/drawing/2014/main" id="{2A0A0040-CC2F-7316-09BA-CAD87743B309}"/>
              </a:ext>
            </a:extLst>
          </p:cNvPr>
          <p:cNvSpPr txBox="1"/>
          <p:nvPr/>
        </p:nvSpPr>
        <p:spPr>
          <a:xfrm>
            <a:off x="12203601" y="3100145"/>
            <a:ext cx="4042959" cy="4708981"/>
          </a:xfrm>
          <a:prstGeom prst="rect">
            <a:avLst/>
          </a:prstGeom>
          <a:noFill/>
        </p:spPr>
        <p:txBody>
          <a:bodyPr wrap="square" rtlCol="0">
            <a:spAutoFit/>
          </a:bodyPr>
          <a:lstStyle/>
          <a:p>
            <a:pPr marL="457200" indent="-457200">
              <a:buClr>
                <a:schemeClr val="bg1"/>
              </a:buClr>
              <a:buFont typeface="Arial" panose="020B0604020202020204" pitchFamily="34" charset="0"/>
              <a:buChar char="•"/>
            </a:pPr>
            <a:r>
              <a:rPr lang="en-US" sz="3000" dirty="0">
                <a:solidFill>
                  <a:schemeClr val="bg1"/>
                </a:solidFill>
              </a:rPr>
              <a:t>Access to housing resources, basic living allowance, and educational benefits. </a:t>
            </a:r>
          </a:p>
          <a:p>
            <a:pPr marL="285750" indent="-285750">
              <a:buClr>
                <a:schemeClr val="bg1"/>
              </a:buClr>
              <a:buFont typeface="Arial" panose="020B0604020202020204" pitchFamily="34" charset="0"/>
              <a:buChar char="•"/>
            </a:pPr>
            <a:endParaRPr lang="en-US" sz="3000" dirty="0">
              <a:solidFill>
                <a:schemeClr val="bg1"/>
              </a:solidFill>
            </a:endParaRPr>
          </a:p>
          <a:p>
            <a:pPr marL="285750" indent="-285750">
              <a:buClr>
                <a:schemeClr val="bg1"/>
              </a:buClr>
              <a:buFont typeface="Arial" panose="020B0604020202020204" pitchFamily="34" charset="0"/>
              <a:buChar char="•"/>
            </a:pPr>
            <a:r>
              <a:rPr lang="en-US" sz="3000" dirty="0">
                <a:solidFill>
                  <a:schemeClr val="bg1"/>
                </a:solidFill>
              </a:rPr>
              <a:t>Is a full-time job with a multiyear commitment </a:t>
            </a:r>
          </a:p>
          <a:p>
            <a:pPr marL="285750" indent="-285750">
              <a:buFont typeface="Arial" panose="020B0604020202020204" pitchFamily="34" charset="0"/>
              <a:buChar char="•"/>
            </a:pPr>
            <a:endParaRPr lang="en-US" sz="3000" dirty="0">
              <a:solidFill>
                <a:schemeClr val="tx1"/>
              </a:solidFill>
            </a:endParaRPr>
          </a:p>
        </p:txBody>
      </p:sp>
    </p:spTree>
    <p:extLst>
      <p:ext uri="{BB962C8B-B14F-4D97-AF65-F5344CB8AC3E}">
        <p14:creationId xmlns:p14="http://schemas.microsoft.com/office/powerpoint/2010/main" val="140535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5"/>
        <p:cNvGrpSpPr/>
        <p:nvPr/>
      </p:nvGrpSpPr>
      <p:grpSpPr>
        <a:xfrm>
          <a:off x="0" y="0"/>
          <a:ext cx="0" cy="0"/>
          <a:chOff x="0" y="0"/>
          <a:chExt cx="0" cy="0"/>
        </a:xfrm>
      </p:grpSpPr>
      <p:sp>
        <p:nvSpPr>
          <p:cNvPr id="1066" name="Google Shape;1066;p53"/>
          <p:cNvSpPr/>
          <p:nvPr/>
        </p:nvSpPr>
        <p:spPr>
          <a:xfrm rot="-454364">
            <a:off x="8327166" y="-1213196"/>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68" name="Google Shape;1068;p53"/>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69" name="Google Shape;1069;p5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71" name="Google Shape;1071;p53"/>
          <p:cNvGrpSpPr/>
          <p:nvPr/>
        </p:nvGrpSpPr>
        <p:grpSpPr>
          <a:xfrm>
            <a:off x="120857" y="1840403"/>
            <a:ext cx="7945130" cy="7176268"/>
            <a:chOff x="-1375779" y="401899"/>
            <a:chExt cx="8545126" cy="10083331"/>
          </a:xfrm>
        </p:grpSpPr>
        <p:sp>
          <p:nvSpPr>
            <p:cNvPr id="1072" name="Google Shape;1072;p53"/>
            <p:cNvSpPr txBox="1"/>
            <p:nvPr/>
          </p:nvSpPr>
          <p:spPr>
            <a:xfrm>
              <a:off x="-1375779" y="6333662"/>
              <a:ext cx="8545126" cy="4151568"/>
            </a:xfrm>
            <a:prstGeom prst="rect">
              <a:avLst/>
            </a:prstGeom>
            <a:noFill/>
            <a:ln>
              <a:noFill/>
            </a:ln>
          </p:spPr>
          <p:txBody>
            <a:bodyPr spcFirstLastPara="1" wrap="square" lIns="0" tIns="0" rIns="0" bIns="0" anchor="t" anchorCtr="0">
              <a:spAutoFit/>
            </a:bodyPr>
            <a:lstStyle/>
            <a:p>
              <a:pPr marL="571500" lvl="1" indent="-571500">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Use the </a:t>
              </a:r>
              <a:r>
                <a:rPr lang="en-US" sz="3200" b="1" i="0" u="none" strike="noStrike" cap="none" dirty="0">
                  <a:solidFill>
                    <a:srgbClr val="F4592F"/>
                  </a:solidFill>
                  <a:latin typeface="Arial"/>
                  <a:ea typeface="Arial"/>
                  <a:cs typeface="Arial"/>
                  <a:sym typeface="Arial"/>
                </a:rPr>
                <a:t>Foster </a:t>
              </a:r>
              <a:r>
                <a:rPr lang="en-US" sz="3200" b="1" dirty="0">
                  <a:solidFill>
                    <a:srgbClr val="F4592F"/>
                  </a:solidFill>
                </a:rPr>
                <a:t>Youth </a:t>
              </a:r>
              <a:r>
                <a:rPr lang="en-US" sz="3200" b="1" i="0" u="none" strike="noStrike" cap="none" dirty="0">
                  <a:solidFill>
                    <a:srgbClr val="F4592F"/>
                  </a:solidFill>
                  <a:latin typeface="Arial"/>
                  <a:ea typeface="Arial"/>
                  <a:cs typeface="Arial"/>
                  <a:sym typeface="Arial"/>
                </a:rPr>
                <a:t>Postsecondary Education Planning Guide </a:t>
              </a:r>
              <a:r>
                <a:rPr lang="en-US" sz="3200" b="0" i="0" u="none" strike="noStrike" cap="none" dirty="0">
                  <a:solidFill>
                    <a:srgbClr val="0A1F41"/>
                  </a:solidFill>
                  <a:latin typeface="Arial"/>
                  <a:ea typeface="Arial"/>
                  <a:cs typeface="Arial"/>
                  <a:sym typeface="Arial"/>
                </a:rPr>
                <a:t>for step-by-step information how to prepare and apply to college</a:t>
              </a:r>
            </a:p>
            <a:p>
              <a:pPr marL="571500" marR="0" lvl="1" indent="-571500" algn="l" rtl="0">
                <a:spcBef>
                  <a:spcPts val="0"/>
                </a:spcBef>
                <a:spcAft>
                  <a:spcPts val="0"/>
                </a:spcAft>
                <a:buClr>
                  <a:srgbClr val="0A1F41"/>
                </a:buClr>
                <a:buSzPts val="3600"/>
                <a:buFont typeface="Arial"/>
                <a:buChar char="•"/>
              </a:pPr>
              <a:r>
                <a:rPr lang="en-US" sz="3200" dirty="0">
                  <a:solidFill>
                    <a:srgbClr val="0A1F41"/>
                  </a:solidFill>
                </a:rPr>
                <a:t>Includes companion youth-facing versions for high school students.</a:t>
              </a:r>
              <a:endParaRPr sz="1200" dirty="0"/>
            </a:p>
          </p:txBody>
        </p:sp>
        <p:sp>
          <p:nvSpPr>
            <p:cNvPr id="1073" name="Google Shape;1073;p53"/>
            <p:cNvSpPr txBox="1"/>
            <p:nvPr/>
          </p:nvSpPr>
          <p:spPr>
            <a:xfrm>
              <a:off x="-1096780" y="401899"/>
              <a:ext cx="8266127" cy="5405688"/>
            </a:xfrm>
            <a:prstGeom prst="rect">
              <a:avLst/>
            </a:prstGeom>
            <a:noFill/>
            <a:ln>
              <a:noFill/>
            </a:ln>
          </p:spPr>
          <p:txBody>
            <a:bodyPr spcFirstLastPara="1" wrap="square" lIns="0" tIns="0" rIns="0" bIns="0" anchor="t" anchorCtr="0">
              <a:spAutoFit/>
            </a:bodyPr>
            <a:lstStyle/>
            <a:p>
              <a:pPr algn="l"/>
              <a:r>
                <a:rPr lang="en-US" sz="5000" b="1" i="0" dirty="0">
                  <a:solidFill>
                    <a:srgbClr val="4848D1"/>
                  </a:solidFill>
                  <a:effectLst/>
                  <a:latin typeface="Poppins" panose="00000500000000000000" pitchFamily="2" charset="0"/>
                </a:rPr>
                <a:t>Postsecondary Education Planning Guide for Adults Supporting California’s Foster Youth</a:t>
              </a:r>
              <a:endParaRPr lang="en-US" sz="5000" b="0" i="0" dirty="0">
                <a:solidFill>
                  <a:srgbClr val="4848D1"/>
                </a:solidFill>
                <a:effectLst/>
                <a:latin typeface="Poppins" panose="00000500000000000000" pitchFamily="2" charset="0"/>
              </a:endParaRPr>
            </a:p>
          </p:txBody>
        </p:sp>
      </p:grpSp>
      <p:sp>
        <p:nvSpPr>
          <p:cNvPr id="1074" name="Google Shape;1074;p53"/>
          <p:cNvSpPr txBox="1"/>
          <p:nvPr/>
        </p:nvSpPr>
        <p:spPr>
          <a:xfrm rot="-168126">
            <a:off x="5805296" y="9070804"/>
            <a:ext cx="141738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dirty="0">
                <a:solidFill>
                  <a:srgbClr val="FED531"/>
                </a:solidFill>
                <a:latin typeface="Arial"/>
                <a:ea typeface="Arial"/>
                <a:cs typeface="Arial"/>
                <a:sym typeface="Arial"/>
              </a:rPr>
              <a:t>Available at: www.jbay.org/resources/ed-planning-guide/ </a:t>
            </a:r>
            <a:endParaRPr dirty="0"/>
          </a:p>
          <a:p>
            <a:pPr marL="0" marR="0" lvl="0" indent="0" algn="l" rtl="0">
              <a:spcBef>
                <a:spcPts val="0"/>
              </a:spcBef>
              <a:spcAft>
                <a:spcPts val="0"/>
              </a:spcAft>
              <a:buNone/>
            </a:pPr>
            <a:endParaRPr sz="1800" b="1" u="sng" dirty="0">
              <a:solidFill>
                <a:srgbClr val="FED531"/>
              </a:solidFill>
              <a:latin typeface="Arial"/>
              <a:ea typeface="Arial"/>
              <a:cs typeface="Arial"/>
              <a:sym typeface="Arial"/>
            </a:endParaRPr>
          </a:p>
        </p:txBody>
      </p:sp>
      <p:pic>
        <p:nvPicPr>
          <p:cNvPr id="5" name="Picture 4" descr="A group of people wearing graduation caps and gowns&#10;&#10;Description automatically generated with medium confidence">
            <a:extLst>
              <a:ext uri="{FF2B5EF4-FFF2-40B4-BE49-F238E27FC236}">
                <a16:creationId xmlns:a16="http://schemas.microsoft.com/office/drawing/2014/main" id="{D9307455-453D-36F4-B3C1-89C89614AD11}"/>
              </a:ext>
            </a:extLst>
          </p:cNvPr>
          <p:cNvPicPr>
            <a:picLocks noChangeAspect="1"/>
          </p:cNvPicPr>
          <p:nvPr/>
        </p:nvPicPr>
        <p:blipFill rotWithShape="1">
          <a:blip r:embed="rId3"/>
          <a:srcRect l="15923" r="12119"/>
          <a:stretch/>
        </p:blipFill>
        <p:spPr>
          <a:xfrm>
            <a:off x="9462689" y="979147"/>
            <a:ext cx="7685721" cy="712919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09"/>
        <p:cNvGrpSpPr/>
        <p:nvPr/>
      </p:nvGrpSpPr>
      <p:grpSpPr>
        <a:xfrm>
          <a:off x="0" y="0"/>
          <a:ext cx="0" cy="0"/>
          <a:chOff x="0" y="0"/>
          <a:chExt cx="0" cy="0"/>
        </a:xfrm>
      </p:grpSpPr>
      <p:pic>
        <p:nvPicPr>
          <p:cNvPr id="9" name="Picture 8" descr="Close-up of using a drill with protective gloves">
            <a:extLst>
              <a:ext uri="{FF2B5EF4-FFF2-40B4-BE49-F238E27FC236}">
                <a16:creationId xmlns:a16="http://schemas.microsoft.com/office/drawing/2014/main" id="{9A476754-16A5-57CE-142B-06CF7F670039}"/>
              </a:ext>
            </a:extLst>
          </p:cNvPr>
          <p:cNvPicPr>
            <a:picLocks noChangeAspect="1"/>
          </p:cNvPicPr>
          <p:nvPr/>
        </p:nvPicPr>
        <p:blipFill rotWithShape="1">
          <a:blip r:embed="rId3"/>
          <a:srcRect l="30012" r="9903"/>
          <a:stretch/>
        </p:blipFill>
        <p:spPr>
          <a:xfrm rot="274893">
            <a:off x="9996268" y="-272441"/>
            <a:ext cx="9189468" cy="10208733"/>
          </a:xfrm>
          <a:prstGeom prst="rect">
            <a:avLst/>
          </a:prstGeom>
        </p:spPr>
      </p:pic>
      <p:sp>
        <p:nvSpPr>
          <p:cNvPr id="911" name="Google Shape;911;p43"/>
          <p:cNvSpPr/>
          <p:nvPr/>
        </p:nvSpPr>
        <p:spPr>
          <a:xfrm rot="351921">
            <a:off x="-1083599" y="921152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00B0F0"/>
          </a:solidFill>
          <a:ln>
            <a:noFill/>
          </a:ln>
        </p:spPr>
        <p:txBody>
          <a:bodyPr/>
          <a:lstStyle/>
          <a:p>
            <a:endParaRPr lang="en-US"/>
          </a:p>
        </p:txBody>
      </p:sp>
      <p:sp>
        <p:nvSpPr>
          <p:cNvPr id="912" name="Google Shape;912;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grpSp>
        <p:nvGrpSpPr>
          <p:cNvPr id="914" name="Google Shape;914;p43"/>
          <p:cNvGrpSpPr/>
          <p:nvPr/>
        </p:nvGrpSpPr>
        <p:grpSpPr>
          <a:xfrm>
            <a:off x="320040" y="1493715"/>
            <a:ext cx="8458200" cy="1628274"/>
            <a:chOff x="-813215" y="-48766"/>
            <a:chExt cx="9096941" cy="2171032"/>
          </a:xfrm>
        </p:grpSpPr>
        <p:sp>
          <p:nvSpPr>
            <p:cNvPr id="915" name="Google Shape;915;p43"/>
            <p:cNvSpPr txBox="1"/>
            <p:nvPr/>
          </p:nvSpPr>
          <p:spPr>
            <a:xfrm>
              <a:off x="-813215" y="1835007"/>
              <a:ext cx="9096941" cy="287259"/>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endParaRPr/>
            </a:p>
          </p:txBody>
        </p:sp>
        <p:sp>
          <p:nvSpPr>
            <p:cNvPr id="916" name="Google Shape;916;p43"/>
            <p:cNvSpPr txBox="1"/>
            <p:nvPr/>
          </p:nvSpPr>
          <p:spPr>
            <a:xfrm>
              <a:off x="-592653" y="-48766"/>
              <a:ext cx="8225988" cy="9028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chemeClr val="bg1"/>
                  </a:solidFill>
                  <a:latin typeface="Poppins"/>
                  <a:ea typeface="Poppins"/>
                  <a:cs typeface="Poppins"/>
                  <a:sym typeface="Poppins"/>
                </a:rPr>
                <a:t>Apprenticeship Programs</a:t>
              </a:r>
              <a:endParaRPr>
                <a:solidFill>
                  <a:schemeClr val="bg1"/>
                </a:solidFill>
              </a:endParaRPr>
            </a:p>
          </p:txBody>
        </p:sp>
      </p:grpSp>
      <p:sp>
        <p:nvSpPr>
          <p:cNvPr id="4" name="Google Shape;915;p43">
            <a:extLst>
              <a:ext uri="{FF2B5EF4-FFF2-40B4-BE49-F238E27FC236}">
                <a16:creationId xmlns:a16="http://schemas.microsoft.com/office/drawing/2014/main" id="{04790FD0-EC52-A51A-1187-F273B6BD912D}"/>
              </a:ext>
            </a:extLst>
          </p:cNvPr>
          <p:cNvSpPr txBox="1"/>
          <p:nvPr/>
        </p:nvSpPr>
        <p:spPr>
          <a:xfrm>
            <a:off x="320040" y="2638508"/>
            <a:ext cx="9593504" cy="6063198"/>
          </a:xfrm>
          <a:prstGeom prst="rect">
            <a:avLst/>
          </a:prstGeom>
          <a:noFill/>
          <a:ln>
            <a:noFill/>
          </a:ln>
        </p:spPr>
        <p:txBody>
          <a:bodyPr spcFirstLastPara="1" wrap="square" lIns="0" tIns="0" rIns="0" bIns="0" anchor="t" anchorCtr="0">
            <a:spAutoFit/>
          </a:bodyPr>
          <a:lstStyle/>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Most apprentices retain employment after completing the apprenticeship</a:t>
            </a:r>
          </a:p>
          <a:p>
            <a:pPr marL="223838" marR="0" lvl="0" algn="l" rtl="0">
              <a:spcBef>
                <a:spcPts val="0"/>
              </a:spcBef>
              <a:spcAft>
                <a:spcPts val="0"/>
              </a:spcAft>
              <a:buClrTx/>
              <a:buSzPct val="100000"/>
            </a:pPr>
            <a:endParaRPr lang="en-US"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Students earn an income while learning a trade</a:t>
            </a:r>
          </a:p>
          <a:p>
            <a:pPr marL="223838" marR="0" lvl="0" algn="l" rtl="0">
              <a:spcBef>
                <a:spcPts val="0"/>
              </a:spcBef>
              <a:spcAft>
                <a:spcPts val="0"/>
              </a:spcAft>
              <a:buClrTx/>
              <a:buSzPct val="100000"/>
            </a:pPr>
            <a:endParaRPr lang="en-US"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Participants receive industry recognized credentials and can work towards a degree</a:t>
            </a:r>
          </a:p>
          <a:p>
            <a:pPr marL="223838" marR="0" lvl="0" algn="l" rtl="0">
              <a:spcBef>
                <a:spcPts val="0"/>
              </a:spcBef>
              <a:spcAft>
                <a:spcPts val="0"/>
              </a:spcAft>
              <a:buClrTx/>
              <a:buSzPct val="100000"/>
            </a:pPr>
            <a:endParaRPr lang="en-US" sz="1600"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Students connect with mentors in a chosen industry </a:t>
            </a:r>
          </a:p>
          <a:p>
            <a:pPr marL="690563" marR="0" lvl="0" indent="-466725" algn="l" rtl="0">
              <a:spcBef>
                <a:spcPts val="0"/>
              </a:spcBef>
              <a:spcAft>
                <a:spcPts val="0"/>
              </a:spcAft>
              <a:buClrTx/>
              <a:buSzPct val="100000"/>
              <a:buFont typeface="Arial" panose="020B0604020202020204" pitchFamily="34" charset="0"/>
              <a:buChar char="•"/>
            </a:pPr>
            <a:endParaRPr lang="en-US" sz="1600" dirty="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dirty="0">
                <a:solidFill>
                  <a:schemeClr val="bg1"/>
                </a:solidFill>
              </a:rPr>
              <a:t>Some programs may require an aptitude test  and most require English proficiency</a:t>
            </a:r>
          </a:p>
          <a:p>
            <a:pPr marL="690563" marR="0" lvl="0" indent="-466725" algn="l" rtl="0">
              <a:spcBef>
                <a:spcPts val="0"/>
              </a:spcBef>
              <a:spcAft>
                <a:spcPts val="0"/>
              </a:spcAft>
              <a:buClrTx/>
              <a:buSzPct val="100000"/>
              <a:buFont typeface="Arial" panose="020B0604020202020204" pitchFamily="34" charset="0"/>
              <a:buChar char="•"/>
            </a:pPr>
            <a:endParaRPr lang="en-US" sz="3200" dirty="0">
              <a:solidFill>
                <a:srgbClr val="0A1F41"/>
              </a:solidFill>
            </a:endParaRPr>
          </a:p>
        </p:txBody>
      </p:sp>
      <p:sp>
        <p:nvSpPr>
          <p:cNvPr id="6" name="Google Shape;917;p43">
            <a:extLst>
              <a:ext uri="{FF2B5EF4-FFF2-40B4-BE49-F238E27FC236}">
                <a16:creationId xmlns:a16="http://schemas.microsoft.com/office/drawing/2014/main" id="{D1DFA843-7F2A-8BE1-B263-52762DE131A5}"/>
              </a:ext>
            </a:extLst>
          </p:cNvPr>
          <p:cNvSpPr txBox="1"/>
          <p:nvPr/>
        </p:nvSpPr>
        <p:spPr>
          <a:xfrm rot="355309">
            <a:off x="223739" y="9175075"/>
            <a:ext cx="172399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002060"/>
                </a:solidFill>
                <a:latin typeface="Arial"/>
                <a:ea typeface="Arial"/>
                <a:cs typeface="Arial"/>
                <a:sym typeface="Arial"/>
              </a:rPr>
              <a:t>Learn more about apprenticeship programs by visiting:</a:t>
            </a:r>
          </a:p>
          <a:p>
            <a:pPr marL="0" marR="0" lvl="0" indent="0" algn="l" rtl="0">
              <a:spcBef>
                <a:spcPts val="0"/>
              </a:spcBef>
              <a:spcAft>
                <a:spcPts val="0"/>
              </a:spcAft>
              <a:buNone/>
            </a:pPr>
            <a:r>
              <a:rPr lang="en-US" sz="3200" b="1" u="sng" dirty="0">
                <a:solidFill>
                  <a:schemeClr val="bg1"/>
                </a:solidFill>
                <a:latin typeface="Arial"/>
                <a:ea typeface="Arial"/>
                <a:cs typeface="Arial"/>
                <a:sym typeface="Arial"/>
              </a:rPr>
              <a:t> www.dir.ca.gov/das/das.html</a:t>
            </a:r>
            <a:endParaRPr sz="1600" dirty="0">
              <a:solidFill>
                <a:schemeClr val="bg1"/>
              </a:solidFill>
            </a:endParaRPr>
          </a:p>
        </p:txBody>
      </p:sp>
      <p:sp>
        <p:nvSpPr>
          <p:cNvPr id="10" name="TextBox 9">
            <a:extLst>
              <a:ext uri="{FF2B5EF4-FFF2-40B4-BE49-F238E27FC236}">
                <a16:creationId xmlns:a16="http://schemas.microsoft.com/office/drawing/2014/main" id="{86413ECC-5C0C-C614-24BD-82FE23599095}"/>
              </a:ext>
            </a:extLst>
          </p:cNvPr>
          <p:cNvSpPr txBox="1"/>
          <p:nvPr/>
        </p:nvSpPr>
        <p:spPr>
          <a:xfrm rot="306866">
            <a:off x="10352093" y="9181435"/>
            <a:ext cx="8541798" cy="584775"/>
          </a:xfrm>
          <a:prstGeom prst="rect">
            <a:avLst/>
          </a:prstGeom>
          <a:noFill/>
        </p:spPr>
        <p:txBody>
          <a:bodyPr wrap="square" rtlCol="0">
            <a:spAutoFit/>
          </a:bodyPr>
          <a:lstStyle/>
          <a:p>
            <a:pPr marL="223838" marR="0" lvl="0" algn="l" rtl="0">
              <a:spcBef>
                <a:spcPts val="0"/>
              </a:spcBef>
              <a:spcAft>
                <a:spcPts val="0"/>
              </a:spcAft>
              <a:buClrTx/>
              <a:buSzPct val="100000"/>
            </a:pPr>
            <a:r>
              <a:rPr lang="en-US" sz="3200" b="1">
                <a:solidFill>
                  <a:srgbClr val="FFFF00"/>
                </a:solidFill>
                <a:latin typeface="Poppins" panose="00000500000000000000" pitchFamily="2" charset="0"/>
                <a:cs typeface="Poppins" panose="00000500000000000000" pitchFamily="2" charset="0"/>
              </a:rPr>
              <a:t>Average annual income is $50,000!</a:t>
            </a:r>
          </a:p>
        </p:txBody>
      </p:sp>
    </p:spTree>
    <p:extLst>
      <p:ext uri="{BB962C8B-B14F-4D97-AF65-F5344CB8AC3E}">
        <p14:creationId xmlns:p14="http://schemas.microsoft.com/office/powerpoint/2010/main" val="2573147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2"/>
        <p:cNvGrpSpPr/>
        <p:nvPr/>
      </p:nvGrpSpPr>
      <p:grpSpPr>
        <a:xfrm>
          <a:off x="0" y="0"/>
          <a:ext cx="0" cy="0"/>
          <a:chOff x="0" y="0"/>
          <a:chExt cx="0" cy="0"/>
        </a:xfrm>
      </p:grpSpPr>
      <p:pic>
        <p:nvPicPr>
          <p:cNvPr id="923" name="Google Shape;923;p44" descr="A picture containing text, stop, sign, sky&#10;&#10;Description automatically generated"/>
          <p:cNvPicPr preferRelativeResize="0"/>
          <p:nvPr/>
        </p:nvPicPr>
        <p:blipFill rotWithShape="1">
          <a:blip r:embed="rId3">
            <a:alphaModFix/>
          </a:blip>
          <a:srcRect r="24768"/>
          <a:stretch/>
        </p:blipFill>
        <p:spPr>
          <a:xfrm>
            <a:off x="-2656599" y="106901"/>
            <a:ext cx="11800600" cy="10457271"/>
          </a:xfrm>
          <a:prstGeom prst="rect">
            <a:avLst/>
          </a:prstGeom>
          <a:noFill/>
          <a:ln>
            <a:noFill/>
          </a:ln>
        </p:spPr>
      </p:pic>
      <p:sp>
        <p:nvSpPr>
          <p:cNvPr id="924" name="Google Shape;924;p4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925" name="Google Shape;925;p44"/>
          <p:cNvSpPr txBox="1"/>
          <p:nvPr/>
        </p:nvSpPr>
        <p:spPr>
          <a:xfrm>
            <a:off x="10100108" y="745578"/>
            <a:ext cx="7319955" cy="270843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ED531"/>
                </a:solidFill>
                <a:latin typeface="Poppins"/>
                <a:ea typeface="Poppins"/>
                <a:cs typeface="Poppins"/>
                <a:sym typeface="Poppins"/>
              </a:rPr>
              <a:t>WARNING!</a:t>
            </a:r>
            <a:endParaRPr/>
          </a:p>
          <a:p>
            <a:pPr marL="0" marR="0" lvl="0" indent="0" algn="l" rtl="0">
              <a:spcBef>
                <a:spcPts val="0"/>
              </a:spcBef>
              <a:spcAft>
                <a:spcPts val="0"/>
              </a:spcAft>
              <a:buNone/>
            </a:pPr>
            <a:r>
              <a:rPr lang="en-US" sz="4400" b="1">
                <a:solidFill>
                  <a:srgbClr val="FFFFFF"/>
                </a:solidFill>
                <a:latin typeface="Poppins"/>
                <a:ea typeface="Poppins"/>
                <a:cs typeface="Poppins"/>
                <a:sym typeface="Poppins"/>
              </a:rPr>
              <a:t>Proprietary or For-Profit (Private) Vocational Schools</a:t>
            </a:r>
            <a:endParaRPr/>
          </a:p>
        </p:txBody>
      </p:sp>
      <p:sp>
        <p:nvSpPr>
          <p:cNvPr id="926" name="Google Shape;926;p44"/>
          <p:cNvSpPr txBox="1"/>
          <p:nvPr/>
        </p:nvSpPr>
        <p:spPr>
          <a:xfrm>
            <a:off x="10100108" y="3700115"/>
            <a:ext cx="7525800" cy="5034000"/>
          </a:xfrm>
          <a:prstGeom prst="rect">
            <a:avLst/>
          </a:prstGeom>
          <a:noFill/>
          <a:ln>
            <a:noFill/>
          </a:ln>
        </p:spPr>
        <p:txBody>
          <a:bodyPr spcFirstLastPara="1" wrap="square" lIns="0" tIns="0" rIns="0" bIns="0" anchor="t" anchorCtr="0">
            <a:spAutoFit/>
          </a:bodyPr>
          <a:lstStyle/>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Costs more than similar community college programs</a:t>
            </a:r>
            <a:endParaRPr/>
          </a:p>
          <a:p>
            <a:pPr marL="457200" marR="0" lvl="0" indent="-254000" algn="l" rtl="0">
              <a:lnSpc>
                <a:spcPct val="104999"/>
              </a:lnSpc>
              <a:spcBef>
                <a:spcPts val="0"/>
              </a:spcBef>
              <a:spcAft>
                <a:spcPts val="0"/>
              </a:spcAft>
              <a:buClr>
                <a:schemeClr val="dk1"/>
              </a:buClr>
              <a:buSzPts val="3200"/>
              <a:buFont typeface="Arial"/>
              <a:buNone/>
            </a:pPr>
            <a:endParaRPr sz="19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High rates of student debt</a:t>
            </a:r>
            <a:endParaRPr/>
          </a:p>
          <a:p>
            <a:pPr marL="457200" marR="0" lvl="0" indent="-254000" algn="l" rtl="0">
              <a:lnSpc>
                <a:spcPct val="104999"/>
              </a:lnSpc>
              <a:spcBef>
                <a:spcPts val="0"/>
              </a:spcBef>
              <a:spcAft>
                <a:spcPts val="0"/>
              </a:spcAft>
              <a:buClr>
                <a:schemeClr val="dk1"/>
              </a:buClr>
              <a:buSzPts val="3200"/>
              <a:buFont typeface="Arial"/>
              <a:buNone/>
            </a:pPr>
            <a:endParaRPr sz="32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Poor job outcomes</a:t>
            </a:r>
            <a:endParaRPr/>
          </a:p>
          <a:p>
            <a:pPr marL="457200" marR="0" lvl="0" indent="-254000" algn="l" rtl="0">
              <a:lnSpc>
                <a:spcPct val="104999"/>
              </a:lnSpc>
              <a:spcBef>
                <a:spcPts val="0"/>
              </a:spcBef>
              <a:spcAft>
                <a:spcPts val="0"/>
              </a:spcAft>
              <a:buClr>
                <a:schemeClr val="dk1"/>
              </a:buClr>
              <a:buSzPts val="3200"/>
              <a:buFont typeface="Arial"/>
              <a:buNone/>
            </a:pPr>
            <a:endParaRPr sz="19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Some are under federal investigation</a:t>
            </a:r>
            <a:endParaRPr/>
          </a:p>
          <a:p>
            <a:pPr marL="457200" marR="0" lvl="0" indent="-254000" algn="l" rtl="0">
              <a:lnSpc>
                <a:spcPct val="104999"/>
              </a:lnSpc>
              <a:spcBef>
                <a:spcPts val="0"/>
              </a:spcBef>
              <a:spcAft>
                <a:spcPts val="0"/>
              </a:spcAft>
              <a:buClr>
                <a:schemeClr val="dk1"/>
              </a:buClr>
              <a:buSzPts val="3200"/>
              <a:buFont typeface="Arial"/>
              <a:buNone/>
            </a:pPr>
            <a:endParaRPr sz="1900">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a:solidFill>
                  <a:srgbClr val="25D1FD"/>
                </a:solidFill>
                <a:latin typeface="Arial"/>
                <a:ea typeface="Arial"/>
                <a:cs typeface="Arial"/>
                <a:sym typeface="Arial"/>
              </a:rPr>
              <a:t>Use extreme caution before enrolling and ensure the school is accredited </a:t>
            </a:r>
            <a:endParaRPr sz="3200">
              <a:solidFill>
                <a:srgbClr val="FFFFFF"/>
              </a:solidFill>
              <a:latin typeface="Arial"/>
              <a:ea typeface="Arial"/>
              <a:cs typeface="Arial"/>
              <a:sym typeface="Arial"/>
            </a:endParaRPr>
          </a:p>
        </p:txBody>
      </p:sp>
      <p:sp>
        <p:nvSpPr>
          <p:cNvPr id="928" name="Google Shape;928;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56"/>
        <p:cNvGrpSpPr/>
        <p:nvPr/>
      </p:nvGrpSpPr>
      <p:grpSpPr>
        <a:xfrm>
          <a:off x="0" y="0"/>
          <a:ext cx="0" cy="0"/>
          <a:chOff x="0" y="0"/>
          <a:chExt cx="0" cy="0"/>
        </a:xfrm>
      </p:grpSpPr>
      <p:sp>
        <p:nvSpPr>
          <p:cNvPr id="957" name="Google Shape;957;p46"/>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958" name="Google Shape;958;p4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959" name="Google Shape;959;p46"/>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960" name="Google Shape;960;p46"/>
          <p:cNvSpPr txBox="1"/>
          <p:nvPr/>
        </p:nvSpPr>
        <p:spPr>
          <a:xfrm rot="-1797950">
            <a:off x="2894492" y="2337215"/>
            <a:ext cx="15650968" cy="237136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Resources on college and </a:t>
            </a:r>
            <a:endParaRPr/>
          </a:p>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     career exploration </a:t>
            </a:r>
            <a:endParaRPr sz="7003" b="1">
              <a:solidFill>
                <a:srgbClr val="FED531"/>
              </a:solidFill>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66"/>
        <p:cNvGrpSpPr/>
        <p:nvPr/>
      </p:nvGrpSpPr>
      <p:grpSpPr>
        <a:xfrm>
          <a:off x="0" y="0"/>
          <a:ext cx="0" cy="0"/>
          <a:chOff x="0" y="0"/>
          <a:chExt cx="0" cy="0"/>
        </a:xfrm>
      </p:grpSpPr>
      <p:sp>
        <p:nvSpPr>
          <p:cNvPr id="967" name="Google Shape;967;p47"/>
          <p:cNvSpPr txBox="1"/>
          <p:nvPr/>
        </p:nvSpPr>
        <p:spPr>
          <a:xfrm>
            <a:off x="12539882" y="2189614"/>
            <a:ext cx="5423706" cy="2677616"/>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dirty="0">
              <a:solidFill>
                <a:schemeClr val="lt1"/>
              </a:solidFill>
              <a:latin typeface="Poppins"/>
              <a:ea typeface="Poppins"/>
              <a:cs typeface="Poppins"/>
              <a:sym typeface="Poppins"/>
            </a:endParaRPr>
          </a:p>
        </p:txBody>
      </p:sp>
      <p:sp>
        <p:nvSpPr>
          <p:cNvPr id="968" name="Google Shape;968;p4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70" name="Google Shape;970;p47"/>
          <p:cNvSpPr txBox="1"/>
          <p:nvPr/>
        </p:nvSpPr>
        <p:spPr>
          <a:xfrm rot="-22791">
            <a:off x="776748" y="1486638"/>
            <a:ext cx="11702054"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800" b="1" dirty="0">
                <a:solidFill>
                  <a:srgbClr val="25D1FD"/>
                </a:solidFill>
                <a:latin typeface="Poppins"/>
                <a:ea typeface="Poppins"/>
                <a:cs typeface="Poppins"/>
                <a:sym typeface="Poppins"/>
              </a:rPr>
              <a:t>Engaging Youth in Career Exploration</a:t>
            </a:r>
            <a:endParaRPr sz="1100" dirty="0"/>
          </a:p>
        </p:txBody>
      </p:sp>
      <p:sp>
        <p:nvSpPr>
          <p:cNvPr id="973" name="Google Shape;973;p47"/>
          <p:cNvSpPr txBox="1"/>
          <p:nvPr/>
        </p:nvSpPr>
        <p:spPr>
          <a:xfrm>
            <a:off x="13087545" y="8429467"/>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www.gladeo.org </a:t>
            </a:r>
            <a:endParaRPr dirty="0"/>
          </a:p>
        </p:txBody>
      </p:sp>
      <p:sp>
        <p:nvSpPr>
          <p:cNvPr id="974" name="Google Shape;974;p47"/>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976" name="Google Shape;976;p47"/>
          <p:cNvSpPr txBox="1"/>
          <p:nvPr/>
        </p:nvSpPr>
        <p:spPr>
          <a:xfrm>
            <a:off x="13087545" y="7939191"/>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www.cacareerzone.org </a:t>
            </a:r>
            <a:endParaRPr dirty="0"/>
          </a:p>
        </p:txBody>
      </p:sp>
      <p:sp>
        <p:nvSpPr>
          <p:cNvPr id="979" name="Google Shape;979;p47"/>
          <p:cNvSpPr txBox="1"/>
          <p:nvPr/>
        </p:nvSpPr>
        <p:spPr>
          <a:xfrm>
            <a:off x="13087545" y="6958639"/>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www.cccmypath.org</a:t>
            </a:r>
            <a:endParaRPr dirty="0"/>
          </a:p>
        </p:txBody>
      </p:sp>
      <p:sp>
        <p:nvSpPr>
          <p:cNvPr id="981" name="Google Shape;981;p47"/>
          <p:cNvSpPr txBox="1"/>
          <p:nvPr/>
        </p:nvSpPr>
        <p:spPr>
          <a:xfrm>
            <a:off x="13087545" y="7448915"/>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www.myplan.org </a:t>
            </a:r>
            <a:endParaRPr dirty="0"/>
          </a:p>
        </p:txBody>
      </p:sp>
      <p:sp>
        <p:nvSpPr>
          <p:cNvPr id="982" name="Google Shape;982;p47"/>
          <p:cNvSpPr txBox="1"/>
          <p:nvPr/>
        </p:nvSpPr>
        <p:spPr>
          <a:xfrm>
            <a:off x="12704619" y="2236205"/>
            <a:ext cx="5223306" cy="2369880"/>
          </a:xfrm>
          <a:prstGeom prst="rect">
            <a:avLst/>
          </a:prstGeom>
          <a:noFill/>
          <a:ln>
            <a:noFill/>
          </a:ln>
        </p:spPr>
        <p:txBody>
          <a:bodyPr spcFirstLastPara="1" wrap="square" lIns="0" tIns="0" rIns="0" bIns="0" anchor="t" anchorCtr="0">
            <a:spAutoFit/>
          </a:bodyPr>
          <a:lstStyle/>
          <a:p>
            <a:pPr marL="457200" marR="0" lvl="1" algn="l" rtl="0">
              <a:spcBef>
                <a:spcPts val="0"/>
              </a:spcBef>
              <a:spcAft>
                <a:spcPts val="0"/>
              </a:spcAft>
              <a:buClr>
                <a:schemeClr val="lt1"/>
              </a:buClr>
              <a:buSzPts val="2800"/>
            </a:pPr>
            <a:endParaRPr lang="en-US" dirty="0"/>
          </a:p>
          <a:p>
            <a:pPr marR="0" lvl="1" algn="l" rtl="0">
              <a:spcBef>
                <a:spcPts val="0"/>
              </a:spcBef>
              <a:spcAft>
                <a:spcPts val="0"/>
              </a:spcAft>
              <a:buClr>
                <a:schemeClr val="lt1"/>
              </a:buClr>
              <a:buSzPts val="2800"/>
            </a:pPr>
            <a:r>
              <a:rPr lang="en-US" sz="2800" b="1" dirty="0">
                <a:solidFill>
                  <a:srgbClr val="F4592F"/>
                </a:solidFill>
                <a:latin typeface="Poppins"/>
                <a:cs typeface="Poppins"/>
              </a:rPr>
              <a:t>LA Opportunity Youth Collaborative</a:t>
            </a:r>
            <a:endParaRPr sz="2800" b="1" dirty="0">
              <a:solidFill>
                <a:srgbClr val="F4592F"/>
              </a:solidFill>
              <a:latin typeface="Poppins"/>
              <a:cs typeface="Poppins"/>
            </a:endParaRPr>
          </a:p>
          <a:p>
            <a:pPr marL="800100" marR="0" lvl="1" indent="-342900" algn="l" rtl="0">
              <a:spcBef>
                <a:spcPts val="0"/>
              </a:spcBef>
              <a:spcAft>
                <a:spcPts val="0"/>
              </a:spcAft>
              <a:buClr>
                <a:schemeClr val="lt1"/>
              </a:buClr>
              <a:buSzPts val="2800"/>
              <a:buFont typeface="Arial"/>
              <a:buChar char="•"/>
            </a:pPr>
            <a:r>
              <a:rPr lang="en-US" sz="2800" b="0" i="0" u="none" strike="noStrike" cap="none" dirty="0">
                <a:solidFill>
                  <a:schemeClr val="lt1"/>
                </a:solidFill>
                <a:latin typeface="Arial"/>
                <a:ea typeface="Arial"/>
                <a:cs typeface="Arial"/>
                <a:sym typeface="Arial"/>
              </a:rPr>
              <a:t>Youth Career Guide &amp; Caregiver Companion Guide at </a:t>
            </a:r>
            <a:r>
              <a:rPr lang="en-US" sz="2800" b="1" i="0" u="none" strike="noStrike" cap="none" dirty="0">
                <a:solidFill>
                  <a:srgbClr val="F4592F"/>
                </a:solidFill>
                <a:latin typeface="Arial"/>
                <a:ea typeface="Arial"/>
                <a:cs typeface="Arial"/>
                <a:sym typeface="Arial"/>
              </a:rPr>
              <a:t>laoyc.org/guides</a:t>
            </a:r>
            <a:endParaRPr b="1" dirty="0">
              <a:solidFill>
                <a:srgbClr val="F4592F"/>
              </a:solidFill>
            </a:endParaRPr>
          </a:p>
        </p:txBody>
      </p:sp>
      <p:sp>
        <p:nvSpPr>
          <p:cNvPr id="2" name="TextBox 1">
            <a:extLst>
              <a:ext uri="{FF2B5EF4-FFF2-40B4-BE49-F238E27FC236}">
                <a16:creationId xmlns:a16="http://schemas.microsoft.com/office/drawing/2014/main" id="{45261BF8-7D71-58DD-CA7C-69BFE722B7B2}"/>
              </a:ext>
            </a:extLst>
          </p:cNvPr>
          <p:cNvSpPr txBox="1"/>
          <p:nvPr/>
        </p:nvSpPr>
        <p:spPr>
          <a:xfrm>
            <a:off x="795702" y="2534104"/>
            <a:ext cx="11370209" cy="6647974"/>
          </a:xfrm>
          <a:prstGeom prst="rect">
            <a:avLst/>
          </a:prstGeom>
          <a:noFill/>
        </p:spPr>
        <p:txBody>
          <a:bodyPr wrap="square" rtlCol="0">
            <a:spAutoFit/>
          </a:bodyPr>
          <a:lstStyle/>
          <a:p>
            <a:pPr fontAlgn="base">
              <a:buClr>
                <a:schemeClr val="bg1"/>
              </a:buClr>
            </a:pPr>
            <a:r>
              <a:rPr lang="en-US" sz="4000" b="1" i="0" u="none" strike="noStrike" dirty="0">
                <a:solidFill>
                  <a:srgbClr val="FFFFFF"/>
                </a:solidFill>
                <a:effectLst/>
                <a:latin typeface="Poppins" panose="00000500000000000000" pitchFamily="2" charset="0"/>
                <a:cs typeface="Poppins" panose="00000500000000000000" pitchFamily="2" charset="0"/>
              </a:rPr>
              <a:t>Career Conversation Starters:</a:t>
            </a:r>
          </a:p>
          <a:p>
            <a:pPr fontAlgn="base">
              <a:buClr>
                <a:schemeClr val="bg1"/>
              </a:buClr>
            </a:pPr>
            <a:endParaRPr lang="en-US" sz="2000" b="1" i="0" u="none" strike="noStrike" dirty="0">
              <a:solidFill>
                <a:srgbClr val="FFFFFF"/>
              </a:solidFill>
              <a:effectLst/>
              <a:latin typeface="Poppins" panose="00000500000000000000" pitchFamily="2" charset="0"/>
              <a:cs typeface="Poppins" panose="00000500000000000000" pitchFamily="2" charset="0"/>
            </a:endParaRP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Do you find it easy or difficult to think about yourself in the future? What might make it easier?</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are some of your talents/skills/strengths (try to think of 3-5)?</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How would your best friend describe you?</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is one thing that makes you excited about your future? Makes you worry about your future?</a:t>
            </a:r>
          </a:p>
          <a:p>
            <a:pPr marL="285750" indent="-285750" fontAlgn="base">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careers or jobs have you heard about? Which ones would you like to know more about?</a:t>
            </a:r>
          </a:p>
          <a:p>
            <a:pPr marL="285750" indent="-285750" rtl="0" fontAlgn="base">
              <a:spcBef>
                <a:spcPts val="0"/>
              </a:spcBef>
              <a:spcAft>
                <a:spcPts val="0"/>
              </a:spcAft>
              <a:buClr>
                <a:schemeClr val="bg1"/>
              </a:buClr>
              <a:buFont typeface="Wingdings" panose="05000000000000000000" pitchFamily="2" charset="2"/>
              <a:buChar char="§"/>
            </a:pPr>
            <a:r>
              <a:rPr lang="en-US" sz="3200" b="0" i="0" u="none" strike="noStrike" dirty="0">
                <a:solidFill>
                  <a:srgbClr val="FFFFFF"/>
                </a:solidFill>
                <a:effectLst/>
                <a:latin typeface="Poppins" panose="00000500000000000000" pitchFamily="2" charset="0"/>
                <a:cs typeface="Poppins" panose="00000500000000000000" pitchFamily="2" charset="0"/>
              </a:rPr>
              <a:t>What are some activities you enjoy doing in your down time?</a:t>
            </a:r>
          </a:p>
          <a:p>
            <a:pPr>
              <a:buClr>
                <a:schemeClr val="bg1"/>
              </a:buClr>
            </a:pPr>
            <a:endParaRPr lang="en-US" dirty="0"/>
          </a:p>
        </p:txBody>
      </p:sp>
      <p:sp>
        <p:nvSpPr>
          <p:cNvPr id="3" name="Google Shape;979;p47">
            <a:extLst>
              <a:ext uri="{FF2B5EF4-FFF2-40B4-BE49-F238E27FC236}">
                <a16:creationId xmlns:a16="http://schemas.microsoft.com/office/drawing/2014/main" id="{1482FFFC-72DE-C01E-3217-9E3EA079548E}"/>
              </a:ext>
            </a:extLst>
          </p:cNvPr>
          <p:cNvSpPr txBox="1"/>
          <p:nvPr/>
        </p:nvSpPr>
        <p:spPr>
          <a:xfrm>
            <a:off x="13086788" y="6104312"/>
            <a:ext cx="4876800"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000" b="1" dirty="0">
                <a:solidFill>
                  <a:srgbClr val="FED531"/>
                </a:solidFill>
                <a:latin typeface="Poppins"/>
                <a:ea typeface="Poppins"/>
                <a:cs typeface="Poppins"/>
                <a:sym typeface="Poppins"/>
              </a:rPr>
              <a:t>Career Activities:</a:t>
            </a:r>
            <a:endParaRPr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998"/>
        <p:cNvGrpSpPr/>
        <p:nvPr/>
      </p:nvGrpSpPr>
      <p:grpSpPr>
        <a:xfrm>
          <a:off x="0" y="0"/>
          <a:ext cx="0" cy="0"/>
          <a:chOff x="0" y="0"/>
          <a:chExt cx="0" cy="0"/>
        </a:xfrm>
      </p:grpSpPr>
      <p:sp>
        <p:nvSpPr>
          <p:cNvPr id="999" name="Google Shape;999;p49"/>
          <p:cNvSpPr txBox="1"/>
          <p:nvPr/>
        </p:nvSpPr>
        <p:spPr>
          <a:xfrm rot="-1772599">
            <a:off x="439755" y="751853"/>
            <a:ext cx="4927387"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Reality Testing</a:t>
            </a:r>
            <a:endParaRPr sz="6000" b="1">
              <a:solidFill>
                <a:srgbClr val="FFFFFF"/>
              </a:solidFill>
              <a:latin typeface="Poppins"/>
              <a:ea typeface="Poppins"/>
              <a:cs typeface="Poppins"/>
              <a:sym typeface="Poppins"/>
            </a:endParaRPr>
          </a:p>
        </p:txBody>
      </p:sp>
      <p:grpSp>
        <p:nvGrpSpPr>
          <p:cNvPr id="1001" name="Google Shape;1001;p49"/>
          <p:cNvGrpSpPr/>
          <p:nvPr/>
        </p:nvGrpSpPr>
        <p:grpSpPr>
          <a:xfrm>
            <a:off x="5218014" y="927009"/>
            <a:ext cx="8651471" cy="3582227"/>
            <a:chOff x="-197496" y="-711994"/>
            <a:chExt cx="8337547" cy="4776305"/>
          </a:xfrm>
        </p:grpSpPr>
        <p:sp>
          <p:nvSpPr>
            <p:cNvPr id="1002" name="Google Shape;1002;p49"/>
            <p:cNvSpPr txBox="1"/>
            <p:nvPr/>
          </p:nvSpPr>
          <p:spPr>
            <a:xfrm>
              <a:off x="141798" y="1109655"/>
              <a:ext cx="6888470" cy="2954656"/>
            </a:xfrm>
            <a:prstGeom prst="rect">
              <a:avLst/>
            </a:prstGeom>
            <a:noFill/>
            <a:ln>
              <a:noFill/>
            </a:ln>
          </p:spPr>
          <p:txBody>
            <a:bodyPr spcFirstLastPara="1" wrap="square" lIns="0" tIns="0" rIns="0" bIns="0" anchor="t" anchorCtr="0">
              <a:spAutoFit/>
            </a:bodyPr>
            <a:lstStyle/>
            <a:p>
              <a:pPr marL="709613" marR="0" lvl="0" indent="-457200" algn="l" rtl="0">
                <a:lnSpc>
                  <a:spcPct val="100000"/>
                </a:lnSpc>
                <a:spcBef>
                  <a:spcPts val="0"/>
                </a:spcBef>
                <a:spcAft>
                  <a:spcPts val="0"/>
                </a:spcAft>
                <a:buClr>
                  <a:schemeClr val="lt1"/>
                </a:buClr>
                <a:buSzPts val="2200"/>
                <a:buFont typeface="Arial"/>
                <a:buChar char="•"/>
              </a:pPr>
              <a:r>
                <a:rPr lang="en-US" sz="3600">
                  <a:solidFill>
                    <a:schemeClr val="lt1"/>
                  </a:solidFill>
                  <a:latin typeface="Calibri"/>
                  <a:ea typeface="Calibri"/>
                  <a:cs typeface="Calibri"/>
                  <a:sym typeface="Calibri"/>
                </a:rPr>
                <a:t>Earnings vs. cost of living and lifestyle needs</a:t>
              </a:r>
              <a:endParaRPr sz="3600">
                <a:solidFill>
                  <a:schemeClr val="lt1"/>
                </a:solidFill>
                <a:latin typeface="Calibri"/>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a:solidFill>
                    <a:schemeClr val="lt1"/>
                  </a:solidFill>
                  <a:latin typeface="Calibri"/>
                  <a:ea typeface="Calibri"/>
                  <a:cs typeface="Calibri"/>
                  <a:sym typeface="Calibri"/>
                </a:rPr>
                <a:t>Education requirements and costs</a:t>
              </a:r>
              <a:endParaRPr sz="3600">
                <a:solidFill>
                  <a:schemeClr val="lt1"/>
                </a:solidFill>
                <a:latin typeface="Calibri"/>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a:solidFill>
                    <a:schemeClr val="lt1"/>
                  </a:solidFill>
                  <a:latin typeface="Calibri"/>
                  <a:ea typeface="Calibri"/>
                  <a:cs typeface="Calibri"/>
                  <a:sym typeface="Calibri"/>
                </a:rPr>
                <a:t>Projected industry growth</a:t>
              </a:r>
              <a:endParaRPr sz="3600">
                <a:solidFill>
                  <a:schemeClr val="lt1"/>
                </a:solidFill>
                <a:latin typeface="Calibri"/>
                <a:ea typeface="Calibri"/>
                <a:cs typeface="Calibri"/>
                <a:sym typeface="Calibri"/>
              </a:endParaRPr>
            </a:p>
          </p:txBody>
        </p:sp>
        <p:sp>
          <p:nvSpPr>
            <p:cNvPr id="1003" name="Google Shape;1003;p49"/>
            <p:cNvSpPr txBox="1"/>
            <p:nvPr/>
          </p:nvSpPr>
          <p:spPr>
            <a:xfrm>
              <a:off x="-197496" y="-711994"/>
              <a:ext cx="8337547" cy="131318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FED531"/>
                  </a:solidFill>
                  <a:latin typeface="Poppins"/>
                  <a:ea typeface="Poppins"/>
                  <a:cs typeface="Poppins"/>
                  <a:sym typeface="Poppins"/>
                </a:rPr>
                <a:t>When engaging in Career Exploration, </a:t>
              </a:r>
              <a:endParaRPr/>
            </a:p>
            <a:p>
              <a:pPr marL="0" marR="0" lvl="0" indent="0" algn="l" rtl="0">
                <a:spcBef>
                  <a:spcPts val="0"/>
                </a:spcBef>
                <a:spcAft>
                  <a:spcPts val="0"/>
                </a:spcAft>
                <a:buNone/>
              </a:pPr>
              <a:r>
                <a:rPr lang="en-US" sz="3200" b="1">
                  <a:solidFill>
                    <a:srgbClr val="FED531"/>
                  </a:solidFill>
                  <a:latin typeface="Poppins"/>
                  <a:ea typeface="Poppins"/>
                  <a:cs typeface="Poppins"/>
                  <a:sym typeface="Poppins"/>
                </a:rPr>
                <a:t>youth must consider the following:</a:t>
              </a:r>
              <a:endParaRPr/>
            </a:p>
          </p:txBody>
        </p:sp>
      </p:grpSp>
      <p:pic>
        <p:nvPicPr>
          <p:cNvPr id="1004" name="Google Shape;1004;p49" descr="Related image"/>
          <p:cNvPicPr preferRelativeResize="0"/>
          <p:nvPr/>
        </p:nvPicPr>
        <p:blipFill rotWithShape="1">
          <a:blip r:embed="rId3">
            <a:alphaModFix/>
          </a:blip>
          <a:srcRect l="3719" t="3095" r="3475" b="3368"/>
          <a:stretch/>
        </p:blipFill>
        <p:spPr>
          <a:xfrm>
            <a:off x="14681241" y="767275"/>
            <a:ext cx="2365711" cy="2395025"/>
          </a:xfrm>
          <a:prstGeom prst="ellipse">
            <a:avLst/>
          </a:prstGeom>
          <a:noFill/>
          <a:ln>
            <a:noFill/>
          </a:ln>
        </p:spPr>
      </p:pic>
      <p:grpSp>
        <p:nvGrpSpPr>
          <p:cNvPr id="1005" name="Google Shape;1005;p49"/>
          <p:cNvGrpSpPr/>
          <p:nvPr/>
        </p:nvGrpSpPr>
        <p:grpSpPr>
          <a:xfrm>
            <a:off x="533400" y="7364108"/>
            <a:ext cx="4876800" cy="1889116"/>
            <a:chOff x="0" y="0"/>
            <a:chExt cx="5840755" cy="2518821"/>
          </a:xfrm>
        </p:grpSpPr>
        <p:sp>
          <p:nvSpPr>
            <p:cNvPr id="1006" name="Google Shape;1006;p49"/>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800" u="none">
                  <a:solidFill>
                    <a:srgbClr val="FFFFFF"/>
                  </a:solidFill>
                  <a:latin typeface="Arial"/>
                  <a:ea typeface="Arial"/>
                  <a:cs typeface="Arial"/>
                  <a:sym typeface="Arial"/>
                </a:rPr>
                <a:t>Learn what the cost of living is in your community &amp; what you need to earn using the Living Wage Calculator.</a:t>
              </a:r>
              <a:endParaRPr/>
            </a:p>
          </p:txBody>
        </p:sp>
        <p:sp>
          <p:nvSpPr>
            <p:cNvPr id="1007" name="Google Shape;1007;p49"/>
            <p:cNvSpPr txBox="1"/>
            <p:nvPr/>
          </p:nvSpPr>
          <p:spPr>
            <a:xfrm>
              <a:off x="0" y="0"/>
              <a:ext cx="5840755" cy="46422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800" b="1">
                  <a:solidFill>
                    <a:srgbClr val="FED531"/>
                  </a:solidFill>
                  <a:latin typeface="Poppins"/>
                  <a:ea typeface="Poppins"/>
                  <a:cs typeface="Poppins"/>
                  <a:sym typeface="Poppins"/>
                </a:rPr>
                <a:t>livingwage.mit.edu </a:t>
              </a:r>
              <a:endParaRPr/>
            </a:p>
          </p:txBody>
        </p:sp>
      </p:grpSp>
      <p:grpSp>
        <p:nvGrpSpPr>
          <p:cNvPr id="1008" name="Google Shape;1008;p49"/>
          <p:cNvGrpSpPr/>
          <p:nvPr/>
        </p:nvGrpSpPr>
        <p:grpSpPr>
          <a:xfrm>
            <a:off x="6265912" y="7368992"/>
            <a:ext cx="6138005" cy="1884232"/>
            <a:chOff x="-2" y="0"/>
            <a:chExt cx="7641596" cy="2518821"/>
          </a:xfrm>
        </p:grpSpPr>
        <p:sp>
          <p:nvSpPr>
            <p:cNvPr id="1009" name="Google Shape;1009;p49"/>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800" u="none">
                  <a:solidFill>
                    <a:srgbClr val="FFFFFF"/>
                  </a:solidFill>
                  <a:latin typeface="Arial"/>
                  <a:ea typeface="Arial"/>
                  <a:cs typeface="Arial"/>
                  <a:sym typeface="Arial"/>
                </a:rPr>
                <a:t>Customize your lifestyle to determine how much you will need to earn based on your preferences.</a:t>
              </a:r>
              <a:endParaRPr/>
            </a:p>
          </p:txBody>
        </p:sp>
        <p:sp>
          <p:nvSpPr>
            <p:cNvPr id="1010" name="Google Shape;1010;p49"/>
            <p:cNvSpPr txBox="1"/>
            <p:nvPr/>
          </p:nvSpPr>
          <p:spPr>
            <a:xfrm>
              <a:off x="-2" y="0"/>
              <a:ext cx="7641596" cy="46543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800" b="1">
                  <a:solidFill>
                    <a:srgbClr val="FED531"/>
                  </a:solidFill>
                  <a:latin typeface="Poppins"/>
                  <a:ea typeface="Poppins"/>
                  <a:cs typeface="Poppins"/>
                  <a:sym typeface="Poppins"/>
                </a:rPr>
                <a:t>www.cacareerzone.org/budget/ </a:t>
              </a:r>
              <a:endParaRPr/>
            </a:p>
          </p:txBody>
        </p:sp>
      </p:grpSp>
      <p:grpSp>
        <p:nvGrpSpPr>
          <p:cNvPr id="1011" name="Google Shape;1011;p49"/>
          <p:cNvGrpSpPr/>
          <p:nvPr/>
        </p:nvGrpSpPr>
        <p:grpSpPr>
          <a:xfrm>
            <a:off x="13353586" y="7364108"/>
            <a:ext cx="6138005" cy="1517219"/>
            <a:chOff x="22815" y="-426692"/>
            <a:chExt cx="7351252" cy="2022958"/>
          </a:xfrm>
        </p:grpSpPr>
        <p:sp>
          <p:nvSpPr>
            <p:cNvPr id="1012" name="Google Shape;1012;p49"/>
            <p:cNvSpPr txBox="1"/>
            <p:nvPr/>
          </p:nvSpPr>
          <p:spPr>
            <a:xfrm>
              <a:off x="22816" y="108680"/>
              <a:ext cx="5840755" cy="1487586"/>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None/>
              </a:pPr>
              <a:r>
                <a:rPr lang="en-US" sz="2800" u="none">
                  <a:solidFill>
                    <a:srgbClr val="FFFFFF"/>
                  </a:solidFill>
                  <a:latin typeface="Arial"/>
                  <a:ea typeface="Arial"/>
                  <a:cs typeface="Arial"/>
                  <a:sym typeface="Arial"/>
                </a:rPr>
                <a:t>Explore the real earnings of California Community College graduates by program type</a:t>
              </a:r>
              <a:endParaRPr/>
            </a:p>
          </p:txBody>
        </p:sp>
        <p:sp>
          <p:nvSpPr>
            <p:cNvPr id="1013" name="Google Shape;1013;p49"/>
            <p:cNvSpPr txBox="1"/>
            <p:nvPr/>
          </p:nvSpPr>
          <p:spPr>
            <a:xfrm>
              <a:off x="22815" y="-426692"/>
              <a:ext cx="7351252" cy="46422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2800" b="1">
                  <a:solidFill>
                    <a:srgbClr val="FED531"/>
                  </a:solidFill>
                  <a:latin typeface="Poppins"/>
                  <a:ea typeface="Poppins"/>
                  <a:cs typeface="Poppins"/>
                  <a:sym typeface="Poppins"/>
                </a:rPr>
                <a:t>salarysurfer.cccco.edu </a:t>
              </a:r>
              <a:endParaRPr/>
            </a:p>
          </p:txBody>
        </p:sp>
      </p:grpSp>
      <p:sp>
        <p:nvSpPr>
          <p:cNvPr id="2" name="AutoShape 2">
            <a:extLst>
              <a:ext uri="{FF2B5EF4-FFF2-40B4-BE49-F238E27FC236}">
                <a16:creationId xmlns:a16="http://schemas.microsoft.com/office/drawing/2014/main" id="{558B2410-F6A8-DDEA-C986-E17E44E430B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Graphic 8" descr="House outline">
            <a:extLst>
              <a:ext uri="{FF2B5EF4-FFF2-40B4-BE49-F238E27FC236}">
                <a16:creationId xmlns:a16="http://schemas.microsoft.com/office/drawing/2014/main" id="{2EF473B6-EFB5-3E7D-99F1-A5F8DAF0A3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8567" y="5393598"/>
            <a:ext cx="1855319" cy="1855319"/>
          </a:xfrm>
          <a:prstGeom prst="rect">
            <a:avLst/>
          </a:prstGeom>
        </p:spPr>
      </p:pic>
      <p:pic>
        <p:nvPicPr>
          <p:cNvPr id="11" name="Graphic 10" descr="Piggy Bank outline">
            <a:extLst>
              <a:ext uri="{FF2B5EF4-FFF2-40B4-BE49-F238E27FC236}">
                <a16:creationId xmlns:a16="http://schemas.microsoft.com/office/drawing/2014/main" id="{12AC1B40-CFF4-E973-FE8E-328EFAB42A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5543" y="5156371"/>
            <a:ext cx="1855319" cy="1855319"/>
          </a:xfrm>
          <a:prstGeom prst="rect">
            <a:avLst/>
          </a:prstGeom>
        </p:spPr>
      </p:pic>
      <p:grpSp>
        <p:nvGrpSpPr>
          <p:cNvPr id="16" name="Group 15">
            <a:extLst>
              <a:ext uri="{FF2B5EF4-FFF2-40B4-BE49-F238E27FC236}">
                <a16:creationId xmlns:a16="http://schemas.microsoft.com/office/drawing/2014/main" id="{99DCC933-67F0-3CB8-DC1B-9FB6896B37ED}"/>
              </a:ext>
            </a:extLst>
          </p:cNvPr>
          <p:cNvGrpSpPr/>
          <p:nvPr/>
        </p:nvGrpSpPr>
        <p:grpSpPr>
          <a:xfrm>
            <a:off x="13954167" y="5295900"/>
            <a:ext cx="2176787" cy="2014851"/>
            <a:chOff x="13954167" y="5728226"/>
            <a:chExt cx="1724919" cy="1582525"/>
          </a:xfrm>
          <a:solidFill>
            <a:schemeClr val="bg1"/>
          </a:solidFill>
        </p:grpSpPr>
        <p:pic>
          <p:nvPicPr>
            <p:cNvPr id="13" name="Graphic 12" descr="Briefcase outline">
              <a:extLst>
                <a:ext uri="{FF2B5EF4-FFF2-40B4-BE49-F238E27FC236}">
                  <a16:creationId xmlns:a16="http://schemas.microsoft.com/office/drawing/2014/main" id="{33E76A79-854A-66FD-7F79-EF0B26BEFB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29141" y="6160806"/>
              <a:ext cx="1149945" cy="1149945"/>
            </a:xfrm>
            <a:prstGeom prst="rect">
              <a:avLst/>
            </a:prstGeom>
          </p:spPr>
        </p:pic>
        <p:pic>
          <p:nvPicPr>
            <p:cNvPr id="15" name="Graphic 14" descr="Graduation cap outline">
              <a:extLst>
                <a:ext uri="{FF2B5EF4-FFF2-40B4-BE49-F238E27FC236}">
                  <a16:creationId xmlns:a16="http://schemas.microsoft.com/office/drawing/2014/main" id="{C5640DD9-CC06-3750-EBBD-B3FAD6F820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54167" y="5728226"/>
              <a:ext cx="1149946" cy="1149946"/>
            </a:xfrm>
            <a:prstGeom prst="rect">
              <a:avLst/>
            </a:prstGeom>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21"/>
        <p:cNvGrpSpPr/>
        <p:nvPr/>
      </p:nvGrpSpPr>
      <p:grpSpPr>
        <a:xfrm>
          <a:off x="0" y="0"/>
          <a:ext cx="0" cy="0"/>
          <a:chOff x="0" y="0"/>
          <a:chExt cx="0" cy="0"/>
        </a:xfrm>
      </p:grpSpPr>
      <p:sp>
        <p:nvSpPr>
          <p:cNvPr id="1022" name="Google Shape;1022;p50"/>
          <p:cNvSpPr/>
          <p:nvPr/>
        </p:nvSpPr>
        <p:spPr>
          <a:xfrm rot="-6416286">
            <a:off x="9081811" y="-786195"/>
            <a:ext cx="12385589" cy="9045191"/>
          </a:xfrm>
          <a:custGeom>
            <a:avLst/>
            <a:gdLst/>
            <a:ahLst/>
            <a:cxnLst/>
            <a:rect l="l" t="t" r="r" b="b"/>
            <a:pathLst>
              <a:path w="2758157" h="2014281" extrusionOk="0">
                <a:moveTo>
                  <a:pt x="0" y="0"/>
                </a:moveTo>
                <a:lnTo>
                  <a:pt x="2758157" y="0"/>
                </a:lnTo>
                <a:lnTo>
                  <a:pt x="2758157" y="2014281"/>
                </a:lnTo>
                <a:lnTo>
                  <a:pt x="0" y="2014281"/>
                </a:lnTo>
                <a:close/>
              </a:path>
            </a:pathLst>
          </a:custGeom>
          <a:solidFill>
            <a:srgbClr val="F4592F"/>
          </a:solidFill>
          <a:ln>
            <a:noFill/>
          </a:ln>
        </p:spPr>
        <p:txBody>
          <a:bodyPr/>
          <a:lstStyle/>
          <a:p>
            <a:endParaRPr lang="en-US"/>
          </a:p>
        </p:txBody>
      </p:sp>
      <p:sp>
        <p:nvSpPr>
          <p:cNvPr id="1023" name="Google Shape;1023;p50"/>
          <p:cNvSpPr/>
          <p:nvPr/>
        </p:nvSpPr>
        <p:spPr>
          <a:xfrm>
            <a:off x="-61174" y="245060"/>
            <a:ext cx="6952467" cy="3279914"/>
          </a:xfrm>
          <a:custGeom>
            <a:avLst/>
            <a:gdLst/>
            <a:ahLst/>
            <a:cxnLst/>
            <a:rect l="l" t="t" r="r" b="b"/>
            <a:pathLst>
              <a:path w="2337624" h="880216" extrusionOk="0">
                <a:moveTo>
                  <a:pt x="0" y="0"/>
                </a:moveTo>
                <a:lnTo>
                  <a:pt x="2337624" y="0"/>
                </a:lnTo>
                <a:lnTo>
                  <a:pt x="2337624" y="880216"/>
                </a:lnTo>
                <a:lnTo>
                  <a:pt x="0" y="880216"/>
                </a:lnTo>
                <a:close/>
              </a:path>
            </a:pathLst>
          </a:custGeom>
          <a:solidFill>
            <a:srgbClr val="25D1FD"/>
          </a:solidFill>
          <a:ln>
            <a:noFill/>
          </a:ln>
        </p:spPr>
        <p:txBody>
          <a:bodyPr/>
          <a:lstStyle/>
          <a:p>
            <a:endParaRPr lang="en-US"/>
          </a:p>
        </p:txBody>
      </p:sp>
      <p:sp>
        <p:nvSpPr>
          <p:cNvPr id="1024" name="Google Shape;1024;p50"/>
          <p:cNvSpPr/>
          <p:nvPr/>
        </p:nvSpPr>
        <p:spPr>
          <a:xfrm>
            <a:off x="4534866" y="1208171"/>
            <a:ext cx="3337745" cy="2314680"/>
          </a:xfrm>
          <a:custGeom>
            <a:avLst/>
            <a:gdLst/>
            <a:ahLst/>
            <a:cxnLst/>
            <a:rect l="l" t="t" r="r" b="b"/>
            <a:pathLst>
              <a:path w="1122248" h="570260" extrusionOk="0">
                <a:moveTo>
                  <a:pt x="0" y="0"/>
                </a:moveTo>
                <a:lnTo>
                  <a:pt x="1122248" y="0"/>
                </a:lnTo>
                <a:lnTo>
                  <a:pt x="1122248" y="570260"/>
                </a:lnTo>
                <a:lnTo>
                  <a:pt x="0" y="570260"/>
                </a:lnTo>
                <a:close/>
              </a:path>
            </a:pathLst>
          </a:custGeom>
          <a:solidFill>
            <a:srgbClr val="25D1FD"/>
          </a:solidFill>
          <a:ln>
            <a:noFill/>
          </a:ln>
        </p:spPr>
        <p:txBody>
          <a:bodyPr/>
          <a:lstStyle/>
          <a:p>
            <a:endParaRPr lang="en-US"/>
          </a:p>
        </p:txBody>
      </p:sp>
      <p:sp>
        <p:nvSpPr>
          <p:cNvPr id="1025" name="Google Shape;1025;p50"/>
          <p:cNvSpPr txBox="1"/>
          <p:nvPr/>
        </p:nvSpPr>
        <p:spPr>
          <a:xfrm>
            <a:off x="550325" y="344719"/>
            <a:ext cx="6817777"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4848D1"/>
                </a:solidFill>
                <a:latin typeface="Poppins"/>
                <a:ea typeface="Poppins"/>
                <a:cs typeface="Poppins"/>
                <a:sym typeface="Poppins"/>
              </a:rPr>
              <a:t>Navigating Reality Testing Conversations</a:t>
            </a:r>
            <a:endParaRPr/>
          </a:p>
        </p:txBody>
      </p:sp>
      <p:grpSp>
        <p:nvGrpSpPr>
          <p:cNvPr id="1026" name="Google Shape;1026;p50"/>
          <p:cNvGrpSpPr/>
          <p:nvPr/>
        </p:nvGrpSpPr>
        <p:grpSpPr>
          <a:xfrm>
            <a:off x="995936" y="3390900"/>
            <a:ext cx="6952466" cy="7058769"/>
            <a:chOff x="574720" y="-316464"/>
            <a:chExt cx="6402966" cy="6356511"/>
          </a:xfrm>
        </p:grpSpPr>
        <p:sp>
          <p:nvSpPr>
            <p:cNvPr id="1027" name="Google Shape;1027;p50"/>
            <p:cNvSpPr/>
            <p:nvPr/>
          </p:nvSpPr>
          <p:spPr>
            <a:xfrm>
              <a:off x="1257589" y="27839"/>
              <a:ext cx="5388708" cy="5504254"/>
            </a:xfrm>
            <a:prstGeom prst="pie">
              <a:avLst>
                <a:gd name="adj1" fmla="val 16200000"/>
                <a:gd name="adj2" fmla="val 18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28" name="Google Shape;1028;p50"/>
            <p:cNvSpPr txBox="1"/>
            <p:nvPr/>
          </p:nvSpPr>
          <p:spPr>
            <a:xfrm>
              <a:off x="4097566" y="1194217"/>
              <a:ext cx="1924538"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None/>
              </a:pPr>
              <a:r>
                <a:rPr lang="en-US" sz="3600" b="1">
                  <a:solidFill>
                    <a:schemeClr val="lt1"/>
                  </a:solidFill>
                  <a:latin typeface="Arial"/>
                  <a:ea typeface="Arial"/>
                  <a:cs typeface="Arial"/>
                  <a:sym typeface="Arial"/>
                </a:rPr>
                <a:t>Stick to the facts</a:t>
              </a:r>
              <a:endParaRPr sz="3600">
                <a:solidFill>
                  <a:schemeClr val="dk1"/>
                </a:solidFill>
                <a:latin typeface="Arial"/>
                <a:ea typeface="Arial"/>
                <a:cs typeface="Arial"/>
                <a:sym typeface="Arial"/>
              </a:endParaRPr>
            </a:p>
          </p:txBody>
        </p:sp>
        <p:sp>
          <p:nvSpPr>
            <p:cNvPr id="1029" name="Google Shape;1029;p50"/>
            <p:cNvSpPr/>
            <p:nvPr/>
          </p:nvSpPr>
          <p:spPr>
            <a:xfrm>
              <a:off x="1159173" y="198503"/>
              <a:ext cx="5388708" cy="5504254"/>
            </a:xfrm>
            <a:prstGeom prst="pie">
              <a:avLst>
                <a:gd name="adj1" fmla="val 1800000"/>
                <a:gd name="adj2" fmla="val 90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0" name="Google Shape;1030;p50"/>
            <p:cNvSpPr txBox="1"/>
            <p:nvPr/>
          </p:nvSpPr>
          <p:spPr>
            <a:xfrm>
              <a:off x="2442199" y="3769716"/>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None/>
              </a:pPr>
              <a:r>
                <a:rPr lang="en-US" sz="3600" b="1">
                  <a:solidFill>
                    <a:schemeClr val="lt1"/>
                  </a:solidFill>
                  <a:latin typeface="Arial"/>
                  <a:ea typeface="Arial"/>
                  <a:cs typeface="Arial"/>
                  <a:sym typeface="Arial"/>
                </a:rPr>
                <a:t>Question vs. Advice</a:t>
              </a:r>
              <a:endParaRPr sz="3600">
                <a:solidFill>
                  <a:schemeClr val="dk1"/>
                </a:solidFill>
                <a:latin typeface="Arial"/>
                <a:ea typeface="Arial"/>
                <a:cs typeface="Arial"/>
                <a:sym typeface="Arial"/>
              </a:endParaRPr>
            </a:p>
          </p:txBody>
        </p:sp>
        <p:sp>
          <p:nvSpPr>
            <p:cNvPr id="1031" name="Google Shape;1031;p50"/>
            <p:cNvSpPr/>
            <p:nvPr/>
          </p:nvSpPr>
          <p:spPr>
            <a:xfrm>
              <a:off x="830334" y="-13972"/>
              <a:ext cx="5849554" cy="5587879"/>
            </a:xfrm>
            <a:prstGeom prst="pie">
              <a:avLst>
                <a:gd name="adj1" fmla="val 9000000"/>
                <a:gd name="adj2" fmla="val 162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2" name="Google Shape;1032;p50"/>
            <p:cNvSpPr txBox="1"/>
            <p:nvPr/>
          </p:nvSpPr>
          <p:spPr>
            <a:xfrm>
              <a:off x="1320599" y="931728"/>
              <a:ext cx="2376000" cy="20457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n-US" sz="3500" b="1">
                  <a:solidFill>
                    <a:schemeClr val="lt1"/>
                  </a:solidFill>
                  <a:latin typeface="Arial"/>
                  <a:ea typeface="Arial"/>
                  <a:cs typeface="Arial"/>
                  <a:sym typeface="Arial"/>
                </a:rPr>
                <a:t>Use storytelling or personal anecdotes</a:t>
              </a:r>
              <a:endParaRPr sz="3500">
                <a:solidFill>
                  <a:schemeClr val="dk1"/>
                </a:solidFill>
                <a:latin typeface="Arial"/>
                <a:ea typeface="Arial"/>
                <a:cs typeface="Arial"/>
                <a:sym typeface="Arial"/>
              </a:endParaRPr>
            </a:p>
          </p:txBody>
        </p:sp>
        <p:sp>
          <p:nvSpPr>
            <p:cNvPr id="1033" name="Google Shape;1033;p50"/>
            <p:cNvSpPr/>
            <p:nvPr/>
          </p:nvSpPr>
          <p:spPr>
            <a:xfrm>
              <a:off x="921805" y="-316048"/>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4" name="Google Shape;1034;p50"/>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35" name="Google Shape;1035;p50"/>
            <p:cNvSpPr/>
            <p:nvPr/>
          </p:nvSpPr>
          <p:spPr>
            <a:xfrm>
              <a:off x="574720" y="-316464"/>
              <a:ext cx="6350115" cy="6185733"/>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grpSp>
      <p:pic>
        <p:nvPicPr>
          <p:cNvPr id="1036" name="Google Shape;1036;p50" descr="A picture containing person&#10;&#10;Description automatically generated"/>
          <p:cNvPicPr preferRelativeResize="0"/>
          <p:nvPr/>
        </p:nvPicPr>
        <p:blipFill rotWithShape="1">
          <a:blip r:embed="rId3">
            <a:alphaModFix/>
          </a:blip>
          <a:srcRect/>
          <a:stretch/>
        </p:blipFill>
        <p:spPr>
          <a:xfrm rot="-531779" flipH="1">
            <a:off x="4984133" y="925238"/>
            <a:ext cx="14288158" cy="10245167"/>
          </a:xfrm>
          <a:prstGeom prst="rtTriangle">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42"/>
        <p:cNvGrpSpPr/>
        <p:nvPr/>
      </p:nvGrpSpPr>
      <p:grpSpPr>
        <a:xfrm>
          <a:off x="0" y="0"/>
          <a:ext cx="0" cy="0"/>
          <a:chOff x="0" y="0"/>
          <a:chExt cx="0" cy="0"/>
        </a:xfrm>
      </p:grpSpPr>
      <p:pic>
        <p:nvPicPr>
          <p:cNvPr id="1043" name="Google Shape;1043;p51" descr="A person writing on a piece of paper&#10;&#10;Description automatically generated with medium confidence"/>
          <p:cNvPicPr preferRelativeResize="0"/>
          <p:nvPr/>
        </p:nvPicPr>
        <p:blipFill rotWithShape="1">
          <a:blip r:embed="rId3">
            <a:alphaModFix/>
          </a:blip>
          <a:srcRect/>
          <a:stretch/>
        </p:blipFill>
        <p:spPr>
          <a:xfrm rot="-434715">
            <a:off x="8627671" y="-894653"/>
            <a:ext cx="15430500" cy="10287000"/>
          </a:xfrm>
          <a:prstGeom prst="rect">
            <a:avLst/>
          </a:prstGeom>
          <a:noFill/>
          <a:ln>
            <a:noFill/>
          </a:ln>
        </p:spPr>
      </p:pic>
      <p:sp>
        <p:nvSpPr>
          <p:cNvPr id="1044" name="Google Shape;1044;p51"/>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45" name="Google Shape;1045;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47" name="Google Shape;1047;p51"/>
          <p:cNvGrpSpPr/>
          <p:nvPr/>
        </p:nvGrpSpPr>
        <p:grpSpPr>
          <a:xfrm>
            <a:off x="693145" y="2144508"/>
            <a:ext cx="7458247" cy="6772564"/>
            <a:chOff x="-411934" y="1031334"/>
            <a:chExt cx="8021475" cy="9030080"/>
          </a:xfrm>
        </p:grpSpPr>
        <p:sp>
          <p:nvSpPr>
            <p:cNvPr id="1048" name="Google Shape;1048;p51"/>
            <p:cNvSpPr txBox="1"/>
            <p:nvPr/>
          </p:nvSpPr>
          <p:spPr>
            <a:xfrm>
              <a:off x="-388140" y="2592708"/>
              <a:ext cx="7997681" cy="7468706"/>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Include short- and long-term goals</a:t>
              </a:r>
              <a:endParaRPr/>
            </a:p>
            <a:p>
              <a:pPr marL="571500" marR="0" lvl="1" indent="-342900" algn="l" rtl="0">
                <a:spcBef>
                  <a:spcPts val="1200"/>
                </a:spcBef>
                <a:spcAft>
                  <a:spcPts val="0"/>
                </a:spcAft>
                <a:buClr>
                  <a:schemeClr val="dk1"/>
                </a:buClr>
                <a:buSzPts val="36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Explore potential barriers</a:t>
              </a:r>
              <a:endParaRPr/>
            </a:p>
            <a:p>
              <a:pPr marL="571500" marR="0" lvl="1" indent="-342900" algn="l" rtl="0">
                <a:spcBef>
                  <a:spcPts val="1200"/>
                </a:spcBef>
                <a:spcAft>
                  <a:spcPts val="0"/>
                </a:spcAft>
                <a:buClr>
                  <a:schemeClr val="dk1"/>
                </a:buClr>
                <a:buSzPts val="36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Discuss what will motivate youth to keep going</a:t>
              </a:r>
              <a:endParaRPr/>
            </a:p>
            <a:p>
              <a:pPr marL="571500" marR="0" lvl="1" indent="-342900" algn="l" rtl="0">
                <a:spcBef>
                  <a:spcPts val="1200"/>
                </a:spcBef>
                <a:spcAft>
                  <a:spcPts val="0"/>
                </a:spcAft>
                <a:buClr>
                  <a:schemeClr val="dk1"/>
                </a:buClr>
                <a:buSzPts val="3600"/>
                <a:buFont typeface="Arial"/>
                <a:buNone/>
              </a:pPr>
              <a:endParaRPr sz="2800" b="0" i="0" u="none" strike="noStrike" cap="none">
                <a:solidFill>
                  <a:srgbClr val="0A1F41"/>
                </a:solidFill>
                <a:latin typeface="Arial"/>
                <a:ea typeface="Arial"/>
                <a:cs typeface="Arial"/>
                <a:sym typeface="Arial"/>
              </a:endParaRPr>
            </a:p>
            <a:p>
              <a:pPr marL="571500" marR="0" lvl="1" indent="-571500" algn="l" rtl="0">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Identifying supports at each stage</a:t>
              </a:r>
              <a:endParaRPr/>
            </a:p>
          </p:txBody>
        </p:sp>
        <p:sp>
          <p:nvSpPr>
            <p:cNvPr id="1049" name="Google Shape;1049;p51"/>
            <p:cNvSpPr txBox="1"/>
            <p:nvPr/>
          </p:nvSpPr>
          <p:spPr>
            <a:xfrm>
              <a:off x="-411934" y="1031334"/>
              <a:ext cx="8021475" cy="90281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4848D1"/>
                  </a:solidFill>
                  <a:latin typeface="Poppins"/>
                  <a:ea typeface="Poppins"/>
                  <a:cs typeface="Poppins"/>
                  <a:sym typeface="Poppins"/>
                </a:rPr>
                <a:t>Goal Setting</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54"/>
        <p:cNvGrpSpPr/>
        <p:nvPr/>
      </p:nvGrpSpPr>
      <p:grpSpPr>
        <a:xfrm>
          <a:off x="0" y="0"/>
          <a:ext cx="0" cy="0"/>
          <a:chOff x="0" y="0"/>
          <a:chExt cx="0" cy="0"/>
        </a:xfrm>
      </p:grpSpPr>
      <p:sp>
        <p:nvSpPr>
          <p:cNvPr id="1055" name="Google Shape;1055;p5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56" name="Google Shape;1056;p5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57" name="Google Shape;1057;p5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58" name="Google Shape;1058;p52"/>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Education Planning Milestones</a:t>
            </a:r>
            <a:endParaRPr sz="7003" b="1">
              <a:solidFill>
                <a:srgbClr val="FED531"/>
              </a:solidFill>
              <a:latin typeface="Poppins"/>
              <a:ea typeface="Poppins"/>
              <a:cs typeface="Poppins"/>
              <a:sym typeface="Poppins"/>
            </a:endParaRPr>
          </a:p>
        </p:txBody>
      </p:sp>
      <p:sp>
        <p:nvSpPr>
          <p:cNvPr id="1060" name="Google Shape;1060;p52"/>
          <p:cNvSpPr txBox="1"/>
          <p:nvPr/>
        </p:nvSpPr>
        <p:spPr>
          <a:xfrm rot="-1797935">
            <a:off x="6789479" y="4083621"/>
            <a:ext cx="12254362"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FED531"/>
                </a:solidFill>
                <a:latin typeface="Poppins"/>
                <a:ea typeface="Poppins"/>
                <a:cs typeface="Poppins"/>
                <a:sym typeface="Poppins"/>
              </a:rPr>
              <a:t>Helping foster youth chart a course to their college pathway.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79"/>
        <p:cNvGrpSpPr/>
        <p:nvPr/>
      </p:nvGrpSpPr>
      <p:grpSpPr>
        <a:xfrm>
          <a:off x="0" y="0"/>
          <a:ext cx="0" cy="0"/>
          <a:chOff x="0" y="0"/>
          <a:chExt cx="0" cy="0"/>
        </a:xfrm>
      </p:grpSpPr>
      <p:sp>
        <p:nvSpPr>
          <p:cNvPr id="1080" name="Google Shape;1080;p5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81" name="Google Shape;1081;p5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82" name="Google Shape;1082;p54"/>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83" name="Google Shape;1083;p54"/>
          <p:cNvSpPr txBox="1"/>
          <p:nvPr/>
        </p:nvSpPr>
        <p:spPr>
          <a:xfrm rot="-1772599">
            <a:off x="5822614" y="3926995"/>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Helpful Tip!</a:t>
            </a:r>
            <a:endParaRPr sz="7003" b="1">
              <a:solidFill>
                <a:srgbClr val="FED531"/>
              </a:solidFill>
              <a:latin typeface="Poppins"/>
              <a:ea typeface="Poppins"/>
              <a:cs typeface="Poppins"/>
              <a:sym typeface="Poppins"/>
            </a:endParaRPr>
          </a:p>
        </p:txBody>
      </p:sp>
      <p:sp>
        <p:nvSpPr>
          <p:cNvPr id="1085" name="Google Shape;1085;p54"/>
          <p:cNvSpPr txBox="1"/>
          <p:nvPr/>
        </p:nvSpPr>
        <p:spPr>
          <a:xfrm>
            <a:off x="9158325" y="5869150"/>
            <a:ext cx="8255400" cy="1477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ED531"/>
                </a:solidFill>
                <a:latin typeface="Arial"/>
                <a:ea typeface="Arial"/>
                <a:cs typeface="Arial"/>
                <a:sym typeface="Arial"/>
              </a:rPr>
              <a:t>Every youth is different. </a:t>
            </a:r>
            <a:endParaRPr sz="4800">
              <a:solidFill>
                <a:srgbClr val="FED531"/>
              </a:solidFill>
              <a:latin typeface="Arial"/>
              <a:ea typeface="Arial"/>
              <a:cs typeface="Arial"/>
              <a:sym typeface="Arial"/>
            </a:endParaRPr>
          </a:p>
          <a:p>
            <a:pPr marL="0" marR="0" lvl="0" indent="0" algn="l" rtl="0">
              <a:spcBef>
                <a:spcPts val="0"/>
              </a:spcBef>
              <a:spcAft>
                <a:spcPts val="0"/>
              </a:spcAft>
              <a:buNone/>
            </a:pPr>
            <a:r>
              <a:rPr lang="en-US" sz="4800">
                <a:solidFill>
                  <a:srgbClr val="FED531"/>
                </a:solidFill>
                <a:latin typeface="Arial"/>
                <a:ea typeface="Arial"/>
                <a:cs typeface="Arial"/>
                <a:sym typeface="Arial"/>
              </a:rPr>
              <a:t>Meet youth where they are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090"/>
        <p:cNvGrpSpPr/>
        <p:nvPr/>
      </p:nvGrpSpPr>
      <p:grpSpPr>
        <a:xfrm>
          <a:off x="0" y="0"/>
          <a:ext cx="0" cy="0"/>
          <a:chOff x="0" y="0"/>
          <a:chExt cx="0" cy="0"/>
        </a:xfrm>
      </p:grpSpPr>
      <p:sp>
        <p:nvSpPr>
          <p:cNvPr id="1091" name="Google Shape;1091;p55"/>
          <p:cNvSpPr/>
          <p:nvPr/>
        </p:nvSpPr>
        <p:spPr>
          <a:xfrm>
            <a:off x="-1467157" y="-1058022"/>
            <a:ext cx="24791637" cy="11345022"/>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dirty="0"/>
          </a:p>
        </p:txBody>
      </p:sp>
      <p:sp>
        <p:nvSpPr>
          <p:cNvPr id="1092" name="Google Shape;1092;p55"/>
          <p:cNvSpPr txBox="1"/>
          <p:nvPr/>
        </p:nvSpPr>
        <p:spPr>
          <a:xfrm>
            <a:off x="2896922" y="518595"/>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Educational Planning </a:t>
            </a:r>
            <a:r>
              <a:rPr lang="en-US" sz="6000" b="1">
                <a:solidFill>
                  <a:schemeClr val="lt1"/>
                </a:solidFill>
                <a:latin typeface="Poppins"/>
                <a:ea typeface="Poppins"/>
                <a:cs typeface="Poppins"/>
                <a:sym typeface="Poppins"/>
              </a:rPr>
              <a:t>Milestones: Grade 6-8</a:t>
            </a:r>
            <a:endParaRPr/>
          </a:p>
        </p:txBody>
      </p:sp>
      <p:sp>
        <p:nvSpPr>
          <p:cNvPr id="1093" name="Google Shape;1093;p55"/>
          <p:cNvSpPr txBox="1"/>
          <p:nvPr/>
        </p:nvSpPr>
        <p:spPr>
          <a:xfrm>
            <a:off x="11667887" y="2833394"/>
            <a:ext cx="6298141" cy="2985433"/>
          </a:xfrm>
          <a:prstGeom prst="rect">
            <a:avLst/>
          </a:prstGeom>
          <a:noFill/>
          <a:ln w="92075" cap="flat" cmpd="sng">
            <a:solidFill>
              <a:srgbClr val="FFC000"/>
            </a:solidFill>
            <a:prstDash val="solid"/>
          </a:ln>
        </p:spPr>
        <p:txBody>
          <a:bodyPr spcFirstLastPara="1" wrap="square" lIns="0" tIns="0" rIns="0" bIns="0" anchor="ctr" anchorCtr="0">
            <a:spAutoFit/>
          </a:bodyPr>
          <a:lstStyle/>
          <a:p>
            <a:pPr marL="396875"/>
            <a:r>
              <a:rPr lang="en-US" sz="3600" b="1" dirty="0">
                <a:solidFill>
                  <a:schemeClr val="bg1"/>
                </a:solidFill>
                <a:latin typeface="Poppins"/>
                <a:cs typeface="Poppins"/>
              </a:rPr>
              <a:t>See</a:t>
            </a:r>
            <a:r>
              <a:rPr lang="en-US" sz="3600" b="1" dirty="0">
                <a:solidFill>
                  <a:schemeClr val="bg1"/>
                </a:solidFill>
                <a:latin typeface="Arial"/>
                <a:ea typeface="Arial"/>
                <a:cs typeface="Arial"/>
                <a:sym typeface="Arial"/>
              </a:rPr>
              <a:t> </a:t>
            </a:r>
            <a:r>
              <a:rPr lang="en-US" sz="3600" b="1" dirty="0">
                <a:solidFill>
                  <a:schemeClr val="bg1"/>
                </a:solidFill>
                <a:latin typeface="Poppins"/>
                <a:ea typeface="Poppins"/>
                <a:cs typeface="Poppins"/>
                <a:sym typeface="Poppins"/>
              </a:rPr>
              <a:t>Foster Youth Postsecondary Education Planning Guide for more information</a:t>
            </a:r>
          </a:p>
          <a:p>
            <a:pPr marL="396875"/>
            <a:endParaRPr dirty="0"/>
          </a:p>
        </p:txBody>
      </p:sp>
      <p:sp>
        <p:nvSpPr>
          <p:cNvPr id="1095" name="Google Shape;1095;p55"/>
          <p:cNvSpPr/>
          <p:nvPr/>
        </p:nvSpPr>
        <p:spPr>
          <a:xfrm>
            <a:off x="274182"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Meet with academic counselor</a:t>
            </a:r>
            <a:endParaRPr dirty="0">
              <a:latin typeface="+mn-lt"/>
            </a:endParaRPr>
          </a:p>
        </p:txBody>
      </p:sp>
      <p:sp>
        <p:nvSpPr>
          <p:cNvPr id="1096" name="Google Shape;1096;p55"/>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Maintain regular attendance</a:t>
            </a:r>
            <a:endParaRPr dirty="0">
              <a:latin typeface="+mn-lt"/>
            </a:endParaRPr>
          </a:p>
        </p:txBody>
      </p:sp>
      <p:sp>
        <p:nvSpPr>
          <p:cNvPr id="1097" name="Google Shape;1097;p55"/>
          <p:cNvSpPr/>
          <p:nvPr/>
        </p:nvSpPr>
        <p:spPr>
          <a:xfrm>
            <a:off x="12790417" y="7902006"/>
            <a:ext cx="5175611"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mn-lt"/>
                <a:ea typeface="Calibri"/>
                <a:cs typeface="Calibri"/>
                <a:sym typeface="Calibri"/>
              </a:rPr>
              <a:t>Build career awareness through extracurriculars, electives and more! </a:t>
            </a:r>
            <a:endParaRPr sz="1100" dirty="0">
              <a:latin typeface="+mn-lt"/>
            </a:endParaRPr>
          </a:p>
        </p:txBody>
      </p:sp>
      <p:sp>
        <p:nvSpPr>
          <p:cNvPr id="1098" name="Google Shape;1098;p55"/>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Seek tutoring as needed</a:t>
            </a:r>
            <a:endParaRPr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01"/>
        <p:cNvGrpSpPr/>
        <p:nvPr/>
      </p:nvGrpSpPr>
      <p:grpSpPr>
        <a:xfrm>
          <a:off x="0" y="0"/>
          <a:ext cx="0" cy="0"/>
          <a:chOff x="0" y="0"/>
          <a:chExt cx="0" cy="0"/>
        </a:xfrm>
      </p:grpSpPr>
      <p:pic>
        <p:nvPicPr>
          <p:cNvPr id="302" name="Google Shape;302;p5" descr="A person reading a book&#10;&#10;Description automatically generated with low confidence"/>
          <p:cNvPicPr preferRelativeResize="0"/>
          <p:nvPr/>
        </p:nvPicPr>
        <p:blipFill rotWithShape="1">
          <a:blip r:embed="rId3">
            <a:alphaModFix/>
          </a:blip>
          <a:srcRect r="7878"/>
          <a:stretch/>
        </p:blipFill>
        <p:spPr>
          <a:xfrm>
            <a:off x="-7010400" y="-318302"/>
            <a:ext cx="14855777" cy="10752336"/>
          </a:xfrm>
          <a:prstGeom prst="rect">
            <a:avLst/>
          </a:prstGeom>
          <a:noFill/>
          <a:ln>
            <a:noFill/>
          </a:ln>
        </p:spPr>
      </p:pic>
      <p:sp>
        <p:nvSpPr>
          <p:cNvPr id="303" name="Google Shape;303;p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304" name="Google Shape;304;p5"/>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305" name="Google Shape;305;p5"/>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306" name="Google Shape;306;p5"/>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Postsecondary </a:t>
            </a:r>
            <a:r>
              <a:rPr lang="en-US" sz="6000" b="1">
                <a:solidFill>
                  <a:schemeClr val="lt1"/>
                </a:solidFill>
                <a:latin typeface="Poppins"/>
                <a:ea typeface="Poppins"/>
                <a:cs typeface="Poppins"/>
                <a:sym typeface="Poppins"/>
              </a:rPr>
              <a:t>Education</a:t>
            </a:r>
            <a:endParaRPr/>
          </a:p>
        </p:txBody>
      </p:sp>
      <p:sp>
        <p:nvSpPr>
          <p:cNvPr id="307" name="Google Shape;307;p5"/>
          <p:cNvSpPr txBox="1"/>
          <p:nvPr/>
        </p:nvSpPr>
        <p:spPr>
          <a:xfrm>
            <a:off x="10813161" y="3498008"/>
            <a:ext cx="6057947" cy="1894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rgbClr val="FFFFFF"/>
                </a:solidFill>
                <a:latin typeface="Arial"/>
                <a:ea typeface="Arial"/>
                <a:cs typeface="Arial"/>
                <a:sym typeface="Arial"/>
              </a:rPr>
              <a:t>Any formal education after high school. </a:t>
            </a:r>
            <a:endParaRPr/>
          </a:p>
          <a:p>
            <a:pPr marL="0" marR="0" lvl="0" indent="0" algn="l" rtl="0">
              <a:lnSpc>
                <a:spcPct val="120000"/>
              </a:lnSpc>
              <a:spcBef>
                <a:spcPts val="0"/>
              </a:spcBef>
              <a:spcAft>
                <a:spcPts val="0"/>
              </a:spcAft>
              <a:buNone/>
            </a:pPr>
            <a:endParaRPr sz="2800">
              <a:solidFill>
                <a:srgbClr val="FFFFFF"/>
              </a:solidFill>
              <a:latin typeface="Arial"/>
              <a:ea typeface="Arial"/>
              <a:cs typeface="Arial"/>
              <a:sym typeface="Arial"/>
            </a:endParaRPr>
          </a:p>
        </p:txBody>
      </p:sp>
      <p:sp>
        <p:nvSpPr>
          <p:cNvPr id="309" name="Google Shape;309;p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04"/>
        <p:cNvGrpSpPr/>
        <p:nvPr/>
      </p:nvGrpSpPr>
      <p:grpSpPr>
        <a:xfrm>
          <a:off x="0" y="0"/>
          <a:ext cx="0" cy="0"/>
          <a:chOff x="0" y="0"/>
          <a:chExt cx="0" cy="0"/>
        </a:xfrm>
      </p:grpSpPr>
      <p:sp>
        <p:nvSpPr>
          <p:cNvPr id="1105" name="Google Shape;1105;p56"/>
          <p:cNvSpPr/>
          <p:nvPr/>
        </p:nvSpPr>
        <p:spPr>
          <a:xfrm>
            <a:off x="-1752600" y="-190500"/>
            <a:ext cx="22971549" cy="12138947"/>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106" name="Google Shape;1106;p56"/>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Educational Planning </a:t>
            </a:r>
            <a:r>
              <a:rPr lang="en-US" sz="6000" b="1">
                <a:solidFill>
                  <a:schemeClr val="lt1"/>
                </a:solidFill>
                <a:latin typeface="Poppins"/>
                <a:ea typeface="Poppins"/>
                <a:cs typeface="Poppins"/>
                <a:sym typeface="Poppins"/>
              </a:rPr>
              <a:t>Milestones: Grade 9</a:t>
            </a:r>
            <a:endParaRPr/>
          </a:p>
        </p:txBody>
      </p:sp>
      <p:sp>
        <p:nvSpPr>
          <p:cNvPr id="1108" name="Google Shape;1108;p56"/>
          <p:cNvSpPr/>
          <p:nvPr/>
        </p:nvSpPr>
        <p:spPr>
          <a:xfrm>
            <a:off x="21142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Meet with academic counselor</a:t>
            </a:r>
            <a:endParaRPr dirty="0">
              <a:latin typeface="+mn-lt"/>
            </a:endParaRPr>
          </a:p>
        </p:txBody>
      </p:sp>
      <p:sp>
        <p:nvSpPr>
          <p:cNvPr id="1109" name="Google Shape;1109;p56"/>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Maintain regular attendance</a:t>
            </a:r>
            <a:endParaRPr dirty="0">
              <a:latin typeface="+mj-lt"/>
            </a:endParaRPr>
          </a:p>
        </p:txBody>
      </p:sp>
      <p:sp>
        <p:nvSpPr>
          <p:cNvPr id="1110" name="Google Shape;1110;p56"/>
          <p:cNvSpPr/>
          <p:nvPr/>
        </p:nvSpPr>
        <p:spPr>
          <a:xfrm>
            <a:off x="12790417" y="7902006"/>
            <a:ext cx="5175611"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mn-lt"/>
                <a:ea typeface="Calibri"/>
                <a:cs typeface="Calibri"/>
                <a:sym typeface="Calibri"/>
              </a:rPr>
              <a:t>Build career awareness through extracurriculars, electives and more! </a:t>
            </a:r>
            <a:endParaRPr sz="1100" dirty="0">
              <a:latin typeface="+mn-lt"/>
            </a:endParaRPr>
          </a:p>
        </p:txBody>
      </p:sp>
      <p:sp>
        <p:nvSpPr>
          <p:cNvPr id="1111" name="Google Shape;1111;p56"/>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Seek tutoring as needed</a:t>
            </a:r>
            <a:endParaRPr dirty="0">
              <a:latin typeface="+mj-lt"/>
            </a:endParaRPr>
          </a:p>
        </p:txBody>
      </p:sp>
      <p:sp>
        <p:nvSpPr>
          <p:cNvPr id="1112" name="Google Shape;1112;p56"/>
          <p:cNvSpPr/>
          <p:nvPr/>
        </p:nvSpPr>
        <p:spPr>
          <a:xfrm>
            <a:off x="2537043"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n-lt"/>
                <a:ea typeface="Calibri"/>
                <a:cs typeface="Calibri"/>
                <a:sym typeface="Calibri"/>
              </a:rPr>
              <a:t>Enroll in “A-G” courses</a:t>
            </a:r>
            <a:endParaRPr dirty="0">
              <a:latin typeface="+mn-lt"/>
            </a:endParaRPr>
          </a:p>
        </p:txBody>
      </p:sp>
      <p:sp>
        <p:nvSpPr>
          <p:cNvPr id="1113" name="Google Shape;1113;p56"/>
          <p:cNvSpPr/>
          <p:nvPr/>
        </p:nvSpPr>
        <p:spPr>
          <a:xfrm>
            <a:off x="7117945"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j-lt"/>
                <a:ea typeface="Calibri"/>
                <a:cs typeface="Calibri"/>
                <a:sym typeface="Calibri"/>
              </a:rPr>
              <a:t>Visit a college campus</a:t>
            </a:r>
            <a:endParaRPr dirty="0">
              <a:latin typeface="+mj-lt"/>
            </a:endParaRPr>
          </a:p>
        </p:txBody>
      </p:sp>
      <p:sp>
        <p:nvSpPr>
          <p:cNvPr id="1114" name="Google Shape;1114;p56"/>
          <p:cNvSpPr/>
          <p:nvPr/>
        </p:nvSpPr>
        <p:spPr>
          <a:xfrm>
            <a:off x="11698847" y="576072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Join an academic enrichment program</a:t>
            </a:r>
            <a:endParaRPr sz="1200" dirty="0">
              <a:latin typeface="+mj-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19"/>
        <p:cNvGrpSpPr/>
        <p:nvPr/>
      </p:nvGrpSpPr>
      <p:grpSpPr>
        <a:xfrm>
          <a:off x="0" y="0"/>
          <a:ext cx="0" cy="0"/>
          <a:chOff x="0" y="0"/>
          <a:chExt cx="0" cy="0"/>
        </a:xfrm>
      </p:grpSpPr>
      <p:sp>
        <p:nvSpPr>
          <p:cNvPr id="1120" name="Google Shape;1120;p57"/>
          <p:cNvSpPr/>
          <p:nvPr/>
        </p:nvSpPr>
        <p:spPr>
          <a:xfrm>
            <a:off x="-1066800" y="-419100"/>
            <a:ext cx="22285749" cy="12367547"/>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121" name="Google Shape;1121;p57"/>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Educational Planning </a:t>
            </a:r>
            <a:r>
              <a:rPr lang="en-US" sz="6000" b="1">
                <a:solidFill>
                  <a:schemeClr val="lt1"/>
                </a:solidFill>
                <a:latin typeface="Poppins"/>
                <a:ea typeface="Poppins"/>
                <a:cs typeface="Poppins"/>
                <a:sym typeface="Poppins"/>
              </a:rPr>
              <a:t>Milestones: Grade 10</a:t>
            </a:r>
            <a:endParaRPr/>
          </a:p>
        </p:txBody>
      </p:sp>
      <p:sp>
        <p:nvSpPr>
          <p:cNvPr id="1123" name="Google Shape;1123;p57"/>
          <p:cNvSpPr/>
          <p:nvPr/>
        </p:nvSpPr>
        <p:spPr>
          <a:xfrm>
            <a:off x="21142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n-lt"/>
                <a:ea typeface="Calibri"/>
                <a:cs typeface="Calibri"/>
                <a:sym typeface="Calibri"/>
              </a:rPr>
              <a:t>Meet with academic counselor</a:t>
            </a:r>
            <a:endParaRPr dirty="0">
              <a:latin typeface="+mn-lt"/>
            </a:endParaRPr>
          </a:p>
        </p:txBody>
      </p:sp>
      <p:sp>
        <p:nvSpPr>
          <p:cNvPr id="1124" name="Google Shape;1124;p57"/>
          <p:cNvSpPr/>
          <p:nvPr/>
        </p:nvSpPr>
        <p:spPr>
          <a:xfrm>
            <a:off x="4450989" y="7854198"/>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Maintain regular attendance</a:t>
            </a:r>
            <a:endParaRPr dirty="0">
              <a:latin typeface="+mj-lt"/>
            </a:endParaRPr>
          </a:p>
        </p:txBody>
      </p:sp>
      <p:sp>
        <p:nvSpPr>
          <p:cNvPr id="1125" name="Google Shape;1125;p57"/>
          <p:cNvSpPr/>
          <p:nvPr/>
        </p:nvSpPr>
        <p:spPr>
          <a:xfrm>
            <a:off x="12790417" y="7902006"/>
            <a:ext cx="5175611"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mj-lt"/>
                <a:ea typeface="Calibri"/>
                <a:cs typeface="Calibri"/>
                <a:sym typeface="Calibri"/>
              </a:rPr>
              <a:t>Build career awareness through extracurriculars, electives and more! </a:t>
            </a:r>
            <a:endParaRPr sz="1100" dirty="0">
              <a:latin typeface="+mj-lt"/>
            </a:endParaRPr>
          </a:p>
        </p:txBody>
      </p:sp>
      <p:sp>
        <p:nvSpPr>
          <p:cNvPr id="1126" name="Google Shape;1126;p57"/>
          <p:cNvSpPr/>
          <p:nvPr/>
        </p:nvSpPr>
        <p:spPr>
          <a:xfrm>
            <a:off x="8613610" y="7878733"/>
            <a:ext cx="4052110" cy="1972232"/>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mj-lt"/>
                <a:ea typeface="Calibri"/>
                <a:cs typeface="Calibri"/>
                <a:sym typeface="Calibri"/>
              </a:rPr>
              <a:t>Seek tutoring as needed</a:t>
            </a:r>
            <a:endParaRPr dirty="0">
              <a:latin typeface="+mj-lt"/>
            </a:endParaRPr>
          </a:p>
        </p:txBody>
      </p:sp>
      <p:sp>
        <p:nvSpPr>
          <p:cNvPr id="1127" name="Google Shape;1127;p57"/>
          <p:cNvSpPr/>
          <p:nvPr/>
        </p:nvSpPr>
        <p:spPr>
          <a:xfrm>
            <a:off x="2537043"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n-lt"/>
                <a:ea typeface="Calibri"/>
                <a:cs typeface="Calibri"/>
                <a:sym typeface="Calibri"/>
              </a:rPr>
              <a:t>Enroll in “A-G” courses</a:t>
            </a:r>
            <a:endParaRPr dirty="0">
              <a:latin typeface="+mn-lt"/>
            </a:endParaRPr>
          </a:p>
        </p:txBody>
      </p:sp>
      <p:sp>
        <p:nvSpPr>
          <p:cNvPr id="1128" name="Google Shape;1128;p57"/>
          <p:cNvSpPr/>
          <p:nvPr/>
        </p:nvSpPr>
        <p:spPr>
          <a:xfrm>
            <a:off x="7117945" y="575310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1" i="0" u="none" strike="noStrike" cap="none" dirty="0">
                <a:solidFill>
                  <a:srgbClr val="FFFFFF"/>
                </a:solidFill>
                <a:latin typeface="+mn-lt"/>
                <a:ea typeface="Calibri"/>
                <a:cs typeface="Calibri"/>
                <a:sym typeface="Calibri"/>
              </a:rPr>
              <a:t>Visit a college campus</a:t>
            </a:r>
            <a:endParaRPr dirty="0">
              <a:latin typeface="+mn-lt"/>
            </a:endParaRPr>
          </a:p>
        </p:txBody>
      </p:sp>
      <p:sp>
        <p:nvSpPr>
          <p:cNvPr id="1129" name="Google Shape;1129;p57"/>
          <p:cNvSpPr/>
          <p:nvPr/>
        </p:nvSpPr>
        <p:spPr>
          <a:xfrm>
            <a:off x="11698847" y="5760720"/>
            <a:ext cx="4052110" cy="192442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n-lt"/>
                <a:ea typeface="Calibri"/>
                <a:cs typeface="Calibri"/>
                <a:sym typeface="Calibri"/>
              </a:rPr>
              <a:t>Join an academic enrichment program</a:t>
            </a:r>
            <a:endParaRPr sz="1200" dirty="0">
              <a:latin typeface="+mn-lt"/>
            </a:endParaRPr>
          </a:p>
        </p:txBody>
      </p:sp>
      <p:sp>
        <p:nvSpPr>
          <p:cNvPr id="1130" name="Google Shape;1130;p57"/>
          <p:cNvSpPr/>
          <p:nvPr/>
        </p:nvSpPr>
        <p:spPr>
          <a:xfrm>
            <a:off x="7074184" y="3793981"/>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Find a summer job or internship</a:t>
            </a:r>
            <a:endParaRPr sz="1200" dirty="0">
              <a:latin typeface="+mj-lt"/>
            </a:endParaRPr>
          </a:p>
        </p:txBody>
      </p:sp>
      <p:sp>
        <p:nvSpPr>
          <p:cNvPr id="1131" name="Google Shape;1131;p57"/>
          <p:cNvSpPr/>
          <p:nvPr/>
        </p:nvSpPr>
        <p:spPr>
          <a:xfrm>
            <a:off x="2966495" y="3825011"/>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Enroll in dual enrollment courses</a:t>
            </a:r>
            <a:endParaRPr sz="1200" dirty="0">
              <a:latin typeface="+mj-lt"/>
            </a:endParaRPr>
          </a:p>
        </p:txBody>
      </p:sp>
      <p:sp>
        <p:nvSpPr>
          <p:cNvPr id="1132" name="Google Shape;1132;p57"/>
          <p:cNvSpPr/>
          <p:nvPr/>
        </p:nvSpPr>
        <p:spPr>
          <a:xfrm>
            <a:off x="11222839" y="3813498"/>
            <a:ext cx="3890682" cy="166956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200" b="1" i="0" u="none" strike="noStrike" cap="none" dirty="0">
                <a:solidFill>
                  <a:srgbClr val="FFFFFF"/>
                </a:solidFill>
                <a:latin typeface="+mj-lt"/>
                <a:ea typeface="Calibri"/>
                <a:cs typeface="Calibri"/>
                <a:sym typeface="Calibri"/>
              </a:rPr>
              <a:t>Take any practice tests like the PSAT </a:t>
            </a:r>
            <a:endParaRPr sz="1200" dirty="0">
              <a:latin typeface="+mj-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37"/>
        <p:cNvGrpSpPr/>
        <p:nvPr/>
      </p:nvGrpSpPr>
      <p:grpSpPr>
        <a:xfrm>
          <a:off x="0" y="0"/>
          <a:ext cx="0" cy="0"/>
          <a:chOff x="0" y="0"/>
          <a:chExt cx="0" cy="0"/>
        </a:xfrm>
      </p:grpSpPr>
      <p:sp>
        <p:nvSpPr>
          <p:cNvPr id="1138" name="Google Shape;1138;p58"/>
          <p:cNvSpPr/>
          <p:nvPr/>
        </p:nvSpPr>
        <p:spPr>
          <a:xfrm rot="-454364">
            <a:off x="8327166" y="-1213196"/>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39" name="Google Shape;1139;p58"/>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140" name="Google Shape;1140;p58"/>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142" name="Google Shape;1142;p58"/>
          <p:cNvSpPr txBox="1"/>
          <p:nvPr/>
        </p:nvSpPr>
        <p:spPr>
          <a:xfrm>
            <a:off x="1092653" y="1406919"/>
            <a:ext cx="5804700" cy="2462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a:solidFill>
                  <a:srgbClr val="4848D1"/>
                </a:solidFill>
                <a:latin typeface="Poppins"/>
                <a:ea typeface="Poppins"/>
                <a:cs typeface="Poppins"/>
                <a:sym typeface="Poppins"/>
              </a:rPr>
              <a:t>Financial Aid Guide for California Foster and Unaccompanied Homeless Youth</a:t>
            </a:r>
            <a:endParaRPr sz="1200" dirty="0"/>
          </a:p>
        </p:txBody>
      </p:sp>
      <p:sp>
        <p:nvSpPr>
          <p:cNvPr id="1143" name="Google Shape;1143;p58"/>
          <p:cNvSpPr txBox="1"/>
          <p:nvPr/>
        </p:nvSpPr>
        <p:spPr>
          <a:xfrm rot="-168126">
            <a:off x="5805296" y="9070804"/>
            <a:ext cx="141738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FED531"/>
                </a:solidFill>
                <a:latin typeface="Arial"/>
                <a:ea typeface="Arial"/>
                <a:cs typeface="Arial"/>
                <a:sym typeface="Arial"/>
              </a:rPr>
              <a:t>Available at: www.jbay.org/resources/financial-aid-guide/</a:t>
            </a:r>
            <a:endParaRPr/>
          </a:p>
          <a:p>
            <a:pPr marL="0" marR="0" lvl="0" indent="0" algn="l" rtl="0">
              <a:spcBef>
                <a:spcPts val="0"/>
              </a:spcBef>
              <a:spcAft>
                <a:spcPts val="0"/>
              </a:spcAft>
              <a:buNone/>
            </a:pPr>
            <a:endParaRPr sz="1800" b="1" u="sng">
              <a:solidFill>
                <a:srgbClr val="FED531"/>
              </a:solidFill>
              <a:latin typeface="Arial"/>
              <a:ea typeface="Arial"/>
              <a:cs typeface="Arial"/>
              <a:sym typeface="Arial"/>
            </a:endParaRPr>
          </a:p>
        </p:txBody>
      </p:sp>
      <p:sp>
        <p:nvSpPr>
          <p:cNvPr id="1144" name="Google Shape;1144;p58"/>
          <p:cNvSpPr txBox="1"/>
          <p:nvPr/>
        </p:nvSpPr>
        <p:spPr>
          <a:xfrm>
            <a:off x="837596" y="4071350"/>
            <a:ext cx="7033972" cy="4431983"/>
          </a:xfrm>
          <a:prstGeom prst="rect">
            <a:avLst/>
          </a:prstGeom>
          <a:noFill/>
          <a:ln>
            <a:noFill/>
          </a:ln>
        </p:spPr>
        <p:txBody>
          <a:bodyPr spcFirstLastPara="1" wrap="square" lIns="0" tIns="0" rIns="0" bIns="0" anchor="t" anchorCtr="0">
            <a:spAutoFit/>
          </a:bodyPr>
          <a:lstStyle/>
          <a:p>
            <a:pPr marL="571500" lvl="1" indent="-571500">
              <a:buClr>
                <a:srgbClr val="0A1F41"/>
              </a:buClr>
              <a:buSzPts val="3600"/>
              <a:buFont typeface="Arial"/>
              <a:buChar char="•"/>
            </a:pPr>
            <a:r>
              <a:rPr lang="en-US" sz="3200" b="0" i="0" u="none" strike="noStrike" cap="none" dirty="0">
                <a:solidFill>
                  <a:srgbClr val="0A1F41"/>
                </a:solidFill>
                <a:latin typeface="Arial"/>
                <a:ea typeface="Arial"/>
                <a:cs typeface="Arial"/>
                <a:sym typeface="Arial"/>
              </a:rPr>
              <a:t>Use the </a:t>
            </a:r>
            <a:r>
              <a:rPr lang="en-US" sz="3200" b="1" i="0" u="none" strike="noStrike" cap="none" dirty="0">
                <a:solidFill>
                  <a:srgbClr val="F4592F"/>
                </a:solidFill>
                <a:latin typeface="Arial"/>
                <a:ea typeface="Arial"/>
                <a:cs typeface="Arial"/>
                <a:sym typeface="Arial"/>
              </a:rPr>
              <a:t>Financial Aid Guide </a:t>
            </a:r>
            <a:r>
              <a:rPr lang="en-US" sz="3200" b="0" i="0" u="none" strike="noStrike" cap="none" dirty="0">
                <a:solidFill>
                  <a:srgbClr val="0A1F41"/>
                </a:solidFill>
                <a:latin typeface="Arial"/>
                <a:ea typeface="Arial"/>
                <a:cs typeface="Arial"/>
                <a:sym typeface="Arial"/>
              </a:rPr>
              <a:t>for step-by-step information on completing the </a:t>
            </a:r>
            <a:r>
              <a:rPr lang="en-US" sz="3200" dirty="0">
                <a:solidFill>
                  <a:srgbClr val="0A1F41"/>
                </a:solidFill>
              </a:rPr>
              <a:t>financial aid applications</a:t>
            </a:r>
            <a:r>
              <a:rPr lang="en-US" sz="3200" b="0" i="0" u="none" strike="noStrike" cap="none" dirty="0">
                <a:solidFill>
                  <a:srgbClr val="0A1F41"/>
                </a:solidFill>
                <a:latin typeface="Arial"/>
                <a:ea typeface="Arial"/>
                <a:cs typeface="Arial"/>
                <a:sym typeface="Arial"/>
              </a:rPr>
              <a:t>, what to do after </a:t>
            </a:r>
            <a:r>
              <a:rPr lang="en-US" sz="3200" dirty="0">
                <a:solidFill>
                  <a:srgbClr val="0A1F41"/>
                </a:solidFill>
              </a:rPr>
              <a:t>they apply</a:t>
            </a:r>
            <a:r>
              <a:rPr lang="en-US" sz="3200" b="0" i="0" u="none" strike="noStrike" cap="none" dirty="0">
                <a:solidFill>
                  <a:srgbClr val="0A1F41"/>
                </a:solidFill>
                <a:latin typeface="Arial"/>
                <a:ea typeface="Arial"/>
                <a:cs typeface="Arial"/>
                <a:sym typeface="Arial"/>
              </a:rPr>
              <a:t> to ensure maximum </a:t>
            </a:r>
            <a:r>
              <a:rPr lang="en-US" sz="3200" dirty="0">
                <a:solidFill>
                  <a:srgbClr val="0A1F41"/>
                </a:solidFill>
              </a:rPr>
              <a:t>financial aid</a:t>
            </a:r>
            <a:r>
              <a:rPr lang="en-US" sz="3200" b="0" i="0" u="none" strike="noStrike" cap="none" dirty="0">
                <a:solidFill>
                  <a:srgbClr val="0A1F41"/>
                </a:solidFill>
                <a:latin typeface="Arial"/>
                <a:ea typeface="Arial"/>
                <a:cs typeface="Arial"/>
                <a:sym typeface="Arial"/>
              </a:rPr>
              <a:t> awards, and how to stay in good standing and keep getting financial assistance for school</a:t>
            </a:r>
          </a:p>
        </p:txBody>
      </p:sp>
      <p:pic>
        <p:nvPicPr>
          <p:cNvPr id="4" name="Picture 3" descr="A cover of a book with people in graduation gowns&#10;&#10;Description automatically generated">
            <a:extLst>
              <a:ext uri="{FF2B5EF4-FFF2-40B4-BE49-F238E27FC236}">
                <a16:creationId xmlns:a16="http://schemas.microsoft.com/office/drawing/2014/main" id="{0D770784-327E-BC5D-5319-D35F072CC578}"/>
              </a:ext>
            </a:extLst>
          </p:cNvPr>
          <p:cNvPicPr>
            <a:picLocks noChangeAspect="1"/>
          </p:cNvPicPr>
          <p:nvPr/>
        </p:nvPicPr>
        <p:blipFill>
          <a:blip r:embed="rId3"/>
          <a:stretch>
            <a:fillRect/>
          </a:stretch>
        </p:blipFill>
        <p:spPr>
          <a:xfrm>
            <a:off x="10421731" y="409651"/>
            <a:ext cx="6280271" cy="809368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50"/>
        <p:cNvGrpSpPr/>
        <p:nvPr/>
      </p:nvGrpSpPr>
      <p:grpSpPr>
        <a:xfrm>
          <a:off x="0" y="0"/>
          <a:ext cx="0" cy="0"/>
          <a:chOff x="0" y="0"/>
          <a:chExt cx="0" cy="0"/>
        </a:xfrm>
      </p:grpSpPr>
      <p:sp>
        <p:nvSpPr>
          <p:cNvPr id="1151" name="Google Shape;1151;p59"/>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1152" name="Google Shape;1152;p59"/>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1153" name="Google Shape;1153;p59"/>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1154" name="Google Shape;1154;p59"/>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1156" name="Google Shape;1156;p59"/>
          <p:cNvSpPr txBox="1"/>
          <p:nvPr/>
        </p:nvSpPr>
        <p:spPr>
          <a:xfrm>
            <a:off x="4343400" y="5042444"/>
            <a:ext cx="8877300" cy="1754326"/>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Tips for caregivers from youth. </a:t>
            </a:r>
            <a:endParaRPr sz="5400">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61"/>
        <p:cNvGrpSpPr/>
        <p:nvPr/>
      </p:nvGrpSpPr>
      <p:grpSpPr>
        <a:xfrm>
          <a:off x="0" y="0"/>
          <a:ext cx="0" cy="0"/>
          <a:chOff x="0" y="0"/>
          <a:chExt cx="0" cy="0"/>
        </a:xfrm>
      </p:grpSpPr>
      <p:sp>
        <p:nvSpPr>
          <p:cNvPr id="1162" name="Google Shape;1162;p6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63" name="Google Shape;1163;p6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64" name="Google Shape;1164;p6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65" name="Google Shape;1165;p60"/>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Help is Available for Caregivers</a:t>
            </a:r>
            <a:endParaRPr sz="7003" b="1">
              <a:solidFill>
                <a:srgbClr val="FED531"/>
              </a:solidFill>
              <a:latin typeface="Poppins"/>
              <a:ea typeface="Poppins"/>
              <a:cs typeface="Poppins"/>
              <a:sym typeface="Poppi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1"/>
        <p:cNvGrpSpPr/>
        <p:nvPr/>
      </p:nvGrpSpPr>
      <p:grpSpPr>
        <a:xfrm>
          <a:off x="0" y="0"/>
          <a:ext cx="0" cy="0"/>
          <a:chOff x="0" y="0"/>
          <a:chExt cx="0" cy="0"/>
        </a:xfrm>
      </p:grpSpPr>
      <p:sp>
        <p:nvSpPr>
          <p:cNvPr id="1172" name="Google Shape;1172;p61"/>
          <p:cNvSpPr/>
          <p:nvPr/>
        </p:nvSpPr>
        <p:spPr>
          <a:xfrm>
            <a:off x="9227502" y="-591058"/>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592F"/>
              </a:solidFill>
              <a:latin typeface="Poppins"/>
              <a:ea typeface="Poppins"/>
              <a:cs typeface="Poppins"/>
              <a:sym typeface="Poppins"/>
            </a:endParaRPr>
          </a:p>
        </p:txBody>
      </p:sp>
      <p:sp>
        <p:nvSpPr>
          <p:cNvPr id="1173" name="Google Shape;1173;p6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174" name="Google Shape;1174;p61"/>
          <p:cNvSpPr txBox="1"/>
          <p:nvPr/>
        </p:nvSpPr>
        <p:spPr>
          <a:xfrm>
            <a:off x="9939345" y="840417"/>
            <a:ext cx="7320000" cy="1354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4592F"/>
                </a:solidFill>
                <a:latin typeface="Poppins"/>
                <a:ea typeface="Poppins"/>
                <a:cs typeface="Poppins"/>
                <a:sym typeface="Poppins"/>
              </a:rPr>
              <a:t>Help is Available at the K-12 Districts</a:t>
            </a:r>
            <a:endParaRPr/>
          </a:p>
        </p:txBody>
      </p:sp>
      <p:sp>
        <p:nvSpPr>
          <p:cNvPr id="1175" name="Google Shape;1175;p61"/>
          <p:cNvSpPr txBox="1"/>
          <p:nvPr/>
        </p:nvSpPr>
        <p:spPr>
          <a:xfrm>
            <a:off x="17259300" y="460570"/>
            <a:ext cx="489049" cy="30670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a:solidFill>
                  <a:srgbClr val="FED531"/>
                </a:solidFill>
                <a:latin typeface="Arial"/>
                <a:ea typeface="Arial"/>
                <a:cs typeface="Arial"/>
                <a:sym typeface="Arial"/>
              </a:rPr>
              <a:t>— 61</a:t>
            </a:r>
            <a:endParaRPr sz="1800">
              <a:solidFill>
                <a:srgbClr val="FED531"/>
              </a:solidFill>
              <a:latin typeface="Arial"/>
              <a:ea typeface="Arial"/>
              <a:cs typeface="Arial"/>
              <a:sym typeface="Arial"/>
            </a:endParaRPr>
          </a:p>
        </p:txBody>
      </p:sp>
      <p:sp>
        <p:nvSpPr>
          <p:cNvPr id="1176" name="Google Shape;1176;p61"/>
          <p:cNvSpPr/>
          <p:nvPr/>
        </p:nvSpPr>
        <p:spPr>
          <a:xfrm rot="-413588">
            <a:off x="-1030826" y="-1223484"/>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177" name="Google Shape;1177;p61"/>
          <p:cNvSpPr txBox="1"/>
          <p:nvPr/>
        </p:nvSpPr>
        <p:spPr>
          <a:xfrm>
            <a:off x="9733658" y="2516794"/>
            <a:ext cx="7525800" cy="4837222"/>
          </a:xfrm>
          <a:prstGeom prst="rect">
            <a:avLst/>
          </a:prstGeom>
          <a:noFill/>
          <a:ln>
            <a:noFill/>
          </a:ln>
        </p:spPr>
        <p:txBody>
          <a:bodyPr spcFirstLastPara="1" wrap="square" lIns="0" tIns="0" rIns="0" bIns="0" anchor="t" anchorCtr="0">
            <a:spAutoFit/>
          </a:bodyPr>
          <a:lstStyle/>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rPr>
              <a:t>Academic Counselors</a:t>
            </a:r>
            <a:endParaRPr dirty="0"/>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hlinkClick r:id="rId3"/>
              </a:rPr>
              <a:t>Foster Youth District Liaison (AB 490 Liaison)</a:t>
            </a:r>
            <a:endParaRPr lang="en-US" sz="3600" dirty="0">
              <a:solidFill>
                <a:srgbClr val="4848D1"/>
              </a:solidFill>
              <a:latin typeface="Arial"/>
              <a:ea typeface="Arial"/>
              <a:cs typeface="Arial"/>
            </a:endParaRPr>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hlinkClick r:id="rId4"/>
              </a:rPr>
              <a:t>County Office of Education Foster Youth Services Coordinating Program (FYSCP)</a:t>
            </a:r>
            <a:endParaRPr lang="en-US" sz="3600" dirty="0">
              <a:solidFill>
                <a:srgbClr val="4848D1"/>
              </a:solidFill>
              <a:latin typeface="Arial"/>
              <a:ea typeface="Arial"/>
              <a:cs typeface="Arial"/>
            </a:endParaRPr>
          </a:p>
          <a:p>
            <a:pPr marL="457200" marR="0" lvl="0" indent="-457200" algn="l" rtl="0">
              <a:lnSpc>
                <a:spcPct val="93333"/>
              </a:lnSpc>
              <a:spcBef>
                <a:spcPts val="0"/>
              </a:spcBef>
              <a:spcAft>
                <a:spcPts val="0"/>
              </a:spcAft>
              <a:buClr>
                <a:srgbClr val="4848D1"/>
              </a:buClr>
              <a:buSzPts val="3600"/>
              <a:buFont typeface="Arial"/>
              <a:buChar char="•"/>
            </a:pPr>
            <a:endParaRPr lang="en-US" sz="3600" dirty="0">
              <a:solidFill>
                <a:srgbClr val="4848D1"/>
              </a:solidFill>
              <a:latin typeface="Arial"/>
              <a:ea typeface="Arial"/>
              <a:cs typeface="Arial"/>
              <a:sym typeface="Arial"/>
            </a:endParaRPr>
          </a:p>
          <a:p>
            <a:pPr marL="457200" lvl="1" indent="-457200">
              <a:lnSpc>
                <a:spcPct val="93333"/>
              </a:lnSpc>
              <a:buClr>
                <a:srgbClr val="4848D1"/>
              </a:buClr>
              <a:buSzPts val="3600"/>
              <a:buFont typeface="Arial"/>
              <a:buChar char="•"/>
            </a:pPr>
            <a:endParaRPr dirty="0"/>
          </a:p>
        </p:txBody>
      </p:sp>
      <p:sp>
        <p:nvSpPr>
          <p:cNvPr id="7" name="Rectangle 6" descr="Two people collaborating over books">
            <a:extLst>
              <a:ext uri="{FF2B5EF4-FFF2-40B4-BE49-F238E27FC236}">
                <a16:creationId xmlns:a16="http://schemas.microsoft.com/office/drawing/2014/main" id="{87F5FC5A-2821-DE7C-1678-4516DECE202C}"/>
              </a:ext>
            </a:extLst>
          </p:cNvPr>
          <p:cNvSpPr/>
          <p:nvPr/>
        </p:nvSpPr>
        <p:spPr>
          <a:xfrm>
            <a:off x="-389106" y="1540635"/>
            <a:ext cx="9616608" cy="6895169"/>
          </a:xfrm>
          <a:prstGeom prst="rect">
            <a:avLst/>
          </a:prstGeom>
          <a:blipFill dpi="0" rotWithShape="1">
            <a:blip r:embed="rId5">
              <a:extLst>
                <a:ext uri="{28A0092B-C50C-407E-A947-70E740481C1C}">
                  <a14:useLocalDpi xmlns:a14="http://schemas.microsoft.com/office/drawing/2010/main" val="0"/>
                </a:ext>
              </a:extLst>
            </a:blip>
            <a:srcRect/>
            <a:stretch>
              <a:fillRect l="-3775" r="-37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84"/>
        <p:cNvGrpSpPr/>
        <p:nvPr/>
      </p:nvGrpSpPr>
      <p:grpSpPr>
        <a:xfrm>
          <a:off x="0" y="0"/>
          <a:ext cx="0" cy="0"/>
          <a:chOff x="0" y="0"/>
          <a:chExt cx="0" cy="0"/>
        </a:xfrm>
      </p:grpSpPr>
      <p:sp>
        <p:nvSpPr>
          <p:cNvPr id="1185" name="Google Shape;1185;p62"/>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a:solidFill>
                  <a:srgbClr val="FED531"/>
                </a:solidFill>
                <a:latin typeface="Poppins"/>
                <a:ea typeface="Poppins"/>
                <a:cs typeface="Poppins"/>
                <a:sym typeface="Poppins"/>
              </a:rPr>
              <a:t>Independent Living Program </a:t>
            </a:r>
            <a:r>
              <a:rPr lang="en-US" sz="6000" b="1">
                <a:solidFill>
                  <a:schemeClr val="lt1"/>
                </a:solidFill>
                <a:latin typeface="Poppins"/>
                <a:ea typeface="Poppins"/>
                <a:cs typeface="Poppins"/>
                <a:sym typeface="Poppins"/>
              </a:rPr>
              <a:t>(ILP)</a:t>
            </a:r>
            <a:endParaRPr/>
          </a:p>
        </p:txBody>
      </p:sp>
      <p:grpSp>
        <p:nvGrpSpPr>
          <p:cNvPr id="1187" name="Google Shape;1187;p62"/>
          <p:cNvGrpSpPr/>
          <p:nvPr/>
        </p:nvGrpSpPr>
        <p:grpSpPr>
          <a:xfrm>
            <a:off x="1257301" y="2679612"/>
            <a:ext cx="15773397" cy="1539573"/>
            <a:chOff x="0" y="59075"/>
            <a:chExt cx="15773397" cy="1539573"/>
          </a:xfrm>
        </p:grpSpPr>
        <p:sp>
          <p:nvSpPr>
            <p:cNvPr id="1188" name="Google Shape;1188;p62"/>
            <p:cNvSpPr/>
            <p:nvPr/>
          </p:nvSpPr>
          <p:spPr>
            <a:xfrm>
              <a:off x="0" y="59075"/>
              <a:ext cx="15773397" cy="1539573"/>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txBox="1"/>
            <p:nvPr/>
          </p:nvSpPr>
          <p:spPr>
            <a:xfrm>
              <a:off x="75156" y="134231"/>
              <a:ext cx="15623086" cy="1389261"/>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lt1"/>
                  </a:solidFill>
                  <a:latin typeface="Arial"/>
                  <a:ea typeface="Arial"/>
                  <a:cs typeface="Arial"/>
                  <a:sym typeface="Arial"/>
                </a:rPr>
                <a:t>Youth suitably placed in foster care or Kin-Gap between the ages of 16-18 may be eligible to receive ILP services. Please contact an ILP Transition Coordinator to determine eligibility. </a:t>
              </a:r>
              <a:endParaRPr sz="3200" b="1">
                <a:solidFill>
                  <a:schemeClr val="lt1"/>
                </a:solidFill>
                <a:latin typeface="Arial"/>
                <a:ea typeface="Arial"/>
                <a:cs typeface="Arial"/>
                <a:sym typeface="Arial"/>
              </a:endParaRPr>
            </a:p>
          </p:txBody>
        </p:sp>
      </p:grpSp>
      <p:grpSp>
        <p:nvGrpSpPr>
          <p:cNvPr id="1190" name="Google Shape;1190;p62"/>
          <p:cNvGrpSpPr/>
          <p:nvPr/>
        </p:nvGrpSpPr>
        <p:grpSpPr>
          <a:xfrm>
            <a:off x="1257301" y="4409757"/>
            <a:ext cx="15773397" cy="1539573"/>
            <a:chOff x="0" y="1682169"/>
            <a:chExt cx="15773397" cy="1539573"/>
          </a:xfrm>
        </p:grpSpPr>
        <p:sp>
          <p:nvSpPr>
            <p:cNvPr id="1191" name="Google Shape;1191;p62"/>
            <p:cNvSpPr/>
            <p:nvPr/>
          </p:nvSpPr>
          <p:spPr>
            <a:xfrm>
              <a:off x="0" y="1682169"/>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2"/>
            <p:cNvSpPr txBox="1"/>
            <p:nvPr/>
          </p:nvSpPr>
          <p:spPr>
            <a:xfrm>
              <a:off x="75156" y="1757325"/>
              <a:ext cx="15623086" cy="1389261"/>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lt1"/>
                  </a:solidFill>
                  <a:latin typeface="Arial"/>
                  <a:ea typeface="Arial"/>
                  <a:cs typeface="Arial"/>
                  <a:sym typeface="Arial"/>
                </a:rPr>
                <a:t>ILP provides services related to postsecondary education, workforce development and housing.</a:t>
              </a:r>
              <a:endParaRPr sz="3200" b="1">
                <a:solidFill>
                  <a:schemeClr val="lt1"/>
                </a:solidFill>
                <a:latin typeface="Arial"/>
                <a:ea typeface="Arial"/>
                <a:cs typeface="Arial"/>
                <a:sym typeface="Arial"/>
              </a:endParaRPr>
            </a:p>
          </p:txBody>
        </p:sp>
      </p:grpSp>
      <p:grpSp>
        <p:nvGrpSpPr>
          <p:cNvPr id="1193" name="Google Shape;1193;p62"/>
          <p:cNvGrpSpPr/>
          <p:nvPr/>
        </p:nvGrpSpPr>
        <p:grpSpPr>
          <a:xfrm>
            <a:off x="1257300" y="6143859"/>
            <a:ext cx="15773400" cy="1539573"/>
            <a:chOff x="0" y="3305266"/>
            <a:chExt cx="15773400" cy="1688700"/>
          </a:xfrm>
        </p:grpSpPr>
        <p:sp>
          <p:nvSpPr>
            <p:cNvPr id="1194" name="Google Shape;1194;p62"/>
            <p:cNvSpPr/>
            <p:nvPr/>
          </p:nvSpPr>
          <p:spPr>
            <a:xfrm>
              <a:off x="0" y="3305266"/>
              <a:ext cx="15773400" cy="1688700"/>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2"/>
            <p:cNvSpPr txBox="1"/>
            <p:nvPr/>
          </p:nvSpPr>
          <p:spPr>
            <a:xfrm>
              <a:off x="58825" y="3409404"/>
              <a:ext cx="15623100" cy="1407900"/>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lt1"/>
                  </a:solidFill>
                  <a:latin typeface="Arial"/>
                  <a:ea typeface="Arial"/>
                  <a:cs typeface="Arial"/>
                  <a:sym typeface="Arial"/>
                </a:rPr>
                <a:t>Contact an ILP Transition Coordinator to learn more regarding resources and services available.</a:t>
              </a:r>
              <a:endParaRPr sz="3200" b="1">
                <a:solidFill>
                  <a:schemeClr val="lt1"/>
                </a:solidFill>
                <a:latin typeface="Arial"/>
                <a:ea typeface="Arial"/>
                <a:cs typeface="Arial"/>
                <a:sym typeface="Arial"/>
              </a:endParaRPr>
            </a:p>
          </p:txBody>
        </p:sp>
      </p:grpSp>
      <p:grpSp>
        <p:nvGrpSpPr>
          <p:cNvPr id="1196" name="Google Shape;1196;p62"/>
          <p:cNvGrpSpPr/>
          <p:nvPr/>
        </p:nvGrpSpPr>
        <p:grpSpPr>
          <a:xfrm>
            <a:off x="1257300" y="7877961"/>
            <a:ext cx="15773400" cy="1539600"/>
            <a:chOff x="-1" y="5196980"/>
            <a:chExt cx="15773400" cy="1539600"/>
          </a:xfrm>
        </p:grpSpPr>
        <p:sp>
          <p:nvSpPr>
            <p:cNvPr id="1197" name="Google Shape;1197;p62"/>
            <p:cNvSpPr/>
            <p:nvPr/>
          </p:nvSpPr>
          <p:spPr>
            <a:xfrm>
              <a:off x="-1" y="5196980"/>
              <a:ext cx="15773400" cy="1539600"/>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2"/>
            <p:cNvSpPr txBox="1"/>
            <p:nvPr/>
          </p:nvSpPr>
          <p:spPr>
            <a:xfrm>
              <a:off x="75156" y="5333466"/>
              <a:ext cx="15623100" cy="1162646"/>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a:solidFill>
                    <a:schemeClr val="bg1"/>
                  </a:solidFill>
                  <a:latin typeface="Arial"/>
                  <a:ea typeface="Arial"/>
                  <a:cs typeface="Arial"/>
                  <a:sym typeface="Arial"/>
                </a:rPr>
                <a:t>Visit </a:t>
              </a:r>
              <a:r>
                <a:rPr lang="en-US" sz="3200" b="1">
                  <a:solidFill>
                    <a:schemeClr val="bg1"/>
                  </a:solidFill>
                  <a:sym typeface="Calibri"/>
                  <a:hlinkClick r:id="rId3">
                    <a:extLst>
                      <a:ext uri="{A12FA001-AC4F-418D-AE19-62706E023703}">
                        <ahyp:hlinkClr xmlns:ahyp="http://schemas.microsoft.com/office/drawing/2018/hyperlinkcolor" val="tx"/>
                      </a:ext>
                    </a:extLst>
                  </a:hlinkClick>
                </a:rPr>
                <a:t>https://jbay.org/resources/ilp-roster/</a:t>
              </a:r>
              <a:r>
                <a:rPr lang="en-US" sz="3200" b="1">
                  <a:solidFill>
                    <a:schemeClr val="bg1"/>
                  </a:solidFill>
                  <a:sym typeface="Calibri"/>
                </a:rPr>
                <a:t> for ILP contact information by county. </a:t>
              </a:r>
              <a:endParaRPr sz="3200" b="1">
                <a:solidFill>
                  <a:schemeClr val="bg1"/>
                </a:solidFil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3"/>
        <p:cNvGrpSpPr/>
        <p:nvPr/>
      </p:nvGrpSpPr>
      <p:grpSpPr>
        <a:xfrm>
          <a:off x="0" y="0"/>
          <a:ext cx="0" cy="0"/>
          <a:chOff x="0" y="0"/>
          <a:chExt cx="0" cy="0"/>
        </a:xfrm>
      </p:grpSpPr>
      <p:pic>
        <p:nvPicPr>
          <p:cNvPr id="1204" name="Google Shape;1204;p63" descr="A group of people looking at a computer screen&#10;&#10;Description automatically generated with medium confidence"/>
          <p:cNvPicPr preferRelativeResize="0"/>
          <p:nvPr/>
        </p:nvPicPr>
        <p:blipFill rotWithShape="1">
          <a:blip r:embed="rId3">
            <a:alphaModFix/>
          </a:blip>
          <a:srcRect l="6135" r="5485"/>
          <a:stretch/>
        </p:blipFill>
        <p:spPr>
          <a:xfrm>
            <a:off x="-1447800" y="0"/>
            <a:ext cx="10668000" cy="10287000"/>
          </a:xfrm>
          <a:prstGeom prst="rect">
            <a:avLst/>
          </a:prstGeom>
          <a:noFill/>
          <a:ln>
            <a:noFill/>
          </a:ln>
        </p:spPr>
      </p:pic>
      <p:sp>
        <p:nvSpPr>
          <p:cNvPr id="1205" name="Google Shape;1205;p63"/>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3"/>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3"/>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3"/>
          <p:cNvSpPr/>
          <p:nvPr/>
        </p:nvSpPr>
        <p:spPr>
          <a:xfrm>
            <a:off x="10186825" y="2756699"/>
            <a:ext cx="3759121" cy="2448300"/>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1209" name="Google Shape;1209;p63"/>
          <p:cNvSpPr/>
          <p:nvPr/>
        </p:nvSpPr>
        <p:spPr>
          <a:xfrm>
            <a:off x="10186821" y="1510255"/>
            <a:ext cx="7561528"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210" name="Google Shape;1210;p63"/>
          <p:cNvSpPr txBox="1"/>
          <p:nvPr/>
        </p:nvSpPr>
        <p:spPr>
          <a:xfrm>
            <a:off x="10465510" y="2042233"/>
            <a:ext cx="7004149"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Child and Family Team Meeting (CFTM)</a:t>
            </a:r>
            <a:endParaRPr sz="6000" b="1">
              <a:solidFill>
                <a:srgbClr val="FFFFFF"/>
              </a:solidFill>
              <a:latin typeface="Poppins"/>
              <a:ea typeface="Poppins"/>
              <a:cs typeface="Poppins"/>
              <a:sym typeface="Poppins"/>
            </a:endParaRPr>
          </a:p>
        </p:txBody>
      </p:sp>
      <p:sp>
        <p:nvSpPr>
          <p:cNvPr id="1211" name="Google Shape;1211;p63"/>
          <p:cNvSpPr txBox="1"/>
          <p:nvPr/>
        </p:nvSpPr>
        <p:spPr>
          <a:xfrm>
            <a:off x="10465510" y="5796868"/>
            <a:ext cx="6706500" cy="2770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a:solidFill>
                  <a:srgbClr val="FFFFFF"/>
                </a:solidFill>
                <a:latin typeface="Arial"/>
                <a:ea typeface="Arial"/>
                <a:cs typeface="Arial"/>
                <a:sym typeface="Arial"/>
              </a:rPr>
              <a:t>The CFTM can be used to make a plan to support foster youth in reaching their college and career goals and get connected to supports and resources.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64"/>
          <p:cNvSpPr/>
          <p:nvPr/>
        </p:nvSpPr>
        <p:spPr>
          <a:xfrm rot="-413588">
            <a:off x="1202192" y="127003"/>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219" name="Google Shape;1219;p6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20" name="Google Shape;1220;p6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21" name="Google Shape;1221;p64"/>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22" name="Google Shape;1222;p64"/>
          <p:cNvSpPr txBox="1"/>
          <p:nvPr/>
        </p:nvSpPr>
        <p:spPr>
          <a:xfrm>
            <a:off x="1462799" y="8725218"/>
            <a:ext cx="15362400" cy="1154400"/>
          </a:xfrm>
          <a:prstGeom prst="rect">
            <a:avLst/>
          </a:prstGeom>
          <a:noFill/>
          <a:ln>
            <a:noFill/>
          </a:ln>
        </p:spPr>
        <p:txBody>
          <a:bodyPr spcFirstLastPara="1" wrap="square" lIns="137150" tIns="68550" rIns="137150" bIns="68550" anchor="t" anchorCtr="0">
            <a:noAutofit/>
          </a:bodyPr>
          <a:lstStyle/>
          <a:p>
            <a:pPr marL="0" marR="0" lvl="0" indent="0" algn="ctr" rtl="0">
              <a:spcBef>
                <a:spcPts val="0"/>
              </a:spcBef>
              <a:spcAft>
                <a:spcPts val="0"/>
              </a:spcAft>
              <a:buNone/>
            </a:pPr>
            <a:r>
              <a:rPr lang="en-US" sz="7200" b="1">
                <a:solidFill>
                  <a:schemeClr val="lt1"/>
                </a:solidFill>
                <a:latin typeface="Calibri"/>
                <a:ea typeface="Calibri"/>
                <a:cs typeface="Calibri"/>
                <a:sym typeface="Calibri"/>
              </a:rPr>
              <a:t>www.cacollegepathways.org</a:t>
            </a:r>
            <a:endParaRPr/>
          </a:p>
        </p:txBody>
      </p:sp>
      <p:pic>
        <p:nvPicPr>
          <p:cNvPr id="1223" name="Google Shape;1223;p64"/>
          <p:cNvPicPr preferRelativeResize="0"/>
          <p:nvPr/>
        </p:nvPicPr>
        <p:blipFill rotWithShape="1">
          <a:blip r:embed="rId3">
            <a:alphaModFix/>
          </a:blip>
          <a:srcRect l="7052" t="4773" r="55624" b="4594"/>
          <a:stretch/>
        </p:blipFill>
        <p:spPr>
          <a:xfrm>
            <a:off x="2987962" y="243197"/>
            <a:ext cx="12312073" cy="84090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29"/>
        <p:cNvGrpSpPr/>
        <p:nvPr/>
      </p:nvGrpSpPr>
      <p:grpSpPr>
        <a:xfrm>
          <a:off x="0" y="0"/>
          <a:ext cx="0" cy="0"/>
          <a:chOff x="0" y="0"/>
          <a:chExt cx="0" cy="0"/>
        </a:xfrm>
      </p:grpSpPr>
      <p:sp>
        <p:nvSpPr>
          <p:cNvPr id="1230" name="Google Shape;1230;p65"/>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31" name="Google Shape;1231;p6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32" name="Google Shape;1232;p65"/>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33" name="Google Shape;1233;p65"/>
          <p:cNvSpPr txBox="1"/>
          <p:nvPr/>
        </p:nvSpPr>
        <p:spPr>
          <a:xfrm rot="-1797935">
            <a:off x="5395182" y="2090815"/>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7003" b="1">
                <a:solidFill>
                  <a:srgbClr val="FFFFFF"/>
                </a:solidFill>
                <a:latin typeface="Poppins"/>
                <a:ea typeface="Poppins"/>
                <a:cs typeface="Poppins"/>
                <a:sym typeface="Poppins"/>
              </a:rPr>
              <a:t>College is Possible</a:t>
            </a:r>
            <a:endParaRPr sz="7003" b="1">
              <a:solidFill>
                <a:srgbClr val="FED531"/>
              </a:solidFill>
              <a:latin typeface="Poppins"/>
              <a:ea typeface="Poppins"/>
              <a:cs typeface="Poppins"/>
              <a:sym typeface="Poppins"/>
            </a:endParaRPr>
          </a:p>
        </p:txBody>
      </p:sp>
      <p:sp>
        <p:nvSpPr>
          <p:cNvPr id="1235" name="Google Shape;1235;p65"/>
          <p:cNvSpPr txBox="1"/>
          <p:nvPr/>
        </p:nvSpPr>
        <p:spPr>
          <a:xfrm rot="-1797935">
            <a:off x="6470411" y="4115064"/>
            <a:ext cx="11877539"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FED531"/>
                </a:solidFill>
                <a:latin typeface="Poppins"/>
                <a:ea typeface="Poppins"/>
                <a:cs typeface="Poppins"/>
                <a:sym typeface="Poppins"/>
              </a:rPr>
              <a:t>Regardless of current academic performance, grades, behaviors or income.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14"/>
        <p:cNvGrpSpPr/>
        <p:nvPr/>
      </p:nvGrpSpPr>
      <p:grpSpPr>
        <a:xfrm>
          <a:off x="0" y="0"/>
          <a:ext cx="0" cy="0"/>
          <a:chOff x="0" y="0"/>
          <a:chExt cx="0" cy="0"/>
        </a:xfrm>
      </p:grpSpPr>
      <p:sp>
        <p:nvSpPr>
          <p:cNvPr id="315" name="Google Shape;315;p6"/>
          <p:cNvSpPr/>
          <p:nvPr/>
        </p:nvSpPr>
        <p:spPr>
          <a:xfrm rot="178344">
            <a:off x="-607936" y="-828377"/>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16" name="Google Shape;316;p6"/>
          <p:cNvSpPr/>
          <p:nvPr/>
        </p:nvSpPr>
        <p:spPr>
          <a:xfrm rot="178344">
            <a:off x="-376103" y="9185578"/>
            <a:ext cx="19296423" cy="1995934"/>
          </a:xfrm>
          <a:custGeom>
            <a:avLst/>
            <a:gdLst/>
            <a:ahLst/>
            <a:cxnLst/>
            <a:rect l="l" t="t" r="r" b="b"/>
            <a:pathLst>
              <a:path w="6527432" h="675168" extrusionOk="0">
                <a:moveTo>
                  <a:pt x="0" y="0"/>
                </a:moveTo>
                <a:lnTo>
                  <a:pt x="6527432" y="0"/>
                </a:lnTo>
                <a:lnTo>
                  <a:pt x="6527432" y="675168"/>
                </a:lnTo>
                <a:lnTo>
                  <a:pt x="0" y="675168"/>
                </a:lnTo>
                <a:close/>
              </a:path>
            </a:pathLst>
          </a:custGeom>
          <a:solidFill>
            <a:srgbClr val="F4592F"/>
          </a:solidFill>
          <a:ln>
            <a:noFill/>
          </a:ln>
        </p:spPr>
        <p:txBody>
          <a:bodyPr/>
          <a:lstStyle/>
          <a:p>
            <a:endParaRPr lang="en-US"/>
          </a:p>
        </p:txBody>
      </p:sp>
      <p:grpSp>
        <p:nvGrpSpPr>
          <p:cNvPr id="317" name="Google Shape;317;p6"/>
          <p:cNvGrpSpPr/>
          <p:nvPr/>
        </p:nvGrpSpPr>
        <p:grpSpPr>
          <a:xfrm>
            <a:off x="3897958" y="25059"/>
            <a:ext cx="9626143" cy="662994"/>
            <a:chOff x="0" y="0"/>
            <a:chExt cx="5575063" cy="883992"/>
          </a:xfrm>
        </p:grpSpPr>
        <p:sp>
          <p:nvSpPr>
            <p:cNvPr id="318" name="Google Shape;318;p6"/>
            <p:cNvSpPr/>
            <p:nvPr/>
          </p:nvSpPr>
          <p:spPr>
            <a:xfrm rot="5400000">
              <a:off x="96791" y="-96791"/>
              <a:ext cx="883515" cy="1077097"/>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25D1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rot="-5400000">
              <a:off x="4594757" y="-96315"/>
              <a:ext cx="883515" cy="1077097"/>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25D1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777508" y="0"/>
              <a:ext cx="4042938" cy="883992"/>
            </a:xfrm>
            <a:custGeom>
              <a:avLst/>
              <a:gdLst/>
              <a:ahLst/>
              <a:cxnLst/>
              <a:rect l="l" t="t" r="r" b="b"/>
              <a:pathLst>
                <a:path w="4177810" h="913482" extrusionOk="0">
                  <a:moveTo>
                    <a:pt x="0" y="0"/>
                  </a:moveTo>
                  <a:lnTo>
                    <a:pt x="4177810" y="0"/>
                  </a:lnTo>
                  <a:lnTo>
                    <a:pt x="4177810" y="913482"/>
                  </a:lnTo>
                  <a:lnTo>
                    <a:pt x="0" y="913482"/>
                  </a:lnTo>
                  <a:close/>
                </a:path>
              </a:pathLst>
            </a:custGeom>
            <a:solidFill>
              <a:srgbClr val="25D1FD"/>
            </a:solidFill>
            <a:ln>
              <a:noFill/>
            </a:ln>
          </p:spPr>
          <p:txBody>
            <a:bodyPr/>
            <a:lstStyle/>
            <a:p>
              <a:endParaRPr lang="en-US"/>
            </a:p>
          </p:txBody>
        </p:sp>
        <p:sp>
          <p:nvSpPr>
            <p:cNvPr id="321" name="Google Shape;321;p6"/>
            <p:cNvSpPr txBox="1"/>
            <p:nvPr/>
          </p:nvSpPr>
          <p:spPr>
            <a:xfrm>
              <a:off x="159116" y="230135"/>
              <a:ext cx="5235054" cy="543739"/>
            </a:xfrm>
            <a:prstGeom prst="rect">
              <a:avLst/>
            </a:prstGeom>
            <a:noFill/>
            <a:ln>
              <a:noFill/>
            </a:ln>
          </p:spPr>
          <p:txBody>
            <a:bodyPr spcFirstLastPara="1" wrap="square" lIns="0" tIns="0" rIns="0" bIns="0" anchor="t" anchorCtr="0">
              <a:spAutoFit/>
            </a:bodyPr>
            <a:lstStyle/>
            <a:p>
              <a:pPr marL="0" marR="0" lvl="0" indent="0" algn="ctr" rtl="0">
                <a:lnSpc>
                  <a:spcPct val="79111"/>
                </a:lnSpc>
                <a:spcBef>
                  <a:spcPts val="0"/>
                </a:spcBef>
                <a:spcAft>
                  <a:spcPts val="0"/>
                </a:spcAft>
                <a:buNone/>
              </a:pPr>
              <a:r>
                <a:rPr lang="en-US" sz="3600" b="1">
                  <a:solidFill>
                    <a:srgbClr val="0A1F41"/>
                  </a:solidFill>
                  <a:latin typeface="Poppins"/>
                  <a:ea typeface="Poppins"/>
                  <a:cs typeface="Poppins"/>
                  <a:sym typeface="Poppins"/>
                </a:rPr>
                <a:t>Are they a former foster youth?</a:t>
              </a:r>
              <a:endParaRPr/>
            </a:p>
          </p:txBody>
        </p:sp>
      </p:grpSp>
      <p:pic>
        <p:nvPicPr>
          <p:cNvPr id="323" name="Google Shape;323;p6" descr="Image result for colin kaepernick"/>
          <p:cNvPicPr preferRelativeResize="0"/>
          <p:nvPr/>
        </p:nvPicPr>
        <p:blipFill rotWithShape="1">
          <a:blip r:embed="rId3">
            <a:alphaModFix/>
          </a:blip>
          <a:srcRect/>
          <a:stretch/>
        </p:blipFill>
        <p:spPr>
          <a:xfrm>
            <a:off x="2885667" y="1263398"/>
            <a:ext cx="2794319" cy="2794319"/>
          </a:xfrm>
          <a:prstGeom prst="rect">
            <a:avLst/>
          </a:prstGeom>
          <a:noFill/>
          <a:ln>
            <a:noFill/>
          </a:ln>
        </p:spPr>
      </p:pic>
      <p:pic>
        <p:nvPicPr>
          <p:cNvPr id="325" name="Google Shape;325;p6" descr="Image result for faith hill grammys"/>
          <p:cNvPicPr preferRelativeResize="0"/>
          <p:nvPr/>
        </p:nvPicPr>
        <p:blipFill rotWithShape="1">
          <a:blip r:embed="rId4">
            <a:alphaModFix/>
          </a:blip>
          <a:srcRect/>
          <a:stretch/>
        </p:blipFill>
        <p:spPr>
          <a:xfrm>
            <a:off x="548847" y="5122653"/>
            <a:ext cx="2805338" cy="2805338"/>
          </a:xfrm>
          <a:prstGeom prst="rect">
            <a:avLst/>
          </a:prstGeom>
          <a:noFill/>
          <a:ln>
            <a:noFill/>
          </a:ln>
        </p:spPr>
      </p:pic>
      <p:pic>
        <p:nvPicPr>
          <p:cNvPr id="326" name="Google Shape;326;p6" descr="Steve Jobs is listed (or ranked) 2 on the list 25 Celebrities Who Grew Up in Foster Care"/>
          <p:cNvPicPr preferRelativeResize="0"/>
          <p:nvPr/>
        </p:nvPicPr>
        <p:blipFill rotWithShape="1">
          <a:blip r:embed="rId5">
            <a:alphaModFix/>
          </a:blip>
          <a:srcRect/>
          <a:stretch/>
        </p:blipFill>
        <p:spPr>
          <a:xfrm>
            <a:off x="6477789" y="5054516"/>
            <a:ext cx="2794319" cy="2794319"/>
          </a:xfrm>
          <a:prstGeom prst="rect">
            <a:avLst/>
          </a:prstGeom>
          <a:noFill/>
          <a:ln>
            <a:noFill/>
          </a:ln>
        </p:spPr>
      </p:pic>
      <p:pic>
        <p:nvPicPr>
          <p:cNvPr id="327" name="Google Shape;327;p6" descr="Image result for simone biles"/>
          <p:cNvPicPr preferRelativeResize="0"/>
          <p:nvPr/>
        </p:nvPicPr>
        <p:blipFill rotWithShape="1">
          <a:blip r:embed="rId6">
            <a:alphaModFix/>
          </a:blip>
          <a:srcRect/>
          <a:stretch/>
        </p:blipFill>
        <p:spPr>
          <a:xfrm>
            <a:off x="12608014" y="5005830"/>
            <a:ext cx="2794319" cy="2794319"/>
          </a:xfrm>
          <a:prstGeom prst="rect">
            <a:avLst/>
          </a:prstGeom>
          <a:noFill/>
          <a:ln>
            <a:noFill/>
          </a:ln>
        </p:spPr>
      </p:pic>
      <p:sp>
        <p:nvSpPr>
          <p:cNvPr id="328" name="Google Shape;328;p6"/>
          <p:cNvSpPr txBox="1"/>
          <p:nvPr/>
        </p:nvSpPr>
        <p:spPr>
          <a:xfrm>
            <a:off x="5952261" y="1321730"/>
            <a:ext cx="2792588"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Colin Kaepernick, </a:t>
            </a:r>
            <a:endParaRPr/>
          </a:p>
          <a:p>
            <a:pPr marL="0" marR="0" lvl="0" indent="0" algn="l" rtl="0">
              <a:spcBef>
                <a:spcPts val="0"/>
              </a:spcBef>
              <a:spcAft>
                <a:spcPts val="0"/>
              </a:spcAft>
              <a:buNone/>
            </a:pPr>
            <a:r>
              <a:rPr lang="en-US" sz="2800">
                <a:solidFill>
                  <a:schemeClr val="lt1"/>
                </a:solidFill>
                <a:latin typeface="Arial"/>
                <a:ea typeface="Arial"/>
                <a:cs typeface="Arial"/>
                <a:sym typeface="Arial"/>
              </a:rPr>
              <a:t>Former NFL Quarterback</a:t>
            </a:r>
            <a:endParaRPr/>
          </a:p>
          <a:p>
            <a:pPr marL="0" marR="0" lvl="0" indent="0" algn="l" rtl="0">
              <a:spcBef>
                <a:spcPts val="0"/>
              </a:spcBef>
              <a:spcAft>
                <a:spcPts val="0"/>
              </a:spcAft>
              <a:buNone/>
            </a:pPr>
            <a:r>
              <a:rPr lang="en-US" sz="2800">
                <a:solidFill>
                  <a:schemeClr val="lt1"/>
                </a:solidFill>
                <a:latin typeface="Arial"/>
                <a:ea typeface="Arial"/>
                <a:cs typeface="Arial"/>
                <a:sym typeface="Arial"/>
              </a:rPr>
              <a:t>Attended University of NV</a:t>
            </a:r>
            <a:endParaRPr/>
          </a:p>
        </p:txBody>
      </p:sp>
      <p:sp>
        <p:nvSpPr>
          <p:cNvPr id="329" name="Google Shape;329;p6"/>
          <p:cNvSpPr txBox="1"/>
          <p:nvPr/>
        </p:nvSpPr>
        <p:spPr>
          <a:xfrm>
            <a:off x="13429237" y="1568131"/>
            <a:ext cx="4496813" cy="2923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Dr. Daisy Gonzalez</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Deputy Chancellor,</a:t>
            </a:r>
          </a:p>
          <a:p>
            <a:pPr marL="0" marR="0" lvl="0" indent="0" algn="l" rtl="0">
              <a:spcBef>
                <a:spcPts val="0"/>
              </a:spcBef>
              <a:spcAft>
                <a:spcPts val="0"/>
              </a:spcAft>
              <a:buNone/>
            </a:pPr>
            <a:r>
              <a:rPr lang="en-US" sz="2800" dirty="0">
                <a:solidFill>
                  <a:schemeClr val="lt1"/>
                </a:solidFill>
              </a:rPr>
              <a:t>California Community Colleges </a:t>
            </a:r>
          </a:p>
          <a:p>
            <a:pPr marL="0" marR="0" lvl="0" indent="0" algn="l" rtl="0">
              <a:spcBef>
                <a:spcPts val="0"/>
              </a:spcBef>
              <a:spcAft>
                <a:spcPts val="0"/>
              </a:spcAft>
              <a:buNone/>
            </a:pPr>
            <a:r>
              <a:rPr lang="en-US" sz="2400" dirty="0">
                <a:solidFill>
                  <a:schemeClr val="lt1"/>
                </a:solidFill>
              </a:rPr>
              <a:t>Attended LA Valley College, Mills College, and UC Santa Barbara</a:t>
            </a:r>
            <a:endParaRPr sz="1200" dirty="0"/>
          </a:p>
        </p:txBody>
      </p:sp>
      <p:sp>
        <p:nvSpPr>
          <p:cNvPr id="330" name="Google Shape;330;p6"/>
          <p:cNvSpPr txBox="1"/>
          <p:nvPr/>
        </p:nvSpPr>
        <p:spPr>
          <a:xfrm>
            <a:off x="3431545" y="5054516"/>
            <a:ext cx="2792588"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Faith Hill,</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Singer</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Attended Hinds Community College</a:t>
            </a:r>
            <a:endParaRPr dirty="0"/>
          </a:p>
        </p:txBody>
      </p:sp>
      <p:sp>
        <p:nvSpPr>
          <p:cNvPr id="331" name="Google Shape;331;p6"/>
          <p:cNvSpPr txBox="1"/>
          <p:nvPr/>
        </p:nvSpPr>
        <p:spPr>
          <a:xfrm>
            <a:off x="9428558" y="5133671"/>
            <a:ext cx="2792588"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Steve Jobs, </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Co-Founded of Apple, </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Attended Reed College</a:t>
            </a:r>
            <a:endParaRPr dirty="0"/>
          </a:p>
        </p:txBody>
      </p:sp>
      <p:sp>
        <p:nvSpPr>
          <p:cNvPr id="332" name="Google Shape;332;p6"/>
          <p:cNvSpPr txBox="1"/>
          <p:nvPr/>
        </p:nvSpPr>
        <p:spPr>
          <a:xfrm>
            <a:off x="15550994" y="5011802"/>
            <a:ext cx="2792588"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Arial"/>
                <a:ea typeface="Arial"/>
                <a:cs typeface="Arial"/>
                <a:sym typeface="Arial"/>
              </a:rPr>
              <a:t>Simone Biles,</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Olympic Gold Medalist,</a:t>
            </a:r>
            <a:endParaRPr dirty="0"/>
          </a:p>
          <a:p>
            <a:pPr marL="0" marR="0" lvl="0" indent="0" algn="l" rtl="0">
              <a:spcBef>
                <a:spcPts val="0"/>
              </a:spcBef>
              <a:spcAft>
                <a:spcPts val="0"/>
              </a:spcAft>
              <a:buNone/>
            </a:pPr>
            <a:r>
              <a:rPr lang="en-US" sz="2800" dirty="0">
                <a:solidFill>
                  <a:schemeClr val="lt1"/>
                </a:solidFill>
                <a:latin typeface="Arial"/>
                <a:ea typeface="Arial"/>
                <a:cs typeface="Arial"/>
                <a:sym typeface="Arial"/>
              </a:rPr>
              <a:t>Attended University of the People</a:t>
            </a:r>
            <a:endParaRPr dirty="0"/>
          </a:p>
        </p:txBody>
      </p:sp>
      <p:pic>
        <p:nvPicPr>
          <p:cNvPr id="1032" name="Picture 8" descr="Daisy Gonzales">
            <a:extLst>
              <a:ext uri="{FF2B5EF4-FFF2-40B4-BE49-F238E27FC236}">
                <a16:creationId xmlns:a16="http://schemas.microsoft.com/office/drawing/2014/main" id="{2DB0384C-5656-4827-4D63-AA4A7A7F1C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909"/>
          <a:stretch/>
        </p:blipFill>
        <p:spPr bwMode="auto">
          <a:xfrm>
            <a:off x="10830514" y="1364086"/>
            <a:ext cx="2381250" cy="2335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500" fill="hold"/>
                                        <p:tgtEl>
                                          <p:spTgt spid="323"/>
                                        </p:tgtEl>
                                        <p:attrNameLst>
                                          <p:attrName>ppt_x</p:attrName>
                                        </p:attrNameLst>
                                      </p:cBhvr>
                                      <p:tavLst>
                                        <p:tav tm="0">
                                          <p:val>
                                            <p:strVal val="#ppt_x"/>
                                          </p:val>
                                        </p:tav>
                                        <p:tav tm="100000">
                                          <p:val>
                                            <p:strVal val="#ppt_x"/>
                                          </p:val>
                                        </p:tav>
                                      </p:tavLst>
                                    </p:anim>
                                    <p:anim calcmode="lin" valueType="num">
                                      <p:cBhvr additive="base">
                                        <p:cTn id="8"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additive="base">
                                        <p:cTn id="17" dur="500" fill="hold"/>
                                        <p:tgtEl>
                                          <p:spTgt spid="1032"/>
                                        </p:tgtEl>
                                        <p:attrNameLst>
                                          <p:attrName>ppt_x</p:attrName>
                                        </p:attrNameLst>
                                      </p:cBhvr>
                                      <p:tavLst>
                                        <p:tav tm="0">
                                          <p:val>
                                            <p:strVal val="#ppt_x"/>
                                          </p:val>
                                        </p:tav>
                                        <p:tav tm="100000">
                                          <p:val>
                                            <p:strVal val="#ppt_x"/>
                                          </p:val>
                                        </p:tav>
                                      </p:tavLst>
                                    </p:anim>
                                    <p:anim calcmode="lin" valueType="num">
                                      <p:cBhvr additive="base">
                                        <p:cTn id="1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 calcmode="lin" valueType="num">
                                      <p:cBhvr additive="base">
                                        <p:cTn id="27" dur="500" fill="hold"/>
                                        <p:tgtEl>
                                          <p:spTgt spid="325"/>
                                        </p:tgtEl>
                                        <p:attrNameLst>
                                          <p:attrName>ppt_x</p:attrName>
                                        </p:attrNameLst>
                                      </p:cBhvr>
                                      <p:tavLst>
                                        <p:tav tm="0">
                                          <p:val>
                                            <p:strVal val="#ppt_x"/>
                                          </p:val>
                                        </p:tav>
                                        <p:tav tm="100000">
                                          <p:val>
                                            <p:strVal val="#ppt_x"/>
                                          </p:val>
                                        </p:tav>
                                      </p:tavLst>
                                    </p:anim>
                                    <p:anim calcmode="lin" valueType="num">
                                      <p:cBhvr additive="base">
                                        <p:cTn id="28" dur="500" fill="hold"/>
                                        <p:tgtEl>
                                          <p:spTgt spid="3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6"/>
                                        </p:tgtEl>
                                        <p:attrNameLst>
                                          <p:attrName>style.visibility</p:attrName>
                                        </p:attrNameLst>
                                      </p:cBhvr>
                                      <p:to>
                                        <p:strVal val="visible"/>
                                      </p:to>
                                    </p:set>
                                    <p:anim calcmode="lin" valueType="num">
                                      <p:cBhvr additive="base">
                                        <p:cTn id="37" dur="500" fill="hold"/>
                                        <p:tgtEl>
                                          <p:spTgt spid="326"/>
                                        </p:tgtEl>
                                        <p:attrNameLst>
                                          <p:attrName>ppt_x</p:attrName>
                                        </p:attrNameLst>
                                      </p:cBhvr>
                                      <p:tavLst>
                                        <p:tav tm="0">
                                          <p:val>
                                            <p:strVal val="#ppt_x"/>
                                          </p:val>
                                        </p:tav>
                                        <p:tav tm="100000">
                                          <p:val>
                                            <p:strVal val="#ppt_x"/>
                                          </p:val>
                                        </p:tav>
                                      </p:tavLst>
                                    </p:anim>
                                    <p:anim calcmode="lin" valueType="num">
                                      <p:cBhvr additive="base">
                                        <p:cTn id="38" dur="500" fill="hold"/>
                                        <p:tgtEl>
                                          <p:spTgt spid="3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7"/>
                                        </p:tgtEl>
                                        <p:attrNameLst>
                                          <p:attrName>style.visibility</p:attrName>
                                        </p:attrNameLst>
                                      </p:cBhvr>
                                      <p:to>
                                        <p:strVal val="visible"/>
                                      </p:to>
                                    </p:set>
                                    <p:anim calcmode="lin" valueType="num">
                                      <p:cBhvr additive="base">
                                        <p:cTn id="47" dur="500" fill="hold"/>
                                        <p:tgtEl>
                                          <p:spTgt spid="327"/>
                                        </p:tgtEl>
                                        <p:attrNameLst>
                                          <p:attrName>ppt_x</p:attrName>
                                        </p:attrNameLst>
                                      </p:cBhvr>
                                      <p:tavLst>
                                        <p:tav tm="0">
                                          <p:val>
                                            <p:strVal val="#ppt_x"/>
                                          </p:val>
                                        </p:tav>
                                        <p:tav tm="100000">
                                          <p:val>
                                            <p:strVal val="#ppt_x"/>
                                          </p:val>
                                        </p:tav>
                                      </p:tavLst>
                                    </p:anim>
                                    <p:anim calcmode="lin" valueType="num">
                                      <p:cBhvr additive="base">
                                        <p:cTn id="48" dur="500" fill="hold"/>
                                        <p:tgtEl>
                                          <p:spTgt spid="3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329" grpId="0"/>
      <p:bldP spid="330" grpId="0"/>
      <p:bldP spid="331" grpId="0"/>
      <p:bldP spid="33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40"/>
        <p:cNvGrpSpPr/>
        <p:nvPr/>
      </p:nvGrpSpPr>
      <p:grpSpPr>
        <a:xfrm>
          <a:off x="0" y="0"/>
          <a:ext cx="0" cy="0"/>
          <a:chOff x="0" y="0"/>
          <a:chExt cx="0" cy="0"/>
        </a:xfrm>
      </p:grpSpPr>
      <p:grpSp>
        <p:nvGrpSpPr>
          <p:cNvPr id="1241" name="Google Shape;1241;p66"/>
          <p:cNvGrpSpPr/>
          <p:nvPr/>
        </p:nvGrpSpPr>
        <p:grpSpPr>
          <a:xfrm>
            <a:off x="6284102" y="739222"/>
            <a:ext cx="4294413" cy="920520"/>
            <a:chOff x="0" y="0"/>
            <a:chExt cx="2669111" cy="744745"/>
          </a:xfrm>
        </p:grpSpPr>
        <p:sp>
          <p:nvSpPr>
            <p:cNvPr id="1242" name="Google Shape;1242;p6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45" name="Google Shape;1245;p66"/>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46" name="Google Shape;1246;p66"/>
          <p:cNvSpPr txBox="1"/>
          <p:nvPr/>
        </p:nvSpPr>
        <p:spPr>
          <a:xfrm>
            <a:off x="7633553" y="2324100"/>
            <a:ext cx="6082448" cy="461664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Foster youth qualify for a lot of financial aid to assist with the costs of college.</a:t>
            </a:r>
            <a:endParaRPr/>
          </a:p>
        </p:txBody>
      </p:sp>
      <p:sp>
        <p:nvSpPr>
          <p:cNvPr id="1247" name="Google Shape;1247;p66"/>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248" name="Google Shape;1248;p66"/>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6"/>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6"/>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B29D8A6-D3AF-97A0-6F20-E2DB01DD8D3B}"/>
              </a:ext>
            </a:extLst>
          </p:cNvPr>
          <p:cNvGrpSpPr/>
          <p:nvPr/>
        </p:nvGrpSpPr>
        <p:grpSpPr>
          <a:xfrm>
            <a:off x="7419514" y="8197563"/>
            <a:ext cx="4795591" cy="920505"/>
            <a:chOff x="7491856" y="8197563"/>
            <a:chExt cx="4795591" cy="920505"/>
          </a:xfrm>
        </p:grpSpPr>
        <p:grpSp>
          <p:nvGrpSpPr>
            <p:cNvPr id="1252" name="Google Shape;1252;p66"/>
            <p:cNvGrpSpPr/>
            <p:nvPr/>
          </p:nvGrpSpPr>
          <p:grpSpPr>
            <a:xfrm>
              <a:off x="7491856" y="8197563"/>
              <a:ext cx="4795591" cy="920505"/>
              <a:chOff x="0" y="0"/>
              <a:chExt cx="2669111" cy="744745"/>
            </a:xfrm>
          </p:grpSpPr>
          <p:sp>
            <p:nvSpPr>
              <p:cNvPr id="1253" name="Google Shape;1253;p66"/>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6"/>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6"/>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56" name="Google Shape;1256;p66"/>
            <p:cNvSpPr/>
            <p:nvPr/>
          </p:nvSpPr>
          <p:spPr>
            <a:xfrm>
              <a:off x="7819973" y="8267313"/>
              <a:ext cx="4138787" cy="586912"/>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257" name="Google Shape;1257;p66"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62"/>
        <p:cNvGrpSpPr/>
        <p:nvPr/>
      </p:nvGrpSpPr>
      <p:grpSpPr>
        <a:xfrm>
          <a:off x="0" y="0"/>
          <a:ext cx="0" cy="0"/>
          <a:chOff x="0" y="0"/>
          <a:chExt cx="0" cy="0"/>
        </a:xfrm>
      </p:grpSpPr>
      <p:grpSp>
        <p:nvGrpSpPr>
          <p:cNvPr id="1263" name="Google Shape;1263;p67"/>
          <p:cNvGrpSpPr/>
          <p:nvPr/>
        </p:nvGrpSpPr>
        <p:grpSpPr>
          <a:xfrm>
            <a:off x="6284102" y="739222"/>
            <a:ext cx="4294413" cy="920520"/>
            <a:chOff x="0" y="0"/>
            <a:chExt cx="2669111" cy="744745"/>
          </a:xfrm>
        </p:grpSpPr>
        <p:sp>
          <p:nvSpPr>
            <p:cNvPr id="1264" name="Google Shape;1264;p67"/>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7"/>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7"/>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67" name="Google Shape;1267;p67"/>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68" name="Google Shape;1268;p67"/>
          <p:cNvSpPr txBox="1"/>
          <p:nvPr/>
        </p:nvSpPr>
        <p:spPr>
          <a:xfrm>
            <a:off x="7744098" y="2549604"/>
            <a:ext cx="6082448" cy="276998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Students with disabilities can go to college.</a:t>
            </a:r>
            <a:endParaRPr/>
          </a:p>
        </p:txBody>
      </p:sp>
      <p:sp>
        <p:nvSpPr>
          <p:cNvPr id="1269" name="Google Shape;1269;p67"/>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270" name="Google Shape;1270;p67"/>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7"/>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7"/>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A0EDD32-48CE-F200-11E6-B064C65764AB}"/>
              </a:ext>
            </a:extLst>
          </p:cNvPr>
          <p:cNvGrpSpPr/>
          <p:nvPr/>
        </p:nvGrpSpPr>
        <p:grpSpPr>
          <a:xfrm>
            <a:off x="7845376" y="7436985"/>
            <a:ext cx="4795463" cy="920520"/>
            <a:chOff x="7845376" y="7436985"/>
            <a:chExt cx="4795463" cy="920520"/>
          </a:xfrm>
        </p:grpSpPr>
        <p:grpSp>
          <p:nvGrpSpPr>
            <p:cNvPr id="1274" name="Google Shape;1274;p67"/>
            <p:cNvGrpSpPr/>
            <p:nvPr/>
          </p:nvGrpSpPr>
          <p:grpSpPr>
            <a:xfrm>
              <a:off x="7845376" y="7436985"/>
              <a:ext cx="4795463" cy="920520"/>
              <a:chOff x="0" y="0"/>
              <a:chExt cx="2669111" cy="744745"/>
            </a:xfrm>
          </p:grpSpPr>
          <p:sp>
            <p:nvSpPr>
              <p:cNvPr id="1275" name="Google Shape;1275;p67"/>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7"/>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7"/>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78" name="Google Shape;1278;p67"/>
            <p:cNvSpPr/>
            <p:nvPr/>
          </p:nvSpPr>
          <p:spPr>
            <a:xfrm>
              <a:off x="8171590" y="752948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279" name="Google Shape;1279;p67"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pic>
        <p:nvPicPr>
          <p:cNvPr id="1280" name="Google Shape;1280;p67"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285"/>
        <p:cNvGrpSpPr/>
        <p:nvPr/>
      </p:nvGrpSpPr>
      <p:grpSpPr>
        <a:xfrm>
          <a:off x="0" y="0"/>
          <a:ext cx="0" cy="0"/>
          <a:chOff x="0" y="0"/>
          <a:chExt cx="0" cy="0"/>
        </a:xfrm>
      </p:grpSpPr>
      <p:grpSp>
        <p:nvGrpSpPr>
          <p:cNvPr id="1286" name="Google Shape;1286;p68"/>
          <p:cNvGrpSpPr/>
          <p:nvPr/>
        </p:nvGrpSpPr>
        <p:grpSpPr>
          <a:xfrm>
            <a:off x="6284102" y="739222"/>
            <a:ext cx="4294413" cy="920520"/>
            <a:chOff x="0" y="0"/>
            <a:chExt cx="2669111" cy="744745"/>
          </a:xfrm>
        </p:grpSpPr>
        <p:sp>
          <p:nvSpPr>
            <p:cNvPr id="1287" name="Google Shape;1287;p6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290" name="Google Shape;1290;p68"/>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291" name="Google Shape;1291;p68"/>
          <p:cNvSpPr txBox="1"/>
          <p:nvPr/>
        </p:nvSpPr>
        <p:spPr>
          <a:xfrm>
            <a:off x="7744098" y="2549604"/>
            <a:ext cx="6082448" cy="369331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Most colleges offer support programs for foster youth.</a:t>
            </a:r>
            <a:endParaRPr/>
          </a:p>
        </p:txBody>
      </p:sp>
      <p:sp>
        <p:nvSpPr>
          <p:cNvPr id="1292" name="Google Shape;1292;p68"/>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293" name="Google Shape;1293;p68"/>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8"/>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8"/>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957BF06E-734A-286D-92B2-A474898F5127}"/>
              </a:ext>
            </a:extLst>
          </p:cNvPr>
          <p:cNvGrpSpPr/>
          <p:nvPr/>
        </p:nvGrpSpPr>
        <p:grpSpPr>
          <a:xfrm>
            <a:off x="7744098" y="7379112"/>
            <a:ext cx="4795463" cy="920520"/>
            <a:chOff x="7744098" y="7379112"/>
            <a:chExt cx="4795463" cy="920520"/>
          </a:xfrm>
        </p:grpSpPr>
        <p:grpSp>
          <p:nvGrpSpPr>
            <p:cNvPr id="1297" name="Google Shape;1297;p68"/>
            <p:cNvGrpSpPr/>
            <p:nvPr/>
          </p:nvGrpSpPr>
          <p:grpSpPr>
            <a:xfrm>
              <a:off x="7744098" y="7379112"/>
              <a:ext cx="4795463" cy="920520"/>
              <a:chOff x="0" y="0"/>
              <a:chExt cx="2669111" cy="744745"/>
            </a:xfrm>
          </p:grpSpPr>
          <p:sp>
            <p:nvSpPr>
              <p:cNvPr id="1298" name="Google Shape;1298;p68"/>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8"/>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8"/>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01" name="Google Shape;1301;p68"/>
            <p:cNvSpPr/>
            <p:nvPr/>
          </p:nvSpPr>
          <p:spPr>
            <a:xfrm>
              <a:off x="8171590" y="752948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302" name="Google Shape;1302;p68"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pic>
        <p:nvPicPr>
          <p:cNvPr id="1303" name="Google Shape;1303;p68"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pic>
        <p:nvPicPr>
          <p:cNvPr id="1304" name="Google Shape;1304;p68" descr="A picture containing text, window, indoor, table&#10;&#10;Description automatically generated"/>
          <p:cNvPicPr preferRelativeResize="0"/>
          <p:nvPr/>
        </p:nvPicPr>
        <p:blipFill rotWithShape="1">
          <a:blip r:embed="rId5">
            <a:alphaModFix/>
          </a:blip>
          <a:srcRect l="-512" t="196" r="19811" b="488"/>
          <a:stretch/>
        </p:blipFill>
        <p:spPr>
          <a:xfrm>
            <a:off x="-3593185" y="723898"/>
            <a:ext cx="9616925" cy="7891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09"/>
        <p:cNvGrpSpPr/>
        <p:nvPr/>
      </p:nvGrpSpPr>
      <p:grpSpPr>
        <a:xfrm>
          <a:off x="0" y="0"/>
          <a:ext cx="0" cy="0"/>
          <a:chOff x="0" y="0"/>
          <a:chExt cx="0" cy="0"/>
        </a:xfrm>
      </p:grpSpPr>
      <p:grpSp>
        <p:nvGrpSpPr>
          <p:cNvPr id="1310" name="Google Shape;1310;p69"/>
          <p:cNvGrpSpPr/>
          <p:nvPr/>
        </p:nvGrpSpPr>
        <p:grpSpPr>
          <a:xfrm>
            <a:off x="6284102" y="739222"/>
            <a:ext cx="4294413" cy="920520"/>
            <a:chOff x="0" y="0"/>
            <a:chExt cx="2669111" cy="744745"/>
          </a:xfrm>
        </p:grpSpPr>
        <p:sp>
          <p:nvSpPr>
            <p:cNvPr id="1311" name="Google Shape;1311;p6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14" name="Google Shape;1314;p69"/>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315" name="Google Shape;1315;p69"/>
          <p:cNvSpPr txBox="1"/>
          <p:nvPr/>
        </p:nvSpPr>
        <p:spPr>
          <a:xfrm>
            <a:off x="7744098" y="2549604"/>
            <a:ext cx="6082448" cy="276998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Students with a bad GPA can still go to college.</a:t>
            </a:r>
            <a:endParaRPr/>
          </a:p>
        </p:txBody>
      </p:sp>
      <p:sp>
        <p:nvSpPr>
          <p:cNvPr id="1316" name="Google Shape;1316;p69"/>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317" name="Google Shape;1317;p69"/>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9"/>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9"/>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336DA88-FDDF-B711-0D40-B17E680DEAA5}"/>
              </a:ext>
            </a:extLst>
          </p:cNvPr>
          <p:cNvGrpSpPr/>
          <p:nvPr/>
        </p:nvGrpSpPr>
        <p:grpSpPr>
          <a:xfrm>
            <a:off x="7744098" y="7379112"/>
            <a:ext cx="4795463" cy="920520"/>
            <a:chOff x="7744098" y="7379112"/>
            <a:chExt cx="4795463" cy="920520"/>
          </a:xfrm>
        </p:grpSpPr>
        <p:grpSp>
          <p:nvGrpSpPr>
            <p:cNvPr id="1321" name="Google Shape;1321;p69"/>
            <p:cNvGrpSpPr/>
            <p:nvPr/>
          </p:nvGrpSpPr>
          <p:grpSpPr>
            <a:xfrm>
              <a:off x="7744098" y="7379112"/>
              <a:ext cx="4795463" cy="920520"/>
              <a:chOff x="0" y="0"/>
              <a:chExt cx="2669111" cy="744745"/>
            </a:xfrm>
          </p:grpSpPr>
          <p:sp>
            <p:nvSpPr>
              <p:cNvPr id="1322" name="Google Shape;1322;p69"/>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9"/>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9"/>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25" name="Google Shape;1325;p69"/>
            <p:cNvSpPr/>
            <p:nvPr/>
          </p:nvSpPr>
          <p:spPr>
            <a:xfrm>
              <a:off x="8171590" y="7529487"/>
              <a:ext cx="4139371" cy="585778"/>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326" name="Google Shape;1326;p69" descr="A person and person sitting at a table with a computer and a cup of coffee&#10;&#10;Description automatically generated with low confidence"/>
          <p:cNvPicPr preferRelativeResize="0"/>
          <p:nvPr/>
        </p:nvPicPr>
        <p:blipFill rotWithShape="1">
          <a:blip r:embed="rId3">
            <a:alphaModFix/>
          </a:blip>
          <a:srcRect l="1036" t="16851" r="519" b="8331"/>
          <a:stretch/>
        </p:blipFill>
        <p:spPr>
          <a:xfrm>
            <a:off x="-731474" y="723900"/>
            <a:ext cx="6751274" cy="7696545"/>
          </a:xfrm>
          <a:prstGeom prst="rect">
            <a:avLst/>
          </a:prstGeom>
          <a:noFill/>
          <a:ln>
            <a:noFill/>
          </a:ln>
        </p:spPr>
      </p:pic>
      <p:pic>
        <p:nvPicPr>
          <p:cNvPr id="1327" name="Google Shape;1327;p69" descr="A picture containing wall, indoor, table&#10;&#10;Description automatically generated"/>
          <p:cNvPicPr preferRelativeResize="0"/>
          <p:nvPr/>
        </p:nvPicPr>
        <p:blipFill rotWithShape="1">
          <a:blip r:embed="rId4">
            <a:alphaModFix/>
          </a:blip>
          <a:srcRect t="40960"/>
          <a:stretch/>
        </p:blipFill>
        <p:spPr>
          <a:xfrm>
            <a:off x="-2667000" y="723899"/>
            <a:ext cx="8690740" cy="7696546"/>
          </a:xfrm>
          <a:prstGeom prst="rect">
            <a:avLst/>
          </a:prstGeom>
          <a:noFill/>
          <a:ln>
            <a:noFill/>
          </a:ln>
        </p:spPr>
      </p:pic>
      <p:pic>
        <p:nvPicPr>
          <p:cNvPr id="1328" name="Google Shape;1328;p69" descr="A picture containing text, window, indoor, table&#10;&#10;Description automatically generated"/>
          <p:cNvPicPr preferRelativeResize="0"/>
          <p:nvPr/>
        </p:nvPicPr>
        <p:blipFill rotWithShape="1">
          <a:blip r:embed="rId5">
            <a:alphaModFix/>
          </a:blip>
          <a:srcRect l="-512" t="196" r="19811" b="488"/>
          <a:stretch/>
        </p:blipFill>
        <p:spPr>
          <a:xfrm>
            <a:off x="-3593185" y="723898"/>
            <a:ext cx="9616925" cy="7891940"/>
          </a:xfrm>
          <a:prstGeom prst="rect">
            <a:avLst/>
          </a:prstGeom>
          <a:noFill/>
          <a:ln>
            <a:noFill/>
          </a:ln>
        </p:spPr>
      </p:pic>
      <p:pic>
        <p:nvPicPr>
          <p:cNvPr id="1329" name="Google Shape;1329;p69"/>
          <p:cNvPicPr preferRelativeResize="0"/>
          <p:nvPr/>
        </p:nvPicPr>
        <p:blipFill rotWithShape="1">
          <a:blip r:embed="rId6">
            <a:alphaModFix/>
          </a:blip>
          <a:srcRect l="-6948" t="-958" r="14985" b="763"/>
          <a:stretch/>
        </p:blipFill>
        <p:spPr>
          <a:xfrm>
            <a:off x="-5026853" y="604741"/>
            <a:ext cx="11050594" cy="80264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34"/>
        <p:cNvGrpSpPr/>
        <p:nvPr/>
      </p:nvGrpSpPr>
      <p:grpSpPr>
        <a:xfrm>
          <a:off x="0" y="0"/>
          <a:ext cx="0" cy="0"/>
          <a:chOff x="0" y="0"/>
          <a:chExt cx="0" cy="0"/>
        </a:xfrm>
      </p:grpSpPr>
      <p:grpSp>
        <p:nvGrpSpPr>
          <p:cNvPr id="1335" name="Google Shape;1335;p70"/>
          <p:cNvGrpSpPr/>
          <p:nvPr/>
        </p:nvGrpSpPr>
        <p:grpSpPr>
          <a:xfrm>
            <a:off x="6284102" y="739222"/>
            <a:ext cx="4294413" cy="920520"/>
            <a:chOff x="0" y="0"/>
            <a:chExt cx="2669111" cy="744745"/>
          </a:xfrm>
        </p:grpSpPr>
        <p:sp>
          <p:nvSpPr>
            <p:cNvPr id="1336" name="Google Shape;1336;p7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7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39" name="Google Shape;1339;p70"/>
          <p:cNvSpPr/>
          <p:nvPr/>
        </p:nvSpPr>
        <p:spPr>
          <a:xfrm rot="-4483174">
            <a:off x="13246014" y="2161636"/>
            <a:ext cx="12080979" cy="7047525"/>
          </a:xfrm>
          <a:custGeom>
            <a:avLst/>
            <a:gdLst/>
            <a:ahLst/>
            <a:cxnLst/>
            <a:rect l="l" t="t" r="r" b="b"/>
            <a:pathLst>
              <a:path w="1267467" h="739386" extrusionOk="0">
                <a:moveTo>
                  <a:pt x="0" y="0"/>
                </a:moveTo>
                <a:lnTo>
                  <a:pt x="1267467" y="0"/>
                </a:lnTo>
                <a:lnTo>
                  <a:pt x="1267467" y="739386"/>
                </a:lnTo>
                <a:lnTo>
                  <a:pt x="0" y="739386"/>
                </a:lnTo>
                <a:close/>
              </a:path>
            </a:pathLst>
          </a:custGeom>
          <a:solidFill>
            <a:srgbClr val="0A1F41"/>
          </a:solidFill>
          <a:ln>
            <a:noFill/>
          </a:ln>
        </p:spPr>
        <p:txBody>
          <a:bodyPr/>
          <a:lstStyle/>
          <a:p>
            <a:endParaRPr lang="en-US"/>
          </a:p>
        </p:txBody>
      </p:sp>
      <p:sp>
        <p:nvSpPr>
          <p:cNvPr id="1340" name="Google Shape;1340;p70"/>
          <p:cNvSpPr txBox="1"/>
          <p:nvPr/>
        </p:nvSpPr>
        <p:spPr>
          <a:xfrm>
            <a:off x="7424189" y="2309626"/>
            <a:ext cx="7191102" cy="461664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a:solidFill>
                  <a:schemeClr val="dk1"/>
                </a:solidFill>
                <a:latin typeface="Arial"/>
                <a:ea typeface="Arial"/>
                <a:cs typeface="Arial"/>
                <a:sym typeface="Arial"/>
              </a:rPr>
              <a:t>Foster youth can get priority registration for classes and priority access to on-campus housing.</a:t>
            </a:r>
            <a:endParaRPr/>
          </a:p>
        </p:txBody>
      </p:sp>
      <p:sp>
        <p:nvSpPr>
          <p:cNvPr id="1341" name="Google Shape;1341;p70"/>
          <p:cNvSpPr txBox="1"/>
          <p:nvPr/>
        </p:nvSpPr>
        <p:spPr>
          <a:xfrm>
            <a:off x="6601108" y="1099726"/>
            <a:ext cx="3647228" cy="373179"/>
          </a:xfrm>
          <a:prstGeom prst="rect">
            <a:avLst/>
          </a:prstGeom>
          <a:noFill/>
          <a:ln>
            <a:noFill/>
          </a:ln>
        </p:spPr>
        <p:txBody>
          <a:bodyPr spcFirstLastPara="1" wrap="square" lIns="0" tIns="0" rIns="0" bIns="0" anchor="t" anchorCtr="0">
            <a:spAutoFit/>
          </a:bodyPr>
          <a:lstStyle/>
          <a:p>
            <a:pPr marL="0" marR="0" lvl="0" indent="0" algn="ctr" rtl="0">
              <a:lnSpc>
                <a:spcPct val="81687"/>
              </a:lnSpc>
              <a:spcBef>
                <a:spcPts val="0"/>
              </a:spcBef>
              <a:spcAft>
                <a:spcPts val="0"/>
              </a:spcAft>
              <a:buClr>
                <a:srgbClr val="0A1F41"/>
              </a:buClr>
              <a:buSzPts val="3200"/>
              <a:buFont typeface="Poppins"/>
              <a:buNone/>
            </a:pPr>
            <a:r>
              <a:rPr lang="en-US" sz="3200" b="1" i="0" u="none" strike="noStrike" cap="none">
                <a:solidFill>
                  <a:srgbClr val="0A1F41"/>
                </a:solidFill>
                <a:latin typeface="Poppins"/>
                <a:ea typeface="Poppins"/>
                <a:cs typeface="Poppins"/>
                <a:sym typeface="Poppins"/>
              </a:rPr>
              <a:t>Fact or Fiction?</a:t>
            </a:r>
            <a:endParaRPr/>
          </a:p>
        </p:txBody>
      </p:sp>
      <p:sp>
        <p:nvSpPr>
          <p:cNvPr id="1342" name="Google Shape;1342;p70"/>
          <p:cNvSpPr/>
          <p:nvPr/>
        </p:nvSpPr>
        <p:spPr>
          <a:xfrm>
            <a:off x="-655485" y="881421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0"/>
          <p:cNvSpPr/>
          <p:nvPr/>
        </p:nvSpPr>
        <p:spPr>
          <a:xfrm>
            <a:off x="17069647" y="1740718"/>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0"/>
          <p:cNvSpPr/>
          <p:nvPr/>
        </p:nvSpPr>
        <p:spPr>
          <a:xfrm>
            <a:off x="13585909" y="7839372"/>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9296CE7E-1912-18D7-FFCF-7FE581F59B01}"/>
              </a:ext>
            </a:extLst>
          </p:cNvPr>
          <p:cNvGrpSpPr/>
          <p:nvPr/>
        </p:nvGrpSpPr>
        <p:grpSpPr>
          <a:xfrm>
            <a:off x="7302646" y="8931797"/>
            <a:ext cx="4795591" cy="920505"/>
            <a:chOff x="7302646" y="8931797"/>
            <a:chExt cx="4795591" cy="920505"/>
          </a:xfrm>
        </p:grpSpPr>
        <p:grpSp>
          <p:nvGrpSpPr>
            <p:cNvPr id="1346" name="Google Shape;1346;p70"/>
            <p:cNvGrpSpPr/>
            <p:nvPr/>
          </p:nvGrpSpPr>
          <p:grpSpPr>
            <a:xfrm>
              <a:off x="7302646" y="8931797"/>
              <a:ext cx="4795591" cy="920505"/>
              <a:chOff x="0" y="0"/>
              <a:chExt cx="2669111" cy="744745"/>
            </a:xfrm>
          </p:grpSpPr>
          <p:sp>
            <p:nvSpPr>
              <p:cNvPr id="1347" name="Google Shape;1347;p70"/>
              <p:cNvSpPr/>
              <p:nvPr/>
            </p:nvSpPr>
            <p:spPr>
              <a:xfrm rot="5400000">
                <a:off x="81545" y="-81545"/>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0"/>
              <p:cNvSpPr/>
              <p:nvPr/>
            </p:nvSpPr>
            <p:spPr>
              <a:xfrm rot="-5400000">
                <a:off x="1843223" y="-81143"/>
                <a:ext cx="744343" cy="907433"/>
              </a:xfrm>
              <a:custGeom>
                <a:avLst/>
                <a:gdLst/>
                <a:ahLst/>
                <a:cxnLst/>
                <a:rect l="l" t="t" r="r" b="b"/>
                <a:pathLst>
                  <a:path w="2353310" h="2868930" extrusionOk="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0"/>
              <p:cNvSpPr/>
              <p:nvPr/>
            </p:nvSpPr>
            <p:spPr>
              <a:xfrm>
                <a:off x="655035" y="0"/>
                <a:ext cx="1560360" cy="744745"/>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a:lstStyle/>
              <a:p>
                <a:endParaRPr lang="en-US"/>
              </a:p>
            </p:txBody>
          </p:sp>
        </p:grpSp>
        <p:sp>
          <p:nvSpPr>
            <p:cNvPr id="1350" name="Google Shape;1350;p70"/>
            <p:cNvSpPr/>
            <p:nvPr/>
          </p:nvSpPr>
          <p:spPr>
            <a:xfrm>
              <a:off x="7631051" y="9098597"/>
              <a:ext cx="4138787" cy="586912"/>
            </a:xfrm>
            <a:custGeom>
              <a:avLst/>
              <a:gdLst/>
              <a:ahLst/>
              <a:cxnLst/>
              <a:rect l="l" t="t" r="r" b="b"/>
              <a:pathLst>
                <a:path w="1913890" h="913482" extrusionOk="0">
                  <a:moveTo>
                    <a:pt x="0" y="0"/>
                  </a:moveTo>
                  <a:lnTo>
                    <a:pt x="1913890" y="0"/>
                  </a:lnTo>
                  <a:lnTo>
                    <a:pt x="1913890" y="913482"/>
                  </a:lnTo>
                  <a:lnTo>
                    <a:pt x="0" y="913482"/>
                  </a:lnTo>
                  <a:close/>
                </a:path>
              </a:pathLst>
            </a:cu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Poppins"/>
                <a:buNone/>
              </a:pPr>
              <a:r>
                <a:rPr lang="en-US" sz="3600" b="1">
                  <a:solidFill>
                    <a:srgbClr val="000000"/>
                  </a:solidFill>
                  <a:latin typeface="Poppins"/>
                  <a:ea typeface="Poppins"/>
                  <a:cs typeface="Poppins"/>
                  <a:sym typeface="Poppins"/>
                </a:rPr>
                <a:t>FACT!</a:t>
              </a:r>
              <a:endParaRPr sz="3600" b="1" i="0" u="none" strike="noStrike" cap="none">
                <a:solidFill>
                  <a:srgbClr val="000000"/>
                </a:solidFill>
                <a:latin typeface="Poppins"/>
                <a:ea typeface="Poppins"/>
                <a:cs typeface="Poppins"/>
                <a:sym typeface="Poppins"/>
              </a:endParaRPr>
            </a:p>
          </p:txBody>
        </p:sp>
      </p:grpSp>
      <p:pic>
        <p:nvPicPr>
          <p:cNvPr id="1351" name="Google Shape;1351;p70" descr="A person using a computer&#10;&#10;Description automatically generated with low confidence"/>
          <p:cNvPicPr preferRelativeResize="0"/>
          <p:nvPr/>
        </p:nvPicPr>
        <p:blipFill rotWithShape="1">
          <a:blip r:embed="rId3">
            <a:alphaModFix/>
          </a:blip>
          <a:srcRect l="-462" t="3733" r="-151" b="7814"/>
          <a:stretch/>
        </p:blipFill>
        <p:spPr>
          <a:xfrm>
            <a:off x="-51897" y="604741"/>
            <a:ext cx="6075637" cy="80110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356"/>
        <p:cNvGrpSpPr/>
        <p:nvPr/>
      </p:nvGrpSpPr>
      <p:grpSpPr>
        <a:xfrm>
          <a:off x="0" y="0"/>
          <a:ext cx="0" cy="0"/>
          <a:chOff x="0" y="0"/>
          <a:chExt cx="0" cy="0"/>
        </a:xfrm>
      </p:grpSpPr>
      <p:pic>
        <p:nvPicPr>
          <p:cNvPr id="1357" name="Google Shape;1357;p71" descr="Two people looking at a phone&#10;&#10;Description automatically generated with medium confidence"/>
          <p:cNvPicPr preferRelativeResize="0"/>
          <p:nvPr/>
        </p:nvPicPr>
        <p:blipFill rotWithShape="1">
          <a:blip r:embed="rId3">
            <a:alphaModFix/>
          </a:blip>
          <a:srcRect l="3580" t="-2172" r="22345" b="2172"/>
          <a:stretch/>
        </p:blipFill>
        <p:spPr>
          <a:xfrm>
            <a:off x="-2514600" y="38100"/>
            <a:ext cx="11430000" cy="10287000"/>
          </a:xfrm>
          <a:prstGeom prst="rect">
            <a:avLst/>
          </a:prstGeom>
          <a:noFill/>
          <a:ln>
            <a:noFill/>
          </a:ln>
        </p:spPr>
      </p:pic>
      <p:sp>
        <p:nvSpPr>
          <p:cNvPr id="1358" name="Google Shape;1358;p7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359" name="Google Shape;1359;p71"/>
          <p:cNvSpPr/>
          <p:nvPr/>
        </p:nvSpPr>
        <p:spPr>
          <a:xfrm>
            <a:off x="161225" y="4671869"/>
            <a:ext cx="3046903" cy="2419920"/>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1360" name="Google Shape;1360;p71"/>
          <p:cNvSpPr/>
          <p:nvPr/>
        </p:nvSpPr>
        <p:spPr>
          <a:xfrm>
            <a:off x="-481280" y="5806283"/>
            <a:ext cx="5522156" cy="1685118"/>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1361" name="Google Shape;1361;p71"/>
          <p:cNvSpPr txBox="1"/>
          <p:nvPr/>
        </p:nvSpPr>
        <p:spPr>
          <a:xfrm>
            <a:off x="814457" y="5254450"/>
            <a:ext cx="5328600" cy="2031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Let’s </a:t>
            </a:r>
            <a:endParaRPr/>
          </a:p>
          <a:p>
            <a:pPr marL="0" marR="0" lvl="0" indent="0" algn="l" rtl="0">
              <a:lnSpc>
                <a:spcPct val="120000"/>
              </a:lnSpc>
              <a:spcBef>
                <a:spcPts val="0"/>
              </a:spcBef>
              <a:spcAft>
                <a:spcPts val="0"/>
              </a:spcAft>
              <a:buNone/>
            </a:pPr>
            <a:r>
              <a:rPr lang="en-US" sz="6000" b="1">
                <a:solidFill>
                  <a:srgbClr val="FFFFFF"/>
                </a:solidFill>
                <a:latin typeface="Poppins"/>
                <a:ea typeface="Poppins"/>
                <a:cs typeface="Poppins"/>
                <a:sym typeface="Poppins"/>
              </a:rPr>
              <a:t>Practice</a:t>
            </a:r>
            <a:endParaRPr/>
          </a:p>
        </p:txBody>
      </p:sp>
      <p:sp>
        <p:nvSpPr>
          <p:cNvPr id="1362" name="Google Shape;1362;p71"/>
          <p:cNvSpPr txBox="1"/>
          <p:nvPr/>
        </p:nvSpPr>
        <p:spPr>
          <a:xfrm>
            <a:off x="10591800" y="4107483"/>
            <a:ext cx="6057947" cy="47397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a:solidFill>
                  <a:srgbClr val="FFFFFF"/>
                </a:solidFill>
                <a:latin typeface="Arial"/>
                <a:ea typeface="Arial"/>
                <a:cs typeface="Arial"/>
                <a:sym typeface="Arial"/>
              </a:rPr>
              <a:t>Discuss as a group how you would handle the student scenarios.</a:t>
            </a:r>
            <a:endParaRPr/>
          </a:p>
          <a:p>
            <a:pPr marL="0" marR="0" lvl="0" indent="0" algn="l" rtl="0">
              <a:spcBef>
                <a:spcPts val="0"/>
              </a:spcBef>
              <a:spcAft>
                <a:spcPts val="0"/>
              </a:spcAft>
              <a:buNone/>
            </a:pPr>
            <a:endParaRPr sz="4400">
              <a:solidFill>
                <a:srgbClr val="FFFFFF"/>
              </a:solidFill>
              <a:latin typeface="Arial"/>
              <a:ea typeface="Arial"/>
              <a:cs typeface="Arial"/>
              <a:sym typeface="Arial"/>
            </a:endParaRPr>
          </a:p>
          <a:p>
            <a:pPr marL="0" marR="0" lvl="0" indent="0" algn="l" rtl="0">
              <a:spcBef>
                <a:spcPts val="0"/>
              </a:spcBef>
              <a:spcAft>
                <a:spcPts val="0"/>
              </a:spcAft>
              <a:buNone/>
            </a:pPr>
            <a:r>
              <a:rPr lang="en-US" sz="4400">
                <a:solidFill>
                  <a:srgbClr val="FFFFFF"/>
                </a:solidFill>
                <a:latin typeface="Arial"/>
                <a:ea typeface="Arial"/>
                <a:cs typeface="Arial"/>
                <a:sym typeface="Arial"/>
              </a:rPr>
              <a:t>Identify one person to report-out to the larger group.</a:t>
            </a:r>
            <a:endParaRPr/>
          </a:p>
        </p:txBody>
      </p:sp>
      <p:sp>
        <p:nvSpPr>
          <p:cNvPr id="1364" name="Google Shape;1364;p7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pic>
        <p:nvPicPr>
          <p:cNvPr id="1365" name="Google Shape;1365;p71"/>
          <p:cNvPicPr preferRelativeResize="0"/>
          <p:nvPr/>
        </p:nvPicPr>
        <p:blipFill rotWithShape="1">
          <a:blip r:embed="rId4">
            <a:alphaModFix/>
          </a:blip>
          <a:srcRect/>
          <a:stretch/>
        </p:blipFill>
        <p:spPr>
          <a:xfrm>
            <a:off x="11227329" y="-14093"/>
            <a:ext cx="6057947" cy="403218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370"/>
        <p:cNvGrpSpPr/>
        <p:nvPr/>
      </p:nvGrpSpPr>
      <p:grpSpPr>
        <a:xfrm>
          <a:off x="0" y="0"/>
          <a:ext cx="0" cy="0"/>
          <a:chOff x="0" y="0"/>
          <a:chExt cx="0" cy="0"/>
        </a:xfrm>
      </p:grpSpPr>
      <p:sp>
        <p:nvSpPr>
          <p:cNvPr id="1371" name="Google Shape;1371;p72"/>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1372" name="Google Shape;1372;p72"/>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1373" name="Google Shape;1373;p72"/>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1374" name="Google Shape;1374;p72"/>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1376" name="Google Shape;1376;p72"/>
          <p:cNvSpPr txBox="1"/>
          <p:nvPr/>
        </p:nvSpPr>
        <p:spPr>
          <a:xfrm>
            <a:off x="2948696" y="4948969"/>
            <a:ext cx="12390608" cy="2914965"/>
          </a:xfrm>
          <a:prstGeom prst="rect">
            <a:avLst/>
          </a:prstGeom>
          <a:solidFill>
            <a:srgbClr val="4848D1"/>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58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With the right effort, our children will step successfully into adulthood. Let’s hear from our youth about their future</a:t>
            </a:r>
            <a:r>
              <a:rPr lang="en-US" sz="5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endParaRPr sz="5400">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381"/>
        <p:cNvGrpSpPr/>
        <p:nvPr/>
      </p:nvGrpSpPr>
      <p:grpSpPr>
        <a:xfrm>
          <a:off x="0" y="0"/>
          <a:ext cx="0" cy="0"/>
          <a:chOff x="0" y="0"/>
          <a:chExt cx="0" cy="0"/>
        </a:xfrm>
      </p:grpSpPr>
      <p:sp>
        <p:nvSpPr>
          <p:cNvPr id="1382" name="Google Shape;1382;p73"/>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383" name="Google Shape;1383;p73"/>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384" name="Google Shape;1384;p73"/>
          <p:cNvGrpSpPr/>
          <p:nvPr/>
        </p:nvGrpSpPr>
        <p:grpSpPr>
          <a:xfrm>
            <a:off x="562868" y="2353380"/>
            <a:ext cx="6142733" cy="4711295"/>
            <a:chOff x="0" y="0"/>
            <a:chExt cx="6802217" cy="6281721"/>
          </a:xfrm>
        </p:grpSpPr>
        <p:sp>
          <p:nvSpPr>
            <p:cNvPr id="1385" name="Google Shape;1385;p73"/>
            <p:cNvSpPr txBox="1"/>
            <p:nvPr/>
          </p:nvSpPr>
          <p:spPr>
            <a:xfrm>
              <a:off x="1" y="741747"/>
              <a:ext cx="6802216" cy="553997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5400" b="0" i="0" u="none" strike="noStrike" cap="none">
                  <a:solidFill>
                    <a:srgbClr val="0A1F41"/>
                  </a:solidFill>
                  <a:latin typeface="Arial"/>
                  <a:ea typeface="Arial"/>
                  <a:cs typeface="Arial"/>
                  <a:sym typeface="Arial"/>
                </a:rPr>
                <a:t>What is at least one thing that you will do differently with your youth within the next 30 days?</a:t>
              </a:r>
              <a:endParaRPr sz="5400" b="0" i="0" u="none" strike="noStrike" cap="none">
                <a:solidFill>
                  <a:srgbClr val="0A1F41"/>
                </a:solidFill>
                <a:latin typeface="Arial"/>
                <a:ea typeface="Arial"/>
                <a:cs typeface="Arial"/>
                <a:sym typeface="Arial"/>
              </a:endParaRPr>
            </a:p>
          </p:txBody>
        </p:sp>
        <p:sp>
          <p:nvSpPr>
            <p:cNvPr id="1386" name="Google Shape;1386;p73"/>
            <p:cNvSpPr txBox="1"/>
            <p:nvPr/>
          </p:nvSpPr>
          <p:spPr>
            <a:xfrm>
              <a:off x="0" y="0"/>
              <a:ext cx="4892318" cy="1325149"/>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None/>
              </a:pPr>
              <a:r>
                <a:rPr lang="en-US" sz="6000" b="1">
                  <a:solidFill>
                    <a:srgbClr val="4848D1"/>
                  </a:solidFill>
                  <a:latin typeface="Poppins"/>
                  <a:ea typeface="Poppins"/>
                  <a:cs typeface="Poppins"/>
                  <a:sym typeface="Poppins"/>
                </a:rPr>
                <a:t>Reflection</a:t>
              </a:r>
              <a:endParaRPr/>
            </a:p>
          </p:txBody>
        </p:sp>
      </p:grpSp>
      <p:pic>
        <p:nvPicPr>
          <p:cNvPr id="1388" name="Google Shape;1388;p73" descr="A group of people sitting in chairs&#10;&#10;Description automatically generated with medium confidence"/>
          <p:cNvPicPr preferRelativeResize="0"/>
          <p:nvPr/>
        </p:nvPicPr>
        <p:blipFill rotWithShape="1">
          <a:blip r:embed="rId3">
            <a:alphaModFix/>
          </a:blip>
          <a:srcRect/>
          <a:stretch/>
        </p:blipFill>
        <p:spPr>
          <a:xfrm>
            <a:off x="7445121" y="0"/>
            <a:ext cx="13218363" cy="881134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93"/>
        <p:cNvGrpSpPr/>
        <p:nvPr/>
      </p:nvGrpSpPr>
      <p:grpSpPr>
        <a:xfrm>
          <a:off x="0" y="0"/>
          <a:ext cx="0" cy="0"/>
          <a:chOff x="0" y="0"/>
          <a:chExt cx="0" cy="0"/>
        </a:xfrm>
      </p:grpSpPr>
      <p:sp>
        <p:nvSpPr>
          <p:cNvPr id="1394" name="Google Shape;1394;p74"/>
          <p:cNvSpPr/>
          <p:nvPr/>
        </p:nvSpPr>
        <p:spPr>
          <a:xfrm rot="-1783284">
            <a:off x="8957293" y="3404582"/>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395" name="Google Shape;1395;p74"/>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1396" name="Google Shape;1396;p74"/>
          <p:cNvSpPr txBox="1"/>
          <p:nvPr/>
        </p:nvSpPr>
        <p:spPr>
          <a:xfrm rot="-1772599">
            <a:off x="802240" y="4178756"/>
            <a:ext cx="4927387" cy="18383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b="1">
                <a:solidFill>
                  <a:srgbClr val="FED531"/>
                </a:solidFill>
                <a:latin typeface="Poppins"/>
                <a:ea typeface="Poppins"/>
                <a:cs typeface="Poppins"/>
                <a:sym typeface="Poppins"/>
              </a:rPr>
              <a:t>Thank</a:t>
            </a:r>
            <a:endParaRPr/>
          </a:p>
          <a:p>
            <a:pPr marL="0" marR="0" lvl="0" indent="0" algn="l" rtl="0">
              <a:lnSpc>
                <a:spcPct val="120000"/>
              </a:lnSpc>
              <a:spcBef>
                <a:spcPts val="0"/>
              </a:spcBef>
              <a:spcAft>
                <a:spcPts val="0"/>
              </a:spcAft>
              <a:buNone/>
            </a:pPr>
            <a:r>
              <a:rPr lang="en-US" sz="6000" b="1">
                <a:solidFill>
                  <a:srgbClr val="FFFFFF"/>
                </a:solidFill>
                <a:latin typeface="Poppins"/>
                <a:ea typeface="Poppins"/>
                <a:cs typeface="Poppins"/>
                <a:sym typeface="Poppins"/>
              </a:rPr>
              <a:t>You!</a:t>
            </a:r>
            <a:endParaRPr/>
          </a:p>
        </p:txBody>
      </p:sp>
      <p:sp>
        <p:nvSpPr>
          <p:cNvPr id="1397" name="Google Shape;1397;p74"/>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pic>
        <p:nvPicPr>
          <p:cNvPr id="1399" name="Google Shape;1399;p74"/>
          <p:cNvPicPr preferRelativeResize="0"/>
          <p:nvPr/>
        </p:nvPicPr>
        <p:blipFill rotWithShape="1">
          <a:blip r:embed="rId3">
            <a:alphaModFix/>
          </a:blip>
          <a:srcRect/>
          <a:stretch/>
        </p:blipFill>
        <p:spPr>
          <a:xfrm>
            <a:off x="11585148" y="5372273"/>
            <a:ext cx="5263298" cy="39704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7"/>
          <p:cNvPicPr preferRelativeResize="0"/>
          <p:nvPr/>
        </p:nvPicPr>
        <p:blipFill rotWithShape="1">
          <a:blip r:embed="rId3">
            <a:alphaModFix/>
          </a:blip>
          <a:srcRect/>
          <a:stretch/>
        </p:blipFill>
        <p:spPr>
          <a:xfrm>
            <a:off x="30" y="15"/>
            <a:ext cx="18287971" cy="10286985"/>
          </a:xfrm>
          <a:prstGeom prst="rect">
            <a:avLst/>
          </a:prstGeom>
          <a:noFill/>
          <a:ln>
            <a:noFill/>
          </a:ln>
        </p:spPr>
      </p:pic>
      <p:sp>
        <p:nvSpPr>
          <p:cNvPr id="339" name="Google Shape;339;p7"/>
          <p:cNvSpPr txBox="1">
            <a:spLocks noGrp="1"/>
          </p:cNvSpPr>
          <p:nvPr>
            <p:ph type="title"/>
          </p:nvPr>
        </p:nvSpPr>
        <p:spPr>
          <a:xfrm>
            <a:off x="785813" y="638925"/>
            <a:ext cx="16663987" cy="1117254"/>
          </a:xfrm>
          <a:prstGeom prst="rect">
            <a:avLst/>
          </a:prstGeom>
          <a:noFill/>
          <a:ln>
            <a:noFill/>
          </a:ln>
        </p:spPr>
        <p:txBody>
          <a:bodyPr spcFirstLastPara="1" wrap="square" lIns="137150" tIns="68575" rIns="137150" bIns="68575" anchor="ctr" anchorCtr="0">
            <a:noAutofit/>
          </a:bodyPr>
          <a:lstStyle/>
          <a:p>
            <a:pPr marL="0" lvl="0" indent="0" algn="ctr" rtl="0">
              <a:lnSpc>
                <a:spcPct val="90000"/>
              </a:lnSpc>
              <a:spcBef>
                <a:spcPts val="0"/>
              </a:spcBef>
              <a:spcAft>
                <a:spcPts val="0"/>
              </a:spcAft>
              <a:buClr>
                <a:schemeClr val="lt1"/>
              </a:buClr>
              <a:buSzPts val="6600"/>
              <a:buFont typeface="Arial"/>
              <a:buNone/>
            </a:pPr>
            <a:r>
              <a:rPr lang="en-US" b="1">
                <a:solidFill>
                  <a:schemeClr val="lt1"/>
                </a:solidFill>
                <a:latin typeface="Arial"/>
                <a:ea typeface="Arial"/>
                <a:cs typeface="Arial"/>
                <a:sym typeface="Arial"/>
              </a:rPr>
              <a:t>Despite the barriers, foster youth are going to college and beating the odds</a:t>
            </a:r>
            <a:r>
              <a:rPr lang="en-US" b="1">
                <a:solidFill>
                  <a:schemeClr val="lt1"/>
                </a:solidFill>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45"/>
        <p:cNvGrpSpPr/>
        <p:nvPr/>
      </p:nvGrpSpPr>
      <p:grpSpPr>
        <a:xfrm>
          <a:off x="0" y="0"/>
          <a:ext cx="0" cy="0"/>
          <a:chOff x="0" y="0"/>
          <a:chExt cx="0" cy="0"/>
        </a:xfrm>
      </p:grpSpPr>
      <p:sp>
        <p:nvSpPr>
          <p:cNvPr id="346" name="Google Shape;346;p8"/>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47" name="Google Shape;347;p8"/>
          <p:cNvSpPr/>
          <p:nvPr/>
        </p:nvSpPr>
        <p:spPr>
          <a:xfrm>
            <a:off x="12218553" y="139948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48" name="Google Shape;348;p8"/>
          <p:cNvSpPr/>
          <p:nvPr/>
        </p:nvSpPr>
        <p:spPr>
          <a:xfrm>
            <a:off x="11155211" y="609649"/>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49" name="Google Shape;349;p8"/>
          <p:cNvSpPr txBox="1"/>
          <p:nvPr/>
        </p:nvSpPr>
        <p:spPr>
          <a:xfrm>
            <a:off x="10591800" y="126599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b="1">
                <a:solidFill>
                  <a:srgbClr val="FED531"/>
                </a:solidFill>
                <a:latin typeface="Poppins"/>
                <a:ea typeface="Poppins"/>
                <a:cs typeface="Poppins"/>
                <a:sym typeface="Poppins"/>
              </a:rPr>
              <a:t>Student </a:t>
            </a:r>
            <a:endParaRPr/>
          </a:p>
          <a:p>
            <a:pPr marL="0" marR="0" lvl="0" indent="0" algn="r" rtl="0">
              <a:lnSpc>
                <a:spcPct val="120000"/>
              </a:lnSpc>
              <a:spcBef>
                <a:spcPts val="0"/>
              </a:spcBef>
              <a:spcAft>
                <a:spcPts val="0"/>
              </a:spcAft>
              <a:buNone/>
            </a:pPr>
            <a:r>
              <a:rPr lang="en-US" sz="6000" b="1">
                <a:solidFill>
                  <a:srgbClr val="0A1F41"/>
                </a:solidFill>
                <a:latin typeface="Poppins"/>
                <a:ea typeface="Poppins"/>
                <a:cs typeface="Poppins"/>
                <a:sym typeface="Poppins"/>
              </a:rPr>
              <a:t>Voices</a:t>
            </a:r>
            <a:endParaRPr/>
          </a:p>
        </p:txBody>
      </p:sp>
      <p:sp>
        <p:nvSpPr>
          <p:cNvPr id="351" name="Google Shape;351;p8"/>
          <p:cNvSpPr txBox="1"/>
          <p:nvPr/>
        </p:nvSpPr>
        <p:spPr>
          <a:xfrm>
            <a:off x="2266950" y="5042444"/>
            <a:ext cx="13754100" cy="2585323"/>
          </a:xfrm>
          <a:prstGeom prst="rect">
            <a:avLst/>
          </a:prstGeom>
          <a:solidFill>
            <a:srgbClr val="4848D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u="sng"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from several former foster youth who have experienced postsecondary education. </a:t>
            </a:r>
            <a:endParaRPr sz="5400" dirty="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20FBE1BEDBA5438867CF06452A80D2" ma:contentTypeVersion="15" ma:contentTypeDescription="Create a new document." ma:contentTypeScope="" ma:versionID="72e4816da8de4858bd03c6559816e77f">
  <xsd:schema xmlns:xsd="http://www.w3.org/2001/XMLSchema" xmlns:xs="http://www.w3.org/2001/XMLSchema" xmlns:p="http://schemas.microsoft.com/office/2006/metadata/properties" xmlns:ns2="ca95d546-c3d1-4014-b078-669849779e27" xmlns:ns3="e6c4dc83-5275-4bb2-a4be-ceceea1230f8" targetNamespace="http://schemas.microsoft.com/office/2006/metadata/properties" ma:root="true" ma:fieldsID="e3362b23538bc3999fbd6d03290dfa63" ns2:_="" ns3:_="">
    <xsd:import namespace="ca95d546-c3d1-4014-b078-669849779e27"/>
    <xsd:import namespace="e6c4dc83-5275-4bb2-a4be-ceceea1230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5d546-c3d1-4014-b078-669849779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d0fa60-005e-41ca-9509-24d8c331ce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c4dc83-5275-4bb2-a4be-ceceea1230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1eeff1-b305-4170-a09c-fa529318d099}" ma:internalName="TaxCatchAll" ma:showField="CatchAllData" ma:web="e6c4dc83-5275-4bb2-a4be-ceceea1230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95d546-c3d1-4014-b078-669849779e27">
      <Terms xmlns="http://schemas.microsoft.com/office/infopath/2007/PartnerControls"/>
    </lcf76f155ced4ddcb4097134ff3c332f>
    <TaxCatchAll xmlns="e6c4dc83-5275-4bb2-a4be-ceceea1230f8" xsi:nil="true"/>
  </documentManagement>
</p:properties>
</file>

<file path=customXml/itemProps1.xml><?xml version="1.0" encoding="utf-8"?>
<ds:datastoreItem xmlns:ds="http://schemas.openxmlformats.org/officeDocument/2006/customXml" ds:itemID="{8C80B60A-45B0-47D4-A182-BBD93C0DE6AA}">
  <ds:schemaRefs>
    <ds:schemaRef ds:uri="http://schemas.microsoft.com/sharepoint/v3/contenttype/forms"/>
  </ds:schemaRefs>
</ds:datastoreItem>
</file>

<file path=customXml/itemProps2.xml><?xml version="1.0" encoding="utf-8"?>
<ds:datastoreItem xmlns:ds="http://schemas.openxmlformats.org/officeDocument/2006/customXml" ds:itemID="{5E0BF470-5072-4A40-9F6F-47E6FC7910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95d546-c3d1-4014-b078-669849779e27"/>
    <ds:schemaRef ds:uri="e6c4dc83-5275-4bb2-a4be-ceceea123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B9E6B5-04C9-4502-904D-3B5EB6A88542}">
  <ds:schemaRefs>
    <ds:schemaRef ds:uri="http://www.w3.org/XML/1998/namespace"/>
    <ds:schemaRef ds:uri="http://schemas.microsoft.com/office/2006/metadata/properties"/>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e6c4dc83-5275-4bb2-a4be-ceceea1230f8"/>
    <ds:schemaRef ds:uri="ca95d546-c3d1-4014-b078-669849779e27"/>
  </ds:schemaRefs>
</ds:datastoreItem>
</file>

<file path=docProps/app.xml><?xml version="1.0" encoding="utf-8"?>
<Properties xmlns="http://schemas.openxmlformats.org/officeDocument/2006/extended-properties" xmlns:vt="http://schemas.openxmlformats.org/officeDocument/2006/docPropsVTypes">
  <TotalTime>3320</TotalTime>
  <Words>19679</Words>
  <Application>Microsoft Office PowerPoint</Application>
  <PresentationFormat>Custom</PresentationFormat>
  <Paragraphs>1281</Paragraphs>
  <Slides>78</Slides>
  <Notes>78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78</vt:i4>
      </vt:variant>
    </vt:vector>
  </HeadingPairs>
  <TitlesOfParts>
    <vt:vector size="86" baseType="lpstr">
      <vt:lpstr>Poppins</vt:lpstr>
      <vt:lpstr>Wingdings</vt:lpstr>
      <vt:lpstr>Arial</vt:lpstr>
      <vt:lpstr>Noto Sans Symbols</vt:lpstr>
      <vt:lpstr>Source Sans Pro</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Despite the barriers, foster youth are going to college and beating the odds!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Pathways </vt:lpstr>
      <vt:lpstr>Difference Across Colleges and Universities</vt:lpstr>
      <vt:lpstr>Difference Across Colleges and Universities</vt:lpstr>
      <vt:lpstr>Difference Across Colleges and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Ho</dc:creator>
  <cp:lastModifiedBy>Maegan Mattock</cp:lastModifiedBy>
  <cp:revision>236</cp:revision>
  <dcterms:created xsi:type="dcterms:W3CDTF">2006-08-16T00:00:00Z</dcterms:created>
  <dcterms:modified xsi:type="dcterms:W3CDTF">2024-04-22T23:12:00Z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0x010100F420FBE1BEDBA5438867CF06452A80D2</vt:lpwstr>
  </property>
  <property fmtid="{D5CDD505-2E9C-101B-9397-08002B2CF9AE}" pid="3" name="MediaServiceImageTags">
    <vt:lpwstr/>
  </property>
</Properties>
</file>