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13716000" cx="24377650"/>
  <p:notesSz cx="7010400" cy="9296400"/>
  <p:embeddedFontLst>
    <p:embeddedFont>
      <p:font typeface="Roboto"/>
      <p:regular r:id="rId34"/>
      <p:bold r:id="rId35"/>
      <p:italic r:id="rId36"/>
      <p:boldItalic r:id="rId37"/>
    </p:embeddedFont>
    <p:embeddedFont>
      <p:font typeface="Poppins"/>
      <p:regular r:id="rId38"/>
      <p:bold r:id="rId39"/>
      <p:italic r:id="rId40"/>
      <p:boldItalic r:id="rId41"/>
    </p:embeddedFont>
    <p:embeddedFont>
      <p:font typeface="Montserrat Light"/>
      <p:regular r:id="rId42"/>
      <p:bold r:id="rId43"/>
      <p:italic r:id="rId44"/>
      <p:boldItalic r:id="rId45"/>
    </p:embeddedFont>
    <p:embeddedFont>
      <p:font typeface="Poppins Medium"/>
      <p:regular r:id="rId46"/>
      <p:bold r:id="rId47"/>
      <p:italic r:id="rId48"/>
      <p:boldItalic r:id="rId49"/>
    </p:embeddedFont>
    <p:embeddedFont>
      <p:font typeface="Poppins SemiBold"/>
      <p:regular r:id="rId50"/>
      <p:bold r:id="rId51"/>
      <p:italic r:id="rId52"/>
      <p:boldItalic r:id="rId53"/>
    </p:embeddedFont>
    <p:embeddedFont>
      <p:font typeface="DM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8" roundtripDataSignature="AMtx7mjMKqcgWBsbRdh1tN1Bv1SG0/fg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C47F5D-5CBD-4997-B93F-007ACD46162B}">
  <a:tblStyle styleId="{29C47F5D-5CBD-4997-B93F-007ACD4616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italic.fntdata"/><Relationship Id="rId42" Type="http://schemas.openxmlformats.org/officeDocument/2006/relationships/font" Target="fonts/MontserratLight-regular.fntdata"/><Relationship Id="rId41" Type="http://schemas.openxmlformats.org/officeDocument/2006/relationships/font" Target="fonts/Poppins-boldItalic.fntdata"/><Relationship Id="rId44" Type="http://schemas.openxmlformats.org/officeDocument/2006/relationships/font" Target="fonts/MontserratLight-italic.fntdata"/><Relationship Id="rId43" Type="http://schemas.openxmlformats.org/officeDocument/2006/relationships/font" Target="fonts/MontserratLight-bold.fntdata"/><Relationship Id="rId46" Type="http://schemas.openxmlformats.org/officeDocument/2006/relationships/font" Target="fonts/PoppinsMedium-regular.fntdata"/><Relationship Id="rId45" Type="http://schemas.openxmlformats.org/officeDocument/2006/relationships/font" Target="fonts/Montserrat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oppinsMedium-italic.fntdata"/><Relationship Id="rId47" Type="http://schemas.openxmlformats.org/officeDocument/2006/relationships/font" Target="fonts/PoppinsMedium-bold.fntdata"/><Relationship Id="rId49" Type="http://schemas.openxmlformats.org/officeDocument/2006/relationships/font" Target="fonts/Poppins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Roboto-bold.fntdata"/><Relationship Id="rId34" Type="http://schemas.openxmlformats.org/officeDocument/2006/relationships/font" Target="fonts/Roboto-regular.fntdata"/><Relationship Id="rId37" Type="http://schemas.openxmlformats.org/officeDocument/2006/relationships/font" Target="fonts/Roboto-boldItalic.fntdata"/><Relationship Id="rId36" Type="http://schemas.openxmlformats.org/officeDocument/2006/relationships/font" Target="fonts/Roboto-italic.fntdata"/><Relationship Id="rId39" Type="http://schemas.openxmlformats.org/officeDocument/2006/relationships/font" Target="fonts/Poppins-bold.fntdata"/><Relationship Id="rId38" Type="http://schemas.openxmlformats.org/officeDocument/2006/relationships/font" Target="fonts/Poppins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SemiBold-bold.fntdata"/><Relationship Id="rId50" Type="http://schemas.openxmlformats.org/officeDocument/2006/relationships/font" Target="fonts/PoppinsSemiBold-regular.fntdata"/><Relationship Id="rId53" Type="http://schemas.openxmlformats.org/officeDocument/2006/relationships/font" Target="fonts/PoppinsSemiBold-boldItalic.fntdata"/><Relationship Id="rId52" Type="http://schemas.openxmlformats.org/officeDocument/2006/relationships/font" Target="fonts/PoppinsSemiBold-italic.fntdata"/><Relationship Id="rId11" Type="http://schemas.openxmlformats.org/officeDocument/2006/relationships/slide" Target="slides/slide5.xml"/><Relationship Id="rId55" Type="http://schemas.openxmlformats.org/officeDocument/2006/relationships/font" Target="fonts/DMSans-bold.fntdata"/><Relationship Id="rId10" Type="http://schemas.openxmlformats.org/officeDocument/2006/relationships/slide" Target="slides/slide4.xml"/><Relationship Id="rId54" Type="http://schemas.openxmlformats.org/officeDocument/2006/relationships/font" Target="fonts/DMSans-regular.fntdata"/><Relationship Id="rId13" Type="http://schemas.openxmlformats.org/officeDocument/2006/relationships/slide" Target="slides/slide7.xml"/><Relationship Id="rId57" Type="http://schemas.openxmlformats.org/officeDocument/2006/relationships/font" Target="fonts/DMSans-boldItalic.fntdata"/><Relationship Id="rId12" Type="http://schemas.openxmlformats.org/officeDocument/2006/relationships/slide" Target="slides/slide6.xml"/><Relationship Id="rId56" Type="http://schemas.openxmlformats.org/officeDocument/2006/relationships/font" Target="fonts/DM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45" name="Google Shape;145;p27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eb2a06cad_2_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52" name="Google Shape;152;g11eb2a06cad_2_6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d3dc35b90_0_20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66" name="Google Shape;166;g11d3dc35b90_0_202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950ed2592_0_23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950ed2592_0_2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74" name="Google Shape;174;g2b950ed2592_0_23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950ed2592_0_51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950ed2592_0_5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81" name="Google Shape;181;g2b950ed2592_0_51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50" lIns="93150" spcFirstLastPara="1" rIns="93150" wrap="square" tIns="46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d3dc35b90_0_35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188" name="Google Shape;188;g11d3dc35b90_0_355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deebb7c84_6_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10" name="Google Shape;210;g11deebb7c84_6_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bcbcd9ed6_1_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17" name="Google Shape;217;g22bcbcd9ed6_1_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bcbcd9ed6_1_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24" name="Google Shape;224;g22bcbcd9ed6_1_6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d3dc35b90_0_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74" name="Google Shape;74;g11d3dc35b90_0_1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0b200c098_0_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32" name="Google Shape;232;g210b200c098_0_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90bc0edad_0_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Lorrs</a:t>
            </a:r>
            <a:endParaRPr/>
          </a:p>
        </p:txBody>
      </p:sp>
      <p:sp>
        <p:nvSpPr>
          <p:cNvPr id="239" name="Google Shape;239;g2090bc0edad_0_2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9dfc5b649_1_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Lorris/Amy </a:t>
            </a:r>
            <a:endParaRPr/>
          </a:p>
        </p:txBody>
      </p:sp>
      <p:sp>
        <p:nvSpPr>
          <p:cNvPr id="246" name="Google Shape;246;g209dfc5b649_1_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deebb7c84_6_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53" name="Google Shape;253;g11deebb7c84_6_5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950ed2592_0_3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59" name="Google Shape;259;g2b950ed2592_0_30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950ed2592_0_5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81" name="Google Shape;281;g2b950ed2592_0_57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d3dc35b90_0_50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87" name="Google Shape;287;g11d3dc35b90_0_506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Lorris</a:t>
            </a:r>
            <a:endParaRPr/>
          </a:p>
        </p:txBody>
      </p:sp>
      <p:sp>
        <p:nvSpPr>
          <p:cNvPr id="299" name="Google Shape;299;p2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d3dc35b90_0_7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Amy</a:t>
            </a:r>
            <a:endParaRPr sz="1800"/>
          </a:p>
        </p:txBody>
      </p:sp>
      <p:sp>
        <p:nvSpPr>
          <p:cNvPr id="83" name="Google Shape;83;g11d3dc35b90_0_72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94c1c1143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 of April 10th - total youth is 964</a:t>
            </a:r>
            <a:endParaRPr/>
          </a:p>
        </p:txBody>
      </p:sp>
      <p:sp>
        <p:nvSpPr>
          <p:cNvPr id="91" name="Google Shape;91;g2c94c1c1143_0_1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94c1c1143_0_1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c94c1c1143_0_11:notes"/>
          <p:cNvSpPr/>
          <p:nvPr>
            <p:ph idx="2" type="sldImg"/>
          </p:nvPr>
        </p:nvSpPr>
        <p:spPr>
          <a:xfrm>
            <a:off x="407988" y="696913"/>
            <a:ext cx="61944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2bf62f5aff_0_5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07" name="Google Shape;107;g22bf62f5aff_0_57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85b3c1290_0_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14" name="Google Shape;114;g2085b3c1290_0_0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eb2a06cad_2_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20" name="Google Shape;120;g11eb2a06cad_2_11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eb2a06cad_2_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50" spcFirstLastPara="1" rIns="93150" wrap="square" tIns="46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27" name="Google Shape;127;g11eb2a06cad_2_1:notes"/>
          <p:cNvSpPr/>
          <p:nvPr>
            <p:ph idx="2" type="sldImg"/>
          </p:nvPr>
        </p:nvSpPr>
        <p:spPr>
          <a:xfrm>
            <a:off x="407988" y="696913"/>
            <a:ext cx="61944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1d3dc35b90_0_219"/>
          <p:cNvSpPr txBox="1"/>
          <p:nvPr>
            <p:ph idx="10" type="dt"/>
          </p:nvPr>
        </p:nvSpPr>
        <p:spPr>
          <a:xfrm>
            <a:off x="1675964" y="12712701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11d3dc35b90_0_219"/>
          <p:cNvSpPr txBox="1"/>
          <p:nvPr>
            <p:ph idx="11" type="ftr"/>
          </p:nvPr>
        </p:nvSpPr>
        <p:spPr>
          <a:xfrm>
            <a:off x="8075097" y="12712701"/>
            <a:ext cx="822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11d3dc35b90_0_219"/>
          <p:cNvSpPr txBox="1"/>
          <p:nvPr>
            <p:ph idx="12" type="sldNum"/>
          </p:nvPr>
        </p:nvSpPr>
        <p:spPr>
          <a:xfrm>
            <a:off x="17216716" y="12712701"/>
            <a:ext cx="54849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/>
          <p:nvPr>
            <p:ph type="title"/>
          </p:nvPr>
        </p:nvSpPr>
        <p:spPr>
          <a:xfrm>
            <a:off x="657224" y="641353"/>
            <a:ext cx="23063201" cy="187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Calibri"/>
              <a:buNone/>
              <a:defRPr sz="8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/>
          <p:nvPr/>
        </p:nvSpPr>
        <p:spPr>
          <a:xfrm flipH="1" rot="5400000">
            <a:off x="12097385" y="1002665"/>
            <a:ext cx="182880" cy="24377649"/>
          </a:xfrm>
          <a:prstGeom prst="rect">
            <a:avLst/>
          </a:prstGeom>
          <a:solidFill>
            <a:srgbClr val="F28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8"/>
          <p:cNvSpPr/>
          <p:nvPr/>
        </p:nvSpPr>
        <p:spPr>
          <a:xfrm>
            <a:off x="0" y="13287373"/>
            <a:ext cx="24377638" cy="428631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73E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38"/>
          <p:cNvCxnSpPr/>
          <p:nvPr/>
        </p:nvCxnSpPr>
        <p:spPr>
          <a:xfrm>
            <a:off x="657224" y="2657475"/>
            <a:ext cx="23063201" cy="0"/>
          </a:xfrm>
          <a:prstGeom prst="straightConnector1">
            <a:avLst/>
          </a:prstGeom>
          <a:noFill/>
          <a:ln cap="flat" cmpd="sng" w="9525">
            <a:solidFill>
              <a:srgbClr val="112F3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38"/>
          <p:cNvSpPr txBox="1"/>
          <p:nvPr>
            <p:ph idx="1" type="body"/>
          </p:nvPr>
        </p:nvSpPr>
        <p:spPr>
          <a:xfrm>
            <a:off x="657225" y="3346450"/>
            <a:ext cx="11287124" cy="933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4857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9AAB"/>
              </a:buClr>
              <a:buSzPts val="4050"/>
              <a:buFont typeface="Courier New"/>
              <a:buChar char="o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D5DF"/>
              </a:buClr>
              <a:buSzPts val="3600"/>
              <a:buFont typeface="Noto Sans Symbols"/>
              <a:buChar char="⮚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2" type="body"/>
          </p:nvPr>
        </p:nvSpPr>
        <p:spPr>
          <a:xfrm>
            <a:off x="12433302" y="3346451"/>
            <a:ext cx="11287124" cy="933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4857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9AAB"/>
              </a:buClr>
              <a:buSzPts val="4050"/>
              <a:buFont typeface="Courier New"/>
              <a:buChar char="o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D5DF"/>
              </a:buClr>
              <a:buSzPts val="3600"/>
              <a:buFont typeface="Noto Sans Symbols"/>
              <a:buChar char="⮚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657225" y="444501"/>
            <a:ext cx="22745700" cy="187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Calibri"/>
              <a:buNone/>
              <a:defRPr sz="8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657225" y="2743210"/>
            <a:ext cx="22745700" cy="10039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4857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49AAB"/>
              </a:buClr>
              <a:buSzPts val="4050"/>
              <a:buFont typeface="Courier New"/>
              <a:buChar char="o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D5DF"/>
              </a:buClr>
              <a:buSzPts val="3600"/>
              <a:buFont typeface="Noto Sans Symbols"/>
              <a:buChar char="⮚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7"/>
          <p:cNvSpPr/>
          <p:nvPr/>
        </p:nvSpPr>
        <p:spPr>
          <a:xfrm flipH="1" rot="5400000">
            <a:off x="12097385" y="1002665"/>
            <a:ext cx="182880" cy="24377649"/>
          </a:xfrm>
          <a:prstGeom prst="rect">
            <a:avLst/>
          </a:prstGeom>
          <a:solidFill>
            <a:srgbClr val="F28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7"/>
          <p:cNvSpPr/>
          <p:nvPr/>
        </p:nvSpPr>
        <p:spPr>
          <a:xfrm>
            <a:off x="0" y="13287373"/>
            <a:ext cx="24377638" cy="428631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73E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37"/>
          <p:cNvCxnSpPr/>
          <p:nvPr/>
        </p:nvCxnSpPr>
        <p:spPr>
          <a:xfrm>
            <a:off x="657225" y="2371725"/>
            <a:ext cx="22745700" cy="0"/>
          </a:xfrm>
          <a:prstGeom prst="straightConnector1">
            <a:avLst/>
          </a:prstGeom>
          <a:noFill/>
          <a:ln cap="flat" cmpd="sng" w="9525">
            <a:solidFill>
              <a:srgbClr val="112F3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/>
          <p:nvPr/>
        </p:nvSpPr>
        <p:spPr>
          <a:xfrm flipH="1" rot="5400000">
            <a:off x="12097385" y="1002665"/>
            <a:ext cx="182880" cy="24377649"/>
          </a:xfrm>
          <a:prstGeom prst="rect">
            <a:avLst/>
          </a:prstGeom>
          <a:solidFill>
            <a:srgbClr val="F28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3"/>
          <p:cNvSpPr/>
          <p:nvPr/>
        </p:nvSpPr>
        <p:spPr>
          <a:xfrm>
            <a:off x="0" y="13287373"/>
            <a:ext cx="24377638" cy="428631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73E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3"/>
          <p:cNvSpPr txBox="1"/>
          <p:nvPr/>
        </p:nvSpPr>
        <p:spPr>
          <a:xfrm>
            <a:off x="657225" y="444501"/>
            <a:ext cx="22745700" cy="187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rgbClr val="112F3D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1" i="0" sz="8800" u="none" cap="none" strike="noStrike">
              <a:solidFill>
                <a:srgbClr val="112F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" name="Google Shape;40;p43"/>
          <p:cNvCxnSpPr/>
          <p:nvPr/>
        </p:nvCxnSpPr>
        <p:spPr>
          <a:xfrm>
            <a:off x="657225" y="2371725"/>
            <a:ext cx="22745700" cy="0"/>
          </a:xfrm>
          <a:prstGeom prst="straightConnector1">
            <a:avLst/>
          </a:prstGeom>
          <a:noFill/>
          <a:ln cap="flat" cmpd="sng" w="9525">
            <a:solidFill>
              <a:srgbClr val="112F3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Title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/>
          <p:nvPr/>
        </p:nvSpPr>
        <p:spPr>
          <a:xfrm>
            <a:off x="0" y="0"/>
            <a:ext cx="8075613" cy="13716000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83E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9"/>
          <p:cNvSpPr txBox="1"/>
          <p:nvPr>
            <p:ph type="title"/>
          </p:nvPr>
        </p:nvSpPr>
        <p:spPr>
          <a:xfrm>
            <a:off x="214313" y="536575"/>
            <a:ext cx="7500937" cy="237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D5DF"/>
              </a:buClr>
              <a:buSzPts val="8000"/>
              <a:buFont typeface="Calibri"/>
              <a:buNone/>
              <a:defRPr b="1" sz="8000">
                <a:solidFill>
                  <a:srgbClr val="AED5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8658226" y="536575"/>
            <a:ext cx="15001874" cy="12579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09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0"/>
              <a:buChar char="•"/>
              <a:defRPr sz="6000"/>
            </a:lvl1pPr>
            <a:lvl2pPr indent="-48577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D5DF"/>
              </a:buClr>
              <a:buSzPts val="4050"/>
              <a:buFont typeface="Noto Sans Symbols"/>
              <a:buChar char="⮚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214313" y="3200400"/>
            <a:ext cx="7500937" cy="9915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/>
          <p:nvPr/>
        </p:nvSpPr>
        <p:spPr>
          <a:xfrm>
            <a:off x="0" y="0"/>
            <a:ext cx="24377638" cy="13716006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73E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0"/>
          <p:cNvSpPr/>
          <p:nvPr/>
        </p:nvSpPr>
        <p:spPr>
          <a:xfrm flipH="1" rot="5400000">
            <a:off x="17078413" y="6416763"/>
            <a:ext cx="13716002" cy="882473"/>
          </a:xfrm>
          <a:prstGeom prst="rect">
            <a:avLst/>
          </a:prstGeom>
          <a:solidFill>
            <a:srgbClr val="F28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0"/>
          <p:cNvSpPr txBox="1"/>
          <p:nvPr/>
        </p:nvSpPr>
        <p:spPr>
          <a:xfrm>
            <a:off x="1266112" y="3794361"/>
            <a:ext cx="16626509" cy="3631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549AAB"/>
                </a:solidFill>
                <a:latin typeface="Poppins"/>
                <a:ea typeface="Poppins"/>
                <a:cs typeface="Poppins"/>
                <a:sym typeface="Poppins"/>
              </a:rPr>
              <a:t>PUT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AED5DF"/>
                </a:solidFill>
                <a:latin typeface="Poppins"/>
                <a:ea typeface="Poppins"/>
                <a:cs typeface="Poppins"/>
                <a:sym typeface="Poppins"/>
              </a:rPr>
              <a:t>HERE</a:t>
            </a:r>
            <a:endParaRPr b="0" i="0" sz="11500" u="none" cap="none" strike="noStrike">
              <a:solidFill>
                <a:srgbClr val="AED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" name="Google Shape;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50781" y="11430000"/>
            <a:ext cx="4180643" cy="162088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40"/>
          <p:cNvSpPr txBox="1"/>
          <p:nvPr/>
        </p:nvSpPr>
        <p:spPr>
          <a:xfrm>
            <a:off x="1266112" y="7667402"/>
            <a:ext cx="16626509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4400" u="none" cap="none" strike="noStrike">
                <a:solidFill>
                  <a:srgbClr val="F2802E"/>
                </a:solidFill>
                <a:latin typeface="DM Sans"/>
                <a:ea typeface="DM Sans"/>
                <a:cs typeface="DM Sans"/>
                <a:sym typeface="DM Sans"/>
              </a:rPr>
              <a:t>Subtitle Here</a:t>
            </a:r>
            <a:endParaRPr b="0" i="0" sz="4400" u="none" cap="none" strike="noStrike">
              <a:solidFill>
                <a:srgbClr val="F2802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">
  <p:cSld name="Subsec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/>
          <p:nvPr/>
        </p:nvSpPr>
        <p:spPr>
          <a:xfrm>
            <a:off x="0" y="0"/>
            <a:ext cx="24377638" cy="13716006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73E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1"/>
          <p:cNvSpPr txBox="1"/>
          <p:nvPr/>
        </p:nvSpPr>
        <p:spPr>
          <a:xfrm>
            <a:off x="905768" y="7051321"/>
            <a:ext cx="16626509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4800" u="none" cap="none" strike="noStrike">
                <a:solidFill>
                  <a:srgbClr val="F2802E"/>
                </a:solidFill>
                <a:latin typeface="DM Sans"/>
                <a:ea typeface="DM Sans"/>
                <a:cs typeface="DM Sans"/>
                <a:sym typeface="DM Sans"/>
              </a:rPr>
              <a:t>Subtitle Here</a:t>
            </a:r>
            <a:endParaRPr b="0" i="0" sz="4800" u="none" cap="none" strike="noStrike">
              <a:solidFill>
                <a:srgbClr val="F2802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" name="Google Shape;55;p41"/>
          <p:cNvSpPr txBox="1"/>
          <p:nvPr/>
        </p:nvSpPr>
        <p:spPr>
          <a:xfrm>
            <a:off x="648593" y="4445377"/>
            <a:ext cx="16626509" cy="2215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13800" u="none" cap="none" strike="noStrike">
                <a:solidFill>
                  <a:srgbClr val="549AAB"/>
                </a:solidFill>
                <a:latin typeface="Poppins"/>
                <a:ea typeface="Poppins"/>
                <a:cs typeface="Poppins"/>
                <a:sym typeface="Poppins"/>
              </a:rPr>
              <a:t>SUBSECTION</a:t>
            </a:r>
            <a:endParaRPr b="0" i="0" sz="13800" u="none" cap="none" strike="noStrike">
              <a:solidFill>
                <a:srgbClr val="AED5D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6" name="Google Shape;5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50781" y="11430000"/>
            <a:ext cx="4180643" cy="162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83E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2"/>
          <p:cNvSpPr txBox="1"/>
          <p:nvPr/>
        </p:nvSpPr>
        <p:spPr>
          <a:xfrm flipH="1">
            <a:off x="882470" y="5348069"/>
            <a:ext cx="15988541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AED5D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 YOU</a:t>
            </a:r>
            <a:endParaRPr b="1" i="0" sz="8000" u="none" cap="none" strike="noStrike">
              <a:solidFill>
                <a:srgbClr val="AED5D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" name="Google Shape;60;p42"/>
          <p:cNvSpPr txBox="1"/>
          <p:nvPr/>
        </p:nvSpPr>
        <p:spPr>
          <a:xfrm>
            <a:off x="18551345" y="7150041"/>
            <a:ext cx="50962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2802E"/>
                </a:solidFill>
                <a:latin typeface="DM Sans"/>
                <a:ea typeface="DM Sans"/>
                <a:cs typeface="DM Sans"/>
                <a:sym typeface="DM Sans"/>
              </a:rPr>
              <a:t>JBAY.ORG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42"/>
          <p:cNvCxnSpPr/>
          <p:nvPr/>
        </p:nvCxnSpPr>
        <p:spPr>
          <a:xfrm>
            <a:off x="882471" y="6741806"/>
            <a:ext cx="22765108" cy="0"/>
          </a:xfrm>
          <a:prstGeom prst="straightConnector1">
            <a:avLst/>
          </a:prstGeom>
          <a:noFill/>
          <a:ln cap="flat" cmpd="sng" w="63500">
            <a:solidFill>
              <a:srgbClr val="F2802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98"/>
              <a:buFont typeface="Calibri"/>
              <a:buNone/>
              <a:defRPr b="0" i="0" sz="8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b="0" i="0" sz="5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b="0" i="0" sz="3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136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136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136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136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17216716" y="12712701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/>
          <p:nvPr>
            <p:ph type="title"/>
          </p:nvPr>
        </p:nvSpPr>
        <p:spPr>
          <a:xfrm>
            <a:off x="1676400" y="730251"/>
            <a:ext cx="21024849" cy="187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7200"/>
              <a:buFont typeface="Calibri"/>
              <a:buNone/>
              <a:defRPr b="1" i="0" sz="7200" u="none" cap="none" strike="noStrike">
                <a:solidFill>
                  <a:srgbClr val="112F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1676400" y="3651250"/>
            <a:ext cx="21024849" cy="870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09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ED5DF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urier New"/>
              <a:buChar char="o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forms.gle/9atj6MwtdqUiPtMZ8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lorris@jbay.or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80000"/>
          </a:schemeClr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/>
          <p:nvPr/>
        </p:nvSpPr>
        <p:spPr>
          <a:xfrm>
            <a:off x="13" y="0"/>
            <a:ext cx="24377700" cy="13716000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73E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 flipH="1" rot="5400000">
            <a:off x="17078413" y="6416763"/>
            <a:ext cx="13716002" cy="882473"/>
          </a:xfrm>
          <a:prstGeom prst="rect">
            <a:avLst/>
          </a:prstGeom>
          <a:solidFill>
            <a:srgbClr val="F28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380300" y="4505377"/>
            <a:ext cx="166266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500" u="none" cap="none" strike="noStrike">
                <a:solidFill>
                  <a:srgbClr val="F2802E"/>
                </a:solidFill>
                <a:latin typeface="Arial"/>
                <a:ea typeface="Arial"/>
                <a:cs typeface="Arial"/>
                <a:sym typeface="Arial"/>
              </a:rPr>
              <a:t>Informational Webinar</a:t>
            </a:r>
            <a:endParaRPr b="1" i="0" sz="3500" u="none" cap="none" strike="noStrike">
              <a:solidFill>
                <a:srgbClr val="F280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1266125" y="5194536"/>
            <a:ext cx="16626600" cy="5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549AAB"/>
                </a:solidFill>
                <a:latin typeface="Arial"/>
                <a:ea typeface="Arial"/>
                <a:cs typeface="Arial"/>
                <a:sym typeface="Arial"/>
              </a:rPr>
              <a:t>Burton Critical Needs &amp; Opportunity Fund</a:t>
            </a:r>
            <a:endParaRPr b="1" i="0" sz="11500" u="none" cap="none" strike="noStrike">
              <a:solidFill>
                <a:srgbClr val="549A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2024-2025 </a:t>
            </a:r>
            <a:r>
              <a:rPr b="0" i="0" lang="en-US" sz="115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0" i="0" sz="11500" u="none" cap="none" strike="noStrike">
              <a:solidFill>
                <a:srgbClr val="A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6475117" y="12000876"/>
            <a:ext cx="6470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April 1</a:t>
            </a:r>
            <a:r>
              <a:rPr b="1" lang="en-US" sz="3500">
                <a:solidFill>
                  <a:schemeClr val="lt1"/>
                </a:solidFill>
              </a:rPr>
              <a:t>6</a:t>
            </a:r>
            <a:r>
              <a:rPr b="1" i="0" lang="en-US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b="1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300" y="11211081"/>
            <a:ext cx="3775900" cy="134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type="title"/>
          </p:nvPr>
        </p:nvSpPr>
        <p:spPr>
          <a:xfrm>
            <a:off x="657224" y="585082"/>
            <a:ext cx="23063201" cy="1870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Youth eligibility requirements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for the Burton Critical Needs and Opportunity Fund</a:t>
            </a:r>
            <a:endParaRPr/>
          </a:p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657225" y="3004625"/>
            <a:ext cx="14397600" cy="9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8100">
              <a:latin typeface="Arial"/>
              <a:ea typeface="Arial"/>
              <a:cs typeface="Arial"/>
              <a:sym typeface="Arial"/>
            </a:endParaRPr>
          </a:p>
          <a:p>
            <a:pPr indent="-349250" lvl="0" marL="4794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lang="en-US" sz="5500">
                <a:latin typeface="Arial"/>
                <a:ea typeface="Arial"/>
                <a:cs typeface="Arial"/>
                <a:sym typeface="Arial"/>
              </a:rPr>
              <a:t>Must be between the ages of 16 and 26  </a:t>
            </a:r>
            <a:r>
              <a:rPr lang="en-US" sz="5500" u="sng">
                <a:latin typeface="Arial"/>
                <a:ea typeface="Arial"/>
                <a:cs typeface="Arial"/>
                <a:sym typeface="Arial"/>
              </a:rPr>
              <a:t>AND</a:t>
            </a:r>
            <a:endParaRPr sz="55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5500" u="sng">
              <a:latin typeface="Arial"/>
              <a:ea typeface="Arial"/>
              <a:cs typeface="Arial"/>
              <a:sym typeface="Arial"/>
            </a:endParaRPr>
          </a:p>
          <a:p>
            <a:pPr indent="-349250" lvl="0" marL="4794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lang="en-US" sz="5500">
                <a:latin typeface="Arial"/>
                <a:ea typeface="Arial"/>
                <a:cs typeface="Arial"/>
                <a:sym typeface="Arial"/>
              </a:rPr>
              <a:t>Must have been in foster care OR experienced homelessness </a:t>
            </a:r>
            <a:r>
              <a:rPr i="1" lang="en-US" sz="5500" u="sng">
                <a:latin typeface="Arial"/>
                <a:ea typeface="Arial"/>
                <a:cs typeface="Arial"/>
                <a:sym typeface="Arial"/>
              </a:rPr>
              <a:t>at any time</a:t>
            </a:r>
            <a:r>
              <a:rPr lang="en-US" sz="5500">
                <a:latin typeface="Arial"/>
                <a:ea typeface="Arial"/>
                <a:cs typeface="Arial"/>
                <a:sym typeface="Arial"/>
              </a:rPr>
              <a:t>.</a:t>
            </a:r>
            <a:endParaRPr sz="5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  <a:p>
            <a:pPr indent="-349250" lvl="0" marL="4794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Font typeface="Arial"/>
              <a:buChar char="•"/>
            </a:pPr>
            <a:r>
              <a:rPr lang="en-US" sz="5500">
                <a:latin typeface="Arial"/>
                <a:ea typeface="Arial"/>
                <a:cs typeface="Arial"/>
                <a:sym typeface="Arial"/>
              </a:rPr>
              <a:t>Live in California </a:t>
            </a:r>
            <a:endParaRPr sz="5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Char char="•"/>
            </a:pPr>
            <a:r>
              <a:rPr lang="en-US" sz="5500">
                <a:latin typeface="Arial"/>
                <a:ea typeface="Arial"/>
                <a:cs typeface="Arial"/>
                <a:sym typeface="Arial"/>
              </a:rPr>
              <a:t>Participants are </a:t>
            </a:r>
            <a:r>
              <a:rPr lang="en-US" sz="5500" u="sng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5500">
                <a:latin typeface="Arial"/>
                <a:ea typeface="Arial"/>
                <a:cs typeface="Arial"/>
                <a:sym typeface="Arial"/>
              </a:rPr>
              <a:t> required to be students.</a:t>
            </a:r>
            <a:endParaRPr sz="5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65400" y="3414349"/>
            <a:ext cx="8265226" cy="55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80000"/>
          </a:schemeClr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0" y="0"/>
            <a:ext cx="24377638" cy="13716006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73E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882478" y="911525"/>
            <a:ext cx="22612800" cy="2523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7900" u="none" cap="none" strike="noStrike">
                <a:solidFill>
                  <a:srgbClr val="F2802E"/>
                </a:solidFill>
                <a:latin typeface="Arial"/>
                <a:ea typeface="Arial"/>
                <a:cs typeface="Arial"/>
                <a:sym typeface="Arial"/>
              </a:rPr>
              <a:t>What can the Critical Needs and Opportunity Fund be used for? </a:t>
            </a:r>
            <a:endParaRPr b="0" i="0" sz="7900" u="none" cap="none" strike="noStrike">
              <a:solidFill>
                <a:srgbClr val="A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882478" y="3796080"/>
            <a:ext cx="23060100" cy="8648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purpose of the fund is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be </a:t>
            </a:r>
            <a:r>
              <a:rPr b="0" i="0" lang="en-US" sz="5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low barrier</a:t>
            </a: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funding to</a:t>
            </a: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pay for expenses related to a youth’s </a:t>
            </a:r>
            <a:r>
              <a:rPr b="1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critical need or opportunity</a:t>
            </a: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Examples include: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●"/>
            </a:pP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Textbooks, school supplies or school fees</a:t>
            </a:r>
            <a:endParaRPr b="0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●"/>
            </a:pP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Transportation expenses or emergency auto repairs</a:t>
            </a:r>
            <a:endParaRPr b="0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●"/>
            </a:pP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Deposits for first and last month’s rent for a room or apartment</a:t>
            </a:r>
            <a:endParaRPr b="0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●"/>
            </a:pP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Obtaining medical or dental care when no Medi-Cal providers are available</a:t>
            </a:r>
            <a:endParaRPr b="0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●"/>
            </a:pP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Music or art classes</a:t>
            </a:r>
            <a:endParaRPr b="0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Char char="●"/>
            </a:pPr>
            <a:r>
              <a:rPr b="0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Participation in athletic programs</a:t>
            </a:r>
            <a:endParaRPr b="0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eb2a06cad_2_6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 There a Per Youth Spending Limit or Other Limitations?</a:t>
            </a:r>
            <a:endParaRPr/>
          </a:p>
        </p:txBody>
      </p:sp>
      <p:sp>
        <p:nvSpPr>
          <p:cNvPr id="155" name="Google Shape;155;g11eb2a06cad_2_6"/>
          <p:cNvSpPr txBox="1"/>
          <p:nvPr>
            <p:ph idx="1" type="body"/>
          </p:nvPr>
        </p:nvSpPr>
        <p:spPr>
          <a:xfrm>
            <a:off x="657224" y="2555245"/>
            <a:ext cx="233373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8502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185"/>
              <a:buNone/>
            </a:pPr>
            <a:r>
              <a:rPr lang="en-US" sz="5900">
                <a:latin typeface="Arial"/>
                <a:ea typeface="Arial"/>
                <a:cs typeface="Arial"/>
                <a:sym typeface="Arial"/>
              </a:rPr>
              <a:t>There is no minimum or maximum. Given that the goal is to meet a youth’s </a:t>
            </a:r>
            <a:r>
              <a:rPr b="1" lang="en-US" sz="5900">
                <a:latin typeface="Arial"/>
                <a:ea typeface="Arial"/>
                <a:cs typeface="Arial"/>
                <a:sym typeface="Arial"/>
              </a:rPr>
              <a:t>specific </a:t>
            </a:r>
            <a:r>
              <a:rPr lang="en-US" sz="5900">
                <a:latin typeface="Arial"/>
                <a:ea typeface="Arial"/>
                <a:cs typeface="Arial"/>
                <a:sym typeface="Arial"/>
              </a:rPr>
              <a:t>need, we discourage using the funding to purchase a cache of gift cards. </a:t>
            </a:r>
            <a:endParaRPr sz="5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511"/>
              <a:buNone/>
            </a:pPr>
            <a:r>
              <a:t/>
            </a:r>
            <a:endParaRPr sz="5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6511"/>
              <a:buNone/>
            </a:pPr>
            <a:r>
              <a:rPr lang="en-US" sz="5900">
                <a:latin typeface="Arial"/>
                <a:ea typeface="Arial"/>
                <a:cs typeface="Arial"/>
                <a:sym typeface="Arial"/>
              </a:rPr>
              <a:t>Participating organizations are expected to use their funding based on their:</a:t>
            </a:r>
            <a:endParaRPr sz="5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g11eb2a06cad_2_6"/>
          <p:cNvGrpSpPr/>
          <p:nvPr/>
        </p:nvGrpSpPr>
        <p:grpSpPr>
          <a:xfrm>
            <a:off x="5133475" y="5872748"/>
            <a:ext cx="6826740" cy="5837987"/>
            <a:chOff x="2744034" y="1146342"/>
            <a:chExt cx="1827900" cy="2399700"/>
          </a:xfrm>
        </p:grpSpPr>
        <p:sp>
          <p:nvSpPr>
            <p:cNvPr id="157" name="Google Shape;157;g11eb2a06cad_2_6"/>
            <p:cNvSpPr/>
            <p:nvPr/>
          </p:nvSpPr>
          <p:spPr>
            <a:xfrm rot="-5400000">
              <a:off x="2458134" y="1432242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549AAB"/>
            </a:solidFill>
            <a:ln>
              <a:noFill/>
            </a:ln>
          </p:spPr>
          <p:txBody>
            <a:bodyPr anchorCtr="0" anchor="ctr" bIns="243725" lIns="243725" spcFirstLastPara="1" rIns="243725" wrap="square" tIns="243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11eb2a06cad_2_6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AED5DF"/>
            </a:solidFill>
            <a:ln>
              <a:noFill/>
            </a:ln>
          </p:spPr>
          <p:txBody>
            <a:bodyPr anchorCtr="0" anchor="ctr" bIns="243725" lIns="243725" spcFirstLastPara="1" rIns="243725" wrap="square" tIns="243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11eb2a06cad_2_6"/>
            <p:cNvSpPr txBox="1"/>
            <p:nvPr/>
          </p:nvSpPr>
          <p:spPr>
            <a:xfrm>
              <a:off x="2832600" y="1989844"/>
              <a:ext cx="1649400" cy="1175704"/>
            </a:xfrm>
            <a:prstGeom prst="rect">
              <a:avLst/>
            </a:prstGeom>
            <a:solidFill>
              <a:srgbClr val="AED5DF"/>
            </a:solidFill>
            <a:ln>
              <a:noFill/>
            </a:ln>
          </p:spPr>
          <p:txBody>
            <a:bodyPr anchorCtr="0" anchor="t" bIns="243725" lIns="243725" spcFirstLastPara="1" rIns="243725" wrap="square" tIns="2437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30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en-US" sz="5000" u="none" cap="none" strike="noStrike">
                  <a:solidFill>
                    <a:srgbClr val="112F3D"/>
                  </a:solidFill>
                  <a:latin typeface="Arial"/>
                  <a:ea typeface="Arial"/>
                  <a:cs typeface="Arial"/>
                  <a:sym typeface="Arial"/>
                </a:rPr>
                <a:t>Knowledge of the youth’s specific circumstance</a:t>
              </a:r>
              <a:endParaRPr b="1" i="0" sz="5000" u="none" cap="none" strike="noStrike">
                <a:solidFill>
                  <a:srgbClr val="112F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g11eb2a06cad_2_6"/>
          <p:cNvGrpSpPr/>
          <p:nvPr/>
        </p:nvGrpSpPr>
        <p:grpSpPr>
          <a:xfrm>
            <a:off x="12186754" y="6983472"/>
            <a:ext cx="7057421" cy="5837988"/>
            <a:chOff x="4572084" y="1597469"/>
            <a:chExt cx="1827900" cy="2399700"/>
          </a:xfrm>
        </p:grpSpPr>
        <p:sp>
          <p:nvSpPr>
            <p:cNvPr id="161" name="Google Shape;161;g11eb2a06cad_2_6"/>
            <p:cNvSpPr/>
            <p:nvPr/>
          </p:nvSpPr>
          <p:spPr>
            <a:xfrm rot="5400000">
              <a:off x="4286184" y="1883369"/>
              <a:ext cx="2399700" cy="1827900"/>
            </a:xfrm>
            <a:prstGeom prst="rightArrowCallout">
              <a:avLst>
                <a:gd fmla="val 9283" name="adj1"/>
                <a:gd fmla="val 13570" name="adj2"/>
                <a:gd fmla="val 16082" name="adj3"/>
                <a:gd fmla="val 81236" name="adj4"/>
              </a:avLst>
            </a:prstGeom>
            <a:solidFill>
              <a:srgbClr val="AED5DF"/>
            </a:solidFill>
            <a:ln>
              <a:noFill/>
            </a:ln>
          </p:spPr>
          <p:txBody>
            <a:bodyPr anchorCtr="0" anchor="ctr" bIns="243725" lIns="243725" spcFirstLastPara="1" rIns="243725" wrap="square" tIns="243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11eb2a06cad_2_6"/>
            <p:cNvSpPr/>
            <p:nvPr/>
          </p:nvSpPr>
          <p:spPr>
            <a:xfrm flipH="1" rot="10800000">
              <a:off x="4662018" y="1687411"/>
              <a:ext cx="1649400" cy="1769700"/>
            </a:xfrm>
            <a:prstGeom prst="snip1Rect">
              <a:avLst>
                <a:gd fmla="val 0" name="adj"/>
              </a:avLst>
            </a:prstGeom>
            <a:solidFill>
              <a:srgbClr val="549AAB"/>
            </a:solidFill>
            <a:ln>
              <a:noFill/>
            </a:ln>
          </p:spPr>
          <p:txBody>
            <a:bodyPr anchorCtr="0" anchor="ctr" bIns="243725" lIns="243725" spcFirstLastPara="1" rIns="243725" wrap="square" tIns="243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11eb2a06cad_2_6"/>
            <p:cNvSpPr txBox="1"/>
            <p:nvPr/>
          </p:nvSpPr>
          <p:spPr>
            <a:xfrm>
              <a:off x="4794532" y="2126011"/>
              <a:ext cx="1383000" cy="892500"/>
            </a:xfrm>
            <a:prstGeom prst="rect">
              <a:avLst/>
            </a:prstGeom>
            <a:solidFill>
              <a:srgbClr val="549AAB"/>
            </a:solidFill>
            <a:ln>
              <a:noFill/>
            </a:ln>
          </p:spPr>
          <p:txBody>
            <a:bodyPr anchorCtr="0" anchor="t" bIns="243725" lIns="243725" spcFirstLastPara="1" rIns="243725" wrap="square" tIns="2437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300"/>
                </a:spcAft>
                <a:buClr>
                  <a:srgbClr val="000000"/>
                </a:buClr>
                <a:buSzPts val="5800"/>
                <a:buFont typeface="Arial"/>
                <a:buNone/>
              </a:pPr>
              <a:r>
                <a:rPr b="1" i="0" lang="en-US" sz="5000" u="none" cap="none" strike="noStrike">
                  <a:solidFill>
                    <a:srgbClr val="2B2C2B"/>
                  </a:solidFill>
                  <a:latin typeface="Roboto"/>
                  <a:ea typeface="Roboto"/>
                  <a:cs typeface="Roboto"/>
                  <a:sym typeface="Roboto"/>
                </a:rPr>
                <a:t>Professional judgment</a:t>
              </a:r>
              <a:endParaRPr b="0" i="0" sz="5000" u="none" cap="none" strike="noStrike">
                <a:solidFill>
                  <a:srgbClr val="2B2C2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9AAB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d3dc35b90_0_202"/>
          <p:cNvSpPr txBox="1"/>
          <p:nvPr/>
        </p:nvSpPr>
        <p:spPr>
          <a:xfrm>
            <a:off x="229923" y="4518449"/>
            <a:ext cx="10158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b="1" lang="en-US" sz="12000">
                <a:solidFill>
                  <a:schemeClr val="lt1"/>
                </a:solidFill>
              </a:rPr>
              <a:t>4</a:t>
            </a:r>
            <a:r>
              <a:rPr b="1" i="0" lang="en-US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b="1" lang="en-US" sz="12000">
                <a:solidFill>
                  <a:schemeClr val="lt1"/>
                </a:solidFill>
              </a:rPr>
              <a:t>5</a:t>
            </a:r>
            <a:r>
              <a:rPr b="1" i="0" lang="en-US" sz="1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Process</a:t>
            </a:r>
            <a:endParaRPr b="1" i="0" sz="1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d3dc35b90_0_202"/>
          <p:cNvSpPr/>
          <p:nvPr/>
        </p:nvSpPr>
        <p:spPr>
          <a:xfrm flipH="1" rot="5400000">
            <a:off x="4041090" y="6753899"/>
            <a:ext cx="13716000" cy="208200"/>
          </a:xfrm>
          <a:prstGeom prst="rect">
            <a:avLst/>
          </a:prstGeom>
          <a:solidFill>
            <a:srgbClr val="112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12F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11d3dc35b90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6125" y="2953273"/>
            <a:ext cx="11717023" cy="780945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950ed2592_0_23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eligible to apply for FY 24-25 funding?</a:t>
            </a:r>
            <a:endParaRPr/>
          </a:p>
        </p:txBody>
      </p:sp>
      <p:sp>
        <p:nvSpPr>
          <p:cNvPr id="177" name="Google Shape;177;g2b950ed2592_0_23"/>
          <p:cNvSpPr txBox="1"/>
          <p:nvPr>
            <p:ph idx="1" type="body"/>
          </p:nvPr>
        </p:nvSpPr>
        <p:spPr>
          <a:xfrm>
            <a:off x="657225" y="3346450"/>
            <a:ext cx="23063100" cy="933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Disburse </a:t>
            </a:r>
            <a:r>
              <a:rPr b="1" lang="en-US"/>
              <a:t>ALL</a:t>
            </a:r>
            <a:r>
              <a:rPr lang="en-US"/>
              <a:t> the funding received and have submitted the information via the Youth Disbursement Form by May 3, 2024.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609600" lvl="0" marL="457200" rtl="0" algn="l">
              <a:spcBef>
                <a:spcPts val="1000"/>
              </a:spcBef>
              <a:spcAft>
                <a:spcPts val="0"/>
              </a:spcAft>
              <a:buSzPts val="6000"/>
              <a:buChar char="●"/>
            </a:pPr>
            <a:r>
              <a:rPr lang="en-US"/>
              <a:t>Promote the Foster Youth Tax Credit in 1 of 3 ways: </a:t>
            </a:r>
            <a:endParaRPr/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SzPts val="6000"/>
              <a:buChar char="○"/>
            </a:pPr>
            <a:r>
              <a:rPr lang="en-US" sz="6000"/>
              <a:t>Post on social </a:t>
            </a:r>
            <a:r>
              <a:rPr lang="en-US" sz="6000"/>
              <a:t>media</a:t>
            </a:r>
            <a:r>
              <a:rPr lang="en-US" sz="6000"/>
              <a:t> Foster Youth Tax Credit;</a:t>
            </a:r>
            <a:endParaRPr sz="6000"/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SzPts val="6000"/>
              <a:buChar char="○"/>
            </a:pPr>
            <a:r>
              <a:rPr lang="en-US" sz="6000"/>
              <a:t> email flyer and </a:t>
            </a:r>
            <a:r>
              <a:rPr lang="en-US" sz="6000"/>
              <a:t>self</a:t>
            </a:r>
            <a:r>
              <a:rPr lang="en-US" sz="6000"/>
              <a:t>-</a:t>
            </a:r>
            <a:r>
              <a:rPr lang="en-US" sz="6000"/>
              <a:t>filing</a:t>
            </a:r>
            <a:r>
              <a:rPr lang="en-US" sz="6000"/>
              <a:t> guide to program participants; </a:t>
            </a:r>
            <a:endParaRPr sz="6000"/>
          </a:p>
          <a:p>
            <a:pPr indent="-609600" lvl="1" marL="914400" rtl="0" algn="l">
              <a:spcBef>
                <a:spcPts val="0"/>
              </a:spcBef>
              <a:spcAft>
                <a:spcPts val="0"/>
              </a:spcAft>
              <a:buSzPts val="6000"/>
              <a:buChar char="○"/>
            </a:pPr>
            <a:r>
              <a:rPr lang="en-US" sz="6000"/>
              <a:t>refer </a:t>
            </a:r>
            <a:r>
              <a:rPr lang="en-US" sz="6000"/>
              <a:t>program participants to a Volunteer Information Tax Assistance (VITA) site. 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950ed2592_0_51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Foster Youth Tax Credit </a:t>
            </a:r>
            <a:endParaRPr/>
          </a:p>
        </p:txBody>
      </p:sp>
      <p:sp>
        <p:nvSpPr>
          <p:cNvPr id="184" name="Google Shape;184;g2b950ed2592_0_51"/>
          <p:cNvSpPr txBox="1"/>
          <p:nvPr>
            <p:ph idx="1" type="body"/>
          </p:nvPr>
        </p:nvSpPr>
        <p:spPr>
          <a:xfrm>
            <a:off x="657225" y="3346450"/>
            <a:ext cx="23063100" cy="335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2022, JBAY cosponsored a proposal that established the California Foster Youth Tax Credit. This tax credit allows current and former foster youth to claim up to $1,117 when they file their taxes. </a:t>
            </a:r>
            <a:endParaRPr/>
          </a:p>
        </p:txBody>
      </p:sp>
      <p:pic>
        <p:nvPicPr>
          <p:cNvPr id="185" name="Google Shape;185;g2b950ed2592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002" y="6341225"/>
            <a:ext cx="13238650" cy="59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d3dc35b90_0_355"/>
          <p:cNvSpPr/>
          <p:nvPr/>
        </p:nvSpPr>
        <p:spPr>
          <a:xfrm>
            <a:off x="-25" y="-123471"/>
            <a:ext cx="24377700" cy="14133000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83E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1d3dc35b90_0_355"/>
          <p:cNvSpPr txBox="1"/>
          <p:nvPr/>
        </p:nvSpPr>
        <p:spPr>
          <a:xfrm>
            <a:off x="802493" y="5209761"/>
            <a:ext cx="59796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eligible organization interested in participating must submit a complete application with their W9.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1d3dc35b90_0_355"/>
          <p:cNvSpPr txBox="1"/>
          <p:nvPr/>
        </p:nvSpPr>
        <p:spPr>
          <a:xfrm>
            <a:off x="4735925" y="1214766"/>
            <a:ext cx="14905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r>
              <a:rPr b="1" i="0" lang="en-US" sz="72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Timeline</a:t>
            </a:r>
            <a:r>
              <a:rPr b="1" i="0" lang="en-US" sz="72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 Overview</a:t>
            </a:r>
            <a:endParaRPr b="0" i="0" sz="1400" u="none" cap="none" strike="noStrike">
              <a:solidFill>
                <a:srgbClr val="A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1d3dc35b90_0_355"/>
          <p:cNvSpPr txBox="1"/>
          <p:nvPr/>
        </p:nvSpPr>
        <p:spPr>
          <a:xfrm>
            <a:off x="-129600" y="2884175"/>
            <a:ext cx="7843800" cy="2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b="1" lang="en-US" sz="4800">
                <a:solidFill>
                  <a:schemeClr val="lt1"/>
                </a:solidFill>
              </a:rPr>
              <a:t> Open Between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April 2</a:t>
            </a:r>
            <a:r>
              <a:rPr b="1" lang="en-US" sz="4800">
                <a:solidFill>
                  <a:srgbClr val="F78247"/>
                </a:solidFill>
              </a:rPr>
              <a:t>2 - May 3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lang="en-US" sz="4800">
                <a:solidFill>
                  <a:srgbClr val="F78247"/>
                </a:solidFill>
              </a:rPr>
              <a:t>4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1d3dc35b90_0_355"/>
          <p:cNvSpPr/>
          <p:nvPr/>
        </p:nvSpPr>
        <p:spPr>
          <a:xfrm>
            <a:off x="7072991" y="5209779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1d3dc35b90_0_355"/>
          <p:cNvSpPr txBox="1"/>
          <p:nvPr/>
        </p:nvSpPr>
        <p:spPr>
          <a:xfrm>
            <a:off x="9019450" y="5454045"/>
            <a:ext cx="63654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eligible organization must </a:t>
            </a:r>
            <a:r>
              <a:rPr lang="en-US" sz="3000">
                <a:solidFill>
                  <a:schemeClr val="lt1"/>
                </a:solidFill>
              </a:rPr>
              <a:t>have their authorized signatory sign the MOU agreement.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1d3dc35b90_0_355"/>
          <p:cNvSpPr txBox="1"/>
          <p:nvPr/>
        </p:nvSpPr>
        <p:spPr>
          <a:xfrm>
            <a:off x="8509627" y="3026090"/>
            <a:ext cx="7069500" cy="2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Signed MOU Agreements By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rgbClr val="F78247"/>
                </a:solidFill>
              </a:rPr>
              <a:t>June 7, 2024</a:t>
            </a:r>
            <a:endParaRPr b="1" sz="4800">
              <a:solidFill>
                <a:srgbClr val="FF9900"/>
              </a:solidFill>
            </a:endParaRPr>
          </a:p>
        </p:txBody>
      </p:sp>
      <p:sp>
        <p:nvSpPr>
          <p:cNvPr id="197" name="Google Shape;197;g11d3dc35b90_0_355"/>
          <p:cNvSpPr txBox="1"/>
          <p:nvPr/>
        </p:nvSpPr>
        <p:spPr>
          <a:xfrm>
            <a:off x="9507851" y="10471757"/>
            <a:ext cx="59796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2nd grant check will be sent to eligible organizations from the week of January 20, 2025.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1d3dc35b90_0_355"/>
          <p:cNvSpPr txBox="1"/>
          <p:nvPr/>
        </p:nvSpPr>
        <p:spPr>
          <a:xfrm>
            <a:off x="8166251" y="8637968"/>
            <a:ext cx="86628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Grant Check 2 Sent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Week of January </a:t>
            </a:r>
            <a:r>
              <a:rPr b="1" lang="en-US" sz="4800">
                <a:solidFill>
                  <a:srgbClr val="F78247"/>
                </a:solidFill>
              </a:rPr>
              <a:t>20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lang="en-US" sz="4800">
                <a:solidFill>
                  <a:srgbClr val="F78247"/>
                </a:solidFill>
              </a:rPr>
              <a:t>5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1d3dc35b90_0_355"/>
          <p:cNvSpPr/>
          <p:nvPr/>
        </p:nvSpPr>
        <p:spPr>
          <a:xfrm>
            <a:off x="15700146" y="10471772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1d3dc35b90_0_355"/>
          <p:cNvSpPr/>
          <p:nvPr/>
        </p:nvSpPr>
        <p:spPr>
          <a:xfrm>
            <a:off x="15597545" y="5209779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d3dc35b90_0_355"/>
          <p:cNvSpPr/>
          <p:nvPr/>
        </p:nvSpPr>
        <p:spPr>
          <a:xfrm>
            <a:off x="7469596" y="10471772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1d3dc35b90_0_355"/>
          <p:cNvSpPr txBox="1"/>
          <p:nvPr/>
        </p:nvSpPr>
        <p:spPr>
          <a:xfrm>
            <a:off x="17306650" y="5209761"/>
            <a:ext cx="59796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1st grant check will be sent to eligible organizations from the week of July 22, 2024. </a:t>
            </a:r>
            <a:endParaRPr b="0" i="0" sz="3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g11d3dc35b90_0_355"/>
          <p:cNvSpPr txBox="1"/>
          <p:nvPr/>
        </p:nvSpPr>
        <p:spPr>
          <a:xfrm>
            <a:off x="16650850" y="3395540"/>
            <a:ext cx="72912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1st Grant Check Sent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rgbClr val="F78247"/>
                </a:solidFill>
              </a:rPr>
              <a:t>Week of </a:t>
            </a:r>
            <a:r>
              <a:rPr b="1" lang="en-US" sz="4800">
                <a:solidFill>
                  <a:srgbClr val="F78247"/>
                </a:solidFill>
              </a:rPr>
              <a:t>July 22, 2024</a:t>
            </a:r>
            <a:endParaRPr b="1" sz="4800">
              <a:solidFill>
                <a:schemeClr val="lt1"/>
              </a:solidFill>
            </a:endParaRPr>
          </a:p>
        </p:txBody>
      </p:sp>
      <p:sp>
        <p:nvSpPr>
          <p:cNvPr id="204" name="Google Shape;204;g11d3dc35b90_0_355"/>
          <p:cNvSpPr txBox="1"/>
          <p:nvPr/>
        </p:nvSpPr>
        <p:spPr>
          <a:xfrm>
            <a:off x="758401" y="10471768"/>
            <a:ext cx="65328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Organizations that do not spend their full amount and submit Youth Disbursement Forms will not receive Round 2 funding.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1d3dc35b90_0_355"/>
          <p:cNvSpPr txBox="1"/>
          <p:nvPr/>
        </p:nvSpPr>
        <p:spPr>
          <a:xfrm>
            <a:off x="213451" y="8637968"/>
            <a:ext cx="70695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Spending Deadline #1 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December </a:t>
            </a:r>
            <a:r>
              <a:rPr b="1" lang="en-US" sz="4800">
                <a:solidFill>
                  <a:srgbClr val="F78247"/>
                </a:solidFill>
              </a:rPr>
              <a:t>6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lang="en-US" sz="4800">
                <a:solidFill>
                  <a:srgbClr val="F78247"/>
                </a:solidFill>
              </a:rPr>
              <a:t>4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1d3dc35b90_0_355"/>
          <p:cNvSpPr txBox="1"/>
          <p:nvPr/>
        </p:nvSpPr>
        <p:spPr>
          <a:xfrm>
            <a:off x="16864301" y="8637968"/>
            <a:ext cx="70695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Spending Deadline #2 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May 3, 202</a:t>
            </a:r>
            <a:r>
              <a:rPr b="1" lang="en-US" sz="4800">
                <a:solidFill>
                  <a:srgbClr val="F78247"/>
                </a:solidFill>
              </a:rPr>
              <a:t>5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1d3dc35b90_0_355"/>
          <p:cNvSpPr txBox="1"/>
          <p:nvPr/>
        </p:nvSpPr>
        <p:spPr>
          <a:xfrm>
            <a:off x="17409250" y="10471768"/>
            <a:ext cx="65328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Organizations that do not spend their full amount and submit Youth Disbursement Forms will not be eligible in 202</a:t>
            </a:r>
            <a:r>
              <a:rPr lang="en-US" sz="3000">
                <a:solidFill>
                  <a:schemeClr val="lt1"/>
                </a:solidFill>
              </a:rPr>
              <a:t>5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3000">
                <a:solidFill>
                  <a:schemeClr val="lt1"/>
                </a:solidFill>
              </a:rPr>
              <a:t>6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deebb7c84_6_0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Application Form </a:t>
            </a:r>
            <a:endParaRPr/>
          </a:p>
        </p:txBody>
      </p:sp>
      <p:sp>
        <p:nvSpPr>
          <p:cNvPr id="213" name="Google Shape;213;g11deebb7c84_6_0"/>
          <p:cNvSpPr txBox="1"/>
          <p:nvPr/>
        </p:nvSpPr>
        <p:spPr>
          <a:xfrm>
            <a:off x="2415875" y="4078425"/>
            <a:ext cx="149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1deebb7c84_6_0"/>
          <p:cNvSpPr txBox="1"/>
          <p:nvPr/>
        </p:nvSpPr>
        <p:spPr>
          <a:xfrm>
            <a:off x="485675" y="3239475"/>
            <a:ext cx="23406300" cy="9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85800" lvl="0" marL="692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 nonprofit, which includes a pos</a:t>
            </a:r>
            <a:r>
              <a:rPr b="0" i="0" lang="en-US" sz="5400" u="none" cap="none" strike="noStrike">
                <a:solidFill>
                  <a:srgbClr val="2B2C2B"/>
                </a:solidFill>
                <a:latin typeface="Arial"/>
                <a:ea typeface="Arial"/>
                <a:cs typeface="Arial"/>
                <a:sym typeface="Arial"/>
              </a:rPr>
              <a:t>tsecondary institution. The applicant cannot be an individual.</a:t>
            </a:r>
            <a:endParaRPr b="0" i="0" sz="5400" u="none" cap="none" strike="noStrike">
              <a:solidFill>
                <a:srgbClr val="2B2C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92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campus can’t accept the funding directly, identify a nonprofit to serve as the applicant. 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92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send out an application form to the organizations who have attended our webinar.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92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Deadline to apply - </a:t>
            </a:r>
            <a:r>
              <a:rPr b="1" lang="en-US" sz="5400" u="sng">
                <a:solidFill>
                  <a:schemeClr val="dk1"/>
                </a:solidFill>
              </a:rPr>
              <a:t>May 3</a:t>
            </a:r>
            <a:r>
              <a:rPr b="1" i="0" lang="en-US" sz="5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lang="en-US" sz="5400" u="sng">
                <a:solidFill>
                  <a:schemeClr val="dk1"/>
                </a:solidFill>
              </a:rPr>
              <a:t>4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92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1" i="0" lang="en-US" sz="5400" u="none" cap="none" strike="noStrike">
                <a:solidFill>
                  <a:srgbClr val="F2802E"/>
                </a:solidFill>
              </a:rPr>
              <a:t>JBAY will assess applicants and review if they met last year’s terms &amp; conditions.</a:t>
            </a:r>
            <a:endParaRPr b="1" i="0" sz="5400" u="none" cap="none" strike="noStrike">
              <a:solidFill>
                <a:srgbClr val="F2802E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bcbcd9ed6_1_0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Information to Collect for the Application </a:t>
            </a:r>
            <a:endParaRPr/>
          </a:p>
        </p:txBody>
      </p:sp>
      <p:sp>
        <p:nvSpPr>
          <p:cNvPr id="220" name="Google Shape;220;g22bcbcd9ed6_1_0"/>
          <p:cNvSpPr txBox="1"/>
          <p:nvPr/>
        </p:nvSpPr>
        <p:spPr>
          <a:xfrm>
            <a:off x="2415875" y="4078425"/>
            <a:ext cx="149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2bcbcd9ed6_1_0"/>
          <p:cNvSpPr txBox="1"/>
          <p:nvPr/>
        </p:nvSpPr>
        <p:spPr>
          <a:xfrm>
            <a:off x="657225" y="3522200"/>
            <a:ext cx="22361100" cy="83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Names, emails, and phone numbers for two staff contacts.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(We will require one contact person to be publicly listed on our roster   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     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available on our website.)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name and tax ID number for the applicant organization that will be entering into agreement with JBAY and will be accepting and managing the program funds. </a:t>
            </a:r>
            <a:endParaRPr/>
          </a:p>
          <a:p>
            <a:pPr indent="-685800" lvl="0" marL="68580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lang="en-US" sz="5400">
                <a:solidFill>
                  <a:schemeClr val="dk1"/>
                </a:solidFill>
              </a:rPr>
              <a:t>Applicant organization’s 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W9 will </a:t>
            </a:r>
            <a:r>
              <a:rPr lang="en-US" sz="5400">
                <a:solidFill>
                  <a:schemeClr val="dk1"/>
                </a:solidFill>
              </a:rPr>
              <a:t>need to be submitted with the application form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bcbcd9ed6_1_6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Funding Amount &amp; Deadlines    </a:t>
            </a:r>
            <a:endParaRPr/>
          </a:p>
        </p:txBody>
      </p:sp>
      <p:sp>
        <p:nvSpPr>
          <p:cNvPr id="227" name="Google Shape;227;g22bcbcd9ed6_1_6"/>
          <p:cNvSpPr txBox="1"/>
          <p:nvPr/>
        </p:nvSpPr>
        <p:spPr>
          <a:xfrm>
            <a:off x="2415875" y="4078425"/>
            <a:ext cx="149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2bcbcd9ed6_1_6"/>
          <p:cNvSpPr txBox="1"/>
          <p:nvPr/>
        </p:nvSpPr>
        <p:spPr>
          <a:xfrm>
            <a:off x="546225" y="2854925"/>
            <a:ext cx="23285100" cy="116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85800" lvl="0" marL="692150" marR="0" rtl="0" algn="l">
              <a:lnSpc>
                <a:spcPct val="1535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JBAY will allocate funds based on: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4" marL="2400300" marR="0" rtl="0" algn="l">
              <a:lnSpc>
                <a:spcPct val="1535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organizational applicants, and 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4" marL="2400300" marR="0" rtl="0" algn="l">
              <a:lnSpc>
                <a:spcPct val="1535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of organizational applicants 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92150" marR="0" rtl="0" algn="l">
              <a:lnSpc>
                <a:spcPct val="1535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 can expect to receive $</a:t>
            </a:r>
            <a:r>
              <a:rPr lang="en-US" sz="5400">
                <a:solidFill>
                  <a:schemeClr val="dk1"/>
                </a:solidFill>
              </a:rPr>
              <a:t>4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,000 to $9,000.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92150" marR="0" rtl="0" algn="l">
              <a:lnSpc>
                <a:spcPct val="1535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rounds of funding disbursement and deadlines 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35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1" i="0" sz="5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35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1" i="0" sz="5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g22bcbcd9ed6_1_6"/>
          <p:cNvGraphicFramePr/>
          <p:nvPr/>
        </p:nvGraphicFramePr>
        <p:xfrm>
          <a:off x="657225" y="96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11236325"/>
                <a:gridCol w="11236325"/>
              </a:tblGrid>
              <a:tr h="46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b="1" lang="en-US" sz="5500" u="none" cap="none" strike="noStrike"/>
                        <a:t>Disbursement </a:t>
                      </a:r>
                      <a:endParaRPr b="1" sz="55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b="1" lang="en-US" sz="5500" u="none" cap="none" strike="noStrike"/>
                        <a:t>Deadline</a:t>
                      </a:r>
                      <a:endParaRPr b="1" sz="55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US" sz="5500" u="none" cap="none" strike="noStrike"/>
                        <a:t>Week of July 2</a:t>
                      </a:r>
                      <a:r>
                        <a:rPr lang="en-US" sz="5500"/>
                        <a:t>2</a:t>
                      </a:r>
                      <a:r>
                        <a:rPr lang="en-US" sz="5500" u="none" cap="none" strike="noStrike"/>
                        <a:t>, 202</a:t>
                      </a:r>
                      <a:r>
                        <a:rPr lang="en-US" sz="5500"/>
                        <a:t>4</a:t>
                      </a:r>
                      <a:endParaRPr sz="55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US" sz="5500" u="none" cap="none" strike="noStrike"/>
                        <a:t>December </a:t>
                      </a:r>
                      <a:r>
                        <a:rPr lang="en-US" sz="5500"/>
                        <a:t>6</a:t>
                      </a:r>
                      <a:r>
                        <a:rPr lang="en-US" sz="5500" u="none" cap="none" strike="noStrike"/>
                        <a:t>, 202</a:t>
                      </a:r>
                      <a:r>
                        <a:rPr lang="en-US" sz="5500"/>
                        <a:t>4</a:t>
                      </a:r>
                      <a:endParaRPr sz="55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US" sz="5500" u="none" cap="none" strike="noStrike"/>
                        <a:t>Week of January 2</a:t>
                      </a:r>
                      <a:r>
                        <a:rPr lang="en-US" sz="5500"/>
                        <a:t>0</a:t>
                      </a:r>
                      <a:r>
                        <a:rPr lang="en-US" sz="5500" u="none" cap="none" strike="noStrike"/>
                        <a:t>, 202</a:t>
                      </a:r>
                      <a:r>
                        <a:rPr lang="en-US" sz="5500"/>
                        <a:t>5</a:t>
                      </a:r>
                      <a:endParaRPr sz="55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US" sz="5500" u="none" cap="none" strike="noStrike"/>
                        <a:t>May 3, 202</a:t>
                      </a:r>
                      <a:r>
                        <a:rPr lang="en-US" sz="5500"/>
                        <a:t>5</a:t>
                      </a:r>
                      <a:endParaRPr sz="55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80000"/>
          </a:schemeClr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d3dc35b90_0_1"/>
          <p:cNvSpPr/>
          <p:nvPr/>
        </p:nvSpPr>
        <p:spPr>
          <a:xfrm flipH="1">
            <a:off x="0" y="0"/>
            <a:ext cx="24377700" cy="13716000"/>
          </a:xfrm>
          <a:prstGeom prst="rect">
            <a:avLst/>
          </a:prstGeom>
          <a:solidFill>
            <a:srgbClr val="112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1d3dc35b90_0_1"/>
          <p:cNvSpPr/>
          <p:nvPr/>
        </p:nvSpPr>
        <p:spPr>
          <a:xfrm>
            <a:off x="1266125" y="4819500"/>
            <a:ext cx="22229054" cy="77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AutoNum type="arabicPeriod"/>
            </a:pPr>
            <a:r>
              <a:rPr b="1" i="0" lang="en-US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Re-cap of 23-24 to date</a:t>
            </a:r>
            <a:endParaRPr b="1" i="0" sz="5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AutoNum type="arabicPeriod"/>
            </a:pPr>
            <a:r>
              <a:rPr b="1" i="0" lang="en-US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Youth Eligibility and Use of Funds</a:t>
            </a:r>
            <a:endParaRPr b="1" i="0" sz="5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AutoNum type="arabicPeriod"/>
            </a:pPr>
            <a:r>
              <a:rPr b="1" i="0" lang="en-US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2024-25 Process</a:t>
            </a:r>
            <a:endParaRPr b="1" i="0" sz="5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AutoNum type="arabicPeriod"/>
            </a:pPr>
            <a:r>
              <a:rPr b="1" i="0" lang="en-US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Survey</a:t>
            </a:r>
            <a:endParaRPr b="1" i="0" sz="5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AutoNum type="arabicPeriod"/>
            </a:pPr>
            <a:r>
              <a:rPr b="1" i="0" lang="en-US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Help us Sustain the Program &amp; Youth Interviews</a:t>
            </a:r>
            <a:endParaRPr b="1" i="0" sz="5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AutoNum type="arabicPeriod"/>
            </a:pPr>
            <a:r>
              <a:rPr b="1" i="0" lang="en-US" sz="5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Q &amp; A</a:t>
            </a:r>
            <a:br>
              <a:rPr b="1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1d3dc35b90_0_1"/>
          <p:cNvSpPr txBox="1"/>
          <p:nvPr/>
        </p:nvSpPr>
        <p:spPr>
          <a:xfrm>
            <a:off x="1266125" y="561970"/>
            <a:ext cx="11394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11500" u="none" cap="none" strike="noStrike">
                <a:solidFill>
                  <a:srgbClr val="549A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1500" u="none" cap="none" strike="noStrike">
                <a:solidFill>
                  <a:srgbClr val="549AA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15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0" i="0" sz="11500" u="none" cap="none" strike="noStrike">
              <a:solidFill>
                <a:srgbClr val="A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g11d3dc35b90_0_1"/>
          <p:cNvCxnSpPr/>
          <p:nvPr/>
        </p:nvCxnSpPr>
        <p:spPr>
          <a:xfrm>
            <a:off x="882471" y="12557108"/>
            <a:ext cx="36000" cy="0"/>
          </a:xfrm>
          <a:prstGeom prst="straightConnector1">
            <a:avLst/>
          </a:prstGeom>
          <a:noFill/>
          <a:ln cap="flat" cmpd="sng" w="9525">
            <a:solidFill>
              <a:srgbClr val="F2802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g11d3dc35b90_0_1"/>
          <p:cNvSpPr/>
          <p:nvPr/>
        </p:nvSpPr>
        <p:spPr>
          <a:xfrm flipH="1" rot="5400000">
            <a:off x="17366951" y="6705301"/>
            <a:ext cx="13716000" cy="305400"/>
          </a:xfrm>
          <a:prstGeom prst="rect">
            <a:avLst/>
          </a:prstGeom>
          <a:solidFill>
            <a:srgbClr val="F28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0b200c098_0_0"/>
          <p:cNvSpPr txBox="1"/>
          <p:nvPr>
            <p:ph type="title"/>
          </p:nvPr>
        </p:nvSpPr>
        <p:spPr>
          <a:xfrm>
            <a:off x="65727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Funding Agreement   </a:t>
            </a:r>
            <a:endParaRPr/>
          </a:p>
        </p:txBody>
      </p:sp>
      <p:sp>
        <p:nvSpPr>
          <p:cNvPr id="235" name="Google Shape;235;g210b200c098_0_0"/>
          <p:cNvSpPr txBox="1"/>
          <p:nvPr/>
        </p:nvSpPr>
        <p:spPr>
          <a:xfrm>
            <a:off x="2415875" y="4078425"/>
            <a:ext cx="149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10b200c098_0_0"/>
          <p:cNvSpPr txBox="1"/>
          <p:nvPr/>
        </p:nvSpPr>
        <p:spPr>
          <a:xfrm>
            <a:off x="657225" y="2881275"/>
            <a:ext cx="23063100" cy="10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6000" u="none" cap="none" strike="noStrike">
                <a:solidFill>
                  <a:srgbClr val="2B2C2B"/>
                </a:solidFill>
                <a:latin typeface="Arial"/>
                <a:ea typeface="Arial"/>
                <a:cs typeface="Arial"/>
                <a:sym typeface="Arial"/>
              </a:rPr>
              <a:t>Applicant must agree to: </a:t>
            </a:r>
            <a:endParaRPr b="1" i="0" sz="6000" u="none" cap="none" strike="noStrike">
              <a:solidFill>
                <a:srgbClr val="2B2C2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5400" u="none" cap="none" strike="noStrike">
                <a:solidFill>
                  <a:srgbClr val="2B2C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5500" u="none" cap="none" strike="noStrike">
              <a:solidFill>
                <a:srgbClr val="2B2C2B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C2B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Disburse funds to youth using their </a:t>
            </a:r>
            <a:r>
              <a:rPr b="1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knowledge </a:t>
            </a:r>
            <a:r>
              <a:rPr b="0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of the youth’s specific circumstance and their professional </a:t>
            </a:r>
            <a:r>
              <a:rPr b="1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judgment</a:t>
            </a:r>
            <a:r>
              <a:rPr b="0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5400" u="none" cap="none" strike="noStrike">
              <a:solidFill>
                <a:srgbClr val="2B2C2B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C2B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Complete the electronic </a:t>
            </a:r>
            <a:r>
              <a:rPr b="1" i="1" lang="en-US" sz="5400" u="none" cap="none" strike="noStrike">
                <a:solidFill>
                  <a:srgbClr val="F2802E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Youth Disbursement Form</a:t>
            </a:r>
            <a:r>
              <a:rPr b="1" i="1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every time a student is awarded funds, within </a:t>
            </a:r>
            <a:r>
              <a:rPr b="1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48 hours</a:t>
            </a:r>
            <a:r>
              <a:rPr b="0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of fund disbursement.</a:t>
            </a:r>
            <a:endParaRPr b="0" i="0" sz="5400" u="none" cap="none" strike="noStrike">
              <a:solidFill>
                <a:srgbClr val="2B2C2B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C2B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rgbClr val="2B2C2B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Use funds exclusively for expenses directly related to meeting the critical needs of a youth or to facilitate an opportunity for a youth.</a:t>
            </a:r>
            <a:endParaRPr b="0" i="0" sz="5400" u="none" cap="none" strike="noStrike">
              <a:solidFill>
                <a:srgbClr val="2B2C2B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2C2B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Maintain records of expenditures for at least one year after completion of the use of the grant funds.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90bc0edad_0_2"/>
          <p:cNvSpPr txBox="1"/>
          <p:nvPr>
            <p:ph type="title"/>
          </p:nvPr>
        </p:nvSpPr>
        <p:spPr>
          <a:xfrm>
            <a:off x="65727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Funding Agreement   </a:t>
            </a:r>
            <a:endParaRPr/>
          </a:p>
        </p:txBody>
      </p:sp>
      <p:sp>
        <p:nvSpPr>
          <p:cNvPr id="242" name="Google Shape;242;g2090bc0edad_0_2"/>
          <p:cNvSpPr txBox="1"/>
          <p:nvPr/>
        </p:nvSpPr>
        <p:spPr>
          <a:xfrm>
            <a:off x="2415875" y="4078425"/>
            <a:ext cx="149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090bc0edad_0_2"/>
          <p:cNvSpPr txBox="1"/>
          <p:nvPr/>
        </p:nvSpPr>
        <p:spPr>
          <a:xfrm>
            <a:off x="441525" y="2881275"/>
            <a:ext cx="23278849" cy="12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eligible to receive Round 2 of funding and be invited to participate in future funding:</a:t>
            </a:r>
            <a:endParaRPr/>
          </a:p>
          <a:p>
            <a:pPr indent="-685800" lvl="4" marL="2400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Spend the funding allocated per round by the DEADLINE and submit the </a:t>
            </a:r>
            <a:r>
              <a:rPr b="1" i="1" lang="en-US" sz="5400" u="none" cap="none" strike="noStrike">
                <a:solidFill>
                  <a:srgbClr val="F2802E"/>
                </a:solidFill>
                <a:latin typeface="Arial"/>
                <a:ea typeface="Arial"/>
                <a:cs typeface="Arial"/>
                <a:sym typeface="Arial"/>
              </a:rPr>
              <a:t>Youth Disbursement Form</a:t>
            </a:r>
            <a:r>
              <a:rPr b="0" i="1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 hours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4" marL="2400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total amount submitted on the Youth Disbursement forms must cumulatively total to the grant amount provided to your organization.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2971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Noto Sans Symbols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Char char="▪"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information from the Youth Disbursement Form advises JBAY whether organizations have been disbursing the funds and if we should send the next round of funding. 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9dfc5b649_1_0"/>
          <p:cNvSpPr txBox="1"/>
          <p:nvPr>
            <p:ph type="title"/>
          </p:nvPr>
        </p:nvSpPr>
        <p:spPr>
          <a:xfrm>
            <a:off x="65727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23-24 Feedback Survey  </a:t>
            </a:r>
            <a:endParaRPr/>
          </a:p>
        </p:txBody>
      </p:sp>
      <p:sp>
        <p:nvSpPr>
          <p:cNvPr id="249" name="Google Shape;249;g209dfc5b649_1_0"/>
          <p:cNvSpPr txBox="1"/>
          <p:nvPr/>
        </p:nvSpPr>
        <p:spPr>
          <a:xfrm flipH="1">
            <a:off x="8132036" y="4122930"/>
            <a:ext cx="15465900" cy="77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feedback is important to us and helps us improve our programs and services.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responses will be confidential and anonymous.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scan the QR code or click on the </a:t>
            </a:r>
            <a:r>
              <a:rPr b="0" i="0" lang="en-US" sz="5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</a:t>
            </a: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our chat to fill in the feedback survey.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209dfc5b649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225" y="4122916"/>
            <a:ext cx="5845750" cy="61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deebb7c84_6_5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Youth Interviews</a:t>
            </a:r>
            <a:endParaRPr/>
          </a:p>
        </p:txBody>
      </p:sp>
      <p:sp>
        <p:nvSpPr>
          <p:cNvPr id="256" name="Google Shape;256;g11deebb7c84_6_5"/>
          <p:cNvSpPr txBox="1"/>
          <p:nvPr/>
        </p:nvSpPr>
        <p:spPr>
          <a:xfrm>
            <a:off x="787175" y="3114100"/>
            <a:ext cx="227460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Char char="▪"/>
            </a:pPr>
            <a:r>
              <a:rPr b="0" i="0" lang="en-US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JBAY is interested in learning about the impact of the fund. 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Char char="▪"/>
            </a:pPr>
            <a:r>
              <a:rPr b="0" i="0" lang="en-US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Youth can receive a $25 gift card for a 30-minute interview.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Char char="▪"/>
            </a:pPr>
            <a:r>
              <a:rPr b="0" i="0" lang="en-US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youth’s information at the end of the Youth Disbursement Form if the youth is interested.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Char char="▪"/>
            </a:pPr>
            <a:r>
              <a:rPr b="0" i="0" lang="en-US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note that not all youths who are interested will be contacted for an interview.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950ed2592_0_30"/>
          <p:cNvSpPr/>
          <p:nvPr/>
        </p:nvSpPr>
        <p:spPr>
          <a:xfrm>
            <a:off x="-25" y="-123471"/>
            <a:ext cx="24377700" cy="14133000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83E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b950ed2592_0_30"/>
          <p:cNvSpPr txBox="1"/>
          <p:nvPr/>
        </p:nvSpPr>
        <p:spPr>
          <a:xfrm>
            <a:off x="802493" y="5209761"/>
            <a:ext cx="59796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eligible organization interested in participating must submit a complete application with their W9.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b950ed2592_0_30"/>
          <p:cNvSpPr txBox="1"/>
          <p:nvPr/>
        </p:nvSpPr>
        <p:spPr>
          <a:xfrm>
            <a:off x="4735925" y="1214766"/>
            <a:ext cx="14905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r>
              <a:rPr b="1" i="0" lang="en-US" sz="72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Timeline</a:t>
            </a:r>
            <a:r>
              <a:rPr b="1" i="0" lang="en-US" sz="72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 Overview</a:t>
            </a:r>
            <a:endParaRPr b="0" i="0" sz="1400" u="none" cap="none" strike="noStrike">
              <a:solidFill>
                <a:srgbClr val="A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b950ed2592_0_30"/>
          <p:cNvSpPr txBox="1"/>
          <p:nvPr/>
        </p:nvSpPr>
        <p:spPr>
          <a:xfrm>
            <a:off x="-129600" y="2884175"/>
            <a:ext cx="7843800" cy="2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b="1" lang="en-US" sz="4800">
                <a:solidFill>
                  <a:schemeClr val="lt1"/>
                </a:solidFill>
              </a:rPr>
              <a:t> Open Between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April 2</a:t>
            </a:r>
            <a:r>
              <a:rPr b="1" lang="en-US" sz="4800">
                <a:solidFill>
                  <a:srgbClr val="F78247"/>
                </a:solidFill>
              </a:rPr>
              <a:t>2 - May 3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lang="en-US" sz="4800">
                <a:solidFill>
                  <a:srgbClr val="F78247"/>
                </a:solidFill>
              </a:rPr>
              <a:t>4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b950ed2592_0_30"/>
          <p:cNvSpPr/>
          <p:nvPr/>
        </p:nvSpPr>
        <p:spPr>
          <a:xfrm>
            <a:off x="7072991" y="5209779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b950ed2592_0_30"/>
          <p:cNvSpPr txBox="1"/>
          <p:nvPr/>
        </p:nvSpPr>
        <p:spPr>
          <a:xfrm>
            <a:off x="9019450" y="5454045"/>
            <a:ext cx="63654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Each eligible organization must </a:t>
            </a:r>
            <a:r>
              <a:rPr lang="en-US" sz="3000">
                <a:solidFill>
                  <a:schemeClr val="lt1"/>
                </a:solidFill>
              </a:rPr>
              <a:t>have their authorized signatory sign the MOU agreement.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b950ed2592_0_30"/>
          <p:cNvSpPr txBox="1"/>
          <p:nvPr/>
        </p:nvSpPr>
        <p:spPr>
          <a:xfrm>
            <a:off x="8509627" y="3026090"/>
            <a:ext cx="7069500" cy="2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Signed MOU Agreements By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rgbClr val="F78247"/>
                </a:solidFill>
              </a:rPr>
              <a:t>June 7, 2024</a:t>
            </a:r>
            <a:endParaRPr b="1" sz="4800">
              <a:solidFill>
                <a:srgbClr val="FF9900"/>
              </a:solidFill>
            </a:endParaRPr>
          </a:p>
        </p:txBody>
      </p:sp>
      <p:sp>
        <p:nvSpPr>
          <p:cNvPr id="268" name="Google Shape;268;g2b950ed2592_0_30"/>
          <p:cNvSpPr txBox="1"/>
          <p:nvPr/>
        </p:nvSpPr>
        <p:spPr>
          <a:xfrm>
            <a:off x="9507851" y="10471757"/>
            <a:ext cx="59796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2nd grant check will be sent to eligible organizations from the week of January 20, 2025.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b950ed2592_0_30"/>
          <p:cNvSpPr txBox="1"/>
          <p:nvPr/>
        </p:nvSpPr>
        <p:spPr>
          <a:xfrm>
            <a:off x="8166251" y="8637968"/>
            <a:ext cx="86628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Grant Check 2 Sent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Week of January </a:t>
            </a:r>
            <a:r>
              <a:rPr b="1" lang="en-US" sz="4800">
                <a:solidFill>
                  <a:srgbClr val="F78247"/>
                </a:solidFill>
              </a:rPr>
              <a:t>20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lang="en-US" sz="4800">
                <a:solidFill>
                  <a:srgbClr val="F78247"/>
                </a:solidFill>
              </a:rPr>
              <a:t>5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b950ed2592_0_30"/>
          <p:cNvSpPr/>
          <p:nvPr/>
        </p:nvSpPr>
        <p:spPr>
          <a:xfrm>
            <a:off x="15700146" y="10471772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b950ed2592_0_30"/>
          <p:cNvSpPr/>
          <p:nvPr/>
        </p:nvSpPr>
        <p:spPr>
          <a:xfrm>
            <a:off x="15597545" y="5209779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b950ed2592_0_30"/>
          <p:cNvSpPr/>
          <p:nvPr/>
        </p:nvSpPr>
        <p:spPr>
          <a:xfrm>
            <a:off x="7469596" y="10471772"/>
            <a:ext cx="1496400" cy="85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b950ed2592_0_30"/>
          <p:cNvSpPr txBox="1"/>
          <p:nvPr/>
        </p:nvSpPr>
        <p:spPr>
          <a:xfrm>
            <a:off x="17306650" y="5209761"/>
            <a:ext cx="59796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1st grant check will be sent to eligible organizations from the week of July 22, 2024. </a:t>
            </a:r>
            <a:endParaRPr b="0" i="0" sz="3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4" name="Google Shape;274;g2b950ed2592_0_30"/>
          <p:cNvSpPr txBox="1"/>
          <p:nvPr/>
        </p:nvSpPr>
        <p:spPr>
          <a:xfrm>
            <a:off x="16650850" y="3395540"/>
            <a:ext cx="72912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1st Grant Check Sent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800">
                <a:solidFill>
                  <a:srgbClr val="F78247"/>
                </a:solidFill>
              </a:rPr>
              <a:t>Week of July 22, 2024</a:t>
            </a:r>
            <a:endParaRPr b="1" sz="4800">
              <a:solidFill>
                <a:schemeClr val="lt1"/>
              </a:solidFill>
            </a:endParaRPr>
          </a:p>
        </p:txBody>
      </p:sp>
      <p:sp>
        <p:nvSpPr>
          <p:cNvPr id="275" name="Google Shape;275;g2b950ed2592_0_30"/>
          <p:cNvSpPr txBox="1"/>
          <p:nvPr/>
        </p:nvSpPr>
        <p:spPr>
          <a:xfrm>
            <a:off x="758401" y="10471768"/>
            <a:ext cx="65328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Organizations that do not spend their full amount and submit Youth Disbursement Forms will not receive Round 2 funding.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b950ed2592_0_30"/>
          <p:cNvSpPr txBox="1"/>
          <p:nvPr/>
        </p:nvSpPr>
        <p:spPr>
          <a:xfrm>
            <a:off x="213451" y="8637968"/>
            <a:ext cx="70695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Spending Deadline #1 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December </a:t>
            </a:r>
            <a:r>
              <a:rPr b="1" lang="en-US" sz="4800">
                <a:solidFill>
                  <a:srgbClr val="F78247"/>
                </a:solidFill>
              </a:rPr>
              <a:t>6</a:t>
            </a: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lang="en-US" sz="4800">
                <a:solidFill>
                  <a:srgbClr val="F78247"/>
                </a:solidFill>
              </a:rPr>
              <a:t>4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b950ed2592_0_30"/>
          <p:cNvSpPr txBox="1"/>
          <p:nvPr/>
        </p:nvSpPr>
        <p:spPr>
          <a:xfrm>
            <a:off x="16864301" y="8637968"/>
            <a:ext cx="70695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Spending Deadline #2 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4800" u="none" cap="none" strike="noStrike">
                <a:solidFill>
                  <a:srgbClr val="F78247"/>
                </a:solidFill>
                <a:latin typeface="Arial"/>
                <a:ea typeface="Arial"/>
                <a:cs typeface="Arial"/>
                <a:sym typeface="Arial"/>
              </a:rPr>
              <a:t>May 3, 202</a:t>
            </a:r>
            <a:r>
              <a:rPr b="1" lang="en-US" sz="4800">
                <a:solidFill>
                  <a:srgbClr val="F78247"/>
                </a:solidFill>
              </a:rPr>
              <a:t>5</a:t>
            </a:r>
            <a:endParaRPr b="1" i="0" sz="4800" u="none" cap="none" strike="noStrike">
              <a:solidFill>
                <a:srgbClr val="F782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b950ed2592_0_30"/>
          <p:cNvSpPr txBox="1"/>
          <p:nvPr/>
        </p:nvSpPr>
        <p:spPr>
          <a:xfrm>
            <a:off x="17409250" y="10471768"/>
            <a:ext cx="65328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00" lIns="217425" spcFirstLastPara="1" rIns="217425" wrap="square" tIns="108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Organizations that do not spend their full amount and submit Youth Disbursement Forms will not be eligible in 202</a:t>
            </a:r>
            <a:r>
              <a:rPr lang="en-US" sz="3000">
                <a:solidFill>
                  <a:schemeClr val="lt1"/>
                </a:solidFill>
              </a:rPr>
              <a:t>5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r>
              <a:rPr lang="en-US" sz="3000">
                <a:solidFill>
                  <a:schemeClr val="lt1"/>
                </a:solidFill>
              </a:rPr>
              <a:t>6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950ed2592_0_57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Next Steps </a:t>
            </a:r>
            <a:endParaRPr/>
          </a:p>
        </p:txBody>
      </p:sp>
      <p:sp>
        <p:nvSpPr>
          <p:cNvPr id="284" name="Google Shape;284;g2b950ed2592_0_57"/>
          <p:cNvSpPr txBox="1"/>
          <p:nvPr/>
        </p:nvSpPr>
        <p:spPr>
          <a:xfrm>
            <a:off x="451625" y="2726425"/>
            <a:ext cx="227460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Noto Sans Symbols"/>
              <a:buChar char="▪"/>
            </a:pPr>
            <a:r>
              <a:rPr lang="en-US" sz="5500"/>
              <a:t>Make sure your organization disbursed ALL the funding received in FY 23-24 from the Critical Needs and Opportunity fund AND submit the Youth Disbursement form by May 3 2024 8pm.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Char char="▪"/>
            </a:pPr>
            <a:r>
              <a:rPr lang="en-US" sz="5500"/>
              <a:t>Promote the Foster Youth Tax Credit via social media, email and/or text. 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Char char="▪"/>
            </a:pPr>
            <a:r>
              <a:rPr lang="en-US" sz="5500"/>
              <a:t>Complete the applicant form with supporting documentation by May 3rd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d3dc35b90_0_506"/>
          <p:cNvSpPr/>
          <p:nvPr/>
        </p:nvSpPr>
        <p:spPr>
          <a:xfrm>
            <a:off x="0" y="0"/>
            <a:ext cx="24377650" cy="13090358"/>
          </a:xfrm>
          <a:prstGeom prst="rect">
            <a:avLst/>
          </a:prstGeom>
          <a:solidFill>
            <a:srgbClr val="D6EDF4"/>
          </a:solidFill>
          <a:ln cap="flat" cmpd="sng" w="25400">
            <a:solidFill>
              <a:srgbClr val="112F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1d3dc35b90_0_506"/>
          <p:cNvSpPr txBox="1"/>
          <p:nvPr/>
        </p:nvSpPr>
        <p:spPr>
          <a:xfrm>
            <a:off x="1309540" y="4241940"/>
            <a:ext cx="17233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8000" u="none" cap="none" strike="noStrike">
              <a:solidFill>
                <a:srgbClr val="00206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91" name="Google Shape;291;g11d3dc35b90_0_506"/>
          <p:cNvSpPr/>
          <p:nvPr/>
        </p:nvSpPr>
        <p:spPr>
          <a:xfrm>
            <a:off x="915087" y="6506495"/>
            <a:ext cx="8054700" cy="47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549AAB"/>
                </a:solidFill>
                <a:latin typeface="Arial"/>
                <a:ea typeface="Arial"/>
                <a:cs typeface="Arial"/>
                <a:sym typeface="Arial"/>
              </a:rPr>
              <a:t>Lorris can 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549AAB"/>
                </a:solidFill>
                <a:latin typeface="Arial"/>
                <a:ea typeface="Arial"/>
                <a:cs typeface="Arial"/>
                <a:sym typeface="Arial"/>
              </a:rPr>
              <a:t> reached at: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49AAB"/>
                </a:solidFill>
                <a:latin typeface="Arial"/>
                <a:ea typeface="Arial"/>
                <a:cs typeface="Arial"/>
                <a:sym typeface="Arial"/>
              </a:rPr>
              <a:t>Lorris@jbay.org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1d3dc35b90_0_506"/>
          <p:cNvSpPr/>
          <p:nvPr/>
        </p:nvSpPr>
        <p:spPr>
          <a:xfrm>
            <a:off x="9614320" y="1531088"/>
            <a:ext cx="13288200" cy="7506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112F3D"/>
          </a:solidFill>
          <a:ln cap="flat" cmpd="sng" w="25400">
            <a:solidFill>
              <a:srgbClr val="283E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1d3dc35b90_0_506"/>
          <p:cNvSpPr/>
          <p:nvPr/>
        </p:nvSpPr>
        <p:spPr>
          <a:xfrm>
            <a:off x="11139226" y="2673225"/>
            <a:ext cx="123915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Enter your questions on your screen now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Click the “question and answer” arrow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Type your question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Click “send”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1d3dc35b90_0_506"/>
          <p:cNvSpPr/>
          <p:nvPr/>
        </p:nvSpPr>
        <p:spPr>
          <a:xfrm>
            <a:off x="9948530" y="4241940"/>
            <a:ext cx="1190700" cy="35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rgbClr val="F28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11d3dc35b90_0_506"/>
          <p:cNvSpPr/>
          <p:nvPr/>
        </p:nvSpPr>
        <p:spPr>
          <a:xfrm>
            <a:off x="9948529" y="5648905"/>
            <a:ext cx="1190700" cy="35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rgbClr val="F28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1d3dc35b90_0_506"/>
          <p:cNvSpPr/>
          <p:nvPr/>
        </p:nvSpPr>
        <p:spPr>
          <a:xfrm>
            <a:off x="9948529" y="7180557"/>
            <a:ext cx="1190700" cy="35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78247"/>
          </a:solidFill>
          <a:ln cap="flat" cmpd="sng" w="25400">
            <a:solidFill>
              <a:srgbClr val="F280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solidFill>
            <a:srgbClr val="112F3D"/>
          </a:solidFill>
          <a:ln cap="flat" cmpd="sng" w="25400">
            <a:solidFill>
              <a:srgbClr val="283E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0"/>
          <p:cNvSpPr txBox="1"/>
          <p:nvPr/>
        </p:nvSpPr>
        <p:spPr>
          <a:xfrm flipH="1">
            <a:off x="882511" y="5348069"/>
            <a:ext cx="1598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102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10200" u="none" cap="none" strike="noStrike">
              <a:solidFill>
                <a:srgbClr val="AED5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18551345" y="7150041"/>
            <a:ext cx="509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2802E"/>
                </a:solidFill>
                <a:latin typeface="Arial"/>
                <a:ea typeface="Arial"/>
                <a:cs typeface="Arial"/>
                <a:sym typeface="Arial"/>
              </a:rPr>
              <a:t>JBAY.ORG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0"/>
          <p:cNvCxnSpPr/>
          <p:nvPr/>
        </p:nvCxnSpPr>
        <p:spPr>
          <a:xfrm>
            <a:off x="806225" y="7010369"/>
            <a:ext cx="22765200" cy="0"/>
          </a:xfrm>
          <a:prstGeom prst="straightConnector1">
            <a:avLst/>
          </a:prstGeom>
          <a:noFill/>
          <a:ln cap="flat" cmpd="sng" w="63500">
            <a:solidFill>
              <a:srgbClr val="F2802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raphical user interface, application&#10;&#10;Description automatically generated" id="305" name="Google Shape;3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3161" y="9764799"/>
            <a:ext cx="7919579" cy="335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80000"/>
          </a:scheme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d3dc35b90_0_72"/>
          <p:cNvSpPr/>
          <p:nvPr/>
        </p:nvSpPr>
        <p:spPr>
          <a:xfrm flipH="1">
            <a:off x="0" y="0"/>
            <a:ext cx="24377700" cy="13716000"/>
          </a:xfrm>
          <a:prstGeom prst="rect">
            <a:avLst/>
          </a:prstGeom>
          <a:solidFill>
            <a:srgbClr val="112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1d3dc35b90_0_72"/>
          <p:cNvSpPr/>
          <p:nvPr/>
        </p:nvSpPr>
        <p:spPr>
          <a:xfrm>
            <a:off x="1266125" y="3073993"/>
            <a:ext cx="21727500" cy="8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To submit questions, click on the “Questions” panel, type your question, and click “send.” Chat will be disabled during the presentation.  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5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Presentation materials and video will be sent out via email after the webinar and will also be available on our website.</a:t>
            </a:r>
            <a:endParaRPr b="1" i="0" sz="5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1d3dc35b90_0_72"/>
          <p:cNvSpPr txBox="1"/>
          <p:nvPr/>
        </p:nvSpPr>
        <p:spPr>
          <a:xfrm>
            <a:off x="1266125" y="1388186"/>
            <a:ext cx="20085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9700" u="none" cap="none" strike="noStrike">
                <a:solidFill>
                  <a:srgbClr val="F2802E"/>
                </a:solidFill>
                <a:latin typeface="Arial"/>
                <a:ea typeface="Arial"/>
                <a:cs typeface="Arial"/>
                <a:sym typeface="Arial"/>
              </a:rPr>
              <a:t>Participant Information</a:t>
            </a:r>
            <a:endParaRPr b="0" i="0" sz="9700" u="none" cap="none" strike="noStrike">
              <a:solidFill>
                <a:srgbClr val="F280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g11d3dc35b90_0_72"/>
          <p:cNvCxnSpPr/>
          <p:nvPr/>
        </p:nvCxnSpPr>
        <p:spPr>
          <a:xfrm>
            <a:off x="882471" y="12557108"/>
            <a:ext cx="36000" cy="0"/>
          </a:xfrm>
          <a:prstGeom prst="straightConnector1">
            <a:avLst/>
          </a:prstGeom>
          <a:noFill/>
          <a:ln cap="flat" cmpd="sng" w="9525">
            <a:solidFill>
              <a:srgbClr val="F2802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94c1c1143_0_1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 sz="8500">
                <a:latin typeface="Arial"/>
                <a:ea typeface="Arial"/>
                <a:cs typeface="Arial"/>
                <a:sym typeface="Arial"/>
              </a:rPr>
              <a:t>Recap for 2023-24: Who Was Served? </a:t>
            </a:r>
            <a:endParaRPr sz="8500"/>
          </a:p>
        </p:txBody>
      </p:sp>
      <p:graphicFrame>
        <p:nvGraphicFramePr>
          <p:cNvPr id="94" name="Google Shape;94;g2c94c1c1143_0_1"/>
          <p:cNvGraphicFramePr/>
          <p:nvPr/>
        </p:nvGraphicFramePr>
        <p:xfrm>
          <a:off x="657225" y="310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3571675"/>
                <a:gridCol w="3486225"/>
                <a:gridCol w="3486225"/>
              </a:tblGrid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Gender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Count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%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 u="none" cap="none" strike="noStrike"/>
                        <a:t>Female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580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60.2%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 u="none" cap="none" strike="noStrike"/>
                        <a:t>Male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321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33.3%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 u="none" cap="none" strike="noStrike"/>
                        <a:t>Non-Binary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28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3.6%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 u="none" cap="none" strike="noStrike"/>
                        <a:t>Transgender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35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2.9%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5" name="Google Shape;95;g2c94c1c1143_0_1"/>
          <p:cNvGraphicFramePr/>
          <p:nvPr/>
        </p:nvGraphicFramePr>
        <p:xfrm>
          <a:off x="12792314" y="310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3528950"/>
                <a:gridCol w="3486225"/>
                <a:gridCol w="3486225"/>
              </a:tblGrid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Ethnicity 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Count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Black or African American 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235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24.4%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Asian/Pacific Islander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33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3.4%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Latino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381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39.5%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Native American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9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0.9%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White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167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17.3%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Two or more races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139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14.5%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g2c94c1c1143_0_1"/>
          <p:cNvGraphicFramePr/>
          <p:nvPr/>
        </p:nvGraphicFramePr>
        <p:xfrm>
          <a:off x="509075" y="811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3571675"/>
                <a:gridCol w="3486225"/>
                <a:gridCol w="3486225"/>
              </a:tblGrid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/>
                        <a:t>Age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Count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%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16 to 19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257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26.7%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20 to 22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346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35.9%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23 to 25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361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37.4%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94c1c1143_0_11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 sz="8500">
                <a:latin typeface="Arial"/>
                <a:ea typeface="Arial"/>
                <a:cs typeface="Arial"/>
                <a:sym typeface="Arial"/>
              </a:rPr>
              <a:t>Recap for 2023-24: Who Was Served? </a:t>
            </a:r>
            <a:endParaRPr sz="8500"/>
          </a:p>
        </p:txBody>
      </p:sp>
      <p:graphicFrame>
        <p:nvGraphicFramePr>
          <p:cNvPr id="102" name="Google Shape;102;g2c94c1c1143_0_11"/>
          <p:cNvGraphicFramePr/>
          <p:nvPr/>
        </p:nvGraphicFramePr>
        <p:xfrm>
          <a:off x="657225" y="310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3571675"/>
                <a:gridCol w="3486225"/>
                <a:gridCol w="3486225"/>
              </a:tblGrid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/>
                        <a:t>Currently or Formerly in Foster Care?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Count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%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Yes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696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72.2%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No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268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27.8%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3" name="Google Shape;103;g2c94c1c1143_0_11"/>
          <p:cNvGraphicFramePr/>
          <p:nvPr/>
        </p:nvGraphicFramePr>
        <p:xfrm>
          <a:off x="657225" y="790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3571675"/>
                <a:gridCol w="3486225"/>
                <a:gridCol w="3486225"/>
              </a:tblGrid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/>
                        <a:t>Currently or </a:t>
                      </a:r>
                      <a:r>
                        <a:rPr b="1" lang="en-US" sz="3300"/>
                        <a:t>Formerly</a:t>
                      </a:r>
                      <a:r>
                        <a:rPr b="1" lang="en-US" sz="3300"/>
                        <a:t> Homelessness?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Count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%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Yes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696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72.2%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No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268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27.8%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4" name="Google Shape;104;g2c94c1c1143_0_11"/>
          <p:cNvGraphicFramePr/>
          <p:nvPr/>
        </p:nvGraphicFramePr>
        <p:xfrm>
          <a:off x="12121225" y="310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3571675"/>
                <a:gridCol w="3486225"/>
                <a:gridCol w="3486225"/>
              </a:tblGrid>
              <a:tr h="8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/>
                        <a:t>Parent?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Count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300" u="none" cap="none" strike="noStrike"/>
                        <a:t>%</a:t>
                      </a:r>
                      <a:endParaRPr b="1"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Yes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130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13.5%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300"/>
                        <a:t>No</a:t>
                      </a:r>
                      <a:endParaRPr sz="33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834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86.5%</a:t>
                      </a:r>
                      <a:endParaRPr sz="33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bf62f5aff_0_57"/>
          <p:cNvSpPr txBox="1"/>
          <p:nvPr>
            <p:ph type="title"/>
          </p:nvPr>
        </p:nvSpPr>
        <p:spPr>
          <a:xfrm>
            <a:off x="657224" y="641353"/>
            <a:ext cx="230631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7920"/>
              <a:buFont typeface="Arial"/>
              <a:buNone/>
            </a:pPr>
            <a:r>
              <a:rPr lang="en-US" sz="7619">
                <a:latin typeface="Arial"/>
                <a:ea typeface="Arial"/>
                <a:cs typeface="Arial"/>
                <a:sym typeface="Arial"/>
              </a:rPr>
              <a:t>Recap for 2023-24: How They Used the Help </a:t>
            </a:r>
            <a:endParaRPr sz="7619"/>
          </a:p>
        </p:txBody>
      </p:sp>
      <p:graphicFrame>
        <p:nvGraphicFramePr>
          <p:cNvPr id="110" name="Google Shape;110;g22bf62f5aff_0_57"/>
          <p:cNvGraphicFramePr/>
          <p:nvPr/>
        </p:nvGraphicFramePr>
        <p:xfrm>
          <a:off x="1132545" y="305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{29C47F5D-5CBD-4997-B93F-007ACD46162B}</a:tableStyleId>
              </a:tblPr>
              <a:tblGrid>
                <a:gridCol w="5467475"/>
                <a:gridCol w="3856375"/>
                <a:gridCol w="5116375"/>
              </a:tblGrid>
              <a:tr h="95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500" u="none" cap="none" strike="noStrike"/>
                        <a:t>Purpose of the Grant</a:t>
                      </a:r>
                      <a:endParaRPr b="1" sz="35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500" u="none" cap="none" strike="noStrike"/>
                        <a:t># of Youth</a:t>
                      </a:r>
                      <a:endParaRPr b="1" sz="35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lang="en-US" sz="3500" u="none" cap="none" strike="noStrike"/>
                        <a:t>% of Youth</a:t>
                      </a:r>
                      <a:endParaRPr b="1" sz="35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>
                          <a:solidFill>
                            <a:schemeClr val="dk1"/>
                          </a:solidFill>
                        </a:rPr>
                        <a:t>Education (1)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267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27.7%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>
                          <a:solidFill>
                            <a:schemeClr val="dk1"/>
                          </a:solidFill>
                        </a:rPr>
                        <a:t>Transportation (2)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184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19.1%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>
                          <a:solidFill>
                            <a:schemeClr val="dk1"/>
                          </a:solidFill>
                        </a:rPr>
                        <a:t>Housing (3)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180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18.7%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/>
                        <a:t>Food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83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8.6%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/>
                        <a:t>Other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87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9%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>
                          <a:solidFill>
                            <a:schemeClr val="dk1"/>
                          </a:solidFill>
                        </a:rPr>
                        <a:t>Utilities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53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5.5%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/>
                        <a:t>Employment 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53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5.5%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>
                          <a:solidFill>
                            <a:schemeClr val="dk1"/>
                          </a:solidFill>
                        </a:rPr>
                        <a:t>Enrichment 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30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3.1%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>
                          <a:solidFill>
                            <a:schemeClr val="dk1"/>
                          </a:solidFill>
                        </a:rPr>
                        <a:t>Child Care</a:t>
                      </a:r>
                      <a:endParaRPr sz="3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15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1.6%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/>
                        <a:t>Dental </a:t>
                      </a:r>
                      <a:endParaRPr sz="35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7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0.7%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US" sz="3500" u="none" cap="none" strike="noStrike"/>
                        <a:t>Medical </a:t>
                      </a:r>
                      <a:endParaRPr sz="3500" u="none" cap="none" strike="noStrike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5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300"/>
                        <a:t>0.5%</a:t>
                      </a:r>
                      <a:endParaRPr sz="3300"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" name="Google Shape;111;g22bf62f5aff_0_57"/>
          <p:cNvSpPr txBox="1"/>
          <p:nvPr/>
        </p:nvSpPr>
        <p:spPr>
          <a:xfrm>
            <a:off x="16205400" y="6645525"/>
            <a:ext cx="7319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Grant: $272.09 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85b3c1290_0_0"/>
          <p:cNvSpPr txBox="1"/>
          <p:nvPr>
            <p:ph type="title"/>
          </p:nvPr>
        </p:nvSpPr>
        <p:spPr>
          <a:xfrm>
            <a:off x="657225" y="444501"/>
            <a:ext cx="22745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Person </a:t>
            </a:r>
            <a:endParaRPr/>
          </a:p>
        </p:txBody>
      </p:sp>
      <p:sp>
        <p:nvSpPr>
          <p:cNvPr id="117" name="Google Shape;117;g2085b3c1290_0_0"/>
          <p:cNvSpPr txBox="1"/>
          <p:nvPr/>
        </p:nvSpPr>
        <p:spPr>
          <a:xfrm>
            <a:off x="1222397" y="3825750"/>
            <a:ext cx="17926800" cy="6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JBAY Office Manager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Lorris Leung 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lorris@jbay.org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415-348-0011</a:t>
            </a:r>
            <a:endParaRPr b="0" i="0" sz="5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eb2a06cad_2_11"/>
          <p:cNvSpPr txBox="1"/>
          <p:nvPr>
            <p:ph type="title"/>
          </p:nvPr>
        </p:nvSpPr>
        <p:spPr>
          <a:xfrm>
            <a:off x="657225" y="843626"/>
            <a:ext cx="22745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Goal:</a:t>
            </a:r>
            <a:endParaRPr/>
          </a:p>
        </p:txBody>
      </p:sp>
      <p:sp>
        <p:nvSpPr>
          <p:cNvPr id="123" name="Google Shape;123;g11eb2a06cad_2_11"/>
          <p:cNvSpPr txBox="1"/>
          <p:nvPr>
            <p:ph idx="1" type="body"/>
          </p:nvPr>
        </p:nvSpPr>
        <p:spPr>
          <a:xfrm>
            <a:off x="700125" y="2713825"/>
            <a:ext cx="22659900" cy="9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5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55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1eb2a06cad_2_11"/>
          <p:cNvSpPr/>
          <p:nvPr/>
        </p:nvSpPr>
        <p:spPr>
          <a:xfrm>
            <a:off x="1849125" y="3422725"/>
            <a:ext cx="20361900" cy="7691400"/>
          </a:xfrm>
          <a:prstGeom prst="flowChartAlternateProcess">
            <a:avLst/>
          </a:prstGeom>
          <a:solidFill>
            <a:srgbClr val="D6ED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en-US" sz="7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Help youth who have been in foster care or homeless by providing them with easily accessible financial assistance to address a critical need or facilitate an opportunity. </a:t>
            </a:r>
            <a:endParaRPr b="0" i="0" sz="3300" u="none" cap="none" strike="noStrike">
              <a:solidFill>
                <a:srgbClr val="000000"/>
              </a:solidFill>
              <a:highlight>
                <a:srgbClr val="D6EDF4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eb2a06cad_2_1"/>
          <p:cNvSpPr txBox="1"/>
          <p:nvPr>
            <p:ph type="title"/>
          </p:nvPr>
        </p:nvSpPr>
        <p:spPr>
          <a:xfrm>
            <a:off x="657225" y="444501"/>
            <a:ext cx="22745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F3D"/>
              </a:buClr>
              <a:buSzPts val="8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Important Information about Participation</a:t>
            </a:r>
            <a:endParaRPr/>
          </a:p>
        </p:txBody>
      </p:sp>
      <p:grpSp>
        <p:nvGrpSpPr>
          <p:cNvPr id="130" name="Google Shape;130;g11eb2a06cad_2_1"/>
          <p:cNvGrpSpPr/>
          <p:nvPr/>
        </p:nvGrpSpPr>
        <p:grpSpPr>
          <a:xfrm>
            <a:off x="835801" y="3451625"/>
            <a:ext cx="21452410" cy="2503512"/>
            <a:chOff x="2789786" y="1516553"/>
            <a:chExt cx="6063600" cy="731700"/>
          </a:xfrm>
        </p:grpSpPr>
        <p:sp>
          <p:nvSpPr>
            <p:cNvPr id="131" name="Google Shape;131;g11eb2a06cad_2_1"/>
            <p:cNvSpPr/>
            <p:nvPr/>
          </p:nvSpPr>
          <p:spPr>
            <a:xfrm>
              <a:off x="2789786" y="1516553"/>
              <a:ext cx="6063600" cy="731700"/>
            </a:xfrm>
            <a:prstGeom prst="rect">
              <a:avLst/>
            </a:prstGeom>
            <a:solidFill>
              <a:srgbClr val="549AAB"/>
            </a:solidFill>
            <a:ln>
              <a:noFill/>
            </a:ln>
          </p:spPr>
          <p:txBody>
            <a:bodyPr anchorCtr="0" anchor="ctr" bIns="121825" lIns="243725" spcFirstLastPara="1" rIns="243725" wrap="square" tIns="121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11eb2a06cad_2_1"/>
            <p:cNvSpPr txBox="1"/>
            <p:nvPr/>
          </p:nvSpPr>
          <p:spPr>
            <a:xfrm>
              <a:off x="2914264" y="1638985"/>
              <a:ext cx="5634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825" lIns="243725" spcFirstLastPara="1" rIns="243725" wrap="square" tIns="121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5900"/>
                <a:buFont typeface="Arial"/>
                <a:buNone/>
              </a:pPr>
              <a:r>
                <a:rPr b="1" i="0" lang="en-US" sz="5900" u="none" cap="none" strike="noStrike">
                  <a:solidFill>
                    <a:srgbClr val="2B2C2B"/>
                  </a:solidFill>
                  <a:latin typeface="Arial"/>
                  <a:ea typeface="Arial"/>
                  <a:cs typeface="Arial"/>
                  <a:sym typeface="Arial"/>
                </a:rPr>
                <a:t>Participation is by invitation only. </a:t>
              </a:r>
              <a:endParaRPr b="1" i="0" sz="5900" u="none" cap="none" strike="noStrike">
                <a:solidFill>
                  <a:srgbClr val="2B2C2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5900"/>
                <a:buFont typeface="Arial"/>
                <a:buNone/>
              </a:pPr>
              <a:r>
                <a:rPr b="1" i="0" lang="en-US" sz="5900" u="none" cap="none" strike="noStrike">
                  <a:solidFill>
                    <a:srgbClr val="2B2C2B"/>
                  </a:solidFill>
                  <a:latin typeface="Arial"/>
                  <a:ea typeface="Arial"/>
                  <a:cs typeface="Arial"/>
                  <a:sym typeface="Arial"/>
                </a:rPr>
                <a:t>Please do not share links to the application. </a:t>
              </a:r>
              <a:endParaRPr b="1" i="0" sz="5900" u="none" cap="none" strike="noStrike">
                <a:solidFill>
                  <a:srgbClr val="2B2C2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g11eb2a06cad_2_1"/>
          <p:cNvGrpSpPr/>
          <p:nvPr/>
        </p:nvGrpSpPr>
        <p:grpSpPr>
          <a:xfrm>
            <a:off x="835798" y="6555200"/>
            <a:ext cx="20372920" cy="1950712"/>
            <a:chOff x="2737368" y="1935559"/>
            <a:chExt cx="4860300" cy="731700"/>
          </a:xfrm>
        </p:grpSpPr>
        <p:sp>
          <p:nvSpPr>
            <p:cNvPr id="134" name="Google Shape;134;g11eb2a06cad_2_1"/>
            <p:cNvSpPr/>
            <p:nvPr/>
          </p:nvSpPr>
          <p:spPr>
            <a:xfrm>
              <a:off x="2737368" y="1935559"/>
              <a:ext cx="4860300" cy="731700"/>
            </a:xfrm>
            <a:prstGeom prst="rect">
              <a:avLst/>
            </a:prstGeom>
            <a:solidFill>
              <a:srgbClr val="AED5DF"/>
            </a:solidFill>
            <a:ln cap="flat" cmpd="sng" w="9525">
              <a:solidFill>
                <a:srgbClr val="AED5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25" lIns="243725" spcFirstLastPara="1" rIns="243725" wrap="square" tIns="121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ED5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11eb2a06cad_2_1"/>
            <p:cNvSpPr txBox="1"/>
            <p:nvPr/>
          </p:nvSpPr>
          <p:spPr>
            <a:xfrm>
              <a:off x="2837450" y="2194969"/>
              <a:ext cx="4373100" cy="330600"/>
            </a:xfrm>
            <a:prstGeom prst="rect">
              <a:avLst/>
            </a:prstGeom>
            <a:noFill/>
            <a:ln cap="flat" cmpd="sng" w="9525">
              <a:solidFill>
                <a:srgbClr val="AED5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25" lIns="243725" spcFirstLastPara="1" rIns="243725" wrap="square" tIns="121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-US" sz="6000" u="none" cap="none" strike="noStrike">
                  <a:solidFill>
                    <a:srgbClr val="2B2C2B"/>
                  </a:solidFill>
                  <a:latin typeface="Arial"/>
                  <a:ea typeface="Arial"/>
                  <a:cs typeface="Arial"/>
                  <a:sym typeface="Arial"/>
                </a:rPr>
                <a:t>Participation is not guaranteed for future years.</a:t>
              </a:r>
              <a:endParaRPr b="1" i="0" sz="6000" u="none" cap="none" strike="noStrike">
                <a:solidFill>
                  <a:srgbClr val="2B2C2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7">
      <a:dk1>
        <a:srgbClr val="737572"/>
      </a:dk1>
      <a:lt1>
        <a:srgbClr val="FFFFFF"/>
      </a:lt1>
      <a:dk2>
        <a:srgbClr val="2B2C2B"/>
      </a:dk2>
      <a:lt2>
        <a:srgbClr val="FFFFFF"/>
      </a:lt2>
      <a:accent1>
        <a:srgbClr val="3756EE"/>
      </a:accent1>
      <a:accent2>
        <a:srgbClr val="9995A3"/>
      </a:accent2>
      <a:accent3>
        <a:srgbClr val="3656ED"/>
      </a:accent3>
      <a:accent4>
        <a:srgbClr val="9995A3"/>
      </a:accent4>
      <a:accent5>
        <a:srgbClr val="3656ED"/>
      </a:accent5>
      <a:accent6>
        <a:srgbClr val="9A96A4"/>
      </a:accent6>
      <a:hlink>
        <a:srgbClr val="1E9272"/>
      </a:hlink>
      <a:folHlink>
        <a:srgbClr val="AC26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</cp:coreProperties>
</file>