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3" r:id="rId5"/>
    <p:sldMasterId id="214748367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y="5143500" cx="9144000"/>
  <p:notesSz cx="6858000" cy="9144000"/>
  <p:embeddedFontLst>
    <p:embeddedFont>
      <p:font typeface="Tahoma"/>
      <p:regular r:id="rId52"/>
      <p:bold r:id="rId53"/>
    </p:embeddedFont>
    <p:embeddedFont>
      <p:font typeface="Public Sans"/>
      <p:regular r:id="rId54"/>
      <p:bold r:id="rId55"/>
      <p:italic r:id="rId56"/>
      <p:boldItalic r:id="rId57"/>
    </p:embeddedFont>
    <p:embeddedFont>
      <p:font typeface="DM Serif Display"/>
      <p:regular r:id="rId58"/>
      <p:italic r:id="rId59"/>
    </p:embeddedFont>
    <p:embeddedFont>
      <p:font typeface="Century Gothic"/>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69DD940-53A9-469F-8EC1-F25646F416BA}">
  <a:tblStyle styleId="{E69DD940-53A9-469F-8EC1-F25646F416B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CenturyGothic-italic.fntdata"/><Relationship Id="rId61" Type="http://schemas.openxmlformats.org/officeDocument/2006/relationships/font" Target="fonts/CenturyGothic-bold.fntdata"/><Relationship Id="rId20" Type="http://schemas.openxmlformats.org/officeDocument/2006/relationships/slide" Target="slides/slide13.xml"/><Relationship Id="rId63" Type="http://schemas.openxmlformats.org/officeDocument/2006/relationships/font" Target="fonts/CenturyGothic-boldItalic.fnt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CenturyGothic-regular.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font" Target="fonts/Tahoma-bold.fntdata"/><Relationship Id="rId52" Type="http://schemas.openxmlformats.org/officeDocument/2006/relationships/font" Target="fonts/Tahoma-regular.fntdata"/><Relationship Id="rId11" Type="http://schemas.openxmlformats.org/officeDocument/2006/relationships/slide" Target="slides/slide4.xml"/><Relationship Id="rId55" Type="http://schemas.openxmlformats.org/officeDocument/2006/relationships/font" Target="fonts/PublicSans-bold.fntdata"/><Relationship Id="rId10" Type="http://schemas.openxmlformats.org/officeDocument/2006/relationships/slide" Target="slides/slide3.xml"/><Relationship Id="rId54" Type="http://schemas.openxmlformats.org/officeDocument/2006/relationships/font" Target="fonts/PublicSans-regular.fntdata"/><Relationship Id="rId13" Type="http://schemas.openxmlformats.org/officeDocument/2006/relationships/slide" Target="slides/slide6.xml"/><Relationship Id="rId57" Type="http://schemas.openxmlformats.org/officeDocument/2006/relationships/font" Target="fonts/PublicSans-boldItalic.fntdata"/><Relationship Id="rId12" Type="http://schemas.openxmlformats.org/officeDocument/2006/relationships/slide" Target="slides/slide5.xml"/><Relationship Id="rId56" Type="http://schemas.openxmlformats.org/officeDocument/2006/relationships/font" Target="fonts/PublicSans-italic.fntdata"/><Relationship Id="rId15" Type="http://schemas.openxmlformats.org/officeDocument/2006/relationships/slide" Target="slides/slide8.xml"/><Relationship Id="rId59" Type="http://schemas.openxmlformats.org/officeDocument/2006/relationships/font" Target="fonts/DMSerifDisplay-italic.fntdata"/><Relationship Id="rId14" Type="http://schemas.openxmlformats.org/officeDocument/2006/relationships/slide" Target="slides/slide7.xml"/><Relationship Id="rId58" Type="http://schemas.openxmlformats.org/officeDocument/2006/relationships/font" Target="fonts/DMSerifDisplay-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ttunrath.github.io/files/research/Iselin_etal_CalEITC.pdf"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ttunrath.github.io/files/research/Iselin_etal_CalEITC.pdf"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ttunrath.github.io/files/research/Iselin_etal_CalEITC.pdf"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ttunrath.github.io/files/research/Iselin_etal_CalEITC.pdf"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ttunrath.github.io/files/research/Iselin_etal_CalEITC.pdf"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529038a7b1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529038a7b1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b27beba376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b27beba376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c59c5909be_1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g2c59c5909be_1_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b="0">
              <a:solidFill>
                <a:srgbClr val="112F3D"/>
              </a:solidFill>
              <a:latin typeface="Calibri"/>
              <a:ea typeface="Calibri"/>
              <a:cs typeface="Calibri"/>
              <a:sym typeface="Calibri"/>
            </a:endParaRPr>
          </a:p>
        </p:txBody>
      </p:sp>
      <p:sp>
        <p:nvSpPr>
          <p:cNvPr id="229" name="Google Shape;229;g2c59c5909be_1_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sz="1200">
                <a:solidFill>
                  <a:schemeClr val="dk1"/>
                </a:solidFill>
              </a:rPr>
              <a:t>‹#›</a:t>
            </a:fld>
            <a:endParaRPr sz="12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c59c5909be_1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g2c59c5909be_1_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b="0">
              <a:solidFill>
                <a:srgbClr val="112F3D"/>
              </a:solidFill>
              <a:latin typeface="Calibri"/>
              <a:ea typeface="Calibri"/>
              <a:cs typeface="Calibri"/>
              <a:sym typeface="Calibri"/>
            </a:endParaRPr>
          </a:p>
        </p:txBody>
      </p:sp>
      <p:sp>
        <p:nvSpPr>
          <p:cNvPr id="250" name="Google Shape;250;g2c59c5909be_1_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sz="1200">
                <a:solidFill>
                  <a:schemeClr val="dk1"/>
                </a:solidFill>
              </a:rPr>
              <a:t>‹#›</a:t>
            </a:fld>
            <a:endParaRPr sz="12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b27beba376_1_23:notes"/>
          <p:cNvSpPr txBox="1"/>
          <p:nvPr>
            <p:ph idx="1" type="body"/>
          </p:nvPr>
        </p:nvSpPr>
        <p:spPr>
          <a:xfrm>
            <a:off x="685800" y="4401256"/>
            <a:ext cx="5486400" cy="3599744"/>
          </a:xfrm>
          <a:prstGeom prst="rect">
            <a:avLst/>
          </a:prstGeom>
        </p:spPr>
        <p:txBody>
          <a:bodyPr anchorCtr="0" anchor="t" bIns="49950" lIns="49950" spcFirstLastPara="1" rIns="49950" wrap="square" tIns="49950">
            <a:noAutofit/>
          </a:bodyPr>
          <a:lstStyle/>
          <a:p>
            <a:pPr indent="0" lvl="0" marL="0" rtl="0" algn="l">
              <a:spcBef>
                <a:spcPts val="0"/>
              </a:spcBef>
              <a:spcAft>
                <a:spcPts val="0"/>
              </a:spcAft>
              <a:buNone/>
            </a:pPr>
            <a:r>
              <a:t/>
            </a:r>
            <a:endParaRPr/>
          </a:p>
        </p:txBody>
      </p:sp>
      <p:sp>
        <p:nvSpPr>
          <p:cNvPr id="266" name="Google Shape;266;g2b27beba376_1_23:notes"/>
          <p:cNvSpPr/>
          <p:nvPr>
            <p:ph idx="2" type="sldImg"/>
          </p:nvPr>
        </p:nvSpPr>
        <p:spPr>
          <a:xfrm>
            <a:off x="2271713" y="1143000"/>
            <a:ext cx="231457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ad1ad0e10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ad1ad0e10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Yet only 4 out of 5 people get the tax credits they need and qualify for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hard to reach are hard to reach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top of that, even when people know about the opportunities, there is understandable resistance and lack of trust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12dcbce1c6_0_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12dcbce1c6_0_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ublic Sans"/>
                <a:ea typeface="Public Sans"/>
                <a:cs typeface="Public Sans"/>
                <a:sym typeface="Public Sans"/>
              </a:rPr>
              <a:t>81k ITIN caleitc eligible filers in LA county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b27beba376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b27beba376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hard to reach are hard to reach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top of that, even when people know about the opportunities, there is understandable resistance and lack of trust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b27beba376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b27beba376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hard to reach are hard to reach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top of that, even when people know about the opportunities, there is understandable resistance and lack of trust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b27beba376_1_136:notes"/>
          <p:cNvSpPr txBox="1"/>
          <p:nvPr>
            <p:ph idx="1" type="body"/>
          </p:nvPr>
        </p:nvSpPr>
        <p:spPr>
          <a:xfrm>
            <a:off x="685800" y="4401256"/>
            <a:ext cx="5486400" cy="3599744"/>
          </a:xfrm>
          <a:prstGeom prst="rect">
            <a:avLst/>
          </a:prstGeom>
        </p:spPr>
        <p:txBody>
          <a:bodyPr anchorCtr="0" anchor="t" bIns="49950" lIns="49950" spcFirstLastPara="1" rIns="49950" wrap="square" tIns="49950">
            <a:noAutofit/>
          </a:bodyPr>
          <a:lstStyle/>
          <a:p>
            <a:pPr indent="0" lvl="0" marL="0" rtl="0" algn="l">
              <a:spcBef>
                <a:spcPts val="0"/>
              </a:spcBef>
              <a:spcAft>
                <a:spcPts val="0"/>
              </a:spcAft>
              <a:buNone/>
            </a:pPr>
            <a:r>
              <a:rPr lang="en"/>
              <a:t>Some people might file because of the following reasons</a:t>
            </a:r>
            <a:endParaRPr/>
          </a:p>
        </p:txBody>
      </p:sp>
      <p:sp>
        <p:nvSpPr>
          <p:cNvPr id="302" name="Google Shape;302;g2b27beba376_1_136:notes"/>
          <p:cNvSpPr/>
          <p:nvPr>
            <p:ph idx="2" type="sldImg"/>
          </p:nvPr>
        </p:nvSpPr>
        <p:spPr>
          <a:xfrm>
            <a:off x="2271713" y="1143000"/>
            <a:ext cx="231457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b27beba376_0_106:notes"/>
          <p:cNvSpPr txBox="1"/>
          <p:nvPr>
            <p:ph idx="1" type="body"/>
          </p:nvPr>
        </p:nvSpPr>
        <p:spPr>
          <a:xfrm>
            <a:off x="685800" y="4401256"/>
            <a:ext cx="5486400" cy="3599700"/>
          </a:xfrm>
          <a:prstGeom prst="rect">
            <a:avLst/>
          </a:prstGeom>
        </p:spPr>
        <p:txBody>
          <a:bodyPr anchorCtr="0" anchor="t" bIns="49950" lIns="49950" spcFirstLastPara="1" rIns="49950" wrap="square" tIns="49950">
            <a:noAutofit/>
          </a:bodyPr>
          <a:lstStyle/>
          <a:p>
            <a:pPr indent="0" lvl="0" marL="0" rtl="0" algn="l">
              <a:spcBef>
                <a:spcPts val="0"/>
              </a:spcBef>
              <a:spcAft>
                <a:spcPts val="0"/>
              </a:spcAft>
              <a:buNone/>
            </a:pPr>
            <a:r>
              <a:t/>
            </a:r>
            <a:endParaRPr/>
          </a:p>
        </p:txBody>
      </p:sp>
      <p:sp>
        <p:nvSpPr>
          <p:cNvPr id="308" name="Google Shape;308;g2b27beba376_0_106: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b27beba376_1_0:notes"/>
          <p:cNvSpPr txBox="1"/>
          <p:nvPr>
            <p:ph idx="1" type="body"/>
          </p:nvPr>
        </p:nvSpPr>
        <p:spPr>
          <a:xfrm>
            <a:off x="685800" y="4401256"/>
            <a:ext cx="5486400" cy="3599744"/>
          </a:xfrm>
          <a:prstGeom prst="rect">
            <a:avLst/>
          </a:prstGeom>
        </p:spPr>
        <p:txBody>
          <a:bodyPr anchorCtr="0" anchor="t" bIns="49950" lIns="49950" spcFirstLastPara="1" rIns="49950" wrap="square" tIns="49950">
            <a:noAutofit/>
          </a:bodyPr>
          <a:lstStyle/>
          <a:p>
            <a:pPr indent="0" lvl="0" marL="0" rtl="0" algn="l">
              <a:spcBef>
                <a:spcPts val="0"/>
              </a:spcBef>
              <a:spcAft>
                <a:spcPts val="0"/>
              </a:spcAft>
              <a:buNone/>
            </a:pPr>
            <a:r>
              <a:t/>
            </a:r>
            <a:endParaRPr/>
          </a:p>
        </p:txBody>
      </p:sp>
      <p:sp>
        <p:nvSpPr>
          <p:cNvPr id="153" name="Google Shape;153;g2b27beba376_1_0:notes"/>
          <p:cNvSpPr/>
          <p:nvPr>
            <p:ph idx="2" type="sldImg"/>
          </p:nvPr>
        </p:nvSpPr>
        <p:spPr>
          <a:xfrm>
            <a:off x="2271713" y="1143000"/>
            <a:ext cx="231457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b27beba376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b27beba376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will now cover Tax situations, script, VITA information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hard to reach are hard to reach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top of that, even when people know about the opportunities, there is understandable resistance and lack of trust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b27beba376_1_181:notes"/>
          <p:cNvSpPr txBox="1"/>
          <p:nvPr>
            <p:ph idx="1" type="body"/>
          </p:nvPr>
        </p:nvSpPr>
        <p:spPr>
          <a:xfrm>
            <a:off x="685800" y="4401256"/>
            <a:ext cx="5486400" cy="3599744"/>
          </a:xfrm>
          <a:prstGeom prst="rect">
            <a:avLst/>
          </a:prstGeom>
        </p:spPr>
        <p:txBody>
          <a:bodyPr anchorCtr="0" anchor="t" bIns="49950" lIns="49950" spcFirstLastPara="1" rIns="49950" wrap="square" tIns="49950">
            <a:noAutofit/>
          </a:bodyPr>
          <a:lstStyle/>
          <a:p>
            <a:pPr indent="0" lvl="0" marL="0" rtl="0" algn="l">
              <a:spcBef>
                <a:spcPts val="0"/>
              </a:spcBef>
              <a:spcAft>
                <a:spcPts val="0"/>
              </a:spcAft>
              <a:buNone/>
            </a:pPr>
            <a:r>
              <a:rPr lang="en"/>
              <a:t>Now that we understand why this program is important, we need to go over VITA, how to connect with VITA, and what happens when you do connect. </a:t>
            </a:r>
            <a:endParaRPr/>
          </a:p>
        </p:txBody>
      </p:sp>
      <p:sp>
        <p:nvSpPr>
          <p:cNvPr id="320" name="Google Shape;320;g2b27beba376_1_181:notes"/>
          <p:cNvSpPr/>
          <p:nvPr>
            <p:ph idx="2" type="sldImg"/>
          </p:nvPr>
        </p:nvSpPr>
        <p:spPr>
          <a:xfrm>
            <a:off x="2271713" y="1143000"/>
            <a:ext cx="231457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b27beba376_1_205:notes"/>
          <p:cNvSpPr txBox="1"/>
          <p:nvPr>
            <p:ph idx="1" type="body"/>
          </p:nvPr>
        </p:nvSpPr>
        <p:spPr>
          <a:xfrm>
            <a:off x="685800" y="4401256"/>
            <a:ext cx="5486400" cy="3599744"/>
          </a:xfrm>
          <a:prstGeom prst="rect">
            <a:avLst/>
          </a:prstGeom>
        </p:spPr>
        <p:txBody>
          <a:bodyPr anchorCtr="0" anchor="t" bIns="49950" lIns="49950" spcFirstLastPara="1" rIns="49950" wrap="square" tIns="49950">
            <a:noAutofit/>
          </a:bodyPr>
          <a:lstStyle/>
          <a:p>
            <a:pPr indent="0" lvl="0" marL="0" rtl="0" algn="l">
              <a:spcBef>
                <a:spcPts val="0"/>
              </a:spcBef>
              <a:spcAft>
                <a:spcPts val="0"/>
              </a:spcAft>
              <a:buNone/>
            </a:pPr>
            <a:r>
              <a:rPr lang="en"/>
              <a:t>Highlight the fact that most people hear “free” and are not sure, but since they are a seen as a trusted partner they are more likely to schedule appointments </a:t>
            </a:r>
            <a:endParaRPr/>
          </a:p>
        </p:txBody>
      </p:sp>
      <p:sp>
        <p:nvSpPr>
          <p:cNvPr id="326" name="Google Shape;326;g2b27beba376_1_205:notes"/>
          <p:cNvSpPr/>
          <p:nvPr>
            <p:ph idx="2" type="sldImg"/>
          </p:nvPr>
        </p:nvSpPr>
        <p:spPr>
          <a:xfrm>
            <a:off x="2271713" y="1143000"/>
            <a:ext cx="231457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b27beba376_0_112:notes"/>
          <p:cNvSpPr txBox="1"/>
          <p:nvPr>
            <p:ph idx="1" type="body"/>
          </p:nvPr>
        </p:nvSpPr>
        <p:spPr>
          <a:xfrm>
            <a:off x="685800" y="4401256"/>
            <a:ext cx="5486400" cy="3599700"/>
          </a:xfrm>
          <a:prstGeom prst="rect">
            <a:avLst/>
          </a:prstGeom>
        </p:spPr>
        <p:txBody>
          <a:bodyPr anchorCtr="0" anchor="t" bIns="49950" lIns="49950" spcFirstLastPara="1" rIns="49950" wrap="square" tIns="49950">
            <a:noAutofit/>
          </a:bodyPr>
          <a:lstStyle/>
          <a:p>
            <a:pPr indent="0" lvl="0" marL="0" rtl="0" algn="l">
              <a:spcBef>
                <a:spcPts val="0"/>
              </a:spcBef>
              <a:spcAft>
                <a:spcPts val="0"/>
              </a:spcAft>
              <a:buNone/>
            </a:pPr>
            <a:r>
              <a:rPr lang="en"/>
              <a:t>Paid tax preparers don’t have to, all they have to do is hold a bond. </a:t>
            </a:r>
            <a:endParaRPr/>
          </a:p>
          <a:p>
            <a:pPr indent="0" lvl="0" marL="0" rtl="0" algn="l">
              <a:spcBef>
                <a:spcPts val="0"/>
              </a:spcBef>
              <a:spcAft>
                <a:spcPts val="0"/>
              </a:spcAft>
              <a:buNone/>
            </a:pPr>
            <a:r>
              <a:rPr lang="en"/>
              <a:t>Many will also charge to review and resubmit for an additional credit they might have missed as happened with the FYTC</a:t>
            </a:r>
            <a:endParaRPr/>
          </a:p>
          <a:p>
            <a:pPr indent="0" lvl="0" marL="0" rtl="0" algn="l">
              <a:spcBef>
                <a:spcPts val="0"/>
              </a:spcBef>
              <a:spcAft>
                <a:spcPts val="0"/>
              </a:spcAft>
              <a:buNone/>
            </a:pPr>
            <a:r>
              <a:rPr lang="en"/>
              <a:t>LA County has the most filers, </a:t>
            </a:r>
            <a:endParaRPr/>
          </a:p>
          <a:p>
            <a:pPr indent="0" lvl="0" marL="0" rtl="0" algn="l">
              <a:spcBef>
                <a:spcPts val="0"/>
              </a:spcBef>
              <a:spcAft>
                <a:spcPts val="0"/>
              </a:spcAft>
              <a:buNone/>
            </a:pPr>
            <a:r>
              <a:rPr lang="en"/>
              <a:t>Over 81k ITIN eitc claims in LA County</a:t>
            </a:r>
            <a:endParaRPr/>
          </a:p>
          <a:p>
            <a:pPr indent="0" lvl="0" marL="0" rtl="0" algn="l">
              <a:spcBef>
                <a:spcPts val="0"/>
              </a:spcBef>
              <a:spcAft>
                <a:spcPts val="0"/>
              </a:spcAft>
              <a:buNone/>
            </a:pPr>
            <a:r>
              <a:t/>
            </a:r>
            <a:endParaRPr/>
          </a:p>
        </p:txBody>
      </p:sp>
      <p:sp>
        <p:nvSpPr>
          <p:cNvPr id="335" name="Google Shape;335;g2b27beba376_0_112: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ad1ad0e10a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ad1ad0e10a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Public Sans"/>
                <a:ea typeface="Public Sans"/>
                <a:cs typeface="Public Sans"/>
                <a:sym typeface="Public Sans"/>
              </a:rPr>
              <a:t>First step: get people who are already connected to us through other benefits. Lowest-hanging fruit</a:t>
            </a:r>
            <a:endParaRPr sz="1000">
              <a:solidFill>
                <a:schemeClr val="dk1"/>
              </a:solidFill>
              <a:latin typeface="Public Sans"/>
              <a:ea typeface="Public Sans"/>
              <a:cs typeface="Public Sans"/>
              <a:sym typeface="Public Sans"/>
            </a:endParaRPr>
          </a:p>
          <a:p>
            <a:pPr indent="0" lvl="0" marL="0" rtl="0" algn="l">
              <a:lnSpc>
                <a:spcPct val="115000"/>
              </a:lnSpc>
              <a:spcBef>
                <a:spcPts val="0"/>
              </a:spcBef>
              <a:spcAft>
                <a:spcPts val="0"/>
              </a:spcAft>
              <a:buNone/>
            </a:pPr>
            <a:r>
              <a:t/>
            </a:r>
            <a:endParaRPr sz="1000">
              <a:solidFill>
                <a:schemeClr val="dk1"/>
              </a:solidFill>
              <a:latin typeface="Public Sans"/>
              <a:ea typeface="Public Sans"/>
              <a:cs typeface="Public Sans"/>
              <a:sym typeface="Public Sa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ublic Sans"/>
                <a:ea typeface="Public Sans"/>
                <a:cs typeface="Public Sans"/>
                <a:sym typeface="Public Sans"/>
              </a:rPr>
              <a:t>By design and practice, many who have the hardest time getting tax credits are those who need them the most. This includes thousands of people who are already connected to government agencies through other benefits. Nearly </a:t>
            </a:r>
            <a:r>
              <a:rPr lang="en" sz="1000" u="sng">
                <a:solidFill>
                  <a:srgbClr val="1155CC"/>
                </a:solidFill>
                <a:latin typeface="Public Sans"/>
                <a:ea typeface="Public Sans"/>
                <a:cs typeface="Public Sans"/>
                <a:sym typeface="Public Sans"/>
                <a:hlinkClick r:id="rId2">
                  <a:extLst>
                    <a:ext uri="{A12FA001-AC4F-418D-AE19-62706E023703}">
                      <ahyp:hlinkClr val="tx"/>
                    </a:ext>
                  </a:extLst>
                </a:hlinkClick>
              </a:rPr>
              <a:t>half a million</a:t>
            </a:r>
            <a:r>
              <a:rPr lang="en" sz="1000">
                <a:solidFill>
                  <a:schemeClr val="dk1"/>
                </a:solidFill>
                <a:latin typeface="Public Sans"/>
                <a:ea typeface="Public Sans"/>
                <a:cs typeface="Public Sans"/>
                <a:sym typeface="Public Sans"/>
              </a:rPr>
              <a:t> SNAP recipients who are eligible for CalEITC don’t receive it.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ad1ad0e10a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ad1ad0e10a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Main goal is to target non-filers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hard to reach are hard to reach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top of that, even when people know about the opportunities, there is understandable resistance and lack of trust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ad1ad0e10a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2ad1ad0e10a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000">
              <a:solidFill>
                <a:schemeClr val="dk1"/>
              </a:solidFill>
              <a:latin typeface="Public Sans"/>
              <a:ea typeface="Public Sans"/>
              <a:cs typeface="Public Sans"/>
              <a:sym typeface="Public Sans"/>
            </a:endParaRPr>
          </a:p>
          <a:p>
            <a:pPr indent="0" lvl="0" marL="0" rtl="0" algn="l">
              <a:lnSpc>
                <a:spcPct val="115000"/>
              </a:lnSpc>
              <a:spcBef>
                <a:spcPts val="0"/>
              </a:spcBef>
              <a:spcAft>
                <a:spcPts val="0"/>
              </a:spcAft>
              <a:buNone/>
            </a:pPr>
            <a:r>
              <a:t/>
            </a:r>
            <a:endParaRPr sz="1000">
              <a:solidFill>
                <a:schemeClr val="dk1"/>
              </a:solidFill>
              <a:latin typeface="Public Sans"/>
              <a:ea typeface="Public Sans"/>
              <a:cs typeface="Public Sans"/>
              <a:sym typeface="Public Sa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ublic Sans"/>
                <a:ea typeface="Public Sans"/>
                <a:cs typeface="Public Sans"/>
                <a:sym typeface="Public Sans"/>
              </a:rPr>
              <a:t>By design and practice, many who have the hardest time getting tax credits are those who need them the most. This includes thousands of people who are already connected to government agencies through other benefits. Nearly </a:t>
            </a:r>
            <a:r>
              <a:rPr lang="en" sz="1000" u="sng">
                <a:solidFill>
                  <a:srgbClr val="1155CC"/>
                </a:solidFill>
                <a:latin typeface="Public Sans"/>
                <a:ea typeface="Public Sans"/>
                <a:cs typeface="Public Sans"/>
                <a:sym typeface="Public Sans"/>
                <a:hlinkClick r:id="rId2">
                  <a:extLst>
                    <a:ext uri="{A12FA001-AC4F-418D-AE19-62706E023703}">
                      <ahyp:hlinkClr val="tx"/>
                    </a:ext>
                  </a:extLst>
                </a:hlinkClick>
              </a:rPr>
              <a:t>half a million</a:t>
            </a:r>
            <a:r>
              <a:rPr lang="en" sz="1000">
                <a:solidFill>
                  <a:schemeClr val="dk1"/>
                </a:solidFill>
                <a:latin typeface="Public Sans"/>
                <a:ea typeface="Public Sans"/>
                <a:cs typeface="Public Sans"/>
                <a:sym typeface="Public Sans"/>
              </a:rPr>
              <a:t> SNAP recipients who are eligible for CalEITC don’t receive it.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ad1ad0e10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ad1ad0e10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Will share script docs during this portion…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ad1ad0e10a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ad1ad0e10a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it’s a Foster Youth, mention that as well.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ad1ad0e10a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2ad1ad0e10a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FTB website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ad1ad0e10a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ad1ad0e10a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However, in California we have more reach as we provide our EITC and CTC to ITIN holders…CTC is per child/ YCTC is per household up to the age of 6</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c0762fee0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c0762fee0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it’s a Foster Youth, mention that as well.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c0762fee0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c0762fee0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it’s a Foster Youth, mention that as well.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c0762fee0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2c0762fee0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it’s a Foster Youth, mention that as well.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c59c5909be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g2c59c5909be_3_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b="0">
              <a:solidFill>
                <a:srgbClr val="112F3D"/>
              </a:solidFill>
              <a:latin typeface="Calibri"/>
              <a:ea typeface="Calibri"/>
              <a:cs typeface="Calibri"/>
              <a:sym typeface="Calibri"/>
            </a:endParaRPr>
          </a:p>
        </p:txBody>
      </p:sp>
      <p:sp>
        <p:nvSpPr>
          <p:cNvPr id="419" name="Google Shape;419;g2c59c5909be_3_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sz="1200">
                <a:solidFill>
                  <a:schemeClr val="dk1"/>
                </a:solidFill>
              </a:rPr>
              <a:t>‹#›</a:t>
            </a:fld>
            <a:endParaRPr sz="120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c59c5909be_3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g2c59c5909be_3_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 name="Google Shape;437;g2c59c5909be_3_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c59c5909be_3_2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2c59c5909be_3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c59c5909be_3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g2c59c5909be_3_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g2c59c5909be_3_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c59c5909be_3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g2c59c5909be_3_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a:p>
        </p:txBody>
      </p:sp>
      <p:sp>
        <p:nvSpPr>
          <p:cNvPr id="454" name="Google Shape;454;g2c59c5909be_3_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c59c5909be_3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g2c59c5909be_3_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g2c59c5909be_3_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c59c5909be_3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2c59c5909be_3_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g2c59c5909be_3_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c23a5fcec7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c23a5fcec7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People will trust you, because you are a government agency….when people here free, they worry, but if they hear it from you they will know it’s a safe service.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c59c5909be_3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g2c59c5909be_3_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g2c59c5909be_3_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c59c5909be_3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g2c59c5909be_3_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g2c59c5909be_3_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c59c5909be_3_6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c59c5909be_3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c59c5909be_3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g2c59c5909be_3_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g2c59c5909be_3_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529038a7b1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1529038a7b1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b27beba37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b27beba37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000">
              <a:solidFill>
                <a:schemeClr val="dk1"/>
              </a:solidFill>
              <a:latin typeface="Public Sans"/>
              <a:ea typeface="Public Sans"/>
              <a:cs typeface="Public Sans"/>
              <a:sym typeface="Public Sans"/>
            </a:endParaRPr>
          </a:p>
          <a:p>
            <a:pPr indent="0" lvl="0" marL="0" rtl="0" algn="l">
              <a:lnSpc>
                <a:spcPct val="115000"/>
              </a:lnSpc>
              <a:spcBef>
                <a:spcPts val="0"/>
              </a:spcBef>
              <a:spcAft>
                <a:spcPts val="0"/>
              </a:spcAft>
              <a:buNone/>
            </a:pPr>
            <a:r>
              <a:t/>
            </a:r>
            <a:endParaRPr sz="1000">
              <a:solidFill>
                <a:schemeClr val="dk1"/>
              </a:solidFill>
              <a:latin typeface="Public Sans"/>
              <a:ea typeface="Public Sans"/>
              <a:cs typeface="Public Sans"/>
              <a:sym typeface="Public Sa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ublic Sans"/>
                <a:ea typeface="Public Sans"/>
                <a:cs typeface="Public Sans"/>
                <a:sym typeface="Public Sans"/>
              </a:rPr>
              <a:t>By design and practice, many who have the hardest time getting tax credits are those who need them the most. This includes thousands of people who are already connected to government agencies through other benefits. Nearly </a:t>
            </a:r>
            <a:r>
              <a:rPr lang="en" sz="1000" u="sng">
                <a:solidFill>
                  <a:srgbClr val="1155CC"/>
                </a:solidFill>
                <a:latin typeface="Public Sans"/>
                <a:ea typeface="Public Sans"/>
                <a:cs typeface="Public Sans"/>
                <a:sym typeface="Public Sans"/>
                <a:hlinkClick r:id="rId2">
                  <a:extLst>
                    <a:ext uri="{A12FA001-AC4F-418D-AE19-62706E023703}">
                      <ahyp:hlinkClr val="tx"/>
                    </a:ext>
                  </a:extLst>
                </a:hlinkClick>
              </a:rPr>
              <a:t>half a million</a:t>
            </a:r>
            <a:r>
              <a:rPr lang="en" sz="1000">
                <a:solidFill>
                  <a:schemeClr val="dk1"/>
                </a:solidFill>
                <a:latin typeface="Public Sans"/>
                <a:ea typeface="Public Sans"/>
                <a:cs typeface="Public Sans"/>
                <a:sym typeface="Public Sans"/>
              </a:rPr>
              <a:t> SNAP recipients who are eligible for CalEITC don’t receive it.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b27beba376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b27beba376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Public Sans"/>
                <a:ea typeface="Public Sans"/>
                <a:cs typeface="Public Sans"/>
                <a:sym typeface="Public Sans"/>
              </a:rPr>
              <a:t>Beginning with tax year 2018 and through tax year 2025, you may be able to claim ODC, a nonrefundable credit for each eligible dependent who can't be claimed for the child tax credit. Up to $500</a:t>
            </a:r>
            <a:endParaRPr sz="1000">
              <a:solidFill>
                <a:schemeClr val="dk1"/>
              </a:solidFill>
              <a:latin typeface="Public Sans"/>
              <a:ea typeface="Public Sans"/>
              <a:cs typeface="Public Sans"/>
              <a:sym typeface="Public Sans"/>
            </a:endParaRPr>
          </a:p>
          <a:p>
            <a:pPr indent="0" lvl="0" marL="0" rtl="0" algn="l">
              <a:lnSpc>
                <a:spcPct val="115000"/>
              </a:lnSpc>
              <a:spcBef>
                <a:spcPts val="0"/>
              </a:spcBef>
              <a:spcAft>
                <a:spcPts val="0"/>
              </a:spcAft>
              <a:buNone/>
            </a:pPr>
            <a:r>
              <a:t/>
            </a:r>
            <a:endParaRPr sz="1000">
              <a:solidFill>
                <a:schemeClr val="dk1"/>
              </a:solidFill>
              <a:latin typeface="Public Sans"/>
              <a:ea typeface="Public Sans"/>
              <a:cs typeface="Public Sans"/>
              <a:sym typeface="Public Sa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ublic Sans"/>
                <a:ea typeface="Public Sans"/>
                <a:cs typeface="Public Sans"/>
                <a:sym typeface="Public Sans"/>
              </a:rPr>
              <a:t>By design and practice, many who have the hardest time getting tax credits are those who need them the most. This includes thousands of people who are already connected to government agencies through other benefits. Nearly </a:t>
            </a:r>
            <a:r>
              <a:rPr lang="en" sz="1000" u="sng">
                <a:solidFill>
                  <a:srgbClr val="1155CC"/>
                </a:solidFill>
                <a:latin typeface="Public Sans"/>
                <a:ea typeface="Public Sans"/>
                <a:cs typeface="Public Sans"/>
                <a:sym typeface="Public Sans"/>
                <a:hlinkClick r:id="rId2">
                  <a:extLst>
                    <a:ext uri="{A12FA001-AC4F-418D-AE19-62706E023703}">
                      <ahyp:hlinkClr val="tx"/>
                    </a:ext>
                  </a:extLst>
                </a:hlinkClick>
              </a:rPr>
              <a:t>half a million</a:t>
            </a:r>
            <a:r>
              <a:rPr lang="en" sz="1000">
                <a:solidFill>
                  <a:schemeClr val="dk1"/>
                </a:solidFill>
                <a:latin typeface="Public Sans"/>
                <a:ea typeface="Public Sans"/>
                <a:cs typeface="Public Sans"/>
                <a:sym typeface="Public Sans"/>
              </a:rPr>
              <a:t> SNAP recipients who are eligible for CalEITC don’t receive it.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b27beba376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b27beba376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Public Sans"/>
                <a:ea typeface="Public Sans"/>
                <a:cs typeface="Public Sans"/>
                <a:sym typeface="Public Sans"/>
              </a:rPr>
              <a:t>Our state taxes are more inclusive and available to more families </a:t>
            </a:r>
            <a:endParaRPr sz="1000">
              <a:solidFill>
                <a:schemeClr val="dk1"/>
              </a:solidFill>
              <a:latin typeface="Public Sans"/>
              <a:ea typeface="Public Sans"/>
              <a:cs typeface="Public Sans"/>
              <a:sym typeface="Public Sans"/>
            </a:endParaRPr>
          </a:p>
          <a:p>
            <a:pPr indent="0" lvl="0" marL="0" rtl="0" algn="l">
              <a:lnSpc>
                <a:spcPct val="115000"/>
              </a:lnSpc>
              <a:spcBef>
                <a:spcPts val="0"/>
              </a:spcBef>
              <a:spcAft>
                <a:spcPts val="0"/>
              </a:spcAft>
              <a:buNone/>
            </a:pPr>
            <a:r>
              <a:t/>
            </a:r>
            <a:endParaRPr sz="1000">
              <a:solidFill>
                <a:schemeClr val="dk1"/>
              </a:solidFill>
              <a:latin typeface="Public Sans"/>
              <a:ea typeface="Public Sans"/>
              <a:cs typeface="Public Sans"/>
              <a:sym typeface="Public Sa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ublic Sans"/>
                <a:ea typeface="Public Sans"/>
                <a:cs typeface="Public Sans"/>
                <a:sym typeface="Public Sans"/>
              </a:rPr>
              <a:t>By design and practice, many who have the hardest time getting tax credits are those who need them the most. This includes thousands of people who are already connected to government agencies through other benefits. Nearly </a:t>
            </a:r>
            <a:r>
              <a:rPr lang="en" sz="1000" u="sng">
                <a:solidFill>
                  <a:srgbClr val="1155CC"/>
                </a:solidFill>
                <a:latin typeface="Public Sans"/>
                <a:ea typeface="Public Sans"/>
                <a:cs typeface="Public Sans"/>
                <a:sym typeface="Public Sans"/>
                <a:hlinkClick r:id="rId2">
                  <a:extLst>
                    <a:ext uri="{A12FA001-AC4F-418D-AE19-62706E023703}">
                      <ahyp:hlinkClr val="tx"/>
                    </a:ext>
                  </a:extLst>
                </a:hlinkClick>
              </a:rPr>
              <a:t>half a million</a:t>
            </a:r>
            <a:r>
              <a:rPr lang="en" sz="1000">
                <a:solidFill>
                  <a:schemeClr val="dk1"/>
                </a:solidFill>
                <a:latin typeface="Public Sans"/>
                <a:ea typeface="Public Sans"/>
                <a:cs typeface="Public Sans"/>
                <a:sym typeface="Public Sans"/>
              </a:rPr>
              <a:t> SNAP recipients who are eligible for CalEITC don’t receive it.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b27beba376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b27beba376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b27beba376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b27beba376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0" name="Shape 50"/>
        <p:cNvGrpSpPr/>
        <p:nvPr/>
      </p:nvGrpSpPr>
      <p:grpSpPr>
        <a:xfrm>
          <a:off x="0" y="0"/>
          <a:ext cx="0" cy="0"/>
          <a:chOff x="0" y="0"/>
          <a:chExt cx="0" cy="0"/>
        </a:xfrm>
      </p:grpSpPr>
      <p:sp>
        <p:nvSpPr>
          <p:cNvPr id="51" name="Google Shape;51;p13"/>
          <p:cNvSpPr txBox="1"/>
          <p:nvPr>
            <p:ph type="title"/>
          </p:nvPr>
        </p:nvSpPr>
        <p:spPr>
          <a:xfrm>
            <a:off x="1441792" y="372177"/>
            <a:ext cx="6260400" cy="7260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800"/>
              <a:buNone/>
              <a:defRPr b="1" i="0" sz="1900">
                <a:solidFill>
                  <a:schemeClr val="lt1"/>
                </a:solidFill>
                <a:latin typeface="Tahoma"/>
                <a:ea typeface="Tahoma"/>
                <a:cs typeface="Tahoma"/>
                <a:sym typeface="Tahom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437121" y="1580022"/>
            <a:ext cx="8269800" cy="19356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800"/>
              <a:buNone/>
              <a:defRPr b="0" i="0">
                <a:solidFill>
                  <a:schemeClr val="dk1"/>
                </a:solidFill>
              </a:defRPr>
            </a:lvl1pPr>
            <a:lvl2pPr indent="-228600" lvl="1" marL="914400" rtl="0" algn="l">
              <a:spcBef>
                <a:spcPts val="1200"/>
              </a:spcBef>
              <a:spcAft>
                <a:spcPts val="0"/>
              </a:spcAft>
              <a:buSzPts val="1400"/>
              <a:buNone/>
              <a:defRPr/>
            </a:lvl2pPr>
            <a:lvl3pPr indent="-228600" lvl="2" marL="1371600" rtl="0" algn="l">
              <a:spcBef>
                <a:spcPts val="1200"/>
              </a:spcBef>
              <a:spcAft>
                <a:spcPts val="0"/>
              </a:spcAft>
              <a:buSzPts val="1400"/>
              <a:buNone/>
              <a:defRPr/>
            </a:lvl3pPr>
            <a:lvl4pPr indent="-228600" lvl="3" marL="1828800" rtl="0" algn="l">
              <a:spcBef>
                <a:spcPts val="1200"/>
              </a:spcBef>
              <a:spcAft>
                <a:spcPts val="0"/>
              </a:spcAft>
              <a:buSzPts val="1400"/>
              <a:buNone/>
              <a:defRPr/>
            </a:lvl4pPr>
            <a:lvl5pPr indent="-228600" lvl="4" marL="2286000" rtl="0" algn="l">
              <a:spcBef>
                <a:spcPts val="1200"/>
              </a:spcBef>
              <a:spcAft>
                <a:spcPts val="0"/>
              </a:spcAft>
              <a:buSzPts val="1400"/>
              <a:buNone/>
              <a:defRPr/>
            </a:lvl5pPr>
            <a:lvl6pPr indent="-228600" lvl="5" marL="2743200" rtl="0" algn="l">
              <a:spcBef>
                <a:spcPts val="1200"/>
              </a:spcBef>
              <a:spcAft>
                <a:spcPts val="0"/>
              </a:spcAft>
              <a:buSzPts val="1400"/>
              <a:buNone/>
              <a:defRPr/>
            </a:lvl6pPr>
            <a:lvl7pPr indent="-228600" lvl="6" marL="3200400" rtl="0" algn="l">
              <a:spcBef>
                <a:spcPts val="1200"/>
              </a:spcBef>
              <a:spcAft>
                <a:spcPts val="0"/>
              </a:spcAft>
              <a:buSzPts val="1400"/>
              <a:buNone/>
              <a:defRPr/>
            </a:lvl7pPr>
            <a:lvl8pPr indent="-228600" lvl="7" marL="3657600" rtl="0" algn="l">
              <a:spcBef>
                <a:spcPts val="1200"/>
              </a:spcBef>
              <a:spcAft>
                <a:spcPts val="0"/>
              </a:spcAft>
              <a:buSzPts val="1400"/>
              <a:buNone/>
              <a:defRPr/>
            </a:lvl8pPr>
            <a:lvl9pPr indent="-228600" lvl="8" marL="4114800" rtl="0" algn="l">
              <a:spcBef>
                <a:spcPts val="1200"/>
              </a:spcBef>
              <a:spcAft>
                <a:spcPts val="1200"/>
              </a:spcAft>
              <a:buSzPts val="1400"/>
              <a:buNone/>
              <a:defRPr/>
            </a:lvl9pPr>
          </a:lstStyle>
          <a:p/>
        </p:txBody>
      </p:sp>
      <p:sp>
        <p:nvSpPr>
          <p:cNvPr id="53" name="Google Shape;53;p13"/>
          <p:cNvSpPr txBox="1"/>
          <p:nvPr>
            <p:ph idx="11" type="ftr"/>
          </p:nvPr>
        </p:nvSpPr>
        <p:spPr>
          <a:xfrm>
            <a:off x="3108960" y="4783455"/>
            <a:ext cx="29259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600"/>
              <a:buNone/>
              <a:defRPr sz="600">
                <a:solidFill>
                  <a:srgbClr val="888888"/>
                </a:solidFill>
              </a:defRPr>
            </a:lvl1pPr>
            <a:lvl2pPr lvl="1" rtl="0" algn="l">
              <a:spcBef>
                <a:spcPts val="0"/>
              </a:spcBef>
              <a:spcAft>
                <a:spcPts val="0"/>
              </a:spcAft>
              <a:buSzPts val="600"/>
              <a:buNone/>
              <a:defRPr sz="600"/>
            </a:lvl2pPr>
            <a:lvl3pPr lvl="2" rtl="0" algn="l">
              <a:spcBef>
                <a:spcPts val="0"/>
              </a:spcBef>
              <a:spcAft>
                <a:spcPts val="0"/>
              </a:spcAft>
              <a:buSzPts val="600"/>
              <a:buNone/>
              <a:defRPr sz="600"/>
            </a:lvl3pPr>
            <a:lvl4pPr lvl="3" rtl="0" algn="l">
              <a:spcBef>
                <a:spcPts val="0"/>
              </a:spcBef>
              <a:spcAft>
                <a:spcPts val="0"/>
              </a:spcAft>
              <a:buSzPts val="600"/>
              <a:buNone/>
              <a:defRPr sz="600"/>
            </a:lvl4pPr>
            <a:lvl5pPr lvl="4" rtl="0" algn="l">
              <a:spcBef>
                <a:spcPts val="0"/>
              </a:spcBef>
              <a:spcAft>
                <a:spcPts val="0"/>
              </a:spcAft>
              <a:buSzPts val="600"/>
              <a:buNone/>
              <a:defRPr sz="600"/>
            </a:lvl5pPr>
            <a:lvl6pPr lvl="5" rtl="0" algn="l">
              <a:spcBef>
                <a:spcPts val="0"/>
              </a:spcBef>
              <a:spcAft>
                <a:spcPts val="0"/>
              </a:spcAft>
              <a:buSzPts val="600"/>
              <a:buNone/>
              <a:defRPr sz="600"/>
            </a:lvl6pPr>
            <a:lvl7pPr lvl="6" rtl="0" algn="l">
              <a:spcBef>
                <a:spcPts val="0"/>
              </a:spcBef>
              <a:spcAft>
                <a:spcPts val="0"/>
              </a:spcAft>
              <a:buSzPts val="600"/>
              <a:buNone/>
              <a:defRPr sz="600"/>
            </a:lvl7pPr>
            <a:lvl8pPr lvl="7" rtl="0" algn="l">
              <a:spcBef>
                <a:spcPts val="0"/>
              </a:spcBef>
              <a:spcAft>
                <a:spcPts val="0"/>
              </a:spcAft>
              <a:buSzPts val="600"/>
              <a:buNone/>
              <a:defRPr sz="600"/>
            </a:lvl8pPr>
            <a:lvl9pPr lvl="8" rtl="0" algn="l">
              <a:spcBef>
                <a:spcPts val="0"/>
              </a:spcBef>
              <a:spcAft>
                <a:spcPts val="0"/>
              </a:spcAft>
              <a:buSzPts val="600"/>
              <a:buNone/>
              <a:defRPr sz="600"/>
            </a:lvl9pPr>
          </a:lstStyle>
          <a:p/>
        </p:txBody>
      </p:sp>
      <p:sp>
        <p:nvSpPr>
          <p:cNvPr id="54" name="Google Shape;54;p13"/>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600"/>
              <a:buNone/>
              <a:defRPr sz="600">
                <a:solidFill>
                  <a:srgbClr val="888888"/>
                </a:solidFill>
              </a:defRPr>
            </a:lvl1pPr>
            <a:lvl2pPr lvl="1" rtl="0" algn="l">
              <a:spcBef>
                <a:spcPts val="0"/>
              </a:spcBef>
              <a:spcAft>
                <a:spcPts val="0"/>
              </a:spcAft>
              <a:buSzPts val="600"/>
              <a:buNone/>
              <a:defRPr sz="600"/>
            </a:lvl2pPr>
            <a:lvl3pPr lvl="2" rtl="0" algn="l">
              <a:spcBef>
                <a:spcPts val="0"/>
              </a:spcBef>
              <a:spcAft>
                <a:spcPts val="0"/>
              </a:spcAft>
              <a:buSzPts val="600"/>
              <a:buNone/>
              <a:defRPr sz="600"/>
            </a:lvl3pPr>
            <a:lvl4pPr lvl="3" rtl="0" algn="l">
              <a:spcBef>
                <a:spcPts val="0"/>
              </a:spcBef>
              <a:spcAft>
                <a:spcPts val="0"/>
              </a:spcAft>
              <a:buSzPts val="600"/>
              <a:buNone/>
              <a:defRPr sz="600"/>
            </a:lvl4pPr>
            <a:lvl5pPr lvl="4" rtl="0" algn="l">
              <a:spcBef>
                <a:spcPts val="0"/>
              </a:spcBef>
              <a:spcAft>
                <a:spcPts val="0"/>
              </a:spcAft>
              <a:buSzPts val="600"/>
              <a:buNone/>
              <a:defRPr sz="600"/>
            </a:lvl5pPr>
            <a:lvl6pPr lvl="5" rtl="0" algn="l">
              <a:spcBef>
                <a:spcPts val="0"/>
              </a:spcBef>
              <a:spcAft>
                <a:spcPts val="0"/>
              </a:spcAft>
              <a:buSzPts val="600"/>
              <a:buNone/>
              <a:defRPr sz="600"/>
            </a:lvl6pPr>
            <a:lvl7pPr lvl="6" rtl="0" algn="l">
              <a:spcBef>
                <a:spcPts val="0"/>
              </a:spcBef>
              <a:spcAft>
                <a:spcPts val="0"/>
              </a:spcAft>
              <a:buSzPts val="600"/>
              <a:buNone/>
              <a:defRPr sz="600"/>
            </a:lvl7pPr>
            <a:lvl8pPr lvl="7" rtl="0" algn="l">
              <a:spcBef>
                <a:spcPts val="0"/>
              </a:spcBef>
              <a:spcAft>
                <a:spcPts val="0"/>
              </a:spcAft>
              <a:buSzPts val="600"/>
              <a:buNone/>
              <a:defRPr sz="600"/>
            </a:lvl8pPr>
            <a:lvl9pPr lvl="8" rtl="0" algn="l">
              <a:spcBef>
                <a:spcPts val="0"/>
              </a:spcBef>
              <a:spcAft>
                <a:spcPts val="0"/>
              </a:spcAft>
              <a:buSzPts val="600"/>
              <a:buNone/>
              <a:defRPr sz="600"/>
            </a:lvl9pPr>
          </a:lstStyle>
          <a:p/>
        </p:txBody>
      </p:sp>
      <p:sp>
        <p:nvSpPr>
          <p:cNvPr id="55" name="Google Shape;55;p13"/>
          <p:cNvSpPr txBox="1"/>
          <p:nvPr>
            <p:ph idx="12" type="sldNum"/>
          </p:nvPr>
        </p:nvSpPr>
        <p:spPr>
          <a:xfrm>
            <a:off x="8310096" y="4773818"/>
            <a:ext cx="390000" cy="123000"/>
          </a:xfrm>
          <a:prstGeom prst="rect">
            <a:avLst/>
          </a:prstGeom>
          <a:noFill/>
          <a:ln>
            <a:noFill/>
          </a:ln>
        </p:spPr>
        <p:txBody>
          <a:bodyPr anchorCtr="0" anchor="t" bIns="0" lIns="0" spcFirstLastPara="1" rIns="0" wrap="square" tIns="0">
            <a:spAutoFit/>
          </a:bodyPr>
          <a:lstStyle>
            <a:lvl1pPr indent="0" lvl="0" marL="12700" marR="0" rtl="0" algn="l">
              <a:lnSpc>
                <a:spcPct val="100000"/>
              </a:lnSpc>
              <a:spcBef>
                <a:spcPts val="0"/>
              </a:spcBef>
              <a:buNone/>
              <a:defRPr b="1" i="0" sz="800" u="none" cap="none" strike="noStrike">
                <a:solidFill>
                  <a:srgbClr val="0080C6"/>
                </a:solidFill>
                <a:latin typeface="Tahoma"/>
                <a:ea typeface="Tahoma"/>
                <a:cs typeface="Tahoma"/>
                <a:sym typeface="Tahoma"/>
              </a:defRPr>
            </a:lvl1pPr>
            <a:lvl2pPr indent="0" lvl="1" marL="12700" marR="0" rtl="0" algn="l">
              <a:lnSpc>
                <a:spcPct val="100000"/>
              </a:lnSpc>
              <a:spcBef>
                <a:spcPts val="0"/>
              </a:spcBef>
              <a:buNone/>
              <a:defRPr b="1" i="0" sz="800" u="none" cap="none" strike="noStrike">
                <a:solidFill>
                  <a:srgbClr val="0080C6"/>
                </a:solidFill>
                <a:latin typeface="Tahoma"/>
                <a:ea typeface="Tahoma"/>
                <a:cs typeface="Tahoma"/>
                <a:sym typeface="Tahoma"/>
              </a:defRPr>
            </a:lvl2pPr>
            <a:lvl3pPr indent="0" lvl="2" marL="12700" marR="0" rtl="0" algn="l">
              <a:lnSpc>
                <a:spcPct val="100000"/>
              </a:lnSpc>
              <a:spcBef>
                <a:spcPts val="0"/>
              </a:spcBef>
              <a:buNone/>
              <a:defRPr b="1" i="0" sz="800" u="none" cap="none" strike="noStrike">
                <a:solidFill>
                  <a:srgbClr val="0080C6"/>
                </a:solidFill>
                <a:latin typeface="Tahoma"/>
                <a:ea typeface="Tahoma"/>
                <a:cs typeface="Tahoma"/>
                <a:sym typeface="Tahoma"/>
              </a:defRPr>
            </a:lvl3pPr>
            <a:lvl4pPr indent="0" lvl="3" marL="12700" marR="0" rtl="0" algn="l">
              <a:lnSpc>
                <a:spcPct val="100000"/>
              </a:lnSpc>
              <a:spcBef>
                <a:spcPts val="0"/>
              </a:spcBef>
              <a:buNone/>
              <a:defRPr b="1" i="0" sz="800" u="none" cap="none" strike="noStrike">
                <a:solidFill>
                  <a:srgbClr val="0080C6"/>
                </a:solidFill>
                <a:latin typeface="Tahoma"/>
                <a:ea typeface="Tahoma"/>
                <a:cs typeface="Tahoma"/>
                <a:sym typeface="Tahoma"/>
              </a:defRPr>
            </a:lvl4pPr>
            <a:lvl5pPr indent="0" lvl="4" marL="12700" marR="0" rtl="0" algn="l">
              <a:lnSpc>
                <a:spcPct val="100000"/>
              </a:lnSpc>
              <a:spcBef>
                <a:spcPts val="0"/>
              </a:spcBef>
              <a:buNone/>
              <a:defRPr b="1" i="0" sz="800" u="none" cap="none" strike="noStrike">
                <a:solidFill>
                  <a:srgbClr val="0080C6"/>
                </a:solidFill>
                <a:latin typeface="Tahoma"/>
                <a:ea typeface="Tahoma"/>
                <a:cs typeface="Tahoma"/>
                <a:sym typeface="Tahoma"/>
              </a:defRPr>
            </a:lvl5pPr>
            <a:lvl6pPr indent="0" lvl="5" marL="12700" marR="0" rtl="0" algn="l">
              <a:lnSpc>
                <a:spcPct val="100000"/>
              </a:lnSpc>
              <a:spcBef>
                <a:spcPts val="0"/>
              </a:spcBef>
              <a:buNone/>
              <a:defRPr b="1" i="0" sz="800" u="none" cap="none" strike="noStrike">
                <a:solidFill>
                  <a:srgbClr val="0080C6"/>
                </a:solidFill>
                <a:latin typeface="Tahoma"/>
                <a:ea typeface="Tahoma"/>
                <a:cs typeface="Tahoma"/>
                <a:sym typeface="Tahoma"/>
              </a:defRPr>
            </a:lvl6pPr>
            <a:lvl7pPr indent="0" lvl="6" marL="12700" marR="0" rtl="0" algn="l">
              <a:lnSpc>
                <a:spcPct val="100000"/>
              </a:lnSpc>
              <a:spcBef>
                <a:spcPts val="0"/>
              </a:spcBef>
              <a:buNone/>
              <a:defRPr b="1" i="0" sz="800" u="none" cap="none" strike="noStrike">
                <a:solidFill>
                  <a:srgbClr val="0080C6"/>
                </a:solidFill>
                <a:latin typeface="Tahoma"/>
                <a:ea typeface="Tahoma"/>
                <a:cs typeface="Tahoma"/>
                <a:sym typeface="Tahoma"/>
              </a:defRPr>
            </a:lvl7pPr>
            <a:lvl8pPr indent="0" lvl="7" marL="12700" marR="0" rtl="0" algn="l">
              <a:lnSpc>
                <a:spcPct val="100000"/>
              </a:lnSpc>
              <a:spcBef>
                <a:spcPts val="0"/>
              </a:spcBef>
              <a:buNone/>
              <a:defRPr b="1" i="0" sz="800" u="none" cap="none" strike="noStrike">
                <a:solidFill>
                  <a:srgbClr val="0080C6"/>
                </a:solidFill>
                <a:latin typeface="Tahoma"/>
                <a:ea typeface="Tahoma"/>
                <a:cs typeface="Tahoma"/>
                <a:sym typeface="Tahoma"/>
              </a:defRPr>
            </a:lvl8pPr>
            <a:lvl9pPr indent="0" lvl="8" marL="12700" marR="0" rtl="0" algn="l">
              <a:lnSpc>
                <a:spcPct val="100000"/>
              </a:lnSpc>
              <a:spcBef>
                <a:spcPts val="0"/>
              </a:spcBef>
              <a:buNone/>
              <a:defRPr b="1" i="0" sz="800" u="none" cap="none" strike="noStrike">
                <a:solidFill>
                  <a:srgbClr val="0080C6"/>
                </a:solidFill>
                <a:latin typeface="Tahoma"/>
                <a:ea typeface="Tahoma"/>
                <a:cs typeface="Tahoma"/>
                <a:sym typeface="Tahoma"/>
              </a:defRPr>
            </a:lvl9pPr>
          </a:lstStyle>
          <a:p>
            <a:pPr indent="0" lvl="0" marL="12700" rtl="0" algn="l">
              <a:spcBef>
                <a:spcPts val="0"/>
              </a:spcBef>
              <a:spcAft>
                <a:spcPts val="0"/>
              </a:spcAft>
              <a:buNone/>
            </a:pPr>
            <a:fld id="{00000000-1234-1234-1234-123412341234}" type="slidenum">
              <a:rPr lang="en"/>
              <a:t>‹#›</a:t>
            </a:fld>
            <a:r>
              <a:rPr lang="en"/>
              <a:t> </a:t>
            </a:r>
            <a:r>
              <a:rPr lang="en">
                <a:solidFill>
                  <a:srgbClr val="143961"/>
                </a:solidFill>
              </a:rPr>
              <a:t>/ 17</a:t>
            </a:r>
            <a:endParaRPr b="0" sz="1000">
              <a:solidFill>
                <a:schemeClr val="dk2"/>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obj">
  <p:cSld name="OBJECT">
    <p:spTree>
      <p:nvGrpSpPr>
        <p:cNvPr id="56" name="Shape 56"/>
        <p:cNvGrpSpPr/>
        <p:nvPr/>
      </p:nvGrpSpPr>
      <p:grpSpPr>
        <a:xfrm>
          <a:off x="0" y="0"/>
          <a:ext cx="0" cy="0"/>
          <a:chOff x="0" y="0"/>
          <a:chExt cx="0" cy="0"/>
        </a:xfrm>
      </p:grpSpPr>
      <p:sp>
        <p:nvSpPr>
          <p:cNvPr id="57" name="Google Shape;57;p14"/>
          <p:cNvSpPr txBox="1"/>
          <p:nvPr>
            <p:ph type="title"/>
          </p:nvPr>
        </p:nvSpPr>
        <p:spPr>
          <a:xfrm>
            <a:off x="1712397" y="316599"/>
            <a:ext cx="5719205" cy="1179513"/>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700"/>
              <a:buNone/>
              <a:defRPr b="1" i="0" sz="4000">
                <a:solidFill>
                  <a:srgbClr val="04C7F1"/>
                </a:solidFill>
                <a:latin typeface="Calibri"/>
                <a:ea typeface="Calibri"/>
                <a:cs typeface="Calibri"/>
                <a:sym typeface="Calibri"/>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p:txBody>
      </p:sp>
      <p:sp>
        <p:nvSpPr>
          <p:cNvPr id="58" name="Google Shape;58;p14"/>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700"/>
              <a:buNone/>
              <a:defRPr sz="700">
                <a:solidFill>
                  <a:srgbClr val="888888"/>
                </a:solidFill>
              </a:defRPr>
            </a:lvl1pPr>
            <a:lvl2pPr lvl="1" algn="l">
              <a:spcBef>
                <a:spcPts val="0"/>
              </a:spcBef>
              <a:spcAft>
                <a:spcPts val="0"/>
              </a:spcAft>
              <a:buSzPts val="700"/>
              <a:buNone/>
              <a:defRPr sz="700"/>
            </a:lvl2pPr>
            <a:lvl3pPr lvl="2" algn="l">
              <a:spcBef>
                <a:spcPts val="0"/>
              </a:spcBef>
              <a:spcAft>
                <a:spcPts val="0"/>
              </a:spcAft>
              <a:buSzPts val="700"/>
              <a:buNone/>
              <a:defRPr sz="700"/>
            </a:lvl3pPr>
            <a:lvl4pPr lvl="3" algn="l">
              <a:spcBef>
                <a:spcPts val="0"/>
              </a:spcBef>
              <a:spcAft>
                <a:spcPts val="0"/>
              </a:spcAft>
              <a:buSzPts val="700"/>
              <a:buNone/>
              <a:defRPr sz="700"/>
            </a:lvl4pPr>
            <a:lvl5pPr lvl="4" algn="l">
              <a:spcBef>
                <a:spcPts val="0"/>
              </a:spcBef>
              <a:spcAft>
                <a:spcPts val="0"/>
              </a:spcAft>
              <a:buSzPts val="700"/>
              <a:buNone/>
              <a:defRPr sz="700"/>
            </a:lvl5pPr>
            <a:lvl6pPr lvl="5" algn="l">
              <a:spcBef>
                <a:spcPts val="0"/>
              </a:spcBef>
              <a:spcAft>
                <a:spcPts val="0"/>
              </a:spcAft>
              <a:buSzPts val="700"/>
              <a:buNone/>
              <a:defRPr sz="700"/>
            </a:lvl6pPr>
            <a:lvl7pPr lvl="6" algn="l">
              <a:spcBef>
                <a:spcPts val="0"/>
              </a:spcBef>
              <a:spcAft>
                <a:spcPts val="0"/>
              </a:spcAft>
              <a:buSzPts val="700"/>
              <a:buNone/>
              <a:defRPr sz="700"/>
            </a:lvl7pPr>
            <a:lvl8pPr lvl="7" algn="l">
              <a:spcBef>
                <a:spcPts val="0"/>
              </a:spcBef>
              <a:spcAft>
                <a:spcPts val="0"/>
              </a:spcAft>
              <a:buSzPts val="700"/>
              <a:buNone/>
              <a:defRPr sz="700"/>
            </a:lvl8pPr>
            <a:lvl9pPr lvl="8" algn="l">
              <a:spcBef>
                <a:spcPts val="0"/>
              </a:spcBef>
              <a:spcAft>
                <a:spcPts val="0"/>
              </a:spcAft>
              <a:buSzPts val="700"/>
              <a:buNone/>
              <a:defRPr sz="700"/>
            </a:lvl9pPr>
          </a:lstStyle>
          <a:p/>
        </p:txBody>
      </p:sp>
      <p:sp>
        <p:nvSpPr>
          <p:cNvPr id="59" name="Google Shape;59;p14"/>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700"/>
              <a:buNone/>
              <a:defRPr sz="700">
                <a:solidFill>
                  <a:srgbClr val="888888"/>
                </a:solidFill>
              </a:defRPr>
            </a:lvl1pPr>
            <a:lvl2pPr lvl="1" algn="l">
              <a:spcBef>
                <a:spcPts val="0"/>
              </a:spcBef>
              <a:spcAft>
                <a:spcPts val="0"/>
              </a:spcAft>
              <a:buSzPts val="700"/>
              <a:buNone/>
              <a:defRPr sz="700"/>
            </a:lvl2pPr>
            <a:lvl3pPr lvl="2" algn="l">
              <a:spcBef>
                <a:spcPts val="0"/>
              </a:spcBef>
              <a:spcAft>
                <a:spcPts val="0"/>
              </a:spcAft>
              <a:buSzPts val="700"/>
              <a:buNone/>
              <a:defRPr sz="700"/>
            </a:lvl3pPr>
            <a:lvl4pPr lvl="3" algn="l">
              <a:spcBef>
                <a:spcPts val="0"/>
              </a:spcBef>
              <a:spcAft>
                <a:spcPts val="0"/>
              </a:spcAft>
              <a:buSzPts val="700"/>
              <a:buNone/>
              <a:defRPr sz="700"/>
            </a:lvl4pPr>
            <a:lvl5pPr lvl="4" algn="l">
              <a:spcBef>
                <a:spcPts val="0"/>
              </a:spcBef>
              <a:spcAft>
                <a:spcPts val="0"/>
              </a:spcAft>
              <a:buSzPts val="700"/>
              <a:buNone/>
              <a:defRPr sz="700"/>
            </a:lvl5pPr>
            <a:lvl6pPr lvl="5" algn="l">
              <a:spcBef>
                <a:spcPts val="0"/>
              </a:spcBef>
              <a:spcAft>
                <a:spcPts val="0"/>
              </a:spcAft>
              <a:buSzPts val="700"/>
              <a:buNone/>
              <a:defRPr sz="700"/>
            </a:lvl6pPr>
            <a:lvl7pPr lvl="6" algn="l">
              <a:spcBef>
                <a:spcPts val="0"/>
              </a:spcBef>
              <a:spcAft>
                <a:spcPts val="0"/>
              </a:spcAft>
              <a:buSzPts val="700"/>
              <a:buNone/>
              <a:defRPr sz="700"/>
            </a:lvl7pPr>
            <a:lvl8pPr lvl="7" algn="l">
              <a:spcBef>
                <a:spcPts val="0"/>
              </a:spcBef>
              <a:spcAft>
                <a:spcPts val="0"/>
              </a:spcAft>
              <a:buSzPts val="700"/>
              <a:buNone/>
              <a:defRPr sz="700"/>
            </a:lvl8pPr>
            <a:lvl9pPr lvl="8" algn="l">
              <a:spcBef>
                <a:spcPts val="0"/>
              </a:spcBef>
              <a:spcAft>
                <a:spcPts val="0"/>
              </a:spcAft>
              <a:buSzPts val="700"/>
              <a:buNone/>
              <a:defRPr sz="700"/>
            </a:lvl9pPr>
          </a:lstStyle>
          <a:p/>
        </p:txBody>
      </p:sp>
      <p:sp>
        <p:nvSpPr>
          <p:cNvPr id="60" name="Google Shape;60;p14"/>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sz="700">
                <a:solidFill>
                  <a:srgbClr val="888888"/>
                </a:solidFill>
              </a:defRPr>
            </a:lvl1pPr>
            <a:lvl2pPr indent="0" lvl="1" marL="0" algn="r">
              <a:spcBef>
                <a:spcPts val="0"/>
              </a:spcBef>
              <a:buNone/>
              <a:defRPr sz="700">
                <a:solidFill>
                  <a:srgbClr val="888888"/>
                </a:solidFill>
              </a:defRPr>
            </a:lvl2pPr>
            <a:lvl3pPr indent="0" lvl="2" marL="0" algn="r">
              <a:spcBef>
                <a:spcPts val="0"/>
              </a:spcBef>
              <a:buNone/>
              <a:defRPr sz="700">
                <a:solidFill>
                  <a:srgbClr val="888888"/>
                </a:solidFill>
              </a:defRPr>
            </a:lvl3pPr>
            <a:lvl4pPr indent="0" lvl="3" marL="0" algn="r">
              <a:spcBef>
                <a:spcPts val="0"/>
              </a:spcBef>
              <a:buNone/>
              <a:defRPr sz="700">
                <a:solidFill>
                  <a:srgbClr val="888888"/>
                </a:solidFill>
              </a:defRPr>
            </a:lvl4pPr>
            <a:lvl5pPr indent="0" lvl="4" marL="0" algn="r">
              <a:spcBef>
                <a:spcPts val="0"/>
              </a:spcBef>
              <a:buNone/>
              <a:defRPr sz="700">
                <a:solidFill>
                  <a:srgbClr val="888888"/>
                </a:solidFill>
              </a:defRPr>
            </a:lvl5pPr>
            <a:lvl6pPr indent="0" lvl="5" marL="0" algn="r">
              <a:spcBef>
                <a:spcPts val="0"/>
              </a:spcBef>
              <a:buNone/>
              <a:defRPr sz="700">
                <a:solidFill>
                  <a:srgbClr val="888888"/>
                </a:solidFill>
              </a:defRPr>
            </a:lvl6pPr>
            <a:lvl7pPr indent="0" lvl="6" marL="0" algn="r">
              <a:spcBef>
                <a:spcPts val="0"/>
              </a:spcBef>
              <a:buNone/>
              <a:defRPr sz="700">
                <a:solidFill>
                  <a:srgbClr val="888888"/>
                </a:solidFill>
              </a:defRPr>
            </a:lvl7pPr>
            <a:lvl8pPr indent="0" lvl="7" marL="0" algn="r">
              <a:spcBef>
                <a:spcPts val="0"/>
              </a:spcBef>
              <a:buNone/>
              <a:defRPr sz="700">
                <a:solidFill>
                  <a:srgbClr val="888888"/>
                </a:solidFill>
              </a:defRPr>
            </a:lvl8pPr>
            <a:lvl9pPr indent="0" lvl="8" marL="0" algn="r">
              <a:spcBef>
                <a:spcPts val="0"/>
              </a:spcBef>
              <a:buNone/>
              <a:defRPr sz="700">
                <a:solidFill>
                  <a:srgbClr val="888888"/>
                </a:solidFill>
              </a:defRPr>
            </a:lvl9pPr>
          </a:lstStyle>
          <a:p>
            <a:pPr indent="0" lvl="0" marL="0" rtl="0" algn="r">
              <a:spcBef>
                <a:spcPts val="0"/>
              </a:spcBef>
              <a:spcAft>
                <a:spcPts val="0"/>
              </a:spcAft>
              <a:buNone/>
            </a:pPr>
            <a:fld id="{00000000-1234-1234-1234-123412341234}" type="slidenum">
              <a:rPr lang="en"/>
              <a:t>‹#›</a:t>
            </a:fld>
            <a:endParaRPr b="0" i="0" sz="900" u="none" cap="none" strike="noStrike">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1" name="Shape 61"/>
        <p:cNvGrpSpPr/>
        <p:nvPr/>
      </p:nvGrpSpPr>
      <p:grpSpPr>
        <a:xfrm>
          <a:off x="0" y="0"/>
          <a:ext cx="0" cy="0"/>
          <a:chOff x="0" y="0"/>
          <a:chExt cx="0" cy="0"/>
        </a:xfrm>
      </p:grpSpPr>
      <p:sp>
        <p:nvSpPr>
          <p:cNvPr id="62" name="Google Shape;62;p15"/>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700"/>
              <a:buNone/>
              <a:defRPr sz="700">
                <a:solidFill>
                  <a:srgbClr val="888888"/>
                </a:solidFill>
              </a:defRPr>
            </a:lvl1pPr>
            <a:lvl2pPr lvl="1" algn="l">
              <a:spcBef>
                <a:spcPts val="0"/>
              </a:spcBef>
              <a:spcAft>
                <a:spcPts val="0"/>
              </a:spcAft>
              <a:buSzPts val="700"/>
              <a:buNone/>
              <a:defRPr sz="700"/>
            </a:lvl2pPr>
            <a:lvl3pPr lvl="2" algn="l">
              <a:spcBef>
                <a:spcPts val="0"/>
              </a:spcBef>
              <a:spcAft>
                <a:spcPts val="0"/>
              </a:spcAft>
              <a:buSzPts val="700"/>
              <a:buNone/>
              <a:defRPr sz="700"/>
            </a:lvl3pPr>
            <a:lvl4pPr lvl="3" algn="l">
              <a:spcBef>
                <a:spcPts val="0"/>
              </a:spcBef>
              <a:spcAft>
                <a:spcPts val="0"/>
              </a:spcAft>
              <a:buSzPts val="700"/>
              <a:buNone/>
              <a:defRPr sz="700"/>
            </a:lvl4pPr>
            <a:lvl5pPr lvl="4" algn="l">
              <a:spcBef>
                <a:spcPts val="0"/>
              </a:spcBef>
              <a:spcAft>
                <a:spcPts val="0"/>
              </a:spcAft>
              <a:buSzPts val="700"/>
              <a:buNone/>
              <a:defRPr sz="700"/>
            </a:lvl5pPr>
            <a:lvl6pPr lvl="5" algn="l">
              <a:spcBef>
                <a:spcPts val="0"/>
              </a:spcBef>
              <a:spcAft>
                <a:spcPts val="0"/>
              </a:spcAft>
              <a:buSzPts val="700"/>
              <a:buNone/>
              <a:defRPr sz="700"/>
            </a:lvl6pPr>
            <a:lvl7pPr lvl="6" algn="l">
              <a:spcBef>
                <a:spcPts val="0"/>
              </a:spcBef>
              <a:spcAft>
                <a:spcPts val="0"/>
              </a:spcAft>
              <a:buSzPts val="700"/>
              <a:buNone/>
              <a:defRPr sz="700"/>
            </a:lvl7pPr>
            <a:lvl8pPr lvl="7" algn="l">
              <a:spcBef>
                <a:spcPts val="0"/>
              </a:spcBef>
              <a:spcAft>
                <a:spcPts val="0"/>
              </a:spcAft>
              <a:buSzPts val="700"/>
              <a:buNone/>
              <a:defRPr sz="700"/>
            </a:lvl8pPr>
            <a:lvl9pPr lvl="8" algn="l">
              <a:spcBef>
                <a:spcPts val="0"/>
              </a:spcBef>
              <a:spcAft>
                <a:spcPts val="0"/>
              </a:spcAft>
              <a:buSzPts val="700"/>
              <a:buNone/>
              <a:defRPr sz="700"/>
            </a:lvl9pPr>
          </a:lstStyle>
          <a:p/>
        </p:txBody>
      </p:sp>
      <p:sp>
        <p:nvSpPr>
          <p:cNvPr id="63" name="Google Shape;63;p15"/>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700"/>
              <a:buNone/>
              <a:defRPr sz="700">
                <a:solidFill>
                  <a:srgbClr val="888888"/>
                </a:solidFill>
              </a:defRPr>
            </a:lvl1pPr>
            <a:lvl2pPr lvl="1" algn="l">
              <a:spcBef>
                <a:spcPts val="0"/>
              </a:spcBef>
              <a:spcAft>
                <a:spcPts val="0"/>
              </a:spcAft>
              <a:buSzPts val="700"/>
              <a:buNone/>
              <a:defRPr sz="700"/>
            </a:lvl2pPr>
            <a:lvl3pPr lvl="2" algn="l">
              <a:spcBef>
                <a:spcPts val="0"/>
              </a:spcBef>
              <a:spcAft>
                <a:spcPts val="0"/>
              </a:spcAft>
              <a:buSzPts val="700"/>
              <a:buNone/>
              <a:defRPr sz="700"/>
            </a:lvl3pPr>
            <a:lvl4pPr lvl="3" algn="l">
              <a:spcBef>
                <a:spcPts val="0"/>
              </a:spcBef>
              <a:spcAft>
                <a:spcPts val="0"/>
              </a:spcAft>
              <a:buSzPts val="700"/>
              <a:buNone/>
              <a:defRPr sz="700"/>
            </a:lvl4pPr>
            <a:lvl5pPr lvl="4" algn="l">
              <a:spcBef>
                <a:spcPts val="0"/>
              </a:spcBef>
              <a:spcAft>
                <a:spcPts val="0"/>
              </a:spcAft>
              <a:buSzPts val="700"/>
              <a:buNone/>
              <a:defRPr sz="700"/>
            </a:lvl5pPr>
            <a:lvl6pPr lvl="5" algn="l">
              <a:spcBef>
                <a:spcPts val="0"/>
              </a:spcBef>
              <a:spcAft>
                <a:spcPts val="0"/>
              </a:spcAft>
              <a:buSzPts val="700"/>
              <a:buNone/>
              <a:defRPr sz="700"/>
            </a:lvl6pPr>
            <a:lvl7pPr lvl="6" algn="l">
              <a:spcBef>
                <a:spcPts val="0"/>
              </a:spcBef>
              <a:spcAft>
                <a:spcPts val="0"/>
              </a:spcAft>
              <a:buSzPts val="700"/>
              <a:buNone/>
              <a:defRPr sz="700"/>
            </a:lvl7pPr>
            <a:lvl8pPr lvl="7" algn="l">
              <a:spcBef>
                <a:spcPts val="0"/>
              </a:spcBef>
              <a:spcAft>
                <a:spcPts val="0"/>
              </a:spcAft>
              <a:buSzPts val="700"/>
              <a:buNone/>
              <a:defRPr sz="700"/>
            </a:lvl8pPr>
            <a:lvl9pPr lvl="8" algn="l">
              <a:spcBef>
                <a:spcPts val="0"/>
              </a:spcBef>
              <a:spcAft>
                <a:spcPts val="0"/>
              </a:spcAft>
              <a:buSzPts val="700"/>
              <a:buNone/>
              <a:defRPr sz="700"/>
            </a:lvl9pPr>
          </a:lstStyle>
          <a:p/>
        </p:txBody>
      </p:sp>
      <p:sp>
        <p:nvSpPr>
          <p:cNvPr id="64" name="Google Shape;64;p15"/>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sz="700">
                <a:solidFill>
                  <a:srgbClr val="888888"/>
                </a:solidFill>
              </a:defRPr>
            </a:lvl1pPr>
            <a:lvl2pPr indent="0" lvl="1" marL="0" algn="r">
              <a:spcBef>
                <a:spcPts val="0"/>
              </a:spcBef>
              <a:buNone/>
              <a:defRPr sz="700">
                <a:solidFill>
                  <a:srgbClr val="888888"/>
                </a:solidFill>
              </a:defRPr>
            </a:lvl2pPr>
            <a:lvl3pPr indent="0" lvl="2" marL="0" algn="r">
              <a:spcBef>
                <a:spcPts val="0"/>
              </a:spcBef>
              <a:buNone/>
              <a:defRPr sz="700">
                <a:solidFill>
                  <a:srgbClr val="888888"/>
                </a:solidFill>
              </a:defRPr>
            </a:lvl3pPr>
            <a:lvl4pPr indent="0" lvl="3" marL="0" algn="r">
              <a:spcBef>
                <a:spcPts val="0"/>
              </a:spcBef>
              <a:buNone/>
              <a:defRPr sz="700">
                <a:solidFill>
                  <a:srgbClr val="888888"/>
                </a:solidFill>
              </a:defRPr>
            </a:lvl4pPr>
            <a:lvl5pPr indent="0" lvl="4" marL="0" algn="r">
              <a:spcBef>
                <a:spcPts val="0"/>
              </a:spcBef>
              <a:buNone/>
              <a:defRPr sz="700">
                <a:solidFill>
                  <a:srgbClr val="888888"/>
                </a:solidFill>
              </a:defRPr>
            </a:lvl5pPr>
            <a:lvl6pPr indent="0" lvl="5" marL="0" algn="r">
              <a:spcBef>
                <a:spcPts val="0"/>
              </a:spcBef>
              <a:buNone/>
              <a:defRPr sz="700">
                <a:solidFill>
                  <a:srgbClr val="888888"/>
                </a:solidFill>
              </a:defRPr>
            </a:lvl6pPr>
            <a:lvl7pPr indent="0" lvl="6" marL="0" algn="r">
              <a:spcBef>
                <a:spcPts val="0"/>
              </a:spcBef>
              <a:buNone/>
              <a:defRPr sz="700">
                <a:solidFill>
                  <a:srgbClr val="888888"/>
                </a:solidFill>
              </a:defRPr>
            </a:lvl7pPr>
            <a:lvl8pPr indent="0" lvl="7" marL="0" algn="r">
              <a:spcBef>
                <a:spcPts val="0"/>
              </a:spcBef>
              <a:buNone/>
              <a:defRPr sz="700">
                <a:solidFill>
                  <a:srgbClr val="888888"/>
                </a:solidFill>
              </a:defRPr>
            </a:lvl8pPr>
            <a:lvl9pPr indent="0" lvl="8" marL="0" algn="r">
              <a:spcBef>
                <a:spcPts val="0"/>
              </a:spcBef>
              <a:buNone/>
              <a:defRPr sz="700">
                <a:solidFill>
                  <a:srgbClr val="888888"/>
                </a:solidFill>
              </a:defRPr>
            </a:lvl9pPr>
          </a:lstStyle>
          <a:p>
            <a:pPr indent="0" lvl="0" marL="0" rtl="0" algn="r">
              <a:spcBef>
                <a:spcPts val="0"/>
              </a:spcBef>
              <a:spcAft>
                <a:spcPts val="0"/>
              </a:spcAft>
              <a:buNone/>
            </a:pPr>
            <a:fld id="{00000000-1234-1234-1234-123412341234}" type="slidenum">
              <a:rPr lang="en"/>
              <a:t>‹#›</a:t>
            </a:fld>
            <a:endParaRPr sz="900">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1" name="Shape 71"/>
        <p:cNvGrpSpPr/>
        <p:nvPr/>
      </p:nvGrpSpPr>
      <p:grpSpPr>
        <a:xfrm>
          <a:off x="0" y="0"/>
          <a:ext cx="0" cy="0"/>
          <a:chOff x="0" y="0"/>
          <a:chExt cx="0" cy="0"/>
        </a:xfrm>
      </p:grpSpPr>
      <p:sp>
        <p:nvSpPr>
          <p:cNvPr id="72" name="Google Shape;72;p1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3" name="Google Shape;73;p17"/>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 name="Google Shape;74;p1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5" name="Google Shape;75;p1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6" name="Google Shape;76;p1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7" name="Shape 77"/>
        <p:cNvGrpSpPr/>
        <p:nvPr/>
      </p:nvGrpSpPr>
      <p:grpSpPr>
        <a:xfrm>
          <a:off x="0" y="0"/>
          <a:ext cx="0" cy="0"/>
          <a:chOff x="0" y="0"/>
          <a:chExt cx="0" cy="0"/>
        </a:xfrm>
      </p:grpSpPr>
      <p:sp>
        <p:nvSpPr>
          <p:cNvPr id="78" name="Google Shape;78;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9" name="Google Shape;79;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0" name="Google Shape;80;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1" name="Shape 81"/>
        <p:cNvGrpSpPr/>
        <p:nvPr/>
      </p:nvGrpSpPr>
      <p:grpSpPr>
        <a:xfrm>
          <a:off x="0" y="0"/>
          <a:ext cx="0" cy="0"/>
          <a:chOff x="0" y="0"/>
          <a:chExt cx="0" cy="0"/>
        </a:xfrm>
      </p:grpSpPr>
      <p:sp>
        <p:nvSpPr>
          <p:cNvPr id="82" name="Google Shape;82;p19"/>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entury Gothic"/>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3" name="Google Shape;83;p19"/>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84" name="Google Shape;84;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5" name="Google Shape;85;p1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6" name="Google Shape;86;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7" name="Shape 87"/>
        <p:cNvGrpSpPr/>
        <p:nvPr/>
      </p:nvGrpSpPr>
      <p:grpSpPr>
        <a:xfrm>
          <a:off x="0" y="0"/>
          <a:ext cx="0" cy="0"/>
          <a:chOff x="0" y="0"/>
          <a:chExt cx="0" cy="0"/>
        </a:xfrm>
      </p:grpSpPr>
      <p:sp>
        <p:nvSpPr>
          <p:cNvPr id="88" name="Google Shape;88;p20"/>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entury Gothic"/>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9" name="Google Shape;89;p20"/>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90" name="Google Shape;90;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1" name="Google Shape;91;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2" name="Google Shape;92;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3" name="Shape 93"/>
        <p:cNvGrpSpPr/>
        <p:nvPr/>
      </p:nvGrpSpPr>
      <p:grpSpPr>
        <a:xfrm>
          <a:off x="0" y="0"/>
          <a:ext cx="0" cy="0"/>
          <a:chOff x="0" y="0"/>
          <a:chExt cx="0" cy="0"/>
        </a:xfrm>
      </p:grpSpPr>
      <p:sp>
        <p:nvSpPr>
          <p:cNvPr id="94" name="Google Shape;94;p2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5" name="Google Shape;95;p21"/>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6" name="Google Shape;96;p21"/>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7" name="Google Shape;97;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8" name="Google Shape;98;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9" name="Google Shape;99;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0" name="Shape 100"/>
        <p:cNvGrpSpPr/>
        <p:nvPr/>
      </p:nvGrpSpPr>
      <p:grpSpPr>
        <a:xfrm>
          <a:off x="0" y="0"/>
          <a:ext cx="0" cy="0"/>
          <a:chOff x="0" y="0"/>
          <a:chExt cx="0" cy="0"/>
        </a:xfrm>
      </p:grpSpPr>
      <p:sp>
        <p:nvSpPr>
          <p:cNvPr id="101" name="Google Shape;101;p22"/>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2" name="Google Shape;102;p22"/>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03" name="Google Shape;103;p22"/>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 name="Google Shape;104;p22"/>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05" name="Google Shape;105;p22"/>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6" name="Google Shape;106;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7" name="Google Shape;107;p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9" name="Shape 109"/>
        <p:cNvGrpSpPr/>
        <p:nvPr/>
      </p:nvGrpSpPr>
      <p:grpSpPr>
        <a:xfrm>
          <a:off x="0" y="0"/>
          <a:ext cx="0" cy="0"/>
          <a:chOff x="0" y="0"/>
          <a:chExt cx="0" cy="0"/>
        </a:xfrm>
      </p:grpSpPr>
      <p:sp>
        <p:nvSpPr>
          <p:cNvPr id="110" name="Google Shape;110;p2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1" name="Google Shape;111;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2" name="Google Shape;112;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3" name="Google Shape;113;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4" name="Shape 114"/>
        <p:cNvGrpSpPr/>
        <p:nvPr/>
      </p:nvGrpSpPr>
      <p:grpSpPr>
        <a:xfrm>
          <a:off x="0" y="0"/>
          <a:ext cx="0" cy="0"/>
          <a:chOff x="0" y="0"/>
          <a:chExt cx="0" cy="0"/>
        </a:xfrm>
      </p:grpSpPr>
      <p:sp>
        <p:nvSpPr>
          <p:cNvPr id="115" name="Google Shape;115;p24"/>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entury Gothic"/>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6" name="Google Shape;116;p24"/>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17" name="Google Shape;117;p24"/>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8" name="Google Shape;118;p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9" name="Google Shape;119;p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0" name="Google Shape;120;p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1" name="Shape 121"/>
        <p:cNvGrpSpPr/>
        <p:nvPr/>
      </p:nvGrpSpPr>
      <p:grpSpPr>
        <a:xfrm>
          <a:off x="0" y="0"/>
          <a:ext cx="0" cy="0"/>
          <a:chOff x="0" y="0"/>
          <a:chExt cx="0" cy="0"/>
        </a:xfrm>
      </p:grpSpPr>
      <p:sp>
        <p:nvSpPr>
          <p:cNvPr id="122" name="Google Shape;122;p25"/>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entury Gothic"/>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3" name="Google Shape;123;p25"/>
          <p:cNvSpPr/>
          <p:nvPr>
            <p:ph idx="2" type="pic"/>
          </p:nvPr>
        </p:nvSpPr>
        <p:spPr>
          <a:xfrm>
            <a:off x="3887391" y="740569"/>
            <a:ext cx="4629150" cy="3655219"/>
          </a:xfrm>
          <a:prstGeom prst="rect">
            <a:avLst/>
          </a:prstGeom>
          <a:noFill/>
          <a:ln>
            <a:noFill/>
          </a:ln>
        </p:spPr>
      </p:sp>
      <p:sp>
        <p:nvSpPr>
          <p:cNvPr id="124" name="Google Shape;124;p25"/>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25" name="Google Shape;125;p2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6" name="Google Shape;126;p2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7" name="Google Shape;127;p2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8" name="Shape 128"/>
        <p:cNvGrpSpPr/>
        <p:nvPr/>
      </p:nvGrpSpPr>
      <p:grpSpPr>
        <a:xfrm>
          <a:off x="0" y="0"/>
          <a:ext cx="0" cy="0"/>
          <a:chOff x="0" y="0"/>
          <a:chExt cx="0" cy="0"/>
        </a:xfrm>
      </p:grpSpPr>
      <p:sp>
        <p:nvSpPr>
          <p:cNvPr id="129" name="Google Shape;129;p2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0" name="Google Shape;130;p26"/>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1" name="Google Shape;131;p2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2" name="Google Shape;132;p2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3" name="Google Shape;133;p2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4" name="Shape 134"/>
        <p:cNvGrpSpPr/>
        <p:nvPr/>
      </p:nvGrpSpPr>
      <p:grpSpPr>
        <a:xfrm>
          <a:off x="0" y="0"/>
          <a:ext cx="0" cy="0"/>
          <a:chOff x="0" y="0"/>
          <a:chExt cx="0" cy="0"/>
        </a:xfrm>
      </p:grpSpPr>
      <p:sp>
        <p:nvSpPr>
          <p:cNvPr id="135" name="Google Shape;135;p27"/>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6" name="Google Shape;136;p27"/>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7" name="Google Shape;137;p2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8" name="Google Shape;138;p2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9" name="Google Shape;139;p2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3.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 name="Shape 65"/>
        <p:cNvGrpSpPr/>
        <p:nvPr/>
      </p:nvGrpSpPr>
      <p:grpSpPr>
        <a:xfrm>
          <a:off x="0" y="0"/>
          <a:ext cx="0" cy="0"/>
          <a:chOff x="0" y="0"/>
          <a:chExt cx="0" cy="0"/>
        </a:xfrm>
      </p:grpSpPr>
      <p:sp>
        <p:nvSpPr>
          <p:cNvPr id="66" name="Google Shape;66;p1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entury Gothic"/>
              <a:buNone/>
              <a:defRPr b="0" i="0" sz="3300" u="none" cap="none" strike="noStrike">
                <a:solidFill>
                  <a:schemeClr val="dk1"/>
                </a:solidFill>
                <a:latin typeface="Century Gothic"/>
                <a:ea typeface="Century Gothic"/>
                <a:cs typeface="Century Gothic"/>
                <a:sym typeface="Century Gothic"/>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67" name="Google Shape;67;p16"/>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entury Gothic"/>
                <a:ea typeface="Century Gothic"/>
                <a:cs typeface="Century Gothic"/>
                <a:sym typeface="Century Gothic"/>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68" name="Google Shape;68;p1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9" name="Google Shape;69;p1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0" name="Google Shape;70;p1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entury Gothic"/>
                <a:ea typeface="Century Gothic"/>
                <a:cs typeface="Century Gothic"/>
                <a:sym typeface="Century Gothic"/>
              </a:defRPr>
            </a:lvl1pPr>
            <a:lvl2pPr indent="0" lvl="1" marL="0" marR="0" rtl="0" algn="r">
              <a:spcBef>
                <a:spcPts val="0"/>
              </a:spcBef>
              <a:buNone/>
              <a:defRPr b="0" i="0" sz="900" u="none" cap="none" strike="noStrike">
                <a:solidFill>
                  <a:srgbClr val="888888"/>
                </a:solidFill>
                <a:latin typeface="Century Gothic"/>
                <a:ea typeface="Century Gothic"/>
                <a:cs typeface="Century Gothic"/>
                <a:sym typeface="Century Gothic"/>
              </a:defRPr>
            </a:lvl2pPr>
            <a:lvl3pPr indent="0" lvl="2" marL="0" marR="0" rtl="0" algn="r">
              <a:spcBef>
                <a:spcPts val="0"/>
              </a:spcBef>
              <a:buNone/>
              <a:defRPr b="0" i="0" sz="900" u="none" cap="none" strike="noStrike">
                <a:solidFill>
                  <a:srgbClr val="888888"/>
                </a:solidFill>
                <a:latin typeface="Century Gothic"/>
                <a:ea typeface="Century Gothic"/>
                <a:cs typeface="Century Gothic"/>
                <a:sym typeface="Century Gothic"/>
              </a:defRPr>
            </a:lvl3pPr>
            <a:lvl4pPr indent="0" lvl="3" marL="0" marR="0" rtl="0" algn="r">
              <a:spcBef>
                <a:spcPts val="0"/>
              </a:spcBef>
              <a:buNone/>
              <a:defRPr b="0" i="0" sz="900" u="none" cap="none" strike="noStrike">
                <a:solidFill>
                  <a:srgbClr val="888888"/>
                </a:solidFill>
                <a:latin typeface="Century Gothic"/>
                <a:ea typeface="Century Gothic"/>
                <a:cs typeface="Century Gothic"/>
                <a:sym typeface="Century Gothic"/>
              </a:defRPr>
            </a:lvl4pPr>
            <a:lvl5pPr indent="0" lvl="4" marL="0" marR="0" rtl="0" algn="r">
              <a:spcBef>
                <a:spcPts val="0"/>
              </a:spcBef>
              <a:buNone/>
              <a:defRPr b="0" i="0" sz="900" u="none" cap="none" strike="noStrike">
                <a:solidFill>
                  <a:srgbClr val="888888"/>
                </a:solidFill>
                <a:latin typeface="Century Gothic"/>
                <a:ea typeface="Century Gothic"/>
                <a:cs typeface="Century Gothic"/>
                <a:sym typeface="Century Gothic"/>
              </a:defRPr>
            </a:lvl5pPr>
            <a:lvl6pPr indent="0" lvl="5" marL="0" marR="0" rtl="0" algn="r">
              <a:spcBef>
                <a:spcPts val="0"/>
              </a:spcBef>
              <a:buNone/>
              <a:defRPr b="0" i="0" sz="900" u="none" cap="none" strike="noStrike">
                <a:solidFill>
                  <a:srgbClr val="888888"/>
                </a:solidFill>
                <a:latin typeface="Century Gothic"/>
                <a:ea typeface="Century Gothic"/>
                <a:cs typeface="Century Gothic"/>
                <a:sym typeface="Century Gothic"/>
              </a:defRPr>
            </a:lvl6pPr>
            <a:lvl7pPr indent="0" lvl="6" marL="0" marR="0" rtl="0" algn="r">
              <a:spcBef>
                <a:spcPts val="0"/>
              </a:spcBef>
              <a:buNone/>
              <a:defRPr b="0" i="0" sz="900" u="none" cap="none" strike="noStrike">
                <a:solidFill>
                  <a:srgbClr val="888888"/>
                </a:solidFill>
                <a:latin typeface="Century Gothic"/>
                <a:ea typeface="Century Gothic"/>
                <a:cs typeface="Century Gothic"/>
                <a:sym typeface="Century Gothic"/>
              </a:defRPr>
            </a:lvl7pPr>
            <a:lvl8pPr indent="0" lvl="7" marL="0" marR="0" rtl="0" algn="r">
              <a:spcBef>
                <a:spcPts val="0"/>
              </a:spcBef>
              <a:buNone/>
              <a:defRPr b="0" i="0" sz="900" u="none" cap="none" strike="noStrike">
                <a:solidFill>
                  <a:srgbClr val="888888"/>
                </a:solidFill>
                <a:latin typeface="Century Gothic"/>
                <a:ea typeface="Century Gothic"/>
                <a:cs typeface="Century Gothic"/>
                <a:sym typeface="Century Gothic"/>
              </a:defRPr>
            </a:lvl8pPr>
            <a:lvl9pPr indent="0" lvl="8" marL="0" marR="0" rtl="0" algn="r">
              <a:spcBef>
                <a:spcPts val="0"/>
              </a:spcBef>
              <a:buNone/>
              <a:defRPr b="0" i="0" sz="9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7.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3.jpg"/><Relationship Id="rId5" Type="http://schemas.openxmlformats.org/officeDocument/2006/relationships/hyperlink" Target="https://jbay.org/?post_type=resource&amp;p=45196&amp;preview=true"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2.jpg"/><Relationship Id="rId4" Type="http://schemas.openxmlformats.org/officeDocument/2006/relationships/hyperlink" Target="http://www.claimyourcashla.co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hyperlink" Target="https://jbay.org/resources/tax-prep/" TargetMode="External"/><Relationship Id="rId4" Type="http://schemas.openxmlformats.org/officeDocument/2006/relationships/image" Target="../media/image2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 Id="rId3" Type="http://schemas.openxmlformats.org/officeDocument/2006/relationships/image" Target="../media/image23.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image" Target="../media/image27.png"/><Relationship Id="rId4" Type="http://schemas.openxmlformats.org/officeDocument/2006/relationships/image" Target="../media/image24.png"/><Relationship Id="rId5"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0.xml"/><Relationship Id="rId3"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1.xml"/><Relationship Id="rId3" Type="http://schemas.openxmlformats.org/officeDocument/2006/relationships/image" Target="../media/image31.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2.xml"/><Relationship Id="rId3"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 Id="rId3"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7.png"/><Relationship Id="rId4" Type="http://schemas.openxmlformats.org/officeDocument/2006/relationships/hyperlink" Target="mailto:kmeza@CEO.lacounty.gov" TargetMode="External"/><Relationship Id="rId5" Type="http://schemas.openxmlformats.org/officeDocument/2006/relationships/hyperlink" Target="mailto:acasillas@kyccla.org" TargetMode="External"/><Relationship Id="rId6" Type="http://schemas.openxmlformats.org/officeDocument/2006/relationships/hyperlink" Target="mailto:monica@economicsecurity.u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3" name="Shape 143"/>
        <p:cNvGrpSpPr/>
        <p:nvPr/>
      </p:nvGrpSpPr>
      <p:grpSpPr>
        <a:xfrm>
          <a:off x="0" y="0"/>
          <a:ext cx="0" cy="0"/>
          <a:chOff x="0" y="0"/>
          <a:chExt cx="0" cy="0"/>
        </a:xfrm>
      </p:grpSpPr>
      <p:sp>
        <p:nvSpPr>
          <p:cNvPr id="144" name="Google Shape;144;p28"/>
          <p:cNvSpPr txBox="1"/>
          <p:nvPr>
            <p:ph idx="1" type="subTitle"/>
          </p:nvPr>
        </p:nvSpPr>
        <p:spPr>
          <a:xfrm>
            <a:off x="557550" y="2606097"/>
            <a:ext cx="7232700" cy="448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200">
                <a:solidFill>
                  <a:srgbClr val="3C4164"/>
                </a:solidFill>
                <a:latin typeface="Public Sans"/>
                <a:ea typeface="Public Sans"/>
                <a:cs typeface="Public Sans"/>
                <a:sym typeface="Public Sans"/>
              </a:rPr>
              <a:t>March 2024</a:t>
            </a:r>
            <a:endParaRPr sz="1200">
              <a:solidFill>
                <a:srgbClr val="3C4164"/>
              </a:solidFill>
              <a:latin typeface="Public Sans"/>
              <a:ea typeface="Public Sans"/>
              <a:cs typeface="Public Sans"/>
              <a:sym typeface="Public Sans"/>
            </a:endParaRPr>
          </a:p>
        </p:txBody>
      </p:sp>
      <p:sp>
        <p:nvSpPr>
          <p:cNvPr id="145" name="Google Shape;145;p28"/>
          <p:cNvSpPr txBox="1"/>
          <p:nvPr>
            <p:ph type="ctrTitle"/>
          </p:nvPr>
        </p:nvSpPr>
        <p:spPr>
          <a:xfrm>
            <a:off x="225400" y="2280993"/>
            <a:ext cx="7232700" cy="3963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232849"/>
                </a:solidFill>
                <a:latin typeface="Public Sans"/>
                <a:ea typeface="Public Sans"/>
                <a:cs typeface="Public Sans"/>
                <a:sym typeface="Public Sans"/>
              </a:rPr>
              <a:t>LA County Tax Credit Take-Up Program</a:t>
            </a:r>
            <a:endParaRPr sz="1600">
              <a:solidFill>
                <a:srgbClr val="232849"/>
              </a:solidFill>
              <a:latin typeface="Public Sans"/>
              <a:ea typeface="Public Sans"/>
              <a:cs typeface="Public Sans"/>
              <a:sym typeface="Public Sans"/>
            </a:endParaRPr>
          </a:p>
        </p:txBody>
      </p:sp>
      <p:sp>
        <p:nvSpPr>
          <p:cNvPr id="146" name="Google Shape;146;p28"/>
          <p:cNvSpPr txBox="1"/>
          <p:nvPr>
            <p:ph type="ctrTitle"/>
          </p:nvPr>
        </p:nvSpPr>
        <p:spPr>
          <a:xfrm>
            <a:off x="173625" y="1190321"/>
            <a:ext cx="7232700" cy="1165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800">
                <a:solidFill>
                  <a:srgbClr val="232849"/>
                </a:solidFill>
                <a:latin typeface="DM Serif Display"/>
                <a:ea typeface="DM Serif Display"/>
                <a:cs typeface="DM Serif Display"/>
                <a:sym typeface="DM Serif Display"/>
              </a:rPr>
              <a:t>“Claim Your Cash” Pilot</a:t>
            </a:r>
            <a:endParaRPr b="1" sz="2800">
              <a:solidFill>
                <a:srgbClr val="232849"/>
              </a:solidFill>
              <a:latin typeface="DM Serif Display"/>
              <a:ea typeface="DM Serif Display"/>
              <a:cs typeface="DM Serif Display"/>
              <a:sym typeface="DM Serif Display"/>
            </a:endParaRPr>
          </a:p>
        </p:txBody>
      </p:sp>
      <p:sp>
        <p:nvSpPr>
          <p:cNvPr id="147" name="Google Shape;147;p28"/>
          <p:cNvSpPr txBox="1"/>
          <p:nvPr/>
        </p:nvSpPr>
        <p:spPr>
          <a:xfrm>
            <a:off x="2067650" y="3677100"/>
            <a:ext cx="7145700" cy="146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148" name="Google Shape;148;p28"/>
          <p:cNvPicPr preferRelativeResize="0"/>
          <p:nvPr/>
        </p:nvPicPr>
        <p:blipFill>
          <a:blip r:embed="rId4">
            <a:alphaModFix/>
          </a:blip>
          <a:stretch>
            <a:fillRect/>
          </a:stretch>
        </p:blipFill>
        <p:spPr>
          <a:xfrm>
            <a:off x="1041825" y="3677100"/>
            <a:ext cx="2060401" cy="870251"/>
          </a:xfrm>
          <a:prstGeom prst="rect">
            <a:avLst/>
          </a:prstGeom>
          <a:noFill/>
          <a:ln>
            <a:noFill/>
          </a:ln>
        </p:spPr>
      </p:pic>
      <p:pic>
        <p:nvPicPr>
          <p:cNvPr id="149" name="Google Shape;149;p28"/>
          <p:cNvPicPr preferRelativeResize="0"/>
          <p:nvPr/>
        </p:nvPicPr>
        <p:blipFill>
          <a:blip r:embed="rId5">
            <a:alphaModFix/>
          </a:blip>
          <a:stretch>
            <a:fillRect/>
          </a:stretch>
        </p:blipFill>
        <p:spPr>
          <a:xfrm>
            <a:off x="3315313" y="3640875"/>
            <a:ext cx="2892824" cy="942700"/>
          </a:xfrm>
          <a:prstGeom prst="rect">
            <a:avLst/>
          </a:prstGeom>
          <a:noFill/>
          <a:ln>
            <a:noFill/>
          </a:ln>
        </p:spPr>
      </p:pic>
      <p:pic>
        <p:nvPicPr>
          <p:cNvPr id="150" name="Google Shape;150;p28"/>
          <p:cNvPicPr preferRelativeResize="0"/>
          <p:nvPr/>
        </p:nvPicPr>
        <p:blipFill>
          <a:blip r:embed="rId6">
            <a:alphaModFix/>
          </a:blip>
          <a:stretch>
            <a:fillRect/>
          </a:stretch>
        </p:blipFill>
        <p:spPr>
          <a:xfrm>
            <a:off x="6502975" y="3529325"/>
            <a:ext cx="1165800" cy="1165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FFDF2"/>
        </a:solidFill>
      </p:bgPr>
    </p:bg>
    <p:spTree>
      <p:nvGrpSpPr>
        <p:cNvPr id="220" name="Shape 220"/>
        <p:cNvGrpSpPr/>
        <p:nvPr/>
      </p:nvGrpSpPr>
      <p:grpSpPr>
        <a:xfrm>
          <a:off x="0" y="0"/>
          <a:ext cx="0" cy="0"/>
          <a:chOff x="0" y="0"/>
          <a:chExt cx="0" cy="0"/>
        </a:xfrm>
      </p:grpSpPr>
      <p:sp>
        <p:nvSpPr>
          <p:cNvPr id="221" name="Google Shape;221;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22" name="Google Shape;222;p37"/>
          <p:cNvSpPr txBox="1"/>
          <p:nvPr>
            <p:ph idx="4294967295" type="ctrTitle"/>
          </p:nvPr>
        </p:nvSpPr>
        <p:spPr>
          <a:xfrm>
            <a:off x="165000" y="111300"/>
            <a:ext cx="8979000" cy="492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366092"/>
              </a:solidFill>
              <a:latin typeface="Public Sans"/>
              <a:ea typeface="Public Sans"/>
              <a:cs typeface="Public Sans"/>
              <a:sym typeface="Public Sans"/>
            </a:endParaRPr>
          </a:p>
        </p:txBody>
      </p:sp>
      <p:sp>
        <p:nvSpPr>
          <p:cNvPr id="223" name="Google Shape;223;p37"/>
          <p:cNvSpPr txBox="1"/>
          <p:nvPr/>
        </p:nvSpPr>
        <p:spPr>
          <a:xfrm>
            <a:off x="3673925" y="660300"/>
            <a:ext cx="5470200" cy="43224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t/>
            </a:r>
            <a:endParaRPr sz="1800">
              <a:solidFill>
                <a:srgbClr val="366092"/>
              </a:solidFill>
              <a:latin typeface="Public Sans"/>
              <a:ea typeface="Public Sans"/>
              <a:cs typeface="Public Sans"/>
              <a:sym typeface="Public Sans"/>
            </a:endParaRPr>
          </a:p>
          <a:p>
            <a:pPr indent="0" lvl="0" marL="0" rtl="0" algn="l">
              <a:spcBef>
                <a:spcPts val="0"/>
              </a:spcBef>
              <a:spcAft>
                <a:spcPts val="0"/>
              </a:spcAft>
              <a:buNone/>
            </a:pPr>
            <a:r>
              <a:rPr lang="en" sz="1800">
                <a:solidFill>
                  <a:srgbClr val="366092"/>
                </a:solidFill>
                <a:latin typeface="Public Sans"/>
                <a:ea typeface="Public Sans"/>
                <a:cs typeface="Public Sans"/>
                <a:sym typeface="Public Sans"/>
              </a:rPr>
              <a:t>This year, t</a:t>
            </a:r>
            <a:r>
              <a:rPr lang="en" sz="1800">
                <a:solidFill>
                  <a:srgbClr val="366092"/>
                </a:solidFill>
                <a:latin typeface="Public Sans"/>
                <a:ea typeface="Public Sans"/>
                <a:cs typeface="Public Sans"/>
                <a:sym typeface="Public Sans"/>
              </a:rPr>
              <a:t>he Foster Youth Tax Credit (FYTC) provides </a:t>
            </a:r>
            <a:r>
              <a:rPr b="1" lang="en" sz="1800">
                <a:solidFill>
                  <a:srgbClr val="366092"/>
                </a:solidFill>
                <a:latin typeface="Public Sans"/>
                <a:ea typeface="Public Sans"/>
                <a:cs typeface="Public Sans"/>
                <a:sym typeface="Public Sans"/>
              </a:rPr>
              <a:t>up to $1,117</a:t>
            </a:r>
            <a:r>
              <a:rPr lang="en" sz="1800">
                <a:solidFill>
                  <a:srgbClr val="366092"/>
                </a:solidFill>
                <a:latin typeface="Public Sans"/>
                <a:ea typeface="Public Sans"/>
                <a:cs typeface="Public Sans"/>
                <a:sym typeface="Public Sans"/>
              </a:rPr>
              <a:t> per eligible individuals who:</a:t>
            </a:r>
            <a:endParaRPr sz="1800">
              <a:solidFill>
                <a:srgbClr val="366092"/>
              </a:solidFill>
              <a:latin typeface="Public Sans"/>
              <a:ea typeface="Public Sans"/>
              <a:cs typeface="Public Sans"/>
              <a:sym typeface="Public Sans"/>
            </a:endParaRPr>
          </a:p>
          <a:p>
            <a:pPr indent="0" lvl="0" marL="0" rtl="0" algn="l">
              <a:spcBef>
                <a:spcPts val="0"/>
              </a:spcBef>
              <a:spcAft>
                <a:spcPts val="0"/>
              </a:spcAft>
              <a:buNone/>
            </a:pPr>
            <a:r>
              <a:t/>
            </a:r>
            <a:endParaRPr sz="1800">
              <a:solidFill>
                <a:srgbClr val="366092"/>
              </a:solidFill>
              <a:latin typeface="Public Sans"/>
              <a:ea typeface="Public Sans"/>
              <a:cs typeface="Public Sans"/>
              <a:sym typeface="Public Sans"/>
            </a:endParaRPr>
          </a:p>
          <a:p>
            <a:pPr indent="-342900" lvl="0" marL="457200" rtl="0" algn="l">
              <a:spcBef>
                <a:spcPts val="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Qualify for the California Earned Income Tax Credit (CalEITC);</a:t>
            </a:r>
            <a:endParaRPr sz="1800">
              <a:solidFill>
                <a:srgbClr val="366092"/>
              </a:solidFill>
              <a:latin typeface="Public Sans"/>
              <a:ea typeface="Public Sans"/>
              <a:cs typeface="Public Sans"/>
              <a:sym typeface="Public Sans"/>
            </a:endParaRPr>
          </a:p>
          <a:p>
            <a:pPr indent="0" lvl="0" marL="914400" rtl="0" algn="l">
              <a:spcBef>
                <a:spcPts val="0"/>
              </a:spcBef>
              <a:spcAft>
                <a:spcPts val="0"/>
              </a:spcAft>
              <a:buNone/>
            </a:pPr>
            <a:r>
              <a:t/>
            </a:r>
            <a:endParaRPr sz="1800">
              <a:solidFill>
                <a:srgbClr val="366092"/>
              </a:solidFill>
              <a:latin typeface="Public Sans"/>
              <a:ea typeface="Public Sans"/>
              <a:cs typeface="Public Sans"/>
              <a:sym typeface="Public Sans"/>
            </a:endParaRPr>
          </a:p>
          <a:p>
            <a:pPr indent="-342900" lvl="0" marL="457200" rtl="0" algn="l">
              <a:spcBef>
                <a:spcPts val="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Were age 18 to 25 at the end of the tax year; and</a:t>
            </a:r>
            <a:endParaRPr sz="1800">
              <a:solidFill>
                <a:srgbClr val="366092"/>
              </a:solidFill>
              <a:latin typeface="Public Sans"/>
              <a:ea typeface="Public Sans"/>
              <a:cs typeface="Public Sans"/>
              <a:sym typeface="Public Sans"/>
            </a:endParaRPr>
          </a:p>
          <a:p>
            <a:pPr indent="0" lvl="0" marL="914400" rtl="0" algn="l">
              <a:spcBef>
                <a:spcPts val="0"/>
              </a:spcBef>
              <a:spcAft>
                <a:spcPts val="0"/>
              </a:spcAft>
              <a:buNone/>
            </a:pPr>
            <a:r>
              <a:t/>
            </a:r>
            <a:endParaRPr sz="1800">
              <a:solidFill>
                <a:srgbClr val="366092"/>
              </a:solidFill>
              <a:latin typeface="Public Sans"/>
              <a:ea typeface="Public Sans"/>
              <a:cs typeface="Public Sans"/>
              <a:sym typeface="Public Sans"/>
            </a:endParaRPr>
          </a:p>
          <a:p>
            <a:pPr indent="-342900" lvl="0" marL="457200" rtl="0" algn="l">
              <a:spcBef>
                <a:spcPts val="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Were in foster care at age 13 or older and placed through the California foster care system.</a:t>
            </a:r>
            <a:endParaRPr sz="1800">
              <a:solidFill>
                <a:srgbClr val="366092"/>
              </a:solidFill>
              <a:latin typeface="Public Sans"/>
              <a:ea typeface="Public Sans"/>
              <a:cs typeface="Public Sans"/>
              <a:sym typeface="Public Sans"/>
            </a:endParaRPr>
          </a:p>
          <a:p>
            <a:pPr indent="0" lvl="0" marL="914400" rtl="0" algn="l">
              <a:spcBef>
                <a:spcPts val="0"/>
              </a:spcBef>
              <a:spcAft>
                <a:spcPts val="0"/>
              </a:spcAft>
              <a:buNone/>
            </a:pPr>
            <a:r>
              <a:t/>
            </a:r>
            <a:endParaRPr sz="1800">
              <a:solidFill>
                <a:srgbClr val="366092"/>
              </a:solidFill>
              <a:latin typeface="Public Sans"/>
              <a:ea typeface="Public Sans"/>
              <a:cs typeface="Public Sans"/>
              <a:sym typeface="Public Sans"/>
            </a:endParaRPr>
          </a:p>
          <a:p>
            <a:pPr indent="457200" lvl="0" marL="0" rtl="0" algn="l">
              <a:spcBef>
                <a:spcPts val="0"/>
              </a:spcBef>
              <a:spcAft>
                <a:spcPts val="0"/>
              </a:spcAft>
              <a:buNone/>
            </a:pPr>
            <a:r>
              <a:t/>
            </a:r>
            <a:endParaRPr sz="1800">
              <a:solidFill>
                <a:srgbClr val="366092"/>
              </a:solidFill>
              <a:latin typeface="Public Sans"/>
              <a:ea typeface="Public Sans"/>
              <a:cs typeface="Public Sans"/>
              <a:sym typeface="Public Sans"/>
            </a:endParaRPr>
          </a:p>
          <a:p>
            <a:pPr indent="457200" lvl="0" marL="0" rtl="0" algn="l">
              <a:spcBef>
                <a:spcPts val="0"/>
              </a:spcBef>
              <a:spcAft>
                <a:spcPts val="0"/>
              </a:spcAft>
              <a:buNone/>
            </a:pPr>
            <a:r>
              <a:t/>
            </a:r>
            <a:endParaRPr sz="1800">
              <a:solidFill>
                <a:srgbClr val="366092"/>
              </a:solidFill>
              <a:latin typeface="Public Sans"/>
              <a:ea typeface="Public Sans"/>
              <a:cs typeface="Public Sans"/>
              <a:sym typeface="Public Sans"/>
            </a:endParaRPr>
          </a:p>
        </p:txBody>
      </p:sp>
      <p:sp>
        <p:nvSpPr>
          <p:cNvPr id="224" name="Google Shape;224;p37"/>
          <p:cNvSpPr txBox="1"/>
          <p:nvPr/>
        </p:nvSpPr>
        <p:spPr>
          <a:xfrm>
            <a:off x="189000" y="67800"/>
            <a:ext cx="8931000" cy="5925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900">
                <a:solidFill>
                  <a:srgbClr val="143961"/>
                </a:solidFill>
                <a:latin typeface="DM Serif Display"/>
                <a:ea typeface="DM Serif Display"/>
                <a:cs typeface="DM Serif Display"/>
                <a:sym typeface="DM Serif Display"/>
              </a:rPr>
              <a:t>FYTC (Foster Youth Tax Credit) Basics</a:t>
            </a:r>
            <a:endParaRPr b="1" sz="2900">
              <a:solidFill>
                <a:srgbClr val="143961"/>
              </a:solidFill>
              <a:latin typeface="DM Serif Display"/>
              <a:ea typeface="DM Serif Display"/>
              <a:cs typeface="DM Serif Display"/>
              <a:sym typeface="DM Serif Display"/>
            </a:endParaRPr>
          </a:p>
        </p:txBody>
      </p:sp>
      <p:sp>
        <p:nvSpPr>
          <p:cNvPr id="225" name="Google Shape;225;p37"/>
          <p:cNvSpPr/>
          <p:nvPr/>
        </p:nvSpPr>
        <p:spPr>
          <a:xfrm>
            <a:off x="-2070025" y="709800"/>
            <a:ext cx="5807100" cy="4322400"/>
          </a:xfrm>
          <a:prstGeom prst="homePlate">
            <a:avLst>
              <a:gd fmla="val 29627" name="adj"/>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2"/>
        </a:solidFill>
      </p:bgPr>
    </p:bg>
    <p:spTree>
      <p:nvGrpSpPr>
        <p:cNvPr id="230" name="Shape 230"/>
        <p:cNvGrpSpPr/>
        <p:nvPr/>
      </p:nvGrpSpPr>
      <p:grpSpPr>
        <a:xfrm>
          <a:off x="0" y="0"/>
          <a:ext cx="0" cy="0"/>
          <a:chOff x="0" y="0"/>
          <a:chExt cx="0" cy="0"/>
        </a:xfrm>
      </p:grpSpPr>
      <p:sp>
        <p:nvSpPr>
          <p:cNvPr id="231" name="Google Shape;231;p38"/>
          <p:cNvSpPr txBox="1"/>
          <p:nvPr/>
        </p:nvSpPr>
        <p:spPr>
          <a:xfrm>
            <a:off x="1619957" y="454408"/>
            <a:ext cx="6703963" cy="680941"/>
          </a:xfrm>
          <a:prstGeom prst="rect">
            <a:avLst/>
          </a:prstGeom>
          <a:noFill/>
          <a:ln>
            <a:noFill/>
          </a:ln>
        </p:spPr>
        <p:txBody>
          <a:bodyPr anchorCtr="0" anchor="t" bIns="17150" lIns="34275" spcFirstLastPara="1" rIns="34275" wrap="square" tIns="17150">
            <a:spAutoFit/>
          </a:bodyPr>
          <a:lstStyle/>
          <a:p>
            <a:pPr indent="0" lvl="0" marL="0" marR="0" rtl="0" algn="l">
              <a:spcBef>
                <a:spcPts val="0"/>
              </a:spcBef>
              <a:spcAft>
                <a:spcPts val="0"/>
              </a:spcAft>
              <a:buNone/>
            </a:pPr>
            <a:r>
              <a:rPr b="1" i="0" lang="en" sz="1800" u="none" cap="none" strike="noStrike">
                <a:solidFill>
                  <a:schemeClr val="accent2"/>
                </a:solidFill>
                <a:latin typeface="Century Gothic"/>
                <a:ea typeface="Century Gothic"/>
                <a:cs typeface="Century Gothic"/>
                <a:sym typeface="Century Gothic"/>
              </a:rPr>
              <a:t>New Tax Credit Just for Current &amp; Former Foster Youth!</a:t>
            </a:r>
            <a:endParaRPr sz="1100"/>
          </a:p>
          <a:p>
            <a:pPr indent="0" lvl="0" marL="0" marR="0" rtl="0" algn="l">
              <a:spcBef>
                <a:spcPts val="0"/>
              </a:spcBef>
              <a:spcAft>
                <a:spcPts val="0"/>
              </a:spcAft>
              <a:buNone/>
            </a:pPr>
            <a:r>
              <a:rPr b="1" lang="en" sz="2400">
                <a:solidFill>
                  <a:srgbClr val="112F3D"/>
                </a:solidFill>
                <a:latin typeface="Century Gothic"/>
                <a:ea typeface="Century Gothic"/>
                <a:cs typeface="Century Gothic"/>
                <a:sym typeface="Century Gothic"/>
              </a:rPr>
              <a:t>The California Foster Youth Tax Credit (FYTC)</a:t>
            </a:r>
            <a:endParaRPr b="1" sz="2400">
              <a:solidFill>
                <a:srgbClr val="112F3D"/>
              </a:solidFill>
              <a:latin typeface="Century Gothic"/>
              <a:ea typeface="Century Gothic"/>
              <a:cs typeface="Century Gothic"/>
              <a:sym typeface="Century Gothic"/>
            </a:endParaRPr>
          </a:p>
        </p:txBody>
      </p:sp>
      <p:sp>
        <p:nvSpPr>
          <p:cNvPr id="232" name="Google Shape;232;p38"/>
          <p:cNvSpPr txBox="1"/>
          <p:nvPr/>
        </p:nvSpPr>
        <p:spPr>
          <a:xfrm>
            <a:off x="495217" y="1560839"/>
            <a:ext cx="4664733" cy="3144524"/>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i="0" lang="en" sz="1500" u="none" cap="none" strike="noStrike">
                <a:solidFill>
                  <a:srgbClr val="112F3D"/>
                </a:solidFill>
                <a:latin typeface="Century Gothic"/>
                <a:ea typeface="Century Gothic"/>
                <a:cs typeface="Century Gothic"/>
                <a:sym typeface="Century Gothic"/>
              </a:rPr>
              <a:t>First of its type in the nation! </a:t>
            </a:r>
            <a:r>
              <a:rPr b="0" i="0" lang="en" sz="1500" u="none" cap="none" strike="noStrike">
                <a:solidFill>
                  <a:srgbClr val="112F3D"/>
                </a:solidFill>
                <a:latin typeface="Century Gothic"/>
                <a:ea typeface="Century Gothic"/>
                <a:cs typeface="Century Gothic"/>
                <a:sym typeface="Century Gothic"/>
              </a:rPr>
              <a:t>Became available in 2023. The FYTC is a </a:t>
            </a:r>
            <a:r>
              <a:rPr b="1" i="0" lang="en" sz="1500" u="none" cap="none" strike="noStrike">
                <a:solidFill>
                  <a:schemeClr val="accent2"/>
                </a:solidFill>
                <a:latin typeface="Century Gothic"/>
                <a:ea typeface="Century Gothic"/>
                <a:cs typeface="Century Gothic"/>
                <a:sym typeface="Century Gothic"/>
              </a:rPr>
              <a:t>cash back</a:t>
            </a:r>
            <a:r>
              <a:rPr b="0" i="0" lang="en" sz="1500" u="none" cap="none" strike="noStrike">
                <a:solidFill>
                  <a:srgbClr val="112F3D"/>
                </a:solidFill>
                <a:latin typeface="Century Gothic"/>
                <a:ea typeface="Century Gothic"/>
                <a:cs typeface="Century Gothic"/>
                <a:sym typeface="Century Gothic"/>
              </a:rPr>
              <a:t> tax credit.</a:t>
            </a:r>
            <a:endParaRPr sz="1100"/>
          </a:p>
          <a:p>
            <a:pPr indent="0" lvl="0" marL="0" marR="0" rtl="0" algn="l">
              <a:lnSpc>
                <a:spcPct val="100000"/>
              </a:lnSpc>
              <a:spcBef>
                <a:spcPts val="1400"/>
              </a:spcBef>
              <a:spcAft>
                <a:spcPts val="0"/>
              </a:spcAft>
              <a:buNone/>
            </a:pPr>
            <a:r>
              <a:rPr b="0" i="0" lang="en" sz="1500" u="none" cap="none" strike="noStrike">
                <a:solidFill>
                  <a:srgbClr val="112F3D"/>
                </a:solidFill>
                <a:latin typeface="Century Gothic"/>
                <a:ea typeface="Century Gothic"/>
                <a:cs typeface="Century Gothic"/>
                <a:sym typeface="Century Gothic"/>
              </a:rPr>
              <a:t>In 2024, the FYTC will provide up to </a:t>
            </a:r>
            <a:r>
              <a:rPr b="1" i="0" lang="en" sz="1500" u="none" cap="none" strike="noStrike">
                <a:solidFill>
                  <a:schemeClr val="accent2"/>
                </a:solidFill>
                <a:latin typeface="Century Gothic"/>
                <a:ea typeface="Century Gothic"/>
                <a:cs typeface="Century Gothic"/>
                <a:sym typeface="Century Gothic"/>
              </a:rPr>
              <a:t>$1,117 </a:t>
            </a:r>
            <a:r>
              <a:rPr b="0" i="0" lang="en" sz="1500" u="none" cap="none" strike="noStrike">
                <a:solidFill>
                  <a:srgbClr val="112F3D"/>
                </a:solidFill>
                <a:latin typeface="Century Gothic"/>
                <a:ea typeface="Century Gothic"/>
                <a:cs typeface="Century Gothic"/>
                <a:sym typeface="Century Gothic"/>
              </a:rPr>
              <a:t>to youth who:</a:t>
            </a:r>
            <a:endParaRPr sz="1100"/>
          </a:p>
          <a:p>
            <a:pPr indent="-247650" lvl="0" marL="254000" marR="0" rtl="0" algn="l">
              <a:lnSpc>
                <a:spcPct val="100000"/>
              </a:lnSpc>
              <a:spcBef>
                <a:spcPts val="500"/>
              </a:spcBef>
              <a:spcAft>
                <a:spcPts val="0"/>
              </a:spcAft>
              <a:buClr>
                <a:srgbClr val="000000"/>
              </a:buClr>
              <a:buSzPts val="1500"/>
              <a:buFont typeface="Noto Sans Symbols"/>
              <a:buChar char="✔"/>
            </a:pPr>
            <a:r>
              <a:rPr b="0" i="0" lang="en" sz="1500" u="none" cap="none" strike="noStrike">
                <a:solidFill>
                  <a:srgbClr val="112F3D"/>
                </a:solidFill>
                <a:latin typeface="Century Gothic"/>
                <a:ea typeface="Century Gothic"/>
                <a:cs typeface="Century Gothic"/>
                <a:sym typeface="Century Gothic"/>
              </a:rPr>
              <a:t>File their 2023 state tax return</a:t>
            </a:r>
            <a:endParaRPr sz="1100"/>
          </a:p>
          <a:p>
            <a:pPr indent="-247650" lvl="0" marL="254000" marR="0" rtl="0" algn="l">
              <a:lnSpc>
                <a:spcPct val="100000"/>
              </a:lnSpc>
              <a:spcBef>
                <a:spcPts val="500"/>
              </a:spcBef>
              <a:spcAft>
                <a:spcPts val="0"/>
              </a:spcAft>
              <a:buClr>
                <a:srgbClr val="000000"/>
              </a:buClr>
              <a:buSzPts val="1500"/>
              <a:buFont typeface="Noto Sans Symbols"/>
              <a:buChar char="✔"/>
            </a:pPr>
            <a:r>
              <a:rPr b="0" i="0" lang="en" sz="1500" u="none" cap="none" strike="noStrike">
                <a:solidFill>
                  <a:srgbClr val="112F3D"/>
                </a:solidFill>
                <a:latin typeface="Century Gothic"/>
                <a:ea typeface="Century Gothic"/>
                <a:cs typeface="Century Gothic"/>
                <a:sym typeface="Century Gothic"/>
              </a:rPr>
              <a:t>Are age 18-25 at end of the tax year (12/31/23)</a:t>
            </a:r>
            <a:endParaRPr sz="1100"/>
          </a:p>
          <a:p>
            <a:pPr indent="-247650" lvl="0" marL="254000" marR="0" rtl="0" algn="l">
              <a:lnSpc>
                <a:spcPct val="100000"/>
              </a:lnSpc>
              <a:spcBef>
                <a:spcPts val="500"/>
              </a:spcBef>
              <a:spcAft>
                <a:spcPts val="0"/>
              </a:spcAft>
              <a:buClr>
                <a:srgbClr val="000000"/>
              </a:buClr>
              <a:buSzPts val="1500"/>
              <a:buFont typeface="Noto Sans Symbols"/>
              <a:buChar char="✔"/>
            </a:pPr>
            <a:r>
              <a:rPr b="0" i="0" lang="en" sz="1500" u="none" cap="none" strike="noStrike">
                <a:solidFill>
                  <a:srgbClr val="112F3D"/>
                </a:solidFill>
                <a:latin typeface="Century Gothic"/>
                <a:ea typeface="Century Gothic"/>
                <a:cs typeface="Century Gothic"/>
                <a:sym typeface="Century Gothic"/>
              </a:rPr>
              <a:t>Were in foster care on or after 13</a:t>
            </a:r>
            <a:r>
              <a:rPr b="0" baseline="30000" i="0" lang="en" sz="1500" u="none" cap="none" strike="noStrike">
                <a:solidFill>
                  <a:srgbClr val="112F3D"/>
                </a:solidFill>
                <a:latin typeface="Century Gothic"/>
                <a:ea typeface="Century Gothic"/>
                <a:cs typeface="Century Gothic"/>
                <a:sym typeface="Century Gothic"/>
              </a:rPr>
              <a:t>th</a:t>
            </a:r>
            <a:r>
              <a:rPr b="0" i="0" lang="en" sz="1500" u="none" cap="none" strike="noStrike">
                <a:solidFill>
                  <a:srgbClr val="112F3D"/>
                </a:solidFill>
                <a:latin typeface="Century Gothic"/>
                <a:ea typeface="Century Gothic"/>
                <a:cs typeface="Century Gothic"/>
                <a:sym typeface="Century Gothic"/>
              </a:rPr>
              <a:t> birthday</a:t>
            </a:r>
            <a:endParaRPr sz="1100"/>
          </a:p>
          <a:p>
            <a:pPr indent="-247650" lvl="0" marL="254000" marR="0" rtl="0" algn="l">
              <a:lnSpc>
                <a:spcPct val="100000"/>
              </a:lnSpc>
              <a:spcBef>
                <a:spcPts val="500"/>
              </a:spcBef>
              <a:spcAft>
                <a:spcPts val="0"/>
              </a:spcAft>
              <a:buClr>
                <a:srgbClr val="000000"/>
              </a:buClr>
              <a:buSzPts val="1500"/>
              <a:buFont typeface="Noto Sans Symbols"/>
              <a:buChar char="✔"/>
            </a:pPr>
            <a:r>
              <a:rPr b="0" i="0" lang="en" sz="1500" u="none" cap="none" strike="noStrike">
                <a:solidFill>
                  <a:srgbClr val="112F3D"/>
                </a:solidFill>
                <a:latin typeface="Century Gothic"/>
                <a:ea typeface="Century Gothic"/>
                <a:cs typeface="Century Gothic"/>
                <a:sym typeface="Century Gothic"/>
              </a:rPr>
              <a:t>Earned between $1 - $30,931 in 2023</a:t>
            </a:r>
            <a:endParaRPr sz="1100"/>
          </a:p>
          <a:p>
            <a:pPr indent="-247650" lvl="0" marL="254000" marR="0" rtl="0" algn="l">
              <a:lnSpc>
                <a:spcPct val="100000"/>
              </a:lnSpc>
              <a:spcBef>
                <a:spcPts val="500"/>
              </a:spcBef>
              <a:spcAft>
                <a:spcPts val="0"/>
              </a:spcAft>
              <a:buClr>
                <a:srgbClr val="000000"/>
              </a:buClr>
              <a:buSzPts val="1500"/>
              <a:buFont typeface="Noto Sans Symbols"/>
              <a:buChar char="✔"/>
            </a:pPr>
            <a:r>
              <a:rPr b="0" i="0" lang="en" sz="1500" u="none" cap="none" strike="noStrike">
                <a:solidFill>
                  <a:srgbClr val="112F3D"/>
                </a:solidFill>
                <a:latin typeface="Century Gothic"/>
                <a:ea typeface="Century Gothic"/>
                <a:cs typeface="Century Gothic"/>
                <a:sym typeface="Century Gothic"/>
              </a:rPr>
              <a:t>Lived in CA at least half of 2023</a:t>
            </a:r>
            <a:endParaRPr sz="1100"/>
          </a:p>
        </p:txBody>
      </p:sp>
      <p:sp>
        <p:nvSpPr>
          <p:cNvPr id="233" name="Google Shape;233;p38"/>
          <p:cNvSpPr/>
          <p:nvPr/>
        </p:nvSpPr>
        <p:spPr>
          <a:xfrm>
            <a:off x="8643089" y="174038"/>
            <a:ext cx="202882" cy="174899"/>
          </a:xfrm>
          <a:prstGeom prst="triangle">
            <a:avLst>
              <a:gd fmla="val 50000" name="adj"/>
            </a:avLst>
          </a:prstGeom>
          <a:solidFill>
            <a:srgbClr val="112F3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34" name="Google Shape;234;p38"/>
          <p:cNvSpPr/>
          <p:nvPr/>
        </p:nvSpPr>
        <p:spPr>
          <a:xfrm rot="10800000">
            <a:off x="8843385" y="347134"/>
            <a:ext cx="202882" cy="174899"/>
          </a:xfrm>
          <a:prstGeom prst="triangle">
            <a:avLst>
              <a:gd fmla="val 50000" name="adj"/>
            </a:avLst>
          </a:prstGeom>
          <a:solidFill>
            <a:srgbClr val="FFC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35" name="Google Shape;235;p38"/>
          <p:cNvSpPr/>
          <p:nvPr/>
        </p:nvSpPr>
        <p:spPr>
          <a:xfrm rot="-6053647">
            <a:off x="8207387" y="127296"/>
            <a:ext cx="116726" cy="100626"/>
          </a:xfrm>
          <a:prstGeom prst="triangle">
            <a:avLst>
              <a:gd fmla="val 50000" name="adj"/>
            </a:avLst>
          </a:prstGeom>
          <a:solidFill>
            <a:srgbClr val="FFC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36" name="Google Shape;236;p38"/>
          <p:cNvSpPr/>
          <p:nvPr/>
        </p:nvSpPr>
        <p:spPr>
          <a:xfrm rot="10800000">
            <a:off x="8845125" y="2515"/>
            <a:ext cx="202882" cy="174899"/>
          </a:xfrm>
          <a:prstGeom prst="triangle">
            <a:avLst>
              <a:gd fmla="val 50000" name="adj"/>
            </a:avLst>
          </a:prstGeom>
          <a:solidFill>
            <a:srgbClr val="549AA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37" name="Google Shape;237;p38"/>
          <p:cNvSpPr/>
          <p:nvPr/>
        </p:nvSpPr>
        <p:spPr>
          <a:xfrm rot="10800000">
            <a:off x="8638763" y="0"/>
            <a:ext cx="202882" cy="174899"/>
          </a:xfrm>
          <a:prstGeom prst="triangle">
            <a:avLst>
              <a:gd fmla="val 50000" name="adj"/>
            </a:avLst>
          </a:prstGeom>
          <a:solidFill>
            <a:srgbClr val="FFC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38" name="Google Shape;238;p38"/>
          <p:cNvSpPr/>
          <p:nvPr/>
        </p:nvSpPr>
        <p:spPr>
          <a:xfrm>
            <a:off x="8741944" y="-860"/>
            <a:ext cx="202882" cy="174899"/>
          </a:xfrm>
          <a:prstGeom prst="triangle">
            <a:avLst>
              <a:gd fmla="val 50000" name="adj"/>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39" name="Google Shape;239;p38"/>
          <p:cNvSpPr/>
          <p:nvPr/>
        </p:nvSpPr>
        <p:spPr>
          <a:xfrm>
            <a:off x="8542230" y="347135"/>
            <a:ext cx="202882" cy="174898"/>
          </a:xfrm>
          <a:prstGeom prst="triangle">
            <a:avLst>
              <a:gd fmla="val 50000" name="adj"/>
            </a:avLst>
          </a:prstGeom>
          <a:solidFill>
            <a:srgbClr val="B0D0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40" name="Google Shape;240;p38"/>
          <p:cNvSpPr/>
          <p:nvPr/>
        </p:nvSpPr>
        <p:spPr>
          <a:xfrm rot="10800000">
            <a:off x="8944826" y="174038"/>
            <a:ext cx="202882" cy="174899"/>
          </a:xfrm>
          <a:prstGeom prst="triangle">
            <a:avLst>
              <a:gd fmla="val 50000" name="adj"/>
            </a:avLst>
          </a:prstGeom>
          <a:solidFill>
            <a:srgbClr val="B0D0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41" name="Google Shape;241;p38"/>
          <p:cNvSpPr/>
          <p:nvPr/>
        </p:nvSpPr>
        <p:spPr>
          <a:xfrm rot="-2758080">
            <a:off x="8456911" y="122170"/>
            <a:ext cx="122173" cy="105321"/>
          </a:xfrm>
          <a:prstGeom prst="triangle">
            <a:avLst>
              <a:gd fmla="val 50000" name="adj"/>
            </a:avLst>
          </a:prstGeom>
          <a:solidFill>
            <a:srgbClr val="B0D0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42" name="Google Shape;242;p38"/>
          <p:cNvSpPr/>
          <p:nvPr/>
        </p:nvSpPr>
        <p:spPr>
          <a:xfrm rot="9524835">
            <a:off x="8414236" y="356101"/>
            <a:ext cx="122173" cy="105321"/>
          </a:xfrm>
          <a:prstGeom prst="triangle">
            <a:avLst>
              <a:gd fmla="val 50000" name="adj"/>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43" name="Google Shape;243;p38"/>
          <p:cNvSpPr/>
          <p:nvPr/>
        </p:nvSpPr>
        <p:spPr>
          <a:xfrm rot="8476608">
            <a:off x="8832246" y="513546"/>
            <a:ext cx="73575" cy="63427"/>
          </a:xfrm>
          <a:prstGeom prst="triangle">
            <a:avLst>
              <a:gd fmla="val 50000" name="adj"/>
            </a:avLst>
          </a:prstGeom>
          <a:solidFill>
            <a:srgbClr val="112F3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pic>
        <p:nvPicPr>
          <p:cNvPr id="244" name="Google Shape;244;p38"/>
          <p:cNvPicPr preferRelativeResize="0"/>
          <p:nvPr/>
        </p:nvPicPr>
        <p:blipFill rotWithShape="1">
          <a:blip r:embed="rId3">
            <a:alphaModFix/>
          </a:blip>
          <a:srcRect b="0" l="0" r="0" t="0"/>
          <a:stretch/>
        </p:blipFill>
        <p:spPr>
          <a:xfrm>
            <a:off x="298029" y="262419"/>
            <a:ext cx="1129818" cy="1129818"/>
          </a:xfrm>
          <a:prstGeom prst="rect">
            <a:avLst/>
          </a:prstGeom>
          <a:noFill/>
          <a:ln>
            <a:noFill/>
          </a:ln>
        </p:spPr>
      </p:pic>
      <p:pic>
        <p:nvPicPr>
          <p:cNvPr descr="A group of people pointing at something&#10;&#10;Description automatically generated" id="245" name="Google Shape;245;p38"/>
          <p:cNvPicPr preferRelativeResize="0"/>
          <p:nvPr/>
        </p:nvPicPr>
        <p:blipFill rotWithShape="1">
          <a:blip r:embed="rId4">
            <a:alphaModFix/>
          </a:blip>
          <a:srcRect b="0" l="0" r="0" t="0"/>
          <a:stretch/>
        </p:blipFill>
        <p:spPr>
          <a:xfrm>
            <a:off x="5528246" y="1392237"/>
            <a:ext cx="2618810" cy="3389048"/>
          </a:xfrm>
          <a:prstGeom prst="rect">
            <a:avLst/>
          </a:prstGeom>
          <a:noFill/>
          <a:ln>
            <a:noFill/>
          </a:ln>
        </p:spPr>
      </p:pic>
      <p:sp>
        <p:nvSpPr>
          <p:cNvPr id="246" name="Google Shape;246;p38"/>
          <p:cNvSpPr txBox="1"/>
          <p:nvPr/>
        </p:nvSpPr>
        <p:spPr>
          <a:xfrm>
            <a:off x="495217" y="4617076"/>
            <a:ext cx="4884932" cy="276999"/>
          </a:xfrm>
          <a:prstGeom prst="rect">
            <a:avLst/>
          </a:prstGeom>
          <a:noFill/>
          <a:ln cap="flat" cmpd="sng" w="9525">
            <a:solidFill>
              <a:srgbClr val="112F3D"/>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i="0" lang="en" sz="1400">
                <a:solidFill>
                  <a:srgbClr val="112F3D"/>
                </a:solidFill>
                <a:latin typeface="Century Gothic"/>
                <a:ea typeface="Century Gothic"/>
                <a:cs typeface="Century Gothic"/>
                <a:sym typeface="Century Gothic"/>
              </a:rPr>
              <a:t>Download the flyer: </a:t>
            </a:r>
            <a:r>
              <a:rPr i="0" lang="en" sz="1400" u="sng">
                <a:solidFill>
                  <a:srgbClr val="2271B1"/>
                </a:solidFill>
                <a:latin typeface="Century Gothic"/>
                <a:ea typeface="Century Gothic"/>
                <a:cs typeface="Century Gothic"/>
                <a:sym typeface="Century Gothic"/>
                <a:hlinkClick r:id="rId5">
                  <a:extLst>
                    <a:ext uri="{A12FA001-AC4F-418D-AE19-62706E023703}">
                      <ahyp:hlinkClr val="tx"/>
                    </a:ext>
                  </a:extLst>
                </a:hlinkClick>
              </a:rPr>
              <a:t>https://jbay.org/resources/fytc-flyer/</a:t>
            </a:r>
            <a:endParaRPr sz="1400">
              <a:solidFill>
                <a:schemeClr val="dk1"/>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2"/>
        </a:solidFill>
      </p:bgPr>
    </p:bg>
    <p:spTree>
      <p:nvGrpSpPr>
        <p:cNvPr id="251" name="Shape 251"/>
        <p:cNvGrpSpPr/>
        <p:nvPr/>
      </p:nvGrpSpPr>
      <p:grpSpPr>
        <a:xfrm>
          <a:off x="0" y="0"/>
          <a:ext cx="0" cy="0"/>
          <a:chOff x="0" y="0"/>
          <a:chExt cx="0" cy="0"/>
        </a:xfrm>
      </p:grpSpPr>
      <p:sp>
        <p:nvSpPr>
          <p:cNvPr id="252" name="Google Shape;252;p39"/>
          <p:cNvSpPr txBox="1"/>
          <p:nvPr/>
        </p:nvSpPr>
        <p:spPr>
          <a:xfrm>
            <a:off x="592658" y="454408"/>
            <a:ext cx="7165455" cy="4004927"/>
          </a:xfrm>
          <a:prstGeom prst="rect">
            <a:avLst/>
          </a:prstGeom>
          <a:noFill/>
          <a:ln>
            <a:noFill/>
          </a:ln>
        </p:spPr>
        <p:txBody>
          <a:bodyPr anchorCtr="0" anchor="t" bIns="17150" lIns="34275" spcFirstLastPara="1" rIns="34275" wrap="square" tIns="17150">
            <a:spAutoFit/>
          </a:bodyPr>
          <a:lstStyle/>
          <a:p>
            <a:pPr indent="0" lvl="0" marL="0" marR="0" rtl="0" algn="l">
              <a:spcBef>
                <a:spcPts val="0"/>
              </a:spcBef>
              <a:spcAft>
                <a:spcPts val="0"/>
              </a:spcAft>
              <a:buNone/>
            </a:pPr>
            <a:r>
              <a:rPr b="1" lang="en" sz="4500">
                <a:solidFill>
                  <a:srgbClr val="112F3D"/>
                </a:solidFill>
                <a:latin typeface="Century Gothic"/>
                <a:ea typeface="Century Gothic"/>
                <a:cs typeface="Century Gothic"/>
                <a:sym typeface="Century Gothic"/>
              </a:rPr>
              <a:t>In 2023:</a:t>
            </a:r>
            <a:endParaRPr sz="1100"/>
          </a:p>
          <a:p>
            <a:pPr indent="-425450" lvl="0" marL="431800" marR="0" rtl="0" algn="l">
              <a:spcBef>
                <a:spcPts val="1800"/>
              </a:spcBef>
              <a:spcAft>
                <a:spcPts val="0"/>
              </a:spcAft>
              <a:buClr>
                <a:schemeClr val="accent2"/>
              </a:buClr>
              <a:buSzPts val="3300"/>
              <a:buFont typeface="Arial"/>
              <a:buChar char="•"/>
            </a:pPr>
            <a:r>
              <a:rPr lang="en" sz="3300">
                <a:solidFill>
                  <a:schemeClr val="accent2"/>
                </a:solidFill>
                <a:latin typeface="Century Gothic"/>
                <a:ea typeface="Century Gothic"/>
                <a:cs typeface="Century Gothic"/>
                <a:sym typeface="Century Gothic"/>
              </a:rPr>
              <a:t>4,889</a:t>
            </a:r>
            <a:r>
              <a:rPr lang="en" sz="3300">
                <a:solidFill>
                  <a:srgbClr val="112F3D"/>
                </a:solidFill>
                <a:latin typeface="Century Gothic"/>
                <a:ea typeface="Century Gothic"/>
                <a:cs typeface="Century Gothic"/>
                <a:sym typeface="Century Gothic"/>
              </a:rPr>
              <a:t> youth received the FYTC</a:t>
            </a:r>
            <a:endParaRPr sz="1100"/>
          </a:p>
          <a:p>
            <a:pPr indent="-215900" lvl="0" marL="431800" marR="0" rtl="0" algn="l">
              <a:spcBef>
                <a:spcPts val="0"/>
              </a:spcBef>
              <a:spcAft>
                <a:spcPts val="0"/>
              </a:spcAft>
              <a:buClr>
                <a:schemeClr val="dk1"/>
              </a:buClr>
              <a:buSzPts val="3300"/>
              <a:buFont typeface="Arial"/>
              <a:buNone/>
            </a:pPr>
            <a:r>
              <a:t/>
            </a:r>
            <a:endParaRPr sz="3300">
              <a:solidFill>
                <a:srgbClr val="112F3D"/>
              </a:solidFill>
              <a:latin typeface="Century Gothic"/>
              <a:ea typeface="Century Gothic"/>
              <a:cs typeface="Century Gothic"/>
              <a:sym typeface="Century Gothic"/>
            </a:endParaRPr>
          </a:p>
          <a:p>
            <a:pPr indent="-425450" lvl="0" marL="431800" marR="0" rtl="0" algn="l">
              <a:spcBef>
                <a:spcPts val="0"/>
              </a:spcBef>
              <a:spcAft>
                <a:spcPts val="0"/>
              </a:spcAft>
              <a:buClr>
                <a:srgbClr val="112F3D"/>
              </a:buClr>
              <a:buSzPts val="3300"/>
              <a:buFont typeface="Arial"/>
              <a:buChar char="•"/>
            </a:pPr>
            <a:r>
              <a:rPr lang="en" sz="3300">
                <a:solidFill>
                  <a:srgbClr val="112F3D"/>
                </a:solidFill>
                <a:latin typeface="Century Gothic"/>
                <a:ea typeface="Century Gothic"/>
                <a:cs typeface="Century Gothic"/>
                <a:sym typeface="Century Gothic"/>
              </a:rPr>
              <a:t>Each youth received an average of </a:t>
            </a:r>
            <a:r>
              <a:rPr lang="en" sz="3300">
                <a:solidFill>
                  <a:schemeClr val="accent2"/>
                </a:solidFill>
                <a:latin typeface="Century Gothic"/>
                <a:ea typeface="Century Gothic"/>
                <a:cs typeface="Century Gothic"/>
                <a:sym typeface="Century Gothic"/>
              </a:rPr>
              <a:t>$1,039 </a:t>
            </a:r>
            <a:endParaRPr sz="1100"/>
          </a:p>
          <a:p>
            <a:pPr indent="-215900" lvl="0" marL="431800" marR="0" rtl="0" algn="l">
              <a:spcBef>
                <a:spcPts val="0"/>
              </a:spcBef>
              <a:spcAft>
                <a:spcPts val="0"/>
              </a:spcAft>
              <a:buClr>
                <a:schemeClr val="dk1"/>
              </a:buClr>
              <a:buSzPts val="3300"/>
              <a:buFont typeface="Arial"/>
              <a:buNone/>
            </a:pPr>
            <a:r>
              <a:t/>
            </a:r>
            <a:endParaRPr sz="3300">
              <a:solidFill>
                <a:schemeClr val="accent2"/>
              </a:solidFill>
              <a:latin typeface="Century Gothic"/>
              <a:ea typeface="Century Gothic"/>
              <a:cs typeface="Century Gothic"/>
              <a:sym typeface="Century Gothic"/>
            </a:endParaRPr>
          </a:p>
          <a:p>
            <a:pPr indent="-425450" lvl="0" marL="431800" marR="0" rtl="0" algn="l">
              <a:spcBef>
                <a:spcPts val="0"/>
              </a:spcBef>
              <a:spcAft>
                <a:spcPts val="0"/>
              </a:spcAft>
              <a:buClr>
                <a:schemeClr val="accent2"/>
              </a:buClr>
              <a:buSzPts val="3300"/>
              <a:buFont typeface="Arial"/>
              <a:buChar char="•"/>
            </a:pPr>
            <a:r>
              <a:rPr lang="en" sz="3300">
                <a:solidFill>
                  <a:schemeClr val="accent2"/>
                </a:solidFill>
                <a:latin typeface="Century Gothic"/>
                <a:ea typeface="Century Gothic"/>
                <a:cs typeface="Century Gothic"/>
                <a:sym typeface="Century Gothic"/>
              </a:rPr>
              <a:t>$5,080,258 </a:t>
            </a:r>
            <a:r>
              <a:rPr lang="en" sz="3300">
                <a:solidFill>
                  <a:srgbClr val="112F3D"/>
                </a:solidFill>
                <a:latin typeface="Century Gothic"/>
                <a:ea typeface="Century Gothic"/>
                <a:cs typeface="Century Gothic"/>
                <a:sym typeface="Century Gothic"/>
              </a:rPr>
              <a:t>in total refunds!</a:t>
            </a:r>
            <a:endParaRPr sz="3300">
              <a:solidFill>
                <a:schemeClr val="accent2"/>
              </a:solidFill>
              <a:latin typeface="Century Gothic"/>
              <a:ea typeface="Century Gothic"/>
              <a:cs typeface="Century Gothic"/>
              <a:sym typeface="Century Gothic"/>
            </a:endParaRPr>
          </a:p>
        </p:txBody>
      </p:sp>
      <p:sp>
        <p:nvSpPr>
          <p:cNvPr id="253" name="Google Shape;253;p39"/>
          <p:cNvSpPr/>
          <p:nvPr/>
        </p:nvSpPr>
        <p:spPr>
          <a:xfrm>
            <a:off x="8643089" y="174038"/>
            <a:ext cx="202882" cy="174899"/>
          </a:xfrm>
          <a:prstGeom prst="triangle">
            <a:avLst>
              <a:gd fmla="val 50000" name="adj"/>
            </a:avLst>
          </a:prstGeom>
          <a:solidFill>
            <a:srgbClr val="112F3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54" name="Google Shape;254;p39"/>
          <p:cNvSpPr/>
          <p:nvPr/>
        </p:nvSpPr>
        <p:spPr>
          <a:xfrm rot="10800000">
            <a:off x="8843385" y="347134"/>
            <a:ext cx="202882" cy="174899"/>
          </a:xfrm>
          <a:prstGeom prst="triangle">
            <a:avLst>
              <a:gd fmla="val 50000" name="adj"/>
            </a:avLst>
          </a:prstGeom>
          <a:solidFill>
            <a:srgbClr val="FFC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55" name="Google Shape;255;p39"/>
          <p:cNvSpPr/>
          <p:nvPr/>
        </p:nvSpPr>
        <p:spPr>
          <a:xfrm rot="-6053647">
            <a:off x="8207387" y="127296"/>
            <a:ext cx="116726" cy="100626"/>
          </a:xfrm>
          <a:prstGeom prst="triangle">
            <a:avLst>
              <a:gd fmla="val 50000" name="adj"/>
            </a:avLst>
          </a:prstGeom>
          <a:solidFill>
            <a:srgbClr val="FFC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56" name="Google Shape;256;p39"/>
          <p:cNvSpPr/>
          <p:nvPr/>
        </p:nvSpPr>
        <p:spPr>
          <a:xfrm rot="10800000">
            <a:off x="8845125" y="2515"/>
            <a:ext cx="202882" cy="174899"/>
          </a:xfrm>
          <a:prstGeom prst="triangle">
            <a:avLst>
              <a:gd fmla="val 50000" name="adj"/>
            </a:avLst>
          </a:prstGeom>
          <a:solidFill>
            <a:srgbClr val="549AA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57" name="Google Shape;257;p39"/>
          <p:cNvSpPr/>
          <p:nvPr/>
        </p:nvSpPr>
        <p:spPr>
          <a:xfrm rot="10800000">
            <a:off x="8638763" y="0"/>
            <a:ext cx="202882" cy="174899"/>
          </a:xfrm>
          <a:prstGeom prst="triangle">
            <a:avLst>
              <a:gd fmla="val 50000" name="adj"/>
            </a:avLst>
          </a:prstGeom>
          <a:solidFill>
            <a:srgbClr val="FFC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58" name="Google Shape;258;p39"/>
          <p:cNvSpPr/>
          <p:nvPr/>
        </p:nvSpPr>
        <p:spPr>
          <a:xfrm>
            <a:off x="8741944" y="-860"/>
            <a:ext cx="202882" cy="174899"/>
          </a:xfrm>
          <a:prstGeom prst="triangle">
            <a:avLst>
              <a:gd fmla="val 50000" name="adj"/>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59" name="Google Shape;259;p39"/>
          <p:cNvSpPr/>
          <p:nvPr/>
        </p:nvSpPr>
        <p:spPr>
          <a:xfrm>
            <a:off x="8542230" y="347135"/>
            <a:ext cx="202882" cy="174898"/>
          </a:xfrm>
          <a:prstGeom prst="triangle">
            <a:avLst>
              <a:gd fmla="val 50000" name="adj"/>
            </a:avLst>
          </a:prstGeom>
          <a:solidFill>
            <a:srgbClr val="B0D0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60" name="Google Shape;260;p39"/>
          <p:cNvSpPr/>
          <p:nvPr/>
        </p:nvSpPr>
        <p:spPr>
          <a:xfrm rot="10800000">
            <a:off x="8944826" y="174038"/>
            <a:ext cx="202882" cy="174899"/>
          </a:xfrm>
          <a:prstGeom prst="triangle">
            <a:avLst>
              <a:gd fmla="val 50000" name="adj"/>
            </a:avLst>
          </a:prstGeom>
          <a:solidFill>
            <a:srgbClr val="B0D0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61" name="Google Shape;261;p39"/>
          <p:cNvSpPr/>
          <p:nvPr/>
        </p:nvSpPr>
        <p:spPr>
          <a:xfrm rot="-2758080">
            <a:off x="8456911" y="122170"/>
            <a:ext cx="122173" cy="105321"/>
          </a:xfrm>
          <a:prstGeom prst="triangle">
            <a:avLst>
              <a:gd fmla="val 50000" name="adj"/>
            </a:avLst>
          </a:prstGeom>
          <a:solidFill>
            <a:srgbClr val="B0D0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62" name="Google Shape;262;p39"/>
          <p:cNvSpPr/>
          <p:nvPr/>
        </p:nvSpPr>
        <p:spPr>
          <a:xfrm rot="9524835">
            <a:off x="8414236" y="356101"/>
            <a:ext cx="122173" cy="105321"/>
          </a:xfrm>
          <a:prstGeom prst="triangle">
            <a:avLst>
              <a:gd fmla="val 50000" name="adj"/>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63" name="Google Shape;263;p39"/>
          <p:cNvSpPr/>
          <p:nvPr/>
        </p:nvSpPr>
        <p:spPr>
          <a:xfrm rot="8476608">
            <a:off x="8832246" y="513546"/>
            <a:ext cx="73575" cy="63427"/>
          </a:xfrm>
          <a:prstGeom prst="triangle">
            <a:avLst>
              <a:gd fmla="val 50000" name="adj"/>
            </a:avLst>
          </a:prstGeom>
          <a:solidFill>
            <a:srgbClr val="112F3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4F2E4"/>
        </a:solidFill>
      </p:bgPr>
    </p:bg>
    <p:spTree>
      <p:nvGrpSpPr>
        <p:cNvPr id="267" name="Shape 267"/>
        <p:cNvGrpSpPr/>
        <p:nvPr/>
      </p:nvGrpSpPr>
      <p:grpSpPr>
        <a:xfrm>
          <a:off x="0" y="0"/>
          <a:ext cx="0" cy="0"/>
          <a:chOff x="0" y="0"/>
          <a:chExt cx="0" cy="0"/>
        </a:xfrm>
      </p:grpSpPr>
      <p:sp>
        <p:nvSpPr>
          <p:cNvPr id="268" name="Google Shape;268;p40"/>
          <p:cNvSpPr txBox="1"/>
          <p:nvPr/>
        </p:nvSpPr>
        <p:spPr>
          <a:xfrm>
            <a:off x="189850" y="1105425"/>
            <a:ext cx="5793600" cy="4629000"/>
          </a:xfrm>
          <a:prstGeom prst="rect">
            <a:avLst/>
          </a:prstGeom>
          <a:noFill/>
          <a:ln>
            <a:noFill/>
          </a:ln>
        </p:spPr>
        <p:txBody>
          <a:bodyPr anchorCtr="0" anchor="t" bIns="0" lIns="0" spcFirstLastPara="1" rIns="0" wrap="square" tIns="6350">
            <a:spAutoFit/>
          </a:bodyPr>
          <a:lstStyle/>
          <a:p>
            <a:pPr indent="0" lvl="0" marL="12700" marR="0" rtl="0" algn="ctr">
              <a:lnSpc>
                <a:spcPct val="100000"/>
              </a:lnSpc>
              <a:spcBef>
                <a:spcPts val="0"/>
              </a:spcBef>
              <a:spcAft>
                <a:spcPts val="0"/>
              </a:spcAft>
              <a:buNone/>
            </a:pPr>
            <a:r>
              <a:t/>
            </a:r>
            <a:endParaRPr sz="2000">
              <a:solidFill>
                <a:srgbClr val="366092"/>
              </a:solidFill>
              <a:latin typeface="Public Sans"/>
              <a:ea typeface="Public Sans"/>
              <a:cs typeface="Public Sans"/>
              <a:sym typeface="Public Sans"/>
            </a:endParaRPr>
          </a:p>
          <a:p>
            <a:pPr indent="0" lvl="0" marL="12700" marR="0" rtl="0" algn="ctr">
              <a:lnSpc>
                <a:spcPct val="100000"/>
              </a:lnSpc>
              <a:spcBef>
                <a:spcPts val="0"/>
              </a:spcBef>
              <a:spcAft>
                <a:spcPts val="0"/>
              </a:spcAft>
              <a:buNone/>
            </a:pPr>
            <a:r>
              <a:rPr lang="en" sz="2000">
                <a:solidFill>
                  <a:srgbClr val="366092"/>
                </a:solidFill>
                <a:latin typeface="Public Sans"/>
                <a:ea typeface="Public Sans"/>
                <a:cs typeface="Public Sans"/>
                <a:sym typeface="Public Sans"/>
              </a:rPr>
              <a:t>This year, the Federal EITC is worth up to </a:t>
            </a:r>
            <a:r>
              <a:rPr b="1" lang="en" sz="2000">
                <a:solidFill>
                  <a:srgbClr val="366092"/>
                </a:solidFill>
                <a:latin typeface="Public Sans"/>
                <a:ea typeface="Public Sans"/>
                <a:cs typeface="Public Sans"/>
                <a:sym typeface="Public Sans"/>
              </a:rPr>
              <a:t>$7,430</a:t>
            </a:r>
            <a:r>
              <a:rPr lang="en" sz="2000">
                <a:solidFill>
                  <a:srgbClr val="366092"/>
                </a:solidFill>
                <a:latin typeface="Public Sans"/>
                <a:ea typeface="Public Sans"/>
                <a:cs typeface="Public Sans"/>
                <a:sym typeface="Public Sans"/>
              </a:rPr>
              <a:t>.</a:t>
            </a:r>
            <a:endParaRPr sz="2000">
              <a:solidFill>
                <a:srgbClr val="366092"/>
              </a:solidFill>
              <a:latin typeface="Public Sans"/>
              <a:ea typeface="Public Sans"/>
              <a:cs typeface="Public Sans"/>
              <a:sym typeface="Public Sans"/>
            </a:endParaRPr>
          </a:p>
          <a:p>
            <a:pPr indent="0" lvl="0" marL="0" marR="0" rtl="0" algn="ctr">
              <a:lnSpc>
                <a:spcPct val="100000"/>
              </a:lnSpc>
              <a:spcBef>
                <a:spcPts val="0"/>
              </a:spcBef>
              <a:spcAft>
                <a:spcPts val="0"/>
              </a:spcAft>
              <a:buNone/>
            </a:pPr>
            <a:r>
              <a:t/>
            </a:r>
            <a:endParaRPr sz="2000">
              <a:solidFill>
                <a:srgbClr val="366092"/>
              </a:solidFill>
              <a:latin typeface="Public Sans"/>
              <a:ea typeface="Public Sans"/>
              <a:cs typeface="Public Sans"/>
              <a:sym typeface="Public Sans"/>
            </a:endParaRPr>
          </a:p>
          <a:p>
            <a:pPr indent="0" lvl="0" marL="12700" marR="38100" rtl="0" algn="ctr">
              <a:lnSpc>
                <a:spcPct val="116100"/>
              </a:lnSpc>
              <a:spcBef>
                <a:spcPts val="0"/>
              </a:spcBef>
              <a:spcAft>
                <a:spcPts val="0"/>
              </a:spcAft>
              <a:buNone/>
            </a:pPr>
            <a:r>
              <a:rPr lang="en" sz="2000">
                <a:solidFill>
                  <a:srgbClr val="366092"/>
                </a:solidFill>
                <a:latin typeface="Public Sans"/>
                <a:ea typeface="Public Sans"/>
                <a:cs typeface="Public Sans"/>
                <a:sym typeface="Public Sans"/>
              </a:rPr>
              <a:t>The CalEITC is worth up to an additional </a:t>
            </a:r>
            <a:endParaRPr sz="2000">
              <a:solidFill>
                <a:srgbClr val="366092"/>
              </a:solidFill>
              <a:latin typeface="Public Sans"/>
              <a:ea typeface="Public Sans"/>
              <a:cs typeface="Public Sans"/>
              <a:sym typeface="Public Sans"/>
            </a:endParaRPr>
          </a:p>
          <a:p>
            <a:pPr indent="0" lvl="0" marL="12700" marR="38100" rtl="0" algn="ctr">
              <a:lnSpc>
                <a:spcPct val="116100"/>
              </a:lnSpc>
              <a:spcBef>
                <a:spcPts val="0"/>
              </a:spcBef>
              <a:spcAft>
                <a:spcPts val="0"/>
              </a:spcAft>
              <a:buNone/>
            </a:pPr>
            <a:r>
              <a:rPr b="1" lang="en" sz="2000">
                <a:solidFill>
                  <a:srgbClr val="366092"/>
                </a:solidFill>
                <a:latin typeface="Public Sans"/>
                <a:ea typeface="Public Sans"/>
                <a:cs typeface="Public Sans"/>
                <a:sym typeface="Public Sans"/>
              </a:rPr>
              <a:t>$3,529</a:t>
            </a:r>
            <a:r>
              <a:rPr lang="en" sz="2000">
                <a:solidFill>
                  <a:srgbClr val="366092"/>
                </a:solidFill>
                <a:latin typeface="Public Sans"/>
                <a:ea typeface="Public Sans"/>
                <a:cs typeface="Public Sans"/>
                <a:sym typeface="Public Sans"/>
              </a:rPr>
              <a:t>.</a:t>
            </a:r>
            <a:endParaRPr sz="2000">
              <a:solidFill>
                <a:srgbClr val="366092"/>
              </a:solidFill>
              <a:latin typeface="Public Sans"/>
              <a:ea typeface="Public Sans"/>
              <a:cs typeface="Public Sans"/>
              <a:sym typeface="Public Sans"/>
            </a:endParaRPr>
          </a:p>
          <a:p>
            <a:pPr indent="0" lvl="0" marL="12700" marR="38100" rtl="0" algn="ctr">
              <a:lnSpc>
                <a:spcPct val="116100"/>
              </a:lnSpc>
              <a:spcBef>
                <a:spcPts val="0"/>
              </a:spcBef>
              <a:spcAft>
                <a:spcPts val="0"/>
              </a:spcAft>
              <a:buNone/>
            </a:pPr>
            <a:r>
              <a:t/>
            </a:r>
            <a:endParaRPr sz="2000">
              <a:solidFill>
                <a:srgbClr val="366092"/>
              </a:solidFill>
              <a:latin typeface="Public Sans"/>
              <a:ea typeface="Public Sans"/>
              <a:cs typeface="Public Sans"/>
              <a:sym typeface="Public Sans"/>
            </a:endParaRPr>
          </a:p>
          <a:p>
            <a:pPr indent="0" lvl="0" marL="12700" marR="38100" rtl="0" algn="ctr">
              <a:lnSpc>
                <a:spcPct val="116100"/>
              </a:lnSpc>
              <a:spcBef>
                <a:spcPts val="0"/>
              </a:spcBef>
              <a:spcAft>
                <a:spcPts val="0"/>
              </a:spcAft>
              <a:buNone/>
            </a:pPr>
            <a:r>
              <a:rPr lang="en" sz="2000">
                <a:solidFill>
                  <a:srgbClr val="366092"/>
                </a:solidFill>
                <a:latin typeface="Public Sans"/>
                <a:ea typeface="Public Sans"/>
                <a:cs typeface="Public Sans"/>
                <a:sym typeface="Public Sans"/>
              </a:rPr>
              <a:t>(and households with young children or foster youth could get </a:t>
            </a:r>
            <a:r>
              <a:rPr b="1" lang="en" sz="2000">
                <a:solidFill>
                  <a:srgbClr val="366092"/>
                </a:solidFill>
                <a:latin typeface="Public Sans"/>
                <a:ea typeface="Public Sans"/>
                <a:cs typeface="Public Sans"/>
                <a:sym typeface="Public Sans"/>
              </a:rPr>
              <a:t>$1,117 </a:t>
            </a:r>
            <a:r>
              <a:rPr lang="en" sz="2000">
                <a:solidFill>
                  <a:srgbClr val="366092"/>
                </a:solidFill>
                <a:latin typeface="Public Sans"/>
                <a:ea typeface="Public Sans"/>
                <a:cs typeface="Public Sans"/>
                <a:sym typeface="Public Sans"/>
              </a:rPr>
              <a:t>more!)</a:t>
            </a:r>
            <a:endParaRPr sz="2000">
              <a:solidFill>
                <a:srgbClr val="366092"/>
              </a:solidFill>
              <a:latin typeface="Public Sans"/>
              <a:ea typeface="Public Sans"/>
              <a:cs typeface="Public Sans"/>
              <a:sym typeface="Public Sans"/>
            </a:endParaRPr>
          </a:p>
          <a:p>
            <a:pPr indent="0" lvl="0" marL="12700" marR="38100" rtl="0" algn="ctr">
              <a:lnSpc>
                <a:spcPct val="116100"/>
              </a:lnSpc>
              <a:spcBef>
                <a:spcPts val="0"/>
              </a:spcBef>
              <a:spcAft>
                <a:spcPts val="0"/>
              </a:spcAft>
              <a:buNone/>
            </a:pPr>
            <a:r>
              <a:t/>
            </a:r>
            <a:endParaRPr sz="2000">
              <a:solidFill>
                <a:srgbClr val="366092"/>
              </a:solidFill>
              <a:latin typeface="Public Sans"/>
              <a:ea typeface="Public Sans"/>
              <a:cs typeface="Public Sans"/>
              <a:sym typeface="Public Sans"/>
            </a:endParaRPr>
          </a:p>
          <a:p>
            <a:pPr indent="0" lvl="0" marL="0" marR="0" rtl="0" algn="ctr">
              <a:lnSpc>
                <a:spcPct val="100000"/>
              </a:lnSpc>
              <a:spcBef>
                <a:spcPts val="0"/>
              </a:spcBef>
              <a:spcAft>
                <a:spcPts val="0"/>
              </a:spcAft>
              <a:buNone/>
            </a:pPr>
            <a:r>
              <a:rPr b="1" lang="en" sz="2100">
                <a:solidFill>
                  <a:srgbClr val="366092"/>
                </a:solidFill>
                <a:highlight>
                  <a:srgbClr val="70AD8F"/>
                </a:highlight>
                <a:latin typeface="Public Sans"/>
                <a:ea typeface="Public Sans"/>
                <a:cs typeface="Public Sans"/>
                <a:sym typeface="Public Sans"/>
              </a:rPr>
              <a:t>The only way to get it is to file a tax return.</a:t>
            </a:r>
            <a:endParaRPr b="1" sz="2100">
              <a:solidFill>
                <a:srgbClr val="366092"/>
              </a:solidFill>
              <a:highlight>
                <a:srgbClr val="70AD8F"/>
              </a:highlight>
              <a:latin typeface="Public Sans"/>
              <a:ea typeface="Public Sans"/>
              <a:cs typeface="Public Sans"/>
              <a:sym typeface="Public Sans"/>
            </a:endParaRPr>
          </a:p>
          <a:p>
            <a:pPr indent="0" lvl="0" marL="12700" marR="0" rtl="0" algn="ctr">
              <a:lnSpc>
                <a:spcPct val="100000"/>
              </a:lnSpc>
              <a:spcBef>
                <a:spcPts val="0"/>
              </a:spcBef>
              <a:spcAft>
                <a:spcPts val="0"/>
              </a:spcAft>
              <a:buNone/>
            </a:pPr>
            <a:r>
              <a:t/>
            </a:r>
            <a:endParaRPr sz="2000">
              <a:solidFill>
                <a:srgbClr val="366092"/>
              </a:solidFill>
              <a:latin typeface="Public Sans"/>
              <a:ea typeface="Public Sans"/>
              <a:cs typeface="Public Sans"/>
              <a:sym typeface="Public Sans"/>
            </a:endParaRPr>
          </a:p>
          <a:p>
            <a:pPr indent="0" lvl="0" marL="12700" marR="0" rtl="0" algn="ctr">
              <a:lnSpc>
                <a:spcPct val="100000"/>
              </a:lnSpc>
              <a:spcBef>
                <a:spcPts val="0"/>
              </a:spcBef>
              <a:spcAft>
                <a:spcPts val="0"/>
              </a:spcAft>
              <a:buNone/>
            </a:pPr>
            <a:r>
              <a:t/>
            </a:r>
            <a:endParaRPr sz="2000">
              <a:solidFill>
                <a:srgbClr val="366092"/>
              </a:solidFill>
              <a:latin typeface="Public Sans"/>
              <a:ea typeface="Public Sans"/>
              <a:cs typeface="Public Sans"/>
              <a:sym typeface="Public Sans"/>
            </a:endParaRPr>
          </a:p>
          <a:p>
            <a:pPr indent="0" lvl="0" marL="12700" marR="0" rtl="0" algn="ctr">
              <a:lnSpc>
                <a:spcPct val="100000"/>
              </a:lnSpc>
              <a:spcBef>
                <a:spcPts val="0"/>
              </a:spcBef>
              <a:spcAft>
                <a:spcPts val="0"/>
              </a:spcAft>
              <a:buNone/>
            </a:pPr>
            <a:r>
              <a:t/>
            </a:r>
            <a:endParaRPr sz="2000">
              <a:solidFill>
                <a:srgbClr val="366092"/>
              </a:solidFill>
              <a:latin typeface="Public Sans"/>
              <a:ea typeface="Public Sans"/>
              <a:cs typeface="Public Sans"/>
              <a:sym typeface="Public Sans"/>
            </a:endParaRPr>
          </a:p>
        </p:txBody>
      </p:sp>
      <p:sp>
        <p:nvSpPr>
          <p:cNvPr id="269" name="Google Shape;269;p40"/>
          <p:cNvSpPr/>
          <p:nvPr/>
        </p:nvSpPr>
        <p:spPr>
          <a:xfrm>
            <a:off x="5730325" y="759425"/>
            <a:ext cx="3513300" cy="42459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70" name="Google Shape;270;p40"/>
          <p:cNvSpPr txBox="1"/>
          <p:nvPr/>
        </p:nvSpPr>
        <p:spPr>
          <a:xfrm>
            <a:off x="33675" y="0"/>
            <a:ext cx="8931000" cy="5925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900">
                <a:solidFill>
                  <a:srgbClr val="143961"/>
                </a:solidFill>
                <a:latin typeface="DM Serif Display"/>
                <a:ea typeface="DM Serif Display"/>
                <a:cs typeface="DM Serif Display"/>
                <a:sym typeface="DM Serif Display"/>
              </a:rPr>
              <a:t>More Money in People’s Pockets</a:t>
            </a:r>
            <a:endParaRPr b="1" sz="2900">
              <a:solidFill>
                <a:srgbClr val="143961"/>
              </a:solidFill>
              <a:latin typeface="DM Serif Display"/>
              <a:ea typeface="DM Serif Display"/>
              <a:cs typeface="DM Serif Display"/>
              <a:sym typeface="DM Serif Displa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AD8F"/>
        </a:solidFill>
      </p:bgPr>
    </p:bg>
    <p:spTree>
      <p:nvGrpSpPr>
        <p:cNvPr id="274" name="Shape 274"/>
        <p:cNvGrpSpPr/>
        <p:nvPr/>
      </p:nvGrpSpPr>
      <p:grpSpPr>
        <a:xfrm>
          <a:off x="0" y="0"/>
          <a:ext cx="0" cy="0"/>
          <a:chOff x="0" y="0"/>
          <a:chExt cx="0" cy="0"/>
        </a:xfrm>
      </p:grpSpPr>
      <p:sp>
        <p:nvSpPr>
          <p:cNvPr id="275" name="Google Shape;275;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76" name="Google Shape;276;p41"/>
          <p:cNvSpPr txBox="1"/>
          <p:nvPr>
            <p:ph idx="4294967295" type="ctrTitle"/>
          </p:nvPr>
        </p:nvSpPr>
        <p:spPr>
          <a:xfrm>
            <a:off x="337650" y="377200"/>
            <a:ext cx="8468700" cy="165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600">
              <a:solidFill>
                <a:srgbClr val="FFFDF2"/>
              </a:solidFill>
              <a:latin typeface="Public Sans"/>
              <a:ea typeface="Public Sans"/>
              <a:cs typeface="Public Sans"/>
              <a:sym typeface="Public Sans"/>
            </a:endParaRPr>
          </a:p>
          <a:p>
            <a:pPr indent="0" lvl="0" marL="0" rtl="0" algn="l">
              <a:lnSpc>
                <a:spcPct val="115000"/>
              </a:lnSpc>
              <a:spcBef>
                <a:spcPts val="0"/>
              </a:spcBef>
              <a:spcAft>
                <a:spcPts val="0"/>
              </a:spcAft>
              <a:buNone/>
            </a:pPr>
            <a:r>
              <a:rPr lang="en" sz="2300">
                <a:solidFill>
                  <a:srgbClr val="FFFDF2"/>
                </a:solidFill>
                <a:latin typeface="Public Sans"/>
                <a:ea typeface="Public Sans"/>
                <a:cs typeface="Public Sans"/>
                <a:sym typeface="Public Sans"/>
              </a:rPr>
              <a:t>But, filing taxes is rife with barriers, especially for </a:t>
            </a:r>
            <a:r>
              <a:rPr b="1" lang="en" sz="2300">
                <a:solidFill>
                  <a:srgbClr val="FFFDF2"/>
                </a:solidFill>
                <a:latin typeface="Public Sans"/>
                <a:ea typeface="Public Sans"/>
                <a:cs typeface="Public Sans"/>
                <a:sym typeface="Public Sans"/>
              </a:rPr>
              <a:t>low-income families, immigrants, and people with language barriers</a:t>
            </a:r>
            <a:r>
              <a:rPr lang="en" sz="2300">
                <a:solidFill>
                  <a:srgbClr val="FFFDF2"/>
                </a:solidFill>
                <a:latin typeface="Public Sans"/>
                <a:ea typeface="Public Sans"/>
                <a:cs typeface="Public Sans"/>
                <a:sym typeface="Public Sans"/>
              </a:rPr>
              <a:t>. </a:t>
            </a:r>
            <a:endParaRPr sz="2300">
              <a:solidFill>
                <a:srgbClr val="FFFDF2"/>
              </a:solidFill>
              <a:latin typeface="Public Sans"/>
              <a:ea typeface="Public Sans"/>
              <a:cs typeface="Public Sans"/>
              <a:sym typeface="Public Sans"/>
            </a:endParaRPr>
          </a:p>
          <a:p>
            <a:pPr indent="0" lvl="0" marL="0" rtl="0" algn="l">
              <a:lnSpc>
                <a:spcPct val="115000"/>
              </a:lnSpc>
              <a:spcBef>
                <a:spcPts val="0"/>
              </a:spcBef>
              <a:spcAft>
                <a:spcPts val="0"/>
              </a:spcAft>
              <a:buNone/>
            </a:pPr>
            <a:r>
              <a:t/>
            </a:r>
            <a:endParaRPr sz="2300">
              <a:solidFill>
                <a:srgbClr val="FFFDF2"/>
              </a:solidFill>
              <a:latin typeface="Public Sans"/>
              <a:ea typeface="Public Sans"/>
              <a:cs typeface="Public Sans"/>
              <a:sym typeface="Public Sans"/>
            </a:endParaRPr>
          </a:p>
          <a:p>
            <a:pPr indent="0" lvl="0" marL="0" rtl="0" algn="l">
              <a:lnSpc>
                <a:spcPct val="115000"/>
              </a:lnSpc>
              <a:spcBef>
                <a:spcPts val="0"/>
              </a:spcBef>
              <a:spcAft>
                <a:spcPts val="0"/>
              </a:spcAft>
              <a:buNone/>
            </a:pPr>
            <a:r>
              <a:rPr lang="en" sz="2300">
                <a:solidFill>
                  <a:srgbClr val="FFFDF2"/>
                </a:solidFill>
                <a:latin typeface="Public Sans"/>
                <a:ea typeface="Public Sans"/>
                <a:cs typeface="Public Sans"/>
                <a:sym typeface="Public Sans"/>
              </a:rPr>
              <a:t>So these families – who are disproportionately Black, Latinx, Native American, and immigrants – often don’t file tax returns, effectively </a:t>
            </a:r>
            <a:r>
              <a:rPr lang="en" sz="2300">
                <a:solidFill>
                  <a:srgbClr val="FFFDF2"/>
                </a:solidFill>
                <a:highlight>
                  <a:srgbClr val="70AD8F"/>
                </a:highlight>
                <a:latin typeface="Public Sans"/>
                <a:ea typeface="Public Sans"/>
                <a:cs typeface="Public Sans"/>
                <a:sym typeface="Public Sans"/>
              </a:rPr>
              <a:t>locking them out of </a:t>
            </a:r>
            <a:r>
              <a:rPr b="1" lang="en" sz="2300">
                <a:solidFill>
                  <a:srgbClr val="FFFDF2"/>
                </a:solidFill>
                <a:highlight>
                  <a:srgbClr val="70AD8F"/>
                </a:highlight>
                <a:latin typeface="Public Sans"/>
                <a:ea typeface="Public Sans"/>
                <a:cs typeface="Public Sans"/>
                <a:sym typeface="Public Sans"/>
              </a:rPr>
              <a:t>hundreds or even thousands of dollars in cash</a:t>
            </a:r>
            <a:r>
              <a:rPr lang="en" sz="2300">
                <a:solidFill>
                  <a:srgbClr val="FFFDF2"/>
                </a:solidFill>
                <a:latin typeface="Public Sans"/>
                <a:ea typeface="Public Sans"/>
                <a:cs typeface="Public Sans"/>
                <a:sym typeface="Public Sans"/>
              </a:rPr>
              <a:t>. </a:t>
            </a:r>
            <a:endParaRPr sz="2600">
              <a:solidFill>
                <a:srgbClr val="FFFDF2"/>
              </a:solidFill>
              <a:latin typeface="Public Sans"/>
              <a:ea typeface="Public Sans"/>
              <a:cs typeface="Public Sans"/>
              <a:sym typeface="Public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2"/>
        </a:solidFill>
      </p:bgPr>
    </p:bg>
    <p:spTree>
      <p:nvGrpSpPr>
        <p:cNvPr id="280" name="Shape 280"/>
        <p:cNvGrpSpPr/>
        <p:nvPr/>
      </p:nvGrpSpPr>
      <p:grpSpPr>
        <a:xfrm>
          <a:off x="0" y="0"/>
          <a:ext cx="0" cy="0"/>
          <a:chOff x="0" y="0"/>
          <a:chExt cx="0" cy="0"/>
        </a:xfrm>
      </p:grpSpPr>
      <p:sp>
        <p:nvSpPr>
          <p:cNvPr id="281" name="Google Shape;281;p42"/>
          <p:cNvSpPr/>
          <p:nvPr/>
        </p:nvSpPr>
        <p:spPr>
          <a:xfrm>
            <a:off x="0" y="28775"/>
            <a:ext cx="2816700" cy="5229600"/>
          </a:xfrm>
          <a:prstGeom prst="rect">
            <a:avLst/>
          </a:prstGeom>
          <a:solidFill>
            <a:srgbClr val="70AD8F"/>
          </a:solid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b="1" lang="en" sz="2400">
                <a:solidFill>
                  <a:srgbClr val="FFFDF2"/>
                </a:solidFill>
                <a:latin typeface="DM Serif Display"/>
                <a:ea typeface="DM Serif Display"/>
                <a:cs typeface="DM Serif Display"/>
                <a:sym typeface="DM Serif Display"/>
              </a:rPr>
              <a:t>LA households miss out on over $500 million</a:t>
            </a:r>
            <a:r>
              <a:rPr lang="en" sz="2400">
                <a:solidFill>
                  <a:srgbClr val="FFFDF2"/>
                </a:solidFill>
                <a:latin typeface="DM Serif Display"/>
                <a:ea typeface="DM Serif Display"/>
                <a:cs typeface="DM Serif Display"/>
                <a:sym typeface="DM Serif Display"/>
              </a:rPr>
              <a:t> in EITC and other  tax credits</a:t>
            </a:r>
            <a:r>
              <a:rPr lang="en" sz="2400">
                <a:solidFill>
                  <a:srgbClr val="FFFDF2"/>
                </a:solidFill>
                <a:latin typeface="DM Serif Display"/>
                <a:ea typeface="DM Serif Display"/>
                <a:cs typeface="DM Serif Display"/>
                <a:sym typeface="DM Serif Display"/>
              </a:rPr>
              <a:t> a year. </a:t>
            </a:r>
            <a:endParaRPr b="1" i="1" sz="2300">
              <a:solidFill>
                <a:srgbClr val="FFFDF2"/>
              </a:solidFill>
              <a:latin typeface="DM Serif Display"/>
              <a:ea typeface="DM Serif Display"/>
              <a:cs typeface="DM Serif Display"/>
              <a:sym typeface="DM Serif Display"/>
            </a:endParaRPr>
          </a:p>
        </p:txBody>
      </p:sp>
      <p:sp>
        <p:nvSpPr>
          <p:cNvPr id="282" name="Google Shape;282;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83" name="Google Shape;283;p42"/>
          <p:cNvSpPr txBox="1"/>
          <p:nvPr/>
        </p:nvSpPr>
        <p:spPr>
          <a:xfrm>
            <a:off x="3094400" y="903300"/>
            <a:ext cx="5954700" cy="11448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rgbClr val="366092"/>
              </a:buClr>
              <a:buSzPts val="1700"/>
              <a:buFont typeface="Public Sans"/>
              <a:buChar char="●"/>
            </a:pPr>
            <a:r>
              <a:rPr lang="en" sz="1700">
                <a:solidFill>
                  <a:srgbClr val="366092"/>
                </a:solidFill>
                <a:latin typeface="Public Sans"/>
                <a:ea typeface="Public Sans"/>
                <a:cs typeface="Public Sans"/>
                <a:sym typeface="Public Sans"/>
              </a:rPr>
              <a:t>In Los Angeles</a:t>
            </a:r>
            <a:r>
              <a:rPr b="1" i="1" lang="en" sz="1700">
                <a:solidFill>
                  <a:srgbClr val="366092"/>
                </a:solidFill>
                <a:latin typeface="Public Sans"/>
                <a:ea typeface="Public Sans"/>
                <a:cs typeface="Public Sans"/>
                <a:sym typeface="Public Sans"/>
              </a:rPr>
              <a:t>, 1 in 5 individuals </a:t>
            </a:r>
            <a:r>
              <a:rPr lang="en" sz="1700">
                <a:solidFill>
                  <a:srgbClr val="366092"/>
                </a:solidFill>
                <a:latin typeface="Public Sans"/>
                <a:ea typeface="Public Sans"/>
                <a:cs typeface="Public Sans"/>
                <a:sym typeface="Public Sans"/>
              </a:rPr>
              <a:t>that are eligible for the EITC do not file a tax return.</a:t>
            </a:r>
            <a:endParaRPr sz="1700">
              <a:solidFill>
                <a:srgbClr val="366092"/>
              </a:solidFill>
              <a:latin typeface="Public Sans"/>
              <a:ea typeface="Public Sans"/>
              <a:cs typeface="Public Sans"/>
              <a:sym typeface="Public Sans"/>
            </a:endParaRPr>
          </a:p>
          <a:p>
            <a:pPr indent="0" lvl="0" marL="0" rtl="0" algn="l">
              <a:spcBef>
                <a:spcPts val="0"/>
              </a:spcBef>
              <a:spcAft>
                <a:spcPts val="0"/>
              </a:spcAft>
              <a:buNone/>
            </a:pPr>
            <a:r>
              <a:t/>
            </a:r>
            <a:endParaRPr b="1" i="1" sz="1700">
              <a:solidFill>
                <a:srgbClr val="366092"/>
              </a:solidFill>
              <a:latin typeface="Public Sans"/>
              <a:ea typeface="Public Sans"/>
              <a:cs typeface="Public Sans"/>
              <a:sym typeface="Public Sans"/>
            </a:endParaRPr>
          </a:p>
          <a:p>
            <a:pPr indent="-336550" lvl="0" marL="457200" rtl="0" algn="l">
              <a:spcBef>
                <a:spcPts val="0"/>
              </a:spcBef>
              <a:spcAft>
                <a:spcPts val="0"/>
              </a:spcAft>
              <a:buClr>
                <a:srgbClr val="366092"/>
              </a:buClr>
              <a:buSzPts val="1700"/>
              <a:buFont typeface="Public Sans"/>
              <a:buChar char="●"/>
            </a:pPr>
            <a:r>
              <a:rPr b="1" i="1" lang="en" sz="1700">
                <a:solidFill>
                  <a:srgbClr val="366092"/>
                </a:solidFill>
                <a:latin typeface="Public Sans"/>
                <a:ea typeface="Public Sans"/>
                <a:cs typeface="Public Sans"/>
                <a:sym typeface="Public Sans"/>
              </a:rPr>
              <a:t>Unfortunately</a:t>
            </a:r>
            <a:r>
              <a:rPr lang="en" sz="1700">
                <a:solidFill>
                  <a:srgbClr val="366092"/>
                </a:solidFill>
                <a:latin typeface="Public Sans"/>
                <a:ea typeface="Public Sans"/>
                <a:cs typeface="Public Sans"/>
                <a:sym typeface="Public Sans"/>
              </a:rPr>
              <a:t>, even many people who are connected to the county for other benefits or services are not claiming the cash that they qualify for</a:t>
            </a:r>
            <a:r>
              <a:rPr b="1" lang="en" sz="1700">
                <a:solidFill>
                  <a:srgbClr val="366092"/>
                </a:solidFill>
                <a:latin typeface="Public Sans"/>
                <a:ea typeface="Public Sans"/>
                <a:cs typeface="Public Sans"/>
                <a:sym typeface="Public Sans"/>
              </a:rPr>
              <a:t>.</a:t>
            </a:r>
            <a:endParaRPr b="1" sz="1700">
              <a:solidFill>
                <a:srgbClr val="366092"/>
              </a:solidFill>
              <a:latin typeface="Public Sans"/>
              <a:ea typeface="Public Sans"/>
              <a:cs typeface="Public Sans"/>
              <a:sym typeface="Public Sans"/>
            </a:endParaRPr>
          </a:p>
        </p:txBody>
      </p:sp>
      <p:sp>
        <p:nvSpPr>
          <p:cNvPr id="284" name="Google Shape;284;p42"/>
          <p:cNvSpPr txBox="1"/>
          <p:nvPr/>
        </p:nvSpPr>
        <p:spPr>
          <a:xfrm>
            <a:off x="3057050" y="2652600"/>
            <a:ext cx="6029400" cy="14898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rgbClr val="366092"/>
              </a:buClr>
              <a:buSzPts val="1700"/>
              <a:buFont typeface="Public Sans"/>
              <a:buChar char="●"/>
            </a:pPr>
            <a:r>
              <a:rPr lang="en" sz="1700">
                <a:solidFill>
                  <a:srgbClr val="366092"/>
                </a:solidFill>
                <a:latin typeface="Public Sans"/>
                <a:ea typeface="Public Sans"/>
                <a:cs typeface="Public Sans"/>
                <a:sym typeface="Public Sans"/>
              </a:rPr>
              <a:t>Last year, </a:t>
            </a:r>
            <a:r>
              <a:rPr b="1" i="1" lang="en" sz="1700">
                <a:solidFill>
                  <a:srgbClr val="366092"/>
                </a:solidFill>
                <a:latin typeface="Public Sans"/>
                <a:ea typeface="Public Sans"/>
                <a:cs typeface="Public Sans"/>
                <a:sym typeface="Public Sans"/>
              </a:rPr>
              <a:t>only 3,164 households</a:t>
            </a:r>
            <a:r>
              <a:rPr lang="en" sz="1700">
                <a:solidFill>
                  <a:srgbClr val="366092"/>
                </a:solidFill>
                <a:latin typeface="Public Sans"/>
                <a:ea typeface="Public Sans"/>
                <a:cs typeface="Public Sans"/>
                <a:sym typeface="Public Sans"/>
              </a:rPr>
              <a:t> with $0 earnings applied for the Young Child Tax Credit (YCTC). </a:t>
            </a:r>
            <a:endParaRPr sz="1700">
              <a:solidFill>
                <a:srgbClr val="366092"/>
              </a:solidFill>
              <a:latin typeface="Public Sans"/>
              <a:ea typeface="Public Sans"/>
              <a:cs typeface="Public Sans"/>
              <a:sym typeface="Public Sans"/>
            </a:endParaRPr>
          </a:p>
          <a:p>
            <a:pPr indent="-330200" lvl="1" marL="914400" rtl="0" algn="l">
              <a:spcBef>
                <a:spcPts val="0"/>
              </a:spcBef>
              <a:spcAft>
                <a:spcPts val="0"/>
              </a:spcAft>
              <a:buClr>
                <a:srgbClr val="366092"/>
              </a:buClr>
              <a:buSzPts val="1600"/>
              <a:buFont typeface="Public Sans"/>
              <a:buChar char="○"/>
            </a:pPr>
            <a:r>
              <a:rPr i="1" lang="en">
                <a:solidFill>
                  <a:srgbClr val="366092"/>
                </a:solidFill>
                <a:latin typeface="Public Sans"/>
                <a:ea typeface="Public Sans"/>
                <a:cs typeface="Public Sans"/>
                <a:sym typeface="Public Sans"/>
              </a:rPr>
              <a:t>The state had estimated 55,000 households were eligible (based on CalWorks data)</a:t>
            </a:r>
            <a:endParaRPr i="1">
              <a:solidFill>
                <a:srgbClr val="366092"/>
              </a:solidFill>
              <a:latin typeface="Public Sans"/>
              <a:ea typeface="Public Sans"/>
              <a:cs typeface="Public Sans"/>
              <a:sym typeface="Public Sans"/>
            </a:endParaRPr>
          </a:p>
          <a:p>
            <a:pPr indent="0" lvl="0" marL="457200" rtl="0" algn="l">
              <a:spcBef>
                <a:spcPts val="0"/>
              </a:spcBef>
              <a:spcAft>
                <a:spcPts val="0"/>
              </a:spcAft>
              <a:buNone/>
            </a:pPr>
            <a:r>
              <a:t/>
            </a:r>
            <a:endParaRPr sz="1600">
              <a:solidFill>
                <a:srgbClr val="366092"/>
              </a:solidFill>
              <a:highlight>
                <a:srgbClr val="8CB3E3"/>
              </a:highlight>
              <a:latin typeface="Public Sans"/>
              <a:ea typeface="Public Sans"/>
              <a:cs typeface="Public Sans"/>
              <a:sym typeface="Public Sans"/>
            </a:endParaRPr>
          </a:p>
          <a:p>
            <a:pPr indent="0" lvl="0" marL="914400" rtl="0" algn="l">
              <a:spcBef>
                <a:spcPts val="0"/>
              </a:spcBef>
              <a:spcAft>
                <a:spcPts val="0"/>
              </a:spcAft>
              <a:buNone/>
            </a:pPr>
            <a:r>
              <a:t/>
            </a:r>
            <a:endParaRPr>
              <a:solidFill>
                <a:srgbClr val="0F456D"/>
              </a:solidFill>
              <a:latin typeface="Public Sans"/>
              <a:ea typeface="Public Sans"/>
              <a:cs typeface="Public Sans"/>
              <a:sym typeface="Public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E4"/>
        </a:solidFill>
      </p:bgPr>
    </p:bg>
    <p:spTree>
      <p:nvGrpSpPr>
        <p:cNvPr id="288" name="Shape 288"/>
        <p:cNvGrpSpPr/>
        <p:nvPr/>
      </p:nvGrpSpPr>
      <p:grpSpPr>
        <a:xfrm>
          <a:off x="0" y="0"/>
          <a:ext cx="0" cy="0"/>
          <a:chOff x="0" y="0"/>
          <a:chExt cx="0" cy="0"/>
        </a:xfrm>
      </p:grpSpPr>
      <p:sp>
        <p:nvSpPr>
          <p:cNvPr id="289" name="Google Shape;289;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90" name="Google Shape;290;p43"/>
          <p:cNvSpPr txBox="1"/>
          <p:nvPr/>
        </p:nvSpPr>
        <p:spPr>
          <a:xfrm>
            <a:off x="201375" y="886150"/>
            <a:ext cx="5189400" cy="399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 sz="1800">
                <a:solidFill>
                  <a:srgbClr val="366092"/>
                </a:solidFill>
                <a:latin typeface="Public Sans"/>
                <a:ea typeface="Public Sans"/>
                <a:cs typeface="Public Sans"/>
                <a:sym typeface="Public Sans"/>
              </a:rPr>
              <a:t>Single parents who earned $18,000 last year:</a:t>
            </a:r>
            <a:endParaRPr b="1" sz="1800">
              <a:solidFill>
                <a:srgbClr val="366092"/>
              </a:solidFill>
              <a:latin typeface="Public Sans"/>
              <a:ea typeface="Public Sans"/>
              <a:cs typeface="Public Sans"/>
              <a:sym typeface="Public Sans"/>
            </a:endParaRPr>
          </a:p>
          <a:p>
            <a:pPr indent="0" lvl="0" marL="0" rtl="0" algn="l">
              <a:lnSpc>
                <a:spcPct val="115000"/>
              </a:lnSpc>
              <a:spcBef>
                <a:spcPts val="1000"/>
              </a:spcBef>
              <a:spcAft>
                <a:spcPts val="0"/>
              </a:spcAft>
              <a:buNone/>
            </a:pPr>
            <a:r>
              <a:t/>
            </a:r>
            <a:endParaRPr sz="1800">
              <a:solidFill>
                <a:srgbClr val="366092"/>
              </a:solidFill>
              <a:latin typeface="Public Sans"/>
              <a:ea typeface="Public Sans"/>
              <a:cs typeface="Public Sans"/>
              <a:sym typeface="Public Sans"/>
            </a:endParaRPr>
          </a:p>
          <a:p>
            <a:pPr indent="-342900" lvl="0" marL="457200" rtl="0" algn="l">
              <a:lnSpc>
                <a:spcPct val="115000"/>
              </a:lnSpc>
              <a:spcBef>
                <a:spcPts val="100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One Child: </a:t>
            </a:r>
            <a:r>
              <a:rPr b="1" lang="en" sz="1800" u="sng">
                <a:solidFill>
                  <a:srgbClr val="366092"/>
                </a:solidFill>
                <a:latin typeface="Public Sans"/>
                <a:ea typeface="Public Sans"/>
                <a:cs typeface="Public Sans"/>
                <a:sym typeface="Public Sans"/>
              </a:rPr>
              <a:t>$3,995</a:t>
            </a:r>
            <a:r>
              <a:rPr lang="en" sz="1800" u="sng">
                <a:solidFill>
                  <a:srgbClr val="366092"/>
                </a:solidFill>
                <a:latin typeface="Public Sans"/>
                <a:ea typeface="Public Sans"/>
                <a:cs typeface="Public Sans"/>
                <a:sym typeface="Public Sans"/>
              </a:rPr>
              <a:t> </a:t>
            </a:r>
            <a:r>
              <a:rPr lang="en" sz="1800">
                <a:solidFill>
                  <a:srgbClr val="366092"/>
                </a:solidFill>
                <a:latin typeface="Public Sans"/>
                <a:ea typeface="Public Sans"/>
                <a:cs typeface="Public Sans"/>
                <a:sym typeface="Public Sans"/>
              </a:rPr>
              <a:t>from EITC </a:t>
            </a:r>
            <a:endParaRPr sz="1800">
              <a:solidFill>
                <a:srgbClr val="366092"/>
              </a:solidFill>
              <a:latin typeface="Public Sans"/>
              <a:ea typeface="Public Sans"/>
              <a:cs typeface="Public Sans"/>
              <a:sym typeface="Public Sans"/>
            </a:endParaRPr>
          </a:p>
          <a:p>
            <a:pPr indent="-342900" lvl="0" marL="457200" rtl="0" algn="l">
              <a:lnSpc>
                <a:spcPct val="115000"/>
              </a:lnSpc>
              <a:spcBef>
                <a:spcPts val="100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Two Children: </a:t>
            </a:r>
            <a:r>
              <a:rPr b="1" lang="en" sz="1800" u="sng">
                <a:solidFill>
                  <a:srgbClr val="366092"/>
                </a:solidFill>
                <a:latin typeface="Public Sans"/>
                <a:ea typeface="Public Sans"/>
                <a:cs typeface="Public Sans"/>
                <a:sym typeface="Public Sans"/>
              </a:rPr>
              <a:t>$6,604</a:t>
            </a:r>
            <a:r>
              <a:rPr lang="en" sz="1800">
                <a:solidFill>
                  <a:srgbClr val="366092"/>
                </a:solidFill>
                <a:latin typeface="Public Sans"/>
                <a:ea typeface="Public Sans"/>
                <a:cs typeface="Public Sans"/>
                <a:sym typeface="Public Sans"/>
              </a:rPr>
              <a:t> from EITC and </a:t>
            </a:r>
            <a:r>
              <a:rPr b="1" lang="en" sz="1800" u="sng">
                <a:solidFill>
                  <a:srgbClr val="366092"/>
                </a:solidFill>
                <a:latin typeface="Public Sans"/>
                <a:ea typeface="Public Sans"/>
                <a:cs typeface="Public Sans"/>
                <a:sym typeface="Public Sans"/>
              </a:rPr>
              <a:t>$1,400</a:t>
            </a:r>
            <a:r>
              <a:rPr lang="en" sz="1800">
                <a:solidFill>
                  <a:srgbClr val="366092"/>
                </a:solidFill>
                <a:latin typeface="Public Sans"/>
                <a:ea typeface="Public Sans"/>
                <a:cs typeface="Public Sans"/>
                <a:sym typeface="Public Sans"/>
              </a:rPr>
              <a:t> from Additional Child Tax Credit</a:t>
            </a:r>
            <a:endParaRPr sz="1800">
              <a:solidFill>
                <a:srgbClr val="366092"/>
              </a:solidFill>
              <a:latin typeface="Public Sans"/>
              <a:ea typeface="Public Sans"/>
              <a:cs typeface="Public Sans"/>
              <a:sym typeface="Public Sans"/>
            </a:endParaRPr>
          </a:p>
          <a:p>
            <a:pPr indent="-342900" lvl="0" marL="457200" rtl="0" algn="l">
              <a:lnSpc>
                <a:spcPct val="115000"/>
              </a:lnSpc>
              <a:spcBef>
                <a:spcPts val="100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Three Children: </a:t>
            </a:r>
            <a:r>
              <a:rPr b="1" lang="en" sz="1800" u="sng">
                <a:solidFill>
                  <a:srgbClr val="366092"/>
                </a:solidFill>
                <a:latin typeface="Public Sans"/>
                <a:ea typeface="Public Sans"/>
                <a:cs typeface="Public Sans"/>
                <a:sym typeface="Public Sans"/>
              </a:rPr>
              <a:t>$7,430</a:t>
            </a:r>
            <a:r>
              <a:rPr lang="en" sz="1800">
                <a:solidFill>
                  <a:srgbClr val="366092"/>
                </a:solidFill>
                <a:latin typeface="Public Sans"/>
                <a:ea typeface="Public Sans"/>
                <a:cs typeface="Public Sans"/>
                <a:sym typeface="Public Sans"/>
              </a:rPr>
              <a:t> from EITC and </a:t>
            </a:r>
            <a:r>
              <a:rPr b="1" lang="en" sz="1800" u="sng">
                <a:solidFill>
                  <a:srgbClr val="366092"/>
                </a:solidFill>
                <a:latin typeface="Public Sans"/>
                <a:ea typeface="Public Sans"/>
                <a:cs typeface="Public Sans"/>
                <a:sym typeface="Public Sans"/>
              </a:rPr>
              <a:t>$1,800</a:t>
            </a:r>
            <a:r>
              <a:rPr lang="en" sz="1800">
                <a:solidFill>
                  <a:srgbClr val="366092"/>
                </a:solidFill>
                <a:latin typeface="Public Sans"/>
                <a:ea typeface="Public Sans"/>
                <a:cs typeface="Public Sans"/>
                <a:sym typeface="Public Sans"/>
              </a:rPr>
              <a:t> from Additional Tax Credit</a:t>
            </a:r>
            <a:endParaRPr sz="1800">
              <a:solidFill>
                <a:srgbClr val="366092"/>
              </a:solidFill>
              <a:latin typeface="Public Sans"/>
              <a:ea typeface="Public Sans"/>
              <a:cs typeface="Public Sans"/>
              <a:sym typeface="Public Sans"/>
            </a:endParaRPr>
          </a:p>
          <a:p>
            <a:pPr indent="0" lvl="0" marL="457200" rtl="0" algn="l">
              <a:lnSpc>
                <a:spcPct val="150000"/>
              </a:lnSpc>
              <a:spcBef>
                <a:spcPts val="1000"/>
              </a:spcBef>
              <a:spcAft>
                <a:spcPts val="0"/>
              </a:spcAft>
              <a:buNone/>
            </a:pPr>
            <a:r>
              <a:t/>
            </a:r>
            <a:endParaRPr sz="1800">
              <a:solidFill>
                <a:srgbClr val="366092"/>
              </a:solidFill>
              <a:latin typeface="Public Sans"/>
              <a:ea typeface="Public Sans"/>
              <a:cs typeface="Public Sans"/>
              <a:sym typeface="Public Sans"/>
            </a:endParaRPr>
          </a:p>
          <a:p>
            <a:pPr indent="0" lvl="0" marL="0" rtl="0" algn="l">
              <a:spcBef>
                <a:spcPts val="0"/>
              </a:spcBef>
              <a:spcAft>
                <a:spcPts val="0"/>
              </a:spcAft>
              <a:buNone/>
            </a:pPr>
            <a:r>
              <a:rPr i="1" lang="en" sz="1800">
                <a:solidFill>
                  <a:srgbClr val="366092"/>
                </a:solidFill>
                <a:latin typeface="Public Sans"/>
                <a:ea typeface="Public Sans"/>
                <a:cs typeface="Public Sans"/>
                <a:sym typeface="Public Sans"/>
              </a:rPr>
              <a:t>And that’s only </a:t>
            </a:r>
            <a:r>
              <a:rPr i="1" lang="en" sz="1800">
                <a:solidFill>
                  <a:srgbClr val="366092"/>
                </a:solidFill>
                <a:latin typeface="Public Sans"/>
                <a:ea typeface="Public Sans"/>
                <a:cs typeface="Public Sans"/>
                <a:sym typeface="Public Sans"/>
              </a:rPr>
              <a:t>federal</a:t>
            </a:r>
            <a:r>
              <a:rPr i="1" lang="en" sz="1800">
                <a:solidFill>
                  <a:srgbClr val="366092"/>
                </a:solidFill>
                <a:latin typeface="Public Sans"/>
                <a:ea typeface="Public Sans"/>
                <a:cs typeface="Public Sans"/>
                <a:sym typeface="Public Sans"/>
              </a:rPr>
              <a:t> credits – CA credits provide even  more!</a:t>
            </a:r>
            <a:r>
              <a:rPr i="1" lang="en" sz="1800">
                <a:solidFill>
                  <a:srgbClr val="366092"/>
                </a:solidFill>
                <a:latin typeface="Public Sans"/>
                <a:ea typeface="Public Sans"/>
                <a:cs typeface="Public Sans"/>
                <a:sym typeface="Public Sans"/>
              </a:rPr>
              <a:t>	</a:t>
            </a:r>
            <a:endParaRPr i="1" sz="1800">
              <a:solidFill>
                <a:srgbClr val="366092"/>
              </a:solidFill>
              <a:latin typeface="Public Sans"/>
              <a:ea typeface="Public Sans"/>
              <a:cs typeface="Public Sans"/>
              <a:sym typeface="Public Sans"/>
            </a:endParaRPr>
          </a:p>
        </p:txBody>
      </p:sp>
      <p:sp>
        <p:nvSpPr>
          <p:cNvPr id="291" name="Google Shape;291;p43"/>
          <p:cNvSpPr txBox="1"/>
          <p:nvPr/>
        </p:nvSpPr>
        <p:spPr>
          <a:xfrm>
            <a:off x="201375" y="115075"/>
            <a:ext cx="8612700" cy="6501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900">
                <a:solidFill>
                  <a:srgbClr val="143961"/>
                </a:solidFill>
                <a:latin typeface="DM Serif Display"/>
                <a:ea typeface="DM Serif Display"/>
                <a:cs typeface="DM Serif Display"/>
                <a:sym typeface="DM Serif Display"/>
              </a:rPr>
              <a:t>Consider someone who “Made Too Little To File”</a:t>
            </a:r>
            <a:endParaRPr b="1" sz="2900">
              <a:solidFill>
                <a:srgbClr val="143961"/>
              </a:solidFill>
              <a:latin typeface="DM Serif Display"/>
              <a:ea typeface="DM Serif Display"/>
              <a:cs typeface="DM Serif Display"/>
              <a:sym typeface="DM Serif Display"/>
            </a:endParaRPr>
          </a:p>
        </p:txBody>
      </p:sp>
      <p:pic>
        <p:nvPicPr>
          <p:cNvPr id="292" name="Google Shape;292;p43"/>
          <p:cNvPicPr preferRelativeResize="0"/>
          <p:nvPr/>
        </p:nvPicPr>
        <p:blipFill rotWithShape="1">
          <a:blip r:embed="rId3">
            <a:alphaModFix/>
          </a:blip>
          <a:srcRect b="0" l="28332" r="7695" t="0"/>
          <a:stretch/>
        </p:blipFill>
        <p:spPr>
          <a:xfrm>
            <a:off x="5482475" y="799150"/>
            <a:ext cx="3378701" cy="3757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E4"/>
        </a:solidFill>
      </p:bgPr>
    </p:bg>
    <p:spTree>
      <p:nvGrpSpPr>
        <p:cNvPr id="296" name="Shape 296"/>
        <p:cNvGrpSpPr/>
        <p:nvPr/>
      </p:nvGrpSpPr>
      <p:grpSpPr>
        <a:xfrm>
          <a:off x="0" y="0"/>
          <a:ext cx="0" cy="0"/>
          <a:chOff x="0" y="0"/>
          <a:chExt cx="0" cy="0"/>
        </a:xfrm>
      </p:grpSpPr>
      <p:sp>
        <p:nvSpPr>
          <p:cNvPr id="297" name="Google Shape;297;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98" name="Google Shape;298;p44"/>
          <p:cNvSpPr txBox="1"/>
          <p:nvPr/>
        </p:nvSpPr>
        <p:spPr>
          <a:xfrm>
            <a:off x="235875" y="992725"/>
            <a:ext cx="8543700" cy="367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366092"/>
                </a:solidFill>
                <a:latin typeface="Public Sans"/>
                <a:ea typeface="Public Sans"/>
                <a:cs typeface="Public Sans"/>
                <a:sym typeface="Public Sans"/>
              </a:rPr>
              <a:t>Many taxpayers do not file, but that means they could be missing out on thousands of dollars:</a:t>
            </a:r>
            <a:endParaRPr sz="1800">
              <a:solidFill>
                <a:srgbClr val="366092"/>
              </a:solidFill>
              <a:latin typeface="Public Sans"/>
              <a:ea typeface="Public Sans"/>
              <a:cs typeface="Public Sans"/>
              <a:sym typeface="Public Sans"/>
            </a:endParaRPr>
          </a:p>
          <a:p>
            <a:pPr indent="-342900" lvl="0" marL="457200" rtl="0" algn="l">
              <a:spcBef>
                <a:spcPts val="100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Individuals utilizing public benefits (misinformation about this!)</a:t>
            </a:r>
            <a:endParaRPr sz="1800">
              <a:solidFill>
                <a:srgbClr val="366092"/>
              </a:solidFill>
              <a:latin typeface="Public Sans"/>
              <a:ea typeface="Public Sans"/>
              <a:cs typeface="Public Sans"/>
              <a:sym typeface="Public Sans"/>
            </a:endParaRPr>
          </a:p>
          <a:p>
            <a:pPr indent="-342900" lvl="0" marL="457200" rtl="0" algn="l">
              <a:spcBef>
                <a:spcPts val="100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Part-time workers or seasonal workers </a:t>
            </a:r>
            <a:endParaRPr sz="1800">
              <a:solidFill>
                <a:srgbClr val="366092"/>
              </a:solidFill>
              <a:latin typeface="Public Sans"/>
              <a:ea typeface="Public Sans"/>
              <a:cs typeface="Public Sans"/>
              <a:sym typeface="Public Sans"/>
            </a:endParaRPr>
          </a:p>
          <a:p>
            <a:pPr indent="-342900" lvl="0" marL="457200" rtl="0" algn="l">
              <a:spcBef>
                <a:spcPts val="100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Earn cash or “money under the table”</a:t>
            </a:r>
            <a:endParaRPr sz="1800">
              <a:solidFill>
                <a:srgbClr val="366092"/>
              </a:solidFill>
              <a:latin typeface="Public Sans"/>
              <a:ea typeface="Public Sans"/>
              <a:cs typeface="Public Sans"/>
              <a:sym typeface="Public Sans"/>
            </a:endParaRPr>
          </a:p>
          <a:p>
            <a:pPr indent="-342900" lvl="0" marL="457200" rtl="0" algn="l">
              <a:spcBef>
                <a:spcPts val="100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Missed the “deadline” and may not know they can file late (if not required to file, there is no deadline)</a:t>
            </a:r>
            <a:endParaRPr sz="1800">
              <a:solidFill>
                <a:srgbClr val="366092"/>
              </a:solidFill>
              <a:latin typeface="Public Sans"/>
              <a:ea typeface="Public Sans"/>
              <a:cs typeface="Public Sans"/>
              <a:sym typeface="Public Sans"/>
            </a:endParaRPr>
          </a:p>
          <a:p>
            <a:pPr indent="-342900" lvl="0" marL="457200" rtl="0" algn="l">
              <a:spcBef>
                <a:spcPts val="100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Unhoused, gig workers, young adults</a:t>
            </a:r>
            <a:endParaRPr sz="1800">
              <a:solidFill>
                <a:srgbClr val="366092"/>
              </a:solidFill>
              <a:latin typeface="Public Sans"/>
              <a:ea typeface="Public Sans"/>
              <a:cs typeface="Public Sans"/>
              <a:sym typeface="Public Sans"/>
            </a:endParaRPr>
          </a:p>
          <a:p>
            <a:pPr indent="-342900" lvl="0" marL="457200" rtl="0" algn="l">
              <a:spcBef>
                <a:spcPts val="100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Undocumented workers</a:t>
            </a:r>
            <a:endParaRPr sz="1800">
              <a:solidFill>
                <a:srgbClr val="366092"/>
              </a:solidFill>
              <a:latin typeface="Public Sans"/>
              <a:ea typeface="Public Sans"/>
              <a:cs typeface="Public Sans"/>
              <a:sym typeface="Public Sans"/>
            </a:endParaRPr>
          </a:p>
          <a:p>
            <a:pPr indent="-342900" lvl="0" marL="457200" rtl="0" algn="l">
              <a:spcBef>
                <a:spcPts val="100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Made “too little to file”</a:t>
            </a:r>
            <a:endParaRPr sz="1800">
              <a:solidFill>
                <a:srgbClr val="366092"/>
              </a:solidFill>
              <a:latin typeface="Public Sans"/>
              <a:ea typeface="Public Sans"/>
              <a:cs typeface="Public Sans"/>
              <a:sym typeface="Public Sans"/>
            </a:endParaRPr>
          </a:p>
          <a:p>
            <a:pPr indent="0" lvl="0" marL="457200" rtl="0" algn="l">
              <a:spcBef>
                <a:spcPts val="0"/>
              </a:spcBef>
              <a:spcAft>
                <a:spcPts val="0"/>
              </a:spcAft>
              <a:buNone/>
            </a:pPr>
            <a:r>
              <a:rPr lang="en" sz="1800">
                <a:solidFill>
                  <a:srgbClr val="366092"/>
                </a:solidFill>
                <a:latin typeface="Public Sans"/>
                <a:ea typeface="Public Sans"/>
                <a:cs typeface="Public Sans"/>
                <a:sym typeface="Public Sans"/>
              </a:rPr>
              <a:t>					</a:t>
            </a:r>
            <a:endParaRPr sz="1800">
              <a:solidFill>
                <a:srgbClr val="366092"/>
              </a:solidFill>
              <a:latin typeface="Public Sans"/>
              <a:ea typeface="Public Sans"/>
              <a:cs typeface="Public Sans"/>
              <a:sym typeface="Public Sans"/>
            </a:endParaRPr>
          </a:p>
        </p:txBody>
      </p:sp>
      <p:sp>
        <p:nvSpPr>
          <p:cNvPr id="299" name="Google Shape;299;p44"/>
          <p:cNvSpPr txBox="1"/>
          <p:nvPr/>
        </p:nvSpPr>
        <p:spPr>
          <a:xfrm>
            <a:off x="201375" y="115075"/>
            <a:ext cx="8612700" cy="6501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900">
                <a:solidFill>
                  <a:srgbClr val="143961"/>
                </a:solidFill>
                <a:latin typeface="DM Serif Display"/>
                <a:ea typeface="DM Serif Display"/>
                <a:cs typeface="DM Serif Display"/>
                <a:sym typeface="DM Serif Display"/>
              </a:rPr>
              <a:t>Targeting “Non-Filers”?</a:t>
            </a:r>
            <a:endParaRPr b="1" sz="2900">
              <a:solidFill>
                <a:srgbClr val="143961"/>
              </a:solidFill>
              <a:latin typeface="DM Serif Display"/>
              <a:ea typeface="DM Serif Display"/>
              <a:cs typeface="DM Serif Display"/>
              <a:sym typeface="DM Serif Display"/>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4F2E4"/>
        </a:solidFill>
      </p:bgPr>
    </p:bg>
    <p:spTree>
      <p:nvGrpSpPr>
        <p:cNvPr id="303" name="Shape 303"/>
        <p:cNvGrpSpPr/>
        <p:nvPr/>
      </p:nvGrpSpPr>
      <p:grpSpPr>
        <a:xfrm>
          <a:off x="0" y="0"/>
          <a:ext cx="0" cy="0"/>
          <a:chOff x="0" y="0"/>
          <a:chExt cx="0" cy="0"/>
        </a:xfrm>
      </p:grpSpPr>
      <p:sp>
        <p:nvSpPr>
          <p:cNvPr id="304" name="Google Shape;304;p45"/>
          <p:cNvSpPr txBox="1"/>
          <p:nvPr>
            <p:ph idx="1" type="body"/>
          </p:nvPr>
        </p:nvSpPr>
        <p:spPr>
          <a:xfrm>
            <a:off x="157800" y="822725"/>
            <a:ext cx="8828400" cy="3926700"/>
          </a:xfrm>
          <a:prstGeom prst="rect">
            <a:avLst/>
          </a:prstGeom>
          <a:noFill/>
          <a:ln>
            <a:noFill/>
          </a:ln>
        </p:spPr>
        <p:txBody>
          <a:bodyPr anchorCtr="0" anchor="t" bIns="0" lIns="0" spcFirstLastPara="1" rIns="0" wrap="square" tIns="6350">
            <a:spAutoFit/>
          </a:bodyPr>
          <a:lstStyle/>
          <a:p>
            <a:pPr indent="-336550" lvl="0" marL="457200" marR="635000" rtl="0" algn="l">
              <a:lnSpc>
                <a:spcPct val="129899"/>
              </a:lnSpc>
              <a:spcBef>
                <a:spcPts val="0"/>
              </a:spcBef>
              <a:spcAft>
                <a:spcPts val="0"/>
              </a:spcAft>
              <a:buClr>
                <a:srgbClr val="366092"/>
              </a:buClr>
              <a:buSzPts val="1700"/>
              <a:buFont typeface="Public Sans"/>
              <a:buChar char="●"/>
            </a:pPr>
            <a:r>
              <a:rPr lang="en" sz="1700">
                <a:solidFill>
                  <a:srgbClr val="366092"/>
                </a:solidFill>
                <a:latin typeface="Public Sans"/>
                <a:ea typeface="Public Sans"/>
                <a:cs typeface="Public Sans"/>
                <a:sym typeface="Public Sans"/>
              </a:rPr>
              <a:t>Your clients may make too little to have to file. </a:t>
            </a:r>
            <a:endParaRPr sz="1700">
              <a:solidFill>
                <a:srgbClr val="366092"/>
              </a:solidFill>
              <a:latin typeface="Public Sans"/>
              <a:ea typeface="Public Sans"/>
              <a:cs typeface="Public Sans"/>
              <a:sym typeface="Public Sans"/>
            </a:endParaRPr>
          </a:p>
          <a:p>
            <a:pPr indent="-323850" lvl="1" marL="914400" marR="635000" rtl="0" algn="l">
              <a:lnSpc>
                <a:spcPct val="129899"/>
              </a:lnSpc>
              <a:spcBef>
                <a:spcPts val="0"/>
              </a:spcBef>
              <a:spcAft>
                <a:spcPts val="0"/>
              </a:spcAft>
              <a:buClr>
                <a:srgbClr val="366092"/>
              </a:buClr>
              <a:buSzPts val="1500"/>
              <a:buFont typeface="Public Sans"/>
              <a:buChar char="○"/>
            </a:pPr>
            <a:r>
              <a:rPr lang="en" sz="1500">
                <a:solidFill>
                  <a:srgbClr val="366092"/>
                </a:solidFill>
                <a:latin typeface="Public Sans"/>
                <a:ea typeface="Public Sans"/>
                <a:cs typeface="Public Sans"/>
                <a:sym typeface="Public Sans"/>
              </a:rPr>
              <a:t>These individuals are usually owed large refunds!</a:t>
            </a:r>
            <a:endParaRPr sz="1500">
              <a:solidFill>
                <a:srgbClr val="366092"/>
              </a:solidFill>
              <a:latin typeface="Public Sans"/>
              <a:ea typeface="Public Sans"/>
              <a:cs typeface="Public Sans"/>
              <a:sym typeface="Public Sans"/>
            </a:endParaRPr>
          </a:p>
          <a:p>
            <a:pPr indent="0" lvl="0" marL="914400" marR="635000" rtl="0" algn="l">
              <a:lnSpc>
                <a:spcPct val="129899"/>
              </a:lnSpc>
              <a:spcBef>
                <a:spcPts val="0"/>
              </a:spcBef>
              <a:spcAft>
                <a:spcPts val="0"/>
              </a:spcAft>
              <a:buNone/>
            </a:pPr>
            <a:r>
              <a:t/>
            </a:r>
            <a:endParaRPr sz="700">
              <a:solidFill>
                <a:srgbClr val="366092"/>
              </a:solidFill>
              <a:latin typeface="Public Sans"/>
              <a:ea typeface="Public Sans"/>
              <a:cs typeface="Public Sans"/>
              <a:sym typeface="Public Sans"/>
            </a:endParaRPr>
          </a:p>
          <a:p>
            <a:pPr indent="-336550" lvl="0" marL="457200" marR="1270000" rtl="0" algn="l">
              <a:lnSpc>
                <a:spcPct val="129899"/>
              </a:lnSpc>
              <a:spcBef>
                <a:spcPts val="0"/>
              </a:spcBef>
              <a:spcAft>
                <a:spcPts val="0"/>
              </a:spcAft>
              <a:buClr>
                <a:srgbClr val="366092"/>
              </a:buClr>
              <a:buSzPts val="1700"/>
              <a:buFont typeface="Public Sans"/>
              <a:buChar char="●"/>
            </a:pPr>
            <a:r>
              <a:rPr lang="en" sz="1700">
                <a:solidFill>
                  <a:srgbClr val="366092"/>
                </a:solidFill>
                <a:latin typeface="Public Sans"/>
                <a:ea typeface="Public Sans"/>
                <a:cs typeface="Public Sans"/>
                <a:sym typeface="Public Sans"/>
              </a:rPr>
              <a:t>Tax refunds are not considered income and do not impact your qualifications for public benefits.</a:t>
            </a:r>
            <a:endParaRPr sz="1700">
              <a:solidFill>
                <a:srgbClr val="366092"/>
              </a:solidFill>
              <a:latin typeface="Public Sans"/>
              <a:ea typeface="Public Sans"/>
              <a:cs typeface="Public Sans"/>
              <a:sym typeface="Public Sans"/>
            </a:endParaRPr>
          </a:p>
          <a:p>
            <a:pPr indent="-323850" lvl="1" marL="914400" marR="1270000" rtl="0" algn="l">
              <a:lnSpc>
                <a:spcPct val="129899"/>
              </a:lnSpc>
              <a:spcBef>
                <a:spcPts val="0"/>
              </a:spcBef>
              <a:spcAft>
                <a:spcPts val="0"/>
              </a:spcAft>
              <a:buClr>
                <a:srgbClr val="366092"/>
              </a:buClr>
              <a:buSzPts val="1500"/>
              <a:buFont typeface="Public Sans"/>
              <a:buChar char="○"/>
            </a:pPr>
            <a:r>
              <a:rPr lang="en" sz="1500">
                <a:solidFill>
                  <a:srgbClr val="366092"/>
                </a:solidFill>
                <a:latin typeface="Public Sans"/>
                <a:ea typeface="Public Sans"/>
                <a:cs typeface="Public Sans"/>
                <a:sym typeface="Public Sans"/>
              </a:rPr>
              <a:t>Benefits like SSI, CalFresh, CalWorks, General Relief, etc. are not income. </a:t>
            </a:r>
            <a:endParaRPr sz="1500">
              <a:solidFill>
                <a:srgbClr val="366092"/>
              </a:solidFill>
              <a:latin typeface="Public Sans"/>
              <a:ea typeface="Public Sans"/>
              <a:cs typeface="Public Sans"/>
              <a:sym typeface="Public Sans"/>
            </a:endParaRPr>
          </a:p>
          <a:p>
            <a:pPr indent="-323850" lvl="1" marL="914400" marR="1270000" rtl="0" algn="l">
              <a:lnSpc>
                <a:spcPct val="115000"/>
              </a:lnSpc>
              <a:spcBef>
                <a:spcPts val="0"/>
              </a:spcBef>
              <a:spcAft>
                <a:spcPts val="0"/>
              </a:spcAft>
              <a:buClr>
                <a:srgbClr val="366092"/>
              </a:buClr>
              <a:buSzPts val="1500"/>
              <a:buFont typeface="Public Sans"/>
              <a:buChar char="○"/>
            </a:pPr>
            <a:r>
              <a:rPr lang="en" sz="1500">
                <a:solidFill>
                  <a:srgbClr val="366092"/>
                </a:solidFill>
                <a:latin typeface="Public Sans"/>
                <a:ea typeface="Public Sans"/>
                <a:cs typeface="Public Sans"/>
                <a:sym typeface="Public Sans"/>
              </a:rPr>
              <a:t>You do not need to report these on  your tax return. </a:t>
            </a:r>
            <a:endParaRPr sz="1500">
              <a:solidFill>
                <a:srgbClr val="366092"/>
              </a:solidFill>
              <a:latin typeface="Public Sans"/>
              <a:ea typeface="Public Sans"/>
              <a:cs typeface="Public Sans"/>
              <a:sym typeface="Public Sans"/>
            </a:endParaRPr>
          </a:p>
          <a:p>
            <a:pPr indent="-336550" lvl="0" marL="457200" marR="0" rtl="0" algn="l">
              <a:lnSpc>
                <a:spcPct val="129899"/>
              </a:lnSpc>
              <a:spcBef>
                <a:spcPts val="1000"/>
              </a:spcBef>
              <a:spcAft>
                <a:spcPts val="0"/>
              </a:spcAft>
              <a:buClr>
                <a:srgbClr val="366092"/>
              </a:buClr>
              <a:buSzPts val="1700"/>
              <a:buFont typeface="Public Sans"/>
              <a:buChar char="●"/>
            </a:pPr>
            <a:r>
              <a:rPr lang="en" sz="1700">
                <a:solidFill>
                  <a:srgbClr val="366092"/>
                </a:solidFill>
                <a:latin typeface="Public Sans"/>
                <a:ea typeface="Public Sans"/>
                <a:cs typeface="Public Sans"/>
                <a:sym typeface="Public Sans"/>
              </a:rPr>
              <a:t>Missed a tax year? </a:t>
            </a:r>
            <a:endParaRPr sz="1700">
              <a:solidFill>
                <a:srgbClr val="366092"/>
              </a:solidFill>
              <a:latin typeface="Public Sans"/>
              <a:ea typeface="Public Sans"/>
              <a:cs typeface="Public Sans"/>
              <a:sym typeface="Public Sans"/>
            </a:endParaRPr>
          </a:p>
          <a:p>
            <a:pPr indent="-323850" lvl="1" marL="914400" marR="0" rtl="0" algn="l">
              <a:lnSpc>
                <a:spcPct val="129899"/>
              </a:lnSpc>
              <a:spcBef>
                <a:spcPts val="1000"/>
              </a:spcBef>
              <a:spcAft>
                <a:spcPts val="0"/>
              </a:spcAft>
              <a:buClr>
                <a:srgbClr val="366092"/>
              </a:buClr>
              <a:buSzPts val="1500"/>
              <a:buFont typeface="Public Sans"/>
              <a:buChar char="○"/>
            </a:pPr>
            <a:r>
              <a:rPr lang="en" sz="1500">
                <a:solidFill>
                  <a:srgbClr val="366092"/>
                </a:solidFill>
                <a:latin typeface="Public Sans"/>
                <a:ea typeface="Public Sans"/>
                <a:cs typeface="Public Sans"/>
                <a:sym typeface="Public Sans"/>
              </a:rPr>
              <a:t>You can claim any refund up to 3 years after the filing deadline.</a:t>
            </a:r>
            <a:endParaRPr sz="1500">
              <a:solidFill>
                <a:srgbClr val="366092"/>
              </a:solidFill>
              <a:latin typeface="Public Sans"/>
              <a:ea typeface="Public Sans"/>
              <a:cs typeface="Public Sans"/>
              <a:sym typeface="Public Sans"/>
            </a:endParaRPr>
          </a:p>
          <a:p>
            <a:pPr indent="-336550" lvl="0" marL="457200" marR="1206500" rtl="0" algn="l">
              <a:lnSpc>
                <a:spcPct val="129899"/>
              </a:lnSpc>
              <a:spcBef>
                <a:spcPts val="1000"/>
              </a:spcBef>
              <a:spcAft>
                <a:spcPts val="0"/>
              </a:spcAft>
              <a:buClr>
                <a:srgbClr val="366092"/>
              </a:buClr>
              <a:buSzPts val="1700"/>
              <a:buFont typeface="Public Sans"/>
              <a:buChar char="●"/>
            </a:pPr>
            <a:r>
              <a:rPr lang="en" sz="1700">
                <a:solidFill>
                  <a:srgbClr val="366092"/>
                </a:solidFill>
                <a:latin typeface="Public Sans"/>
                <a:ea typeface="Public Sans"/>
                <a:cs typeface="Public Sans"/>
                <a:sym typeface="Public Sans"/>
              </a:rPr>
              <a:t>I</a:t>
            </a:r>
            <a:r>
              <a:rPr lang="en" sz="1700">
                <a:solidFill>
                  <a:srgbClr val="366092"/>
                </a:solidFill>
                <a:latin typeface="Public Sans"/>
                <a:ea typeface="Public Sans"/>
                <a:cs typeface="Public Sans"/>
                <a:sym typeface="Public Sans"/>
              </a:rPr>
              <a:t>mmigrants can file their taxes and claim credits.</a:t>
            </a:r>
            <a:endParaRPr sz="1700">
              <a:solidFill>
                <a:srgbClr val="366092"/>
              </a:solidFill>
              <a:latin typeface="Public Sans"/>
              <a:ea typeface="Public Sans"/>
              <a:cs typeface="Public Sans"/>
              <a:sym typeface="Public Sans"/>
            </a:endParaRPr>
          </a:p>
          <a:p>
            <a:pPr indent="-323850" lvl="1" marL="914400" marR="1206500" rtl="0" algn="l">
              <a:lnSpc>
                <a:spcPct val="129899"/>
              </a:lnSpc>
              <a:spcBef>
                <a:spcPts val="0"/>
              </a:spcBef>
              <a:spcAft>
                <a:spcPts val="0"/>
              </a:spcAft>
              <a:buClr>
                <a:srgbClr val="366092"/>
              </a:buClr>
              <a:buSzPts val="1500"/>
              <a:buFont typeface="Public Sans"/>
              <a:buChar char="○"/>
            </a:pPr>
            <a:r>
              <a:rPr lang="en" sz="1500">
                <a:solidFill>
                  <a:srgbClr val="366092"/>
                </a:solidFill>
                <a:latin typeface="Public Sans"/>
                <a:ea typeface="Public Sans"/>
                <a:cs typeface="Public Sans"/>
                <a:sym typeface="Public Sans"/>
              </a:rPr>
              <a:t>Tax refunds do not count as Public Charge for immigration.</a:t>
            </a:r>
            <a:endParaRPr sz="1500">
              <a:solidFill>
                <a:srgbClr val="366092"/>
              </a:solidFill>
              <a:latin typeface="Public Sans"/>
              <a:ea typeface="Public Sans"/>
              <a:cs typeface="Public Sans"/>
              <a:sym typeface="Public Sans"/>
            </a:endParaRPr>
          </a:p>
          <a:p>
            <a:pPr indent="-323850" lvl="1" marL="914400" marR="1206500" rtl="0" algn="l">
              <a:lnSpc>
                <a:spcPct val="129899"/>
              </a:lnSpc>
              <a:spcBef>
                <a:spcPts val="0"/>
              </a:spcBef>
              <a:spcAft>
                <a:spcPts val="0"/>
              </a:spcAft>
              <a:buClr>
                <a:srgbClr val="366092"/>
              </a:buClr>
              <a:buSzPts val="1500"/>
              <a:buFont typeface="Public Sans"/>
              <a:buChar char="○"/>
            </a:pPr>
            <a:r>
              <a:rPr lang="en" sz="1500">
                <a:solidFill>
                  <a:srgbClr val="366092"/>
                </a:solidFill>
                <a:latin typeface="Public Sans"/>
                <a:ea typeface="Public Sans"/>
                <a:cs typeface="Public Sans"/>
                <a:sym typeface="Public Sans"/>
              </a:rPr>
              <a:t>Filing taxes can actually help your immigration process.</a:t>
            </a:r>
            <a:endParaRPr sz="1500">
              <a:solidFill>
                <a:srgbClr val="366092"/>
              </a:solidFill>
              <a:latin typeface="Public Sans"/>
              <a:ea typeface="Public Sans"/>
              <a:cs typeface="Public Sans"/>
              <a:sym typeface="Public Sans"/>
            </a:endParaRPr>
          </a:p>
        </p:txBody>
      </p:sp>
      <p:sp>
        <p:nvSpPr>
          <p:cNvPr id="305" name="Google Shape;305;p45"/>
          <p:cNvSpPr txBox="1"/>
          <p:nvPr/>
        </p:nvSpPr>
        <p:spPr>
          <a:xfrm>
            <a:off x="210000" y="28786"/>
            <a:ext cx="8724000" cy="605400"/>
          </a:xfrm>
          <a:prstGeom prst="rect">
            <a:avLst/>
          </a:prstGeom>
          <a:solidFill>
            <a:schemeClr val="accent1"/>
          </a:solidFill>
          <a:ln>
            <a:noFill/>
          </a:ln>
        </p:spPr>
        <p:txBody>
          <a:bodyPr anchorCtr="0" anchor="ctr" bIns="91425" lIns="91425" spcFirstLastPara="1" rIns="91425" wrap="square" tIns="91425">
            <a:normAutofit fontScale="25000" lnSpcReduction="20000"/>
          </a:bodyPr>
          <a:lstStyle/>
          <a:p>
            <a:pPr indent="0" lvl="0" marL="0" rtl="0" algn="ctr">
              <a:spcBef>
                <a:spcPts val="0"/>
              </a:spcBef>
              <a:spcAft>
                <a:spcPts val="0"/>
              </a:spcAft>
              <a:buNone/>
            </a:pPr>
            <a:r>
              <a:t/>
            </a:r>
            <a:endParaRPr b="1" sz="1800">
              <a:solidFill>
                <a:srgbClr val="143961"/>
              </a:solidFill>
            </a:endParaRPr>
          </a:p>
          <a:p>
            <a:pPr indent="0" lvl="0" marL="0" rtl="0" algn="ctr">
              <a:spcBef>
                <a:spcPts val="0"/>
              </a:spcBef>
              <a:spcAft>
                <a:spcPts val="0"/>
              </a:spcAft>
              <a:buNone/>
            </a:pPr>
            <a:r>
              <a:rPr b="1" lang="en" sz="9600">
                <a:solidFill>
                  <a:srgbClr val="143961"/>
                </a:solidFill>
                <a:latin typeface="DM Serif Display"/>
                <a:ea typeface="DM Serif Display"/>
                <a:cs typeface="DM Serif Display"/>
                <a:sym typeface="DM Serif Display"/>
              </a:rPr>
              <a:t>Misconceptions from “Non-Filers”</a:t>
            </a:r>
            <a:endParaRPr sz="9600">
              <a:solidFill>
                <a:schemeClr val="dk2"/>
              </a:solidFill>
              <a:latin typeface="DM Serif Display"/>
              <a:ea typeface="DM Serif Display"/>
              <a:cs typeface="DM Serif Display"/>
              <a:sym typeface="DM Serif Display"/>
            </a:endParaRPr>
          </a:p>
          <a:p>
            <a:pPr indent="0" lvl="0" marL="0" rtl="0" algn="l">
              <a:spcBef>
                <a:spcPts val="0"/>
              </a:spcBef>
              <a:spcAft>
                <a:spcPts val="0"/>
              </a:spcAft>
              <a:buNone/>
            </a:pPr>
            <a:r>
              <a:t/>
            </a:r>
            <a:endParaRPr sz="26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4F2E4"/>
        </a:solidFill>
      </p:bgPr>
    </p:bg>
    <p:spTree>
      <p:nvGrpSpPr>
        <p:cNvPr id="309" name="Shape 309"/>
        <p:cNvGrpSpPr/>
        <p:nvPr/>
      </p:nvGrpSpPr>
      <p:grpSpPr>
        <a:xfrm>
          <a:off x="0" y="0"/>
          <a:ext cx="0" cy="0"/>
          <a:chOff x="0" y="0"/>
          <a:chExt cx="0" cy="0"/>
        </a:xfrm>
      </p:grpSpPr>
      <p:sp>
        <p:nvSpPr>
          <p:cNvPr id="310" name="Google Shape;310;p46"/>
          <p:cNvSpPr txBox="1"/>
          <p:nvPr>
            <p:ph idx="1" type="body"/>
          </p:nvPr>
        </p:nvSpPr>
        <p:spPr>
          <a:xfrm>
            <a:off x="157800" y="719175"/>
            <a:ext cx="8828400" cy="3507300"/>
          </a:xfrm>
          <a:prstGeom prst="rect">
            <a:avLst/>
          </a:prstGeom>
          <a:noFill/>
          <a:ln>
            <a:noFill/>
          </a:ln>
        </p:spPr>
        <p:txBody>
          <a:bodyPr anchorCtr="0" anchor="t" bIns="0" lIns="0" spcFirstLastPara="1" rIns="0" wrap="square" tIns="6350">
            <a:spAutoFit/>
          </a:bodyPr>
          <a:lstStyle/>
          <a:p>
            <a:pPr indent="-336550" lvl="0" marL="457200" marR="635000" rtl="0" algn="l">
              <a:lnSpc>
                <a:spcPct val="129899"/>
              </a:lnSpc>
              <a:spcBef>
                <a:spcPts val="0"/>
              </a:spcBef>
              <a:spcAft>
                <a:spcPts val="0"/>
              </a:spcAft>
              <a:buClr>
                <a:srgbClr val="366092"/>
              </a:buClr>
              <a:buSzPts val="1700"/>
              <a:buFont typeface="Public Sans"/>
              <a:buChar char="●"/>
            </a:pPr>
            <a:r>
              <a:rPr lang="en" sz="1700">
                <a:solidFill>
                  <a:srgbClr val="366092"/>
                </a:solidFill>
                <a:latin typeface="Public Sans"/>
                <a:ea typeface="Public Sans"/>
                <a:cs typeface="Public Sans"/>
                <a:sym typeface="Public Sans"/>
              </a:rPr>
              <a:t>To file federal tax returns, pay any tax owed or request an extension, the deadline to file is </a:t>
            </a:r>
            <a:r>
              <a:rPr b="1" i="1" lang="en" sz="1700">
                <a:solidFill>
                  <a:srgbClr val="366092"/>
                </a:solidFill>
                <a:latin typeface="Public Sans"/>
                <a:ea typeface="Public Sans"/>
                <a:cs typeface="Public Sans"/>
                <a:sym typeface="Public Sans"/>
              </a:rPr>
              <a:t>Monday, April 15.</a:t>
            </a:r>
            <a:endParaRPr b="1" i="1" sz="1700">
              <a:solidFill>
                <a:srgbClr val="366092"/>
              </a:solidFill>
              <a:latin typeface="Public Sans"/>
              <a:ea typeface="Public Sans"/>
              <a:cs typeface="Public Sans"/>
              <a:sym typeface="Public Sans"/>
            </a:endParaRPr>
          </a:p>
          <a:p>
            <a:pPr indent="0" lvl="0" marL="457200" marR="635000" rtl="0" algn="l">
              <a:lnSpc>
                <a:spcPct val="129899"/>
              </a:lnSpc>
              <a:spcBef>
                <a:spcPts val="0"/>
              </a:spcBef>
              <a:spcAft>
                <a:spcPts val="0"/>
              </a:spcAft>
              <a:buNone/>
            </a:pPr>
            <a:r>
              <a:t/>
            </a:r>
            <a:endParaRPr b="1" i="1" sz="800">
              <a:solidFill>
                <a:srgbClr val="366092"/>
              </a:solidFill>
              <a:latin typeface="Public Sans"/>
              <a:ea typeface="Public Sans"/>
              <a:cs typeface="Public Sans"/>
              <a:sym typeface="Public Sans"/>
            </a:endParaRPr>
          </a:p>
          <a:p>
            <a:pPr indent="0" lvl="0" marL="457200" marR="635000" rtl="0" algn="l">
              <a:lnSpc>
                <a:spcPct val="129899"/>
              </a:lnSpc>
              <a:spcBef>
                <a:spcPts val="0"/>
              </a:spcBef>
              <a:spcAft>
                <a:spcPts val="0"/>
              </a:spcAft>
              <a:buNone/>
            </a:pPr>
            <a:r>
              <a:t/>
            </a:r>
            <a:endParaRPr sz="900">
              <a:solidFill>
                <a:srgbClr val="366092"/>
              </a:solidFill>
              <a:latin typeface="Public Sans"/>
              <a:ea typeface="Public Sans"/>
              <a:cs typeface="Public Sans"/>
              <a:sym typeface="Public Sans"/>
            </a:endParaRPr>
          </a:p>
          <a:p>
            <a:pPr indent="-336550" lvl="0" marL="457200" marR="635000" rtl="0" algn="l">
              <a:lnSpc>
                <a:spcPct val="129899"/>
              </a:lnSpc>
              <a:spcBef>
                <a:spcPts val="0"/>
              </a:spcBef>
              <a:spcAft>
                <a:spcPts val="0"/>
              </a:spcAft>
              <a:buClr>
                <a:srgbClr val="366092"/>
              </a:buClr>
              <a:buSzPts val="1700"/>
              <a:buFont typeface="Public Sans"/>
              <a:buChar char="●"/>
            </a:pPr>
            <a:r>
              <a:rPr b="1" lang="en" sz="1700" u="sng">
                <a:solidFill>
                  <a:srgbClr val="366092"/>
                </a:solidFill>
                <a:latin typeface="Public Sans"/>
                <a:ea typeface="Public Sans"/>
                <a:cs typeface="Public Sans"/>
                <a:sym typeface="Public Sans"/>
              </a:rPr>
              <a:t>Hav</a:t>
            </a:r>
            <a:r>
              <a:rPr b="1" lang="en" sz="1700" u="sng">
                <a:solidFill>
                  <a:srgbClr val="366092"/>
                </a:solidFill>
                <a:latin typeface="Public Sans"/>
                <a:ea typeface="Public Sans"/>
                <a:cs typeface="Public Sans"/>
                <a:sym typeface="Public Sans"/>
              </a:rPr>
              <a:t>en’t filed in a while?</a:t>
            </a:r>
            <a:r>
              <a:rPr lang="en" sz="1700">
                <a:solidFill>
                  <a:srgbClr val="366092"/>
                </a:solidFill>
                <a:latin typeface="Public Sans"/>
                <a:ea typeface="Public Sans"/>
                <a:cs typeface="Public Sans"/>
                <a:sym typeface="Public Sans"/>
              </a:rPr>
              <a:t> </a:t>
            </a:r>
            <a:r>
              <a:rPr lang="en" sz="1700">
                <a:solidFill>
                  <a:srgbClr val="366092"/>
                </a:solidFill>
                <a:latin typeface="Public Sans"/>
                <a:ea typeface="Public Sans"/>
                <a:cs typeface="Public Sans"/>
                <a:sym typeface="Public Sans"/>
              </a:rPr>
              <a:t>Tax refunds can be claimed up to 3 years after the filing deadline.  </a:t>
            </a:r>
            <a:endParaRPr sz="1700">
              <a:solidFill>
                <a:srgbClr val="366092"/>
              </a:solidFill>
              <a:latin typeface="Public Sans"/>
              <a:ea typeface="Public Sans"/>
              <a:cs typeface="Public Sans"/>
              <a:sym typeface="Public Sans"/>
            </a:endParaRPr>
          </a:p>
          <a:p>
            <a:pPr indent="-336550" lvl="1" marL="914400" marR="635000" rtl="0" algn="l">
              <a:lnSpc>
                <a:spcPct val="129899"/>
              </a:lnSpc>
              <a:spcBef>
                <a:spcPts val="0"/>
              </a:spcBef>
              <a:spcAft>
                <a:spcPts val="0"/>
              </a:spcAft>
              <a:buClr>
                <a:srgbClr val="366092"/>
              </a:buClr>
              <a:buSzPts val="1700"/>
              <a:buFont typeface="Public Sans"/>
              <a:buChar char="○"/>
            </a:pPr>
            <a:r>
              <a:rPr lang="en" sz="1700">
                <a:solidFill>
                  <a:srgbClr val="366092"/>
                </a:solidFill>
                <a:latin typeface="Public Sans"/>
                <a:ea typeface="Public Sans"/>
                <a:cs typeface="Public Sans"/>
                <a:sym typeface="Public Sans"/>
              </a:rPr>
              <a:t>Taxpayers can still claim refunds, like pandemic stimulus and expanded CTC, from tax years 2020 - 2022. </a:t>
            </a:r>
            <a:endParaRPr sz="1700">
              <a:solidFill>
                <a:srgbClr val="366092"/>
              </a:solidFill>
              <a:latin typeface="Public Sans"/>
              <a:ea typeface="Public Sans"/>
              <a:cs typeface="Public Sans"/>
              <a:sym typeface="Public Sans"/>
            </a:endParaRPr>
          </a:p>
          <a:p>
            <a:pPr indent="-336550" lvl="1" marL="914400" marR="635000" rtl="0" algn="l">
              <a:lnSpc>
                <a:spcPct val="129899"/>
              </a:lnSpc>
              <a:spcBef>
                <a:spcPts val="0"/>
              </a:spcBef>
              <a:spcAft>
                <a:spcPts val="0"/>
              </a:spcAft>
              <a:buClr>
                <a:srgbClr val="366092"/>
              </a:buClr>
              <a:buSzPts val="1700"/>
              <a:buFont typeface="Public Sans"/>
              <a:buChar char="○"/>
            </a:pPr>
            <a:r>
              <a:rPr lang="en" sz="1700">
                <a:solidFill>
                  <a:srgbClr val="366092"/>
                </a:solidFill>
                <a:latin typeface="Public Sans"/>
                <a:ea typeface="Public Sans"/>
                <a:cs typeface="Public Sans"/>
                <a:sym typeface="Public Sans"/>
              </a:rPr>
              <a:t>The 2020 deadline is coming  up soon on May 17, 2024.</a:t>
            </a:r>
            <a:endParaRPr sz="1700">
              <a:solidFill>
                <a:srgbClr val="366092"/>
              </a:solidFill>
              <a:latin typeface="Public Sans"/>
              <a:ea typeface="Public Sans"/>
              <a:cs typeface="Public Sans"/>
              <a:sym typeface="Public Sans"/>
            </a:endParaRPr>
          </a:p>
          <a:p>
            <a:pPr indent="0" lvl="0" marL="914400" marR="635000" rtl="0" algn="l">
              <a:lnSpc>
                <a:spcPct val="129899"/>
              </a:lnSpc>
              <a:spcBef>
                <a:spcPts val="0"/>
              </a:spcBef>
              <a:spcAft>
                <a:spcPts val="0"/>
              </a:spcAft>
              <a:buNone/>
            </a:pPr>
            <a:r>
              <a:t/>
            </a:r>
            <a:endParaRPr sz="900">
              <a:solidFill>
                <a:srgbClr val="366092"/>
              </a:solidFill>
              <a:latin typeface="Public Sans"/>
              <a:ea typeface="Public Sans"/>
              <a:cs typeface="Public Sans"/>
              <a:sym typeface="Public Sans"/>
            </a:endParaRPr>
          </a:p>
          <a:p>
            <a:pPr indent="0" lvl="0" marL="457200" marR="635000" rtl="0" algn="l">
              <a:lnSpc>
                <a:spcPct val="129899"/>
              </a:lnSpc>
              <a:spcBef>
                <a:spcPts val="0"/>
              </a:spcBef>
              <a:spcAft>
                <a:spcPts val="0"/>
              </a:spcAft>
              <a:buNone/>
            </a:pPr>
            <a:r>
              <a:t/>
            </a:r>
            <a:endParaRPr sz="1700">
              <a:solidFill>
                <a:srgbClr val="366092"/>
              </a:solidFill>
              <a:latin typeface="Public Sans"/>
              <a:ea typeface="Public Sans"/>
              <a:cs typeface="Public Sans"/>
              <a:sym typeface="Public Sans"/>
            </a:endParaRPr>
          </a:p>
          <a:p>
            <a:pPr indent="0" lvl="0" marL="457200" marR="635000" rtl="0" algn="l">
              <a:lnSpc>
                <a:spcPct val="129899"/>
              </a:lnSpc>
              <a:spcBef>
                <a:spcPts val="0"/>
              </a:spcBef>
              <a:spcAft>
                <a:spcPts val="0"/>
              </a:spcAft>
              <a:buNone/>
            </a:pPr>
            <a:r>
              <a:t/>
            </a:r>
            <a:endParaRPr sz="1700">
              <a:solidFill>
                <a:srgbClr val="366092"/>
              </a:solidFill>
              <a:latin typeface="Public Sans"/>
              <a:ea typeface="Public Sans"/>
              <a:cs typeface="Public Sans"/>
              <a:sym typeface="Public Sans"/>
            </a:endParaRPr>
          </a:p>
        </p:txBody>
      </p:sp>
      <p:sp>
        <p:nvSpPr>
          <p:cNvPr id="311" name="Google Shape;311;p46"/>
          <p:cNvSpPr txBox="1"/>
          <p:nvPr/>
        </p:nvSpPr>
        <p:spPr>
          <a:xfrm>
            <a:off x="210000" y="28786"/>
            <a:ext cx="8724000" cy="605400"/>
          </a:xfrm>
          <a:prstGeom prst="rect">
            <a:avLst/>
          </a:prstGeom>
          <a:solidFill>
            <a:schemeClr val="accent1"/>
          </a:solid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b="1" lang="en" sz="2500">
                <a:solidFill>
                  <a:srgbClr val="143961"/>
                </a:solidFill>
                <a:latin typeface="DM Serif Display"/>
                <a:ea typeface="DM Serif Display"/>
                <a:cs typeface="DM Serif Display"/>
                <a:sym typeface="DM Serif Display"/>
              </a:rPr>
              <a:t>More Misconceptions: Tax Deadlines</a:t>
            </a:r>
            <a:endParaRPr sz="3300">
              <a:solidFill>
                <a:schemeClr val="dk2"/>
              </a:solidFill>
              <a:latin typeface="DM Serif Display"/>
              <a:ea typeface="DM Serif Display"/>
              <a:cs typeface="DM Serif Display"/>
              <a:sym typeface="DM Serif Displ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2"/>
        </a:solidFill>
      </p:bgPr>
    </p:bg>
    <p:spTree>
      <p:nvGrpSpPr>
        <p:cNvPr id="154" name="Shape 154"/>
        <p:cNvGrpSpPr/>
        <p:nvPr/>
      </p:nvGrpSpPr>
      <p:grpSpPr>
        <a:xfrm>
          <a:off x="0" y="0"/>
          <a:ext cx="0" cy="0"/>
          <a:chOff x="0" y="0"/>
          <a:chExt cx="0" cy="0"/>
        </a:xfrm>
      </p:grpSpPr>
      <p:sp>
        <p:nvSpPr>
          <p:cNvPr id="155" name="Google Shape;155;p29"/>
          <p:cNvSpPr/>
          <p:nvPr/>
        </p:nvSpPr>
        <p:spPr>
          <a:xfrm>
            <a:off x="4572000" y="1"/>
            <a:ext cx="4571999" cy="475793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56" name="Google Shape;156;p29"/>
          <p:cNvSpPr txBox="1"/>
          <p:nvPr/>
        </p:nvSpPr>
        <p:spPr>
          <a:xfrm>
            <a:off x="155710" y="1219522"/>
            <a:ext cx="4416300" cy="2458800"/>
          </a:xfrm>
          <a:prstGeom prst="rect">
            <a:avLst/>
          </a:prstGeom>
          <a:noFill/>
          <a:ln>
            <a:noFill/>
          </a:ln>
        </p:spPr>
        <p:txBody>
          <a:bodyPr anchorCtr="0" anchor="t" bIns="0" lIns="0" spcFirstLastPara="1" rIns="0" wrap="square" tIns="6350">
            <a:spAutoFit/>
          </a:bodyPr>
          <a:lstStyle/>
          <a:p>
            <a:pPr indent="0" lvl="0" marL="12700" marR="419100" rtl="0" algn="l">
              <a:lnSpc>
                <a:spcPct val="115399"/>
              </a:lnSpc>
              <a:spcBef>
                <a:spcPts val="0"/>
              </a:spcBef>
              <a:spcAft>
                <a:spcPts val="0"/>
              </a:spcAft>
              <a:buNone/>
            </a:pPr>
            <a:r>
              <a:rPr b="1" lang="en" sz="2000">
                <a:solidFill>
                  <a:srgbClr val="366092"/>
                </a:solidFill>
                <a:latin typeface="DM Serif Display"/>
                <a:ea typeface="DM Serif Display"/>
                <a:cs typeface="DM Serif Display"/>
                <a:sym typeface="DM Serif Display"/>
              </a:rPr>
              <a:t>The average tax refund for a low-  income </a:t>
            </a:r>
            <a:r>
              <a:rPr b="1" lang="en" sz="2000">
                <a:solidFill>
                  <a:srgbClr val="366092"/>
                </a:solidFill>
                <a:latin typeface="DM Serif Display"/>
                <a:ea typeface="DM Serif Display"/>
                <a:cs typeface="DM Serif Display"/>
                <a:sym typeface="DM Serif Display"/>
              </a:rPr>
              <a:t>taxpayers</a:t>
            </a:r>
            <a:r>
              <a:rPr b="1" lang="en" sz="2000">
                <a:solidFill>
                  <a:srgbClr val="366092"/>
                </a:solidFill>
                <a:latin typeface="DM Serif Display"/>
                <a:ea typeface="DM Serif Display"/>
                <a:cs typeface="DM Serif Display"/>
                <a:sym typeface="DM Serif Display"/>
              </a:rPr>
              <a:t> is about $2,500.</a:t>
            </a:r>
            <a:endParaRPr b="1" sz="2000">
              <a:solidFill>
                <a:srgbClr val="366092"/>
              </a:solidFill>
              <a:latin typeface="DM Serif Display"/>
              <a:ea typeface="DM Serif Display"/>
              <a:cs typeface="DM Serif Display"/>
              <a:sym typeface="DM Serif Display"/>
            </a:endParaRPr>
          </a:p>
          <a:p>
            <a:pPr indent="0" lvl="0" marL="0" marR="0" rtl="0" algn="l">
              <a:lnSpc>
                <a:spcPct val="100000"/>
              </a:lnSpc>
              <a:spcBef>
                <a:spcPts val="0"/>
              </a:spcBef>
              <a:spcAft>
                <a:spcPts val="0"/>
              </a:spcAft>
              <a:buNone/>
            </a:pPr>
            <a:r>
              <a:t/>
            </a:r>
            <a:endParaRPr b="1" sz="2200">
              <a:solidFill>
                <a:srgbClr val="366092"/>
              </a:solidFill>
              <a:latin typeface="DM Serif Display"/>
              <a:ea typeface="DM Serif Display"/>
              <a:cs typeface="DM Serif Display"/>
              <a:sym typeface="DM Serif Display"/>
            </a:endParaRPr>
          </a:p>
          <a:p>
            <a:pPr indent="0" lvl="0" marL="12700" marR="0" rtl="0" algn="l">
              <a:lnSpc>
                <a:spcPct val="115399"/>
              </a:lnSpc>
              <a:spcBef>
                <a:spcPts val="0"/>
              </a:spcBef>
              <a:spcAft>
                <a:spcPts val="0"/>
              </a:spcAft>
              <a:buNone/>
            </a:pPr>
            <a:r>
              <a:rPr b="1" lang="en" sz="2000">
                <a:solidFill>
                  <a:srgbClr val="366092"/>
                </a:solidFill>
                <a:latin typeface="DM Serif Display"/>
                <a:ea typeface="DM Serif Display"/>
                <a:cs typeface="DM Serif Display"/>
                <a:sym typeface="DM Serif Display"/>
              </a:rPr>
              <a:t>For Californians, there are additional  benefits to support low-wage workers.</a:t>
            </a:r>
            <a:endParaRPr b="1" sz="2000">
              <a:solidFill>
                <a:srgbClr val="366092"/>
              </a:solidFill>
              <a:latin typeface="DM Serif Display"/>
              <a:ea typeface="DM Serif Display"/>
              <a:cs typeface="DM Serif Display"/>
              <a:sym typeface="DM Serif Display"/>
            </a:endParaRPr>
          </a:p>
          <a:p>
            <a:pPr indent="0" lvl="0" marL="0" marR="0" rtl="0" algn="l">
              <a:lnSpc>
                <a:spcPct val="100000"/>
              </a:lnSpc>
              <a:spcBef>
                <a:spcPts val="0"/>
              </a:spcBef>
              <a:spcAft>
                <a:spcPts val="0"/>
              </a:spcAft>
              <a:buNone/>
            </a:pPr>
            <a:r>
              <a:t/>
            </a:r>
            <a:endParaRPr b="1" sz="2500">
              <a:solidFill>
                <a:srgbClr val="366092"/>
              </a:solidFill>
              <a:latin typeface="DM Serif Display"/>
              <a:ea typeface="DM Serif Display"/>
              <a:cs typeface="DM Serif Display"/>
              <a:sym typeface="DM Serif Display"/>
            </a:endParaRPr>
          </a:p>
          <a:p>
            <a:pPr indent="0" lvl="0" marL="12700" marR="0" rtl="0" algn="l">
              <a:lnSpc>
                <a:spcPct val="100000"/>
              </a:lnSpc>
              <a:spcBef>
                <a:spcPts val="0"/>
              </a:spcBef>
              <a:spcAft>
                <a:spcPts val="0"/>
              </a:spcAft>
              <a:buNone/>
            </a:pPr>
            <a:r>
              <a:rPr b="1" lang="en" sz="2000">
                <a:solidFill>
                  <a:srgbClr val="366092"/>
                </a:solidFill>
                <a:latin typeface="DM Serif Display"/>
                <a:ea typeface="DM Serif Display"/>
                <a:cs typeface="DM Serif Display"/>
                <a:sym typeface="DM Serif Display"/>
              </a:rPr>
              <a:t>Let's get into it!</a:t>
            </a:r>
            <a:endParaRPr b="1" sz="2000">
              <a:solidFill>
                <a:srgbClr val="366092"/>
              </a:solidFill>
              <a:latin typeface="DM Serif Display"/>
              <a:ea typeface="DM Serif Display"/>
              <a:cs typeface="DM Serif Display"/>
              <a:sym typeface="DM Serif Display"/>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AD8F"/>
        </a:solidFill>
      </p:bgPr>
    </p:bg>
    <p:spTree>
      <p:nvGrpSpPr>
        <p:cNvPr id="315" name="Shape 315"/>
        <p:cNvGrpSpPr/>
        <p:nvPr/>
      </p:nvGrpSpPr>
      <p:grpSpPr>
        <a:xfrm>
          <a:off x="0" y="0"/>
          <a:ext cx="0" cy="0"/>
          <a:chOff x="0" y="0"/>
          <a:chExt cx="0" cy="0"/>
        </a:xfrm>
      </p:grpSpPr>
      <p:sp>
        <p:nvSpPr>
          <p:cNvPr id="316" name="Google Shape;316;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17" name="Google Shape;317;p47"/>
          <p:cNvSpPr txBox="1"/>
          <p:nvPr>
            <p:ph idx="4294967295" type="ctrTitle"/>
          </p:nvPr>
        </p:nvSpPr>
        <p:spPr>
          <a:xfrm>
            <a:off x="337650" y="394475"/>
            <a:ext cx="8468700" cy="2729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600">
              <a:solidFill>
                <a:srgbClr val="FFFDF2"/>
              </a:solidFill>
              <a:latin typeface="Public Sans"/>
              <a:ea typeface="Public Sans"/>
              <a:cs typeface="Public Sans"/>
              <a:sym typeface="Public Sans"/>
            </a:endParaRPr>
          </a:p>
          <a:p>
            <a:pPr indent="0" lvl="0" marL="0" rtl="0" algn="ctr">
              <a:spcBef>
                <a:spcPts val="0"/>
              </a:spcBef>
              <a:spcAft>
                <a:spcPts val="0"/>
              </a:spcAft>
              <a:buNone/>
            </a:pPr>
            <a:r>
              <a:rPr b="1" lang="en" sz="6200">
                <a:solidFill>
                  <a:srgbClr val="F4F2E4"/>
                </a:solidFill>
                <a:latin typeface="DM Serif Display"/>
                <a:ea typeface="DM Serif Display"/>
                <a:cs typeface="DM Serif Display"/>
                <a:sym typeface="DM Serif Display"/>
              </a:rPr>
              <a:t>Now let's get this money where it belongs – </a:t>
            </a:r>
            <a:endParaRPr b="1" sz="6200">
              <a:solidFill>
                <a:srgbClr val="F4F2E4"/>
              </a:solidFill>
              <a:latin typeface="DM Serif Display"/>
              <a:ea typeface="DM Serif Display"/>
              <a:cs typeface="DM Serif Display"/>
              <a:sym typeface="DM Serif Display"/>
            </a:endParaRPr>
          </a:p>
          <a:p>
            <a:pPr indent="0" lvl="0" marL="0" rtl="0" algn="ctr">
              <a:spcBef>
                <a:spcPts val="0"/>
              </a:spcBef>
              <a:spcAft>
                <a:spcPts val="0"/>
              </a:spcAft>
              <a:buClr>
                <a:schemeClr val="dk1"/>
              </a:buClr>
              <a:buSzPts val="1100"/>
              <a:buFont typeface="Arial"/>
              <a:buNone/>
            </a:pPr>
            <a:r>
              <a:rPr b="1" lang="en" sz="6200">
                <a:solidFill>
                  <a:srgbClr val="F4F2E4"/>
                </a:solidFill>
                <a:latin typeface="DM Serif Display"/>
                <a:ea typeface="DM Serif Display"/>
                <a:cs typeface="DM Serif Display"/>
                <a:sym typeface="DM Serif Display"/>
              </a:rPr>
              <a:t>in people’s pockets!</a:t>
            </a:r>
            <a:endParaRPr sz="6200">
              <a:solidFill>
                <a:srgbClr val="F4F2E4"/>
              </a:solidFill>
              <a:latin typeface="Public Sans"/>
              <a:ea typeface="Public Sans"/>
              <a:cs typeface="Public Sans"/>
              <a:sym typeface="Public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21" name="Shape 321"/>
        <p:cNvGrpSpPr/>
        <p:nvPr/>
      </p:nvGrpSpPr>
      <p:grpSpPr>
        <a:xfrm>
          <a:off x="0" y="0"/>
          <a:ext cx="0" cy="0"/>
          <a:chOff x="0" y="0"/>
          <a:chExt cx="0" cy="0"/>
        </a:xfrm>
      </p:grpSpPr>
      <p:sp>
        <p:nvSpPr>
          <p:cNvPr id="322" name="Google Shape;322;p48"/>
          <p:cNvSpPr/>
          <p:nvPr/>
        </p:nvSpPr>
        <p:spPr>
          <a:xfrm>
            <a:off x="0" y="-19050"/>
            <a:ext cx="9144000" cy="51435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23" name="Google Shape;323;p48"/>
          <p:cNvSpPr txBox="1"/>
          <p:nvPr/>
        </p:nvSpPr>
        <p:spPr>
          <a:xfrm>
            <a:off x="4497398" y="3982933"/>
            <a:ext cx="4677300" cy="1160700"/>
          </a:xfrm>
          <a:prstGeom prst="rect">
            <a:avLst/>
          </a:prstGeom>
          <a:solidFill>
            <a:schemeClr val="accent1"/>
          </a:solidFill>
          <a:ln>
            <a:noFill/>
          </a:ln>
        </p:spPr>
        <p:txBody>
          <a:bodyPr anchorCtr="0" anchor="t" bIns="0" lIns="0" spcFirstLastPara="1" rIns="0" wrap="square" tIns="6350">
            <a:spAutoFit/>
          </a:bodyPr>
          <a:lstStyle/>
          <a:p>
            <a:pPr indent="-304800" lvl="0" marL="635000" marR="139700" rtl="0" algn="r">
              <a:lnSpc>
                <a:spcPct val="100000"/>
              </a:lnSpc>
              <a:spcBef>
                <a:spcPts val="0"/>
              </a:spcBef>
              <a:spcAft>
                <a:spcPts val="0"/>
              </a:spcAft>
              <a:buNone/>
            </a:pPr>
            <a:r>
              <a:rPr b="1" lang="en" sz="2500">
                <a:solidFill>
                  <a:srgbClr val="FFFFFF"/>
                </a:solidFill>
                <a:latin typeface="DM Serif Display"/>
                <a:ea typeface="DM Serif Display"/>
                <a:cs typeface="DM Serif Display"/>
                <a:sym typeface="DM Serif Display"/>
              </a:rPr>
              <a:t>CERTIFIED VOLUNTEERS ARE  AVAILABLE TO HELP WITH FREE TAX PREP SERVICE.</a:t>
            </a:r>
            <a:endParaRPr sz="2500">
              <a:solidFill>
                <a:schemeClr val="dk1"/>
              </a:solidFill>
              <a:latin typeface="DM Serif Display"/>
              <a:ea typeface="DM Serif Display"/>
              <a:cs typeface="DM Serif Display"/>
              <a:sym typeface="DM Serif Display"/>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27" name="Shape 327"/>
        <p:cNvGrpSpPr/>
        <p:nvPr/>
      </p:nvGrpSpPr>
      <p:grpSpPr>
        <a:xfrm>
          <a:off x="0" y="0"/>
          <a:ext cx="0" cy="0"/>
          <a:chOff x="0" y="0"/>
          <a:chExt cx="0" cy="0"/>
        </a:xfrm>
      </p:grpSpPr>
      <p:sp>
        <p:nvSpPr>
          <p:cNvPr id="328" name="Google Shape;328;p49"/>
          <p:cNvSpPr/>
          <p:nvPr/>
        </p:nvSpPr>
        <p:spPr>
          <a:xfrm>
            <a:off x="0" y="1"/>
            <a:ext cx="9144000" cy="5143500"/>
          </a:xfrm>
          <a:custGeom>
            <a:rect b="b" l="l" r="r" t="t"/>
            <a:pathLst>
              <a:path extrusionOk="0" h="10287000" w="18288000">
                <a:moveTo>
                  <a:pt x="0" y="0"/>
                </a:moveTo>
                <a:lnTo>
                  <a:pt x="18287999" y="0"/>
                </a:lnTo>
                <a:lnTo>
                  <a:pt x="18287999" y="10286999"/>
                </a:lnTo>
                <a:lnTo>
                  <a:pt x="0" y="10286999"/>
                </a:lnTo>
                <a:lnTo>
                  <a:pt x="0" y="0"/>
                </a:lnTo>
                <a:close/>
              </a:path>
            </a:pathLst>
          </a:custGeom>
          <a:solidFill>
            <a:srgbClr val="F4F2E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29" name="Google Shape;329;p49"/>
          <p:cNvSpPr/>
          <p:nvPr/>
        </p:nvSpPr>
        <p:spPr>
          <a:xfrm>
            <a:off x="6257825" y="845750"/>
            <a:ext cx="2886170" cy="2875280"/>
          </a:xfrm>
          <a:custGeom>
            <a:rect b="b" l="l" r="r" t="t"/>
            <a:pathLst>
              <a:path extrusionOk="0" h="5750559" w="5981700">
                <a:moveTo>
                  <a:pt x="0" y="0"/>
                </a:moveTo>
                <a:lnTo>
                  <a:pt x="5981303" y="0"/>
                </a:lnTo>
                <a:lnTo>
                  <a:pt x="5981303" y="5750454"/>
                </a:lnTo>
                <a:lnTo>
                  <a:pt x="0" y="5750454"/>
                </a:lnTo>
                <a:lnTo>
                  <a:pt x="0" y="0"/>
                </a:lnTo>
                <a:close/>
              </a:path>
            </a:pathLst>
          </a:custGeom>
          <a:solidFill>
            <a:srgbClr val="04C7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30" name="Google Shape;330;p49"/>
          <p:cNvSpPr/>
          <p:nvPr/>
        </p:nvSpPr>
        <p:spPr>
          <a:xfrm>
            <a:off x="6348354" y="1002225"/>
            <a:ext cx="2705100" cy="2562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31" name="Google Shape;331;p49"/>
          <p:cNvSpPr txBox="1"/>
          <p:nvPr/>
        </p:nvSpPr>
        <p:spPr>
          <a:xfrm>
            <a:off x="160175" y="845750"/>
            <a:ext cx="6824400" cy="4587300"/>
          </a:xfrm>
          <a:prstGeom prst="rect">
            <a:avLst/>
          </a:prstGeom>
          <a:noFill/>
          <a:ln>
            <a:noFill/>
          </a:ln>
        </p:spPr>
        <p:txBody>
          <a:bodyPr anchorCtr="0" anchor="t" bIns="0" lIns="0" spcFirstLastPara="1" rIns="0" wrap="square" tIns="6350">
            <a:spAutoFit/>
          </a:bodyPr>
          <a:lstStyle/>
          <a:p>
            <a:pPr indent="0" lvl="0" marL="0" marR="647700" rtl="0" algn="l">
              <a:lnSpc>
                <a:spcPct val="115599"/>
              </a:lnSpc>
              <a:spcBef>
                <a:spcPts val="0"/>
              </a:spcBef>
              <a:spcAft>
                <a:spcPts val="0"/>
              </a:spcAft>
              <a:buNone/>
            </a:pPr>
            <a:r>
              <a:rPr lang="en" sz="1600">
                <a:solidFill>
                  <a:srgbClr val="0F456D"/>
                </a:solidFill>
                <a:latin typeface="Public Sans"/>
                <a:ea typeface="Public Sans"/>
                <a:cs typeface="Public Sans"/>
                <a:sym typeface="Public Sans"/>
              </a:rPr>
              <a:t>VITA programs offer </a:t>
            </a:r>
            <a:r>
              <a:rPr b="1" lang="en" sz="1600" u="sng">
                <a:solidFill>
                  <a:srgbClr val="0F456D"/>
                </a:solidFill>
                <a:latin typeface="Public Sans"/>
                <a:ea typeface="Public Sans"/>
                <a:cs typeface="Public Sans"/>
                <a:sym typeface="Public Sans"/>
              </a:rPr>
              <a:t>FREE</a:t>
            </a:r>
            <a:r>
              <a:rPr lang="en" sz="1600">
                <a:solidFill>
                  <a:srgbClr val="0F456D"/>
                </a:solidFill>
                <a:latin typeface="Public Sans"/>
                <a:ea typeface="Public Sans"/>
                <a:cs typeface="Public Sans"/>
                <a:sym typeface="Public Sans"/>
              </a:rPr>
              <a:t> basic tax return preparation to qualified individuals.</a:t>
            </a:r>
            <a:endParaRPr sz="1600">
              <a:solidFill>
                <a:srgbClr val="0F456D"/>
              </a:solidFill>
              <a:latin typeface="Public Sans"/>
              <a:ea typeface="Public Sans"/>
              <a:cs typeface="Public Sans"/>
              <a:sym typeface="Public Sans"/>
            </a:endParaRPr>
          </a:p>
          <a:p>
            <a:pPr indent="0" lvl="0" marL="914400" marR="647700" rtl="0" algn="l">
              <a:lnSpc>
                <a:spcPct val="115599"/>
              </a:lnSpc>
              <a:spcBef>
                <a:spcPts val="0"/>
              </a:spcBef>
              <a:spcAft>
                <a:spcPts val="0"/>
              </a:spcAft>
              <a:buNone/>
            </a:pPr>
            <a:r>
              <a:t/>
            </a:r>
            <a:endParaRPr sz="1600">
              <a:solidFill>
                <a:srgbClr val="0F456D"/>
              </a:solidFill>
              <a:latin typeface="Public Sans"/>
              <a:ea typeface="Public Sans"/>
              <a:cs typeface="Public Sans"/>
              <a:sym typeface="Public Sans"/>
            </a:endParaRPr>
          </a:p>
          <a:p>
            <a:pPr indent="0" lvl="0" marL="0" marR="647700" rtl="0" algn="l">
              <a:lnSpc>
                <a:spcPct val="115599"/>
              </a:lnSpc>
              <a:spcBef>
                <a:spcPts val="0"/>
              </a:spcBef>
              <a:spcAft>
                <a:spcPts val="0"/>
              </a:spcAft>
              <a:buNone/>
            </a:pPr>
            <a:r>
              <a:rPr b="1" lang="en" sz="1600" u="sng">
                <a:solidFill>
                  <a:srgbClr val="0F456D"/>
                </a:solidFill>
                <a:latin typeface="Public Sans"/>
                <a:ea typeface="Public Sans"/>
                <a:cs typeface="Public Sans"/>
                <a:sym typeface="Public Sans"/>
              </a:rPr>
              <a:t>How to connect: </a:t>
            </a:r>
            <a:endParaRPr b="1" sz="1600" u="sng">
              <a:solidFill>
                <a:srgbClr val="0F456D"/>
              </a:solidFill>
              <a:latin typeface="Public Sans"/>
              <a:ea typeface="Public Sans"/>
              <a:cs typeface="Public Sans"/>
              <a:sym typeface="Public Sans"/>
            </a:endParaRPr>
          </a:p>
          <a:p>
            <a:pPr indent="-330200" lvl="0" marL="457200" marR="647700" rtl="0" algn="l">
              <a:lnSpc>
                <a:spcPct val="115599"/>
              </a:lnSpc>
              <a:spcBef>
                <a:spcPts val="100"/>
              </a:spcBef>
              <a:spcAft>
                <a:spcPts val="0"/>
              </a:spcAft>
              <a:buClr>
                <a:srgbClr val="0F456D"/>
              </a:buClr>
              <a:buSzPts val="1600"/>
              <a:buFont typeface="Public Sans"/>
              <a:buChar char="●"/>
            </a:pPr>
            <a:r>
              <a:rPr lang="en" sz="1600">
                <a:solidFill>
                  <a:srgbClr val="0F456D"/>
                </a:solidFill>
                <a:latin typeface="Public Sans"/>
                <a:ea typeface="Public Sans"/>
                <a:cs typeface="Public Sans"/>
                <a:sym typeface="Public Sans"/>
              </a:rPr>
              <a:t>Connect with a call center representative 1-888-844-3276</a:t>
            </a:r>
            <a:endParaRPr sz="1600">
              <a:solidFill>
                <a:srgbClr val="0F456D"/>
              </a:solidFill>
              <a:latin typeface="Public Sans"/>
              <a:ea typeface="Public Sans"/>
              <a:cs typeface="Public Sans"/>
              <a:sym typeface="Public Sans"/>
            </a:endParaRPr>
          </a:p>
          <a:p>
            <a:pPr indent="-330200" lvl="1" marL="914400" marR="647700" rtl="0" algn="l">
              <a:lnSpc>
                <a:spcPct val="115599"/>
              </a:lnSpc>
              <a:spcBef>
                <a:spcPts val="0"/>
              </a:spcBef>
              <a:spcAft>
                <a:spcPts val="0"/>
              </a:spcAft>
              <a:buClr>
                <a:srgbClr val="0F456D"/>
              </a:buClr>
              <a:buSzPts val="1600"/>
              <a:buFont typeface="Public Sans"/>
              <a:buChar char="○"/>
            </a:pPr>
            <a:r>
              <a:rPr i="1" lang="en" sz="1600">
                <a:solidFill>
                  <a:srgbClr val="0F456D"/>
                </a:solidFill>
                <a:latin typeface="Public Sans"/>
                <a:ea typeface="Public Sans"/>
                <a:cs typeface="Public Sans"/>
                <a:sym typeface="Public Sans"/>
              </a:rPr>
              <a:t>Number is reserved for county agencies</a:t>
            </a:r>
            <a:r>
              <a:rPr lang="en" sz="1600">
                <a:solidFill>
                  <a:srgbClr val="0F456D"/>
                </a:solidFill>
                <a:latin typeface="Public Sans"/>
                <a:ea typeface="Public Sans"/>
                <a:cs typeface="Public Sans"/>
                <a:sym typeface="Public Sans"/>
              </a:rPr>
              <a:t> so</a:t>
            </a:r>
            <a:r>
              <a:rPr i="1" lang="en" sz="1600">
                <a:solidFill>
                  <a:srgbClr val="0F456D"/>
                </a:solidFill>
                <a:latin typeface="Public Sans"/>
                <a:ea typeface="Public Sans"/>
                <a:cs typeface="Public Sans"/>
                <a:sym typeface="Public Sans"/>
              </a:rPr>
              <a:t> you can get live assistance right away! </a:t>
            </a:r>
            <a:endParaRPr i="1" sz="1600">
              <a:solidFill>
                <a:srgbClr val="0F456D"/>
              </a:solidFill>
              <a:latin typeface="Public Sans"/>
              <a:ea typeface="Public Sans"/>
              <a:cs typeface="Public Sans"/>
              <a:sym typeface="Public Sans"/>
            </a:endParaRPr>
          </a:p>
          <a:p>
            <a:pPr indent="0" lvl="0" marL="0" marR="647700" rtl="0" algn="l">
              <a:lnSpc>
                <a:spcPct val="115599"/>
              </a:lnSpc>
              <a:spcBef>
                <a:spcPts val="0"/>
              </a:spcBef>
              <a:spcAft>
                <a:spcPts val="0"/>
              </a:spcAft>
              <a:buNone/>
            </a:pPr>
            <a:r>
              <a:t/>
            </a:r>
            <a:endParaRPr sz="1600">
              <a:solidFill>
                <a:srgbClr val="0F456D"/>
              </a:solidFill>
              <a:latin typeface="Public Sans"/>
              <a:ea typeface="Public Sans"/>
              <a:cs typeface="Public Sans"/>
              <a:sym typeface="Public Sans"/>
            </a:endParaRPr>
          </a:p>
          <a:p>
            <a:pPr indent="-330200" lvl="0" marL="457200" marR="647700" rtl="0" algn="l">
              <a:lnSpc>
                <a:spcPct val="115599"/>
              </a:lnSpc>
              <a:spcBef>
                <a:spcPts val="0"/>
              </a:spcBef>
              <a:spcAft>
                <a:spcPts val="0"/>
              </a:spcAft>
              <a:buClr>
                <a:srgbClr val="0F456D"/>
              </a:buClr>
              <a:buSzPts val="1600"/>
              <a:buFont typeface="Public Sans"/>
              <a:buChar char="●"/>
            </a:pPr>
            <a:r>
              <a:rPr lang="en" sz="1600">
                <a:solidFill>
                  <a:srgbClr val="0F456D"/>
                </a:solidFill>
                <a:latin typeface="Public Sans"/>
                <a:ea typeface="Public Sans"/>
                <a:cs typeface="Public Sans"/>
                <a:sym typeface="Public Sans"/>
              </a:rPr>
              <a:t>Volunteer Income Tax Assistant (VITA) sites listed at </a:t>
            </a:r>
            <a:endParaRPr sz="1600">
              <a:solidFill>
                <a:srgbClr val="0F456D"/>
              </a:solidFill>
              <a:latin typeface="Public Sans"/>
              <a:ea typeface="Public Sans"/>
              <a:cs typeface="Public Sans"/>
              <a:sym typeface="Public Sans"/>
            </a:endParaRPr>
          </a:p>
          <a:p>
            <a:pPr indent="0" lvl="0" marL="457200" marR="647700" rtl="0" algn="l">
              <a:lnSpc>
                <a:spcPct val="115599"/>
              </a:lnSpc>
              <a:spcBef>
                <a:spcPts val="100"/>
              </a:spcBef>
              <a:spcAft>
                <a:spcPts val="0"/>
              </a:spcAft>
              <a:buNone/>
            </a:pPr>
            <a:r>
              <a:rPr lang="en" sz="1600" u="sng">
                <a:solidFill>
                  <a:srgbClr val="0F456D"/>
                </a:solidFill>
                <a:latin typeface="Public Sans"/>
                <a:ea typeface="Public Sans"/>
                <a:cs typeface="Public Sans"/>
                <a:sym typeface="Public Sans"/>
                <a:hlinkClick r:id="rId4">
                  <a:extLst>
                    <a:ext uri="{A12FA001-AC4F-418D-AE19-62706E023703}">
                      <ahyp:hlinkClr val="tx"/>
                    </a:ext>
                  </a:extLst>
                </a:hlinkClick>
              </a:rPr>
              <a:t>www.ClaimYourCashLA.com</a:t>
            </a:r>
            <a:r>
              <a:rPr lang="en" sz="1600">
                <a:solidFill>
                  <a:srgbClr val="0F456D"/>
                </a:solidFill>
                <a:latin typeface="Public Sans"/>
                <a:ea typeface="Public Sans"/>
                <a:cs typeface="Public Sans"/>
                <a:sym typeface="Public Sans"/>
              </a:rPr>
              <a:t> </a:t>
            </a:r>
            <a:endParaRPr sz="1600">
              <a:solidFill>
                <a:srgbClr val="0F456D"/>
              </a:solidFill>
              <a:latin typeface="Public Sans"/>
              <a:ea typeface="Public Sans"/>
              <a:cs typeface="Public Sans"/>
              <a:sym typeface="Public Sans"/>
            </a:endParaRPr>
          </a:p>
          <a:p>
            <a:pPr indent="-330200" lvl="1" marL="914400" marR="647700" rtl="0" algn="l">
              <a:lnSpc>
                <a:spcPct val="115599"/>
              </a:lnSpc>
              <a:spcBef>
                <a:spcPts val="100"/>
              </a:spcBef>
              <a:spcAft>
                <a:spcPts val="0"/>
              </a:spcAft>
              <a:buClr>
                <a:srgbClr val="0F456D"/>
              </a:buClr>
              <a:buSzPts val="1600"/>
              <a:buFont typeface="Public Sans"/>
              <a:buChar char="○"/>
            </a:pPr>
            <a:r>
              <a:rPr lang="en" sz="1600">
                <a:solidFill>
                  <a:srgbClr val="0F456D"/>
                </a:solidFill>
                <a:latin typeface="Public Sans"/>
                <a:ea typeface="Public Sans"/>
                <a:cs typeface="Public Sans"/>
                <a:sym typeface="Public Sans"/>
              </a:rPr>
              <a:t>Select a location and schedule a tax appointment immediately. </a:t>
            </a:r>
            <a:endParaRPr sz="1600">
              <a:solidFill>
                <a:srgbClr val="0F456D"/>
              </a:solidFill>
              <a:latin typeface="Public Sans"/>
              <a:ea typeface="Public Sans"/>
              <a:cs typeface="Public Sans"/>
              <a:sym typeface="Public Sans"/>
            </a:endParaRPr>
          </a:p>
          <a:p>
            <a:pPr indent="-330200" lvl="1" marL="914400" marR="647700" rtl="0" algn="l">
              <a:lnSpc>
                <a:spcPct val="115599"/>
              </a:lnSpc>
              <a:spcBef>
                <a:spcPts val="0"/>
              </a:spcBef>
              <a:spcAft>
                <a:spcPts val="0"/>
              </a:spcAft>
              <a:buClr>
                <a:srgbClr val="0F456D"/>
              </a:buClr>
              <a:buSzPts val="1600"/>
              <a:buFont typeface="Public Sans"/>
              <a:buChar char="○"/>
            </a:pPr>
            <a:r>
              <a:rPr lang="en" sz="1600">
                <a:solidFill>
                  <a:srgbClr val="0F456D"/>
                </a:solidFill>
                <a:latin typeface="Public Sans"/>
                <a:ea typeface="Public Sans"/>
                <a:cs typeface="Public Sans"/>
                <a:sym typeface="Public Sans"/>
              </a:rPr>
              <a:t>Clients receive a confirmation text and email with all the details for the appointment. </a:t>
            </a:r>
            <a:endParaRPr sz="1600">
              <a:solidFill>
                <a:srgbClr val="0F456D"/>
              </a:solidFill>
              <a:latin typeface="Public Sans"/>
              <a:ea typeface="Public Sans"/>
              <a:cs typeface="Public Sans"/>
              <a:sym typeface="Public Sans"/>
            </a:endParaRPr>
          </a:p>
          <a:p>
            <a:pPr indent="0" lvl="0" marL="457200" marR="647700" rtl="0" algn="l">
              <a:lnSpc>
                <a:spcPct val="115599"/>
              </a:lnSpc>
              <a:spcBef>
                <a:spcPts val="100"/>
              </a:spcBef>
              <a:spcAft>
                <a:spcPts val="0"/>
              </a:spcAft>
              <a:buNone/>
            </a:pPr>
            <a:r>
              <a:t/>
            </a:r>
            <a:endParaRPr sz="1600">
              <a:solidFill>
                <a:srgbClr val="0F456D"/>
              </a:solidFill>
              <a:latin typeface="Public Sans"/>
              <a:ea typeface="Public Sans"/>
              <a:cs typeface="Public Sans"/>
              <a:sym typeface="Public Sans"/>
            </a:endParaRPr>
          </a:p>
          <a:p>
            <a:pPr indent="0" lvl="0" marL="914400" marR="647700" rtl="0" algn="l">
              <a:lnSpc>
                <a:spcPct val="115599"/>
              </a:lnSpc>
              <a:spcBef>
                <a:spcPts val="100"/>
              </a:spcBef>
              <a:spcAft>
                <a:spcPts val="0"/>
              </a:spcAft>
              <a:buNone/>
            </a:pPr>
            <a:r>
              <a:t/>
            </a:r>
            <a:endParaRPr sz="1600">
              <a:solidFill>
                <a:srgbClr val="0F456D"/>
              </a:solidFill>
              <a:latin typeface="Public Sans"/>
              <a:ea typeface="Public Sans"/>
              <a:cs typeface="Public Sans"/>
              <a:sym typeface="Public Sans"/>
            </a:endParaRPr>
          </a:p>
        </p:txBody>
      </p:sp>
      <p:sp>
        <p:nvSpPr>
          <p:cNvPr id="332" name="Google Shape;332;p49"/>
          <p:cNvSpPr txBox="1"/>
          <p:nvPr/>
        </p:nvSpPr>
        <p:spPr>
          <a:xfrm>
            <a:off x="160175" y="96611"/>
            <a:ext cx="8724000" cy="605400"/>
          </a:xfrm>
          <a:prstGeom prst="rect">
            <a:avLst/>
          </a:prstGeom>
          <a:solidFill>
            <a:schemeClr val="accent1"/>
          </a:solidFill>
          <a:ln>
            <a:noFill/>
          </a:ln>
        </p:spPr>
        <p:txBody>
          <a:bodyPr anchorCtr="0" anchor="ctr" bIns="91425" lIns="91425" spcFirstLastPara="1" rIns="91425" wrap="square" tIns="91425">
            <a:normAutofit fontScale="25000" lnSpcReduction="20000"/>
          </a:bodyPr>
          <a:lstStyle/>
          <a:p>
            <a:pPr indent="0" lvl="0" marL="0" rtl="0" algn="ctr">
              <a:spcBef>
                <a:spcPts val="0"/>
              </a:spcBef>
              <a:spcAft>
                <a:spcPts val="0"/>
              </a:spcAft>
              <a:buNone/>
            </a:pPr>
            <a:r>
              <a:t/>
            </a:r>
            <a:endParaRPr b="1" sz="1800">
              <a:solidFill>
                <a:srgbClr val="143961"/>
              </a:solidFill>
            </a:endParaRPr>
          </a:p>
          <a:p>
            <a:pPr indent="0" lvl="0" marL="0" rtl="0" algn="ctr">
              <a:spcBef>
                <a:spcPts val="0"/>
              </a:spcBef>
              <a:spcAft>
                <a:spcPts val="0"/>
              </a:spcAft>
              <a:buNone/>
            </a:pPr>
            <a:r>
              <a:rPr b="1" lang="en" sz="9600">
                <a:solidFill>
                  <a:srgbClr val="143961"/>
                </a:solidFill>
                <a:latin typeface="DM Serif Display"/>
                <a:ea typeface="DM Serif Display"/>
                <a:cs typeface="DM Serif Display"/>
                <a:sym typeface="DM Serif Display"/>
              </a:rPr>
              <a:t>Volunteer Income Tax Assistance (VITA)</a:t>
            </a:r>
            <a:endParaRPr sz="9600">
              <a:solidFill>
                <a:schemeClr val="dk2"/>
              </a:solidFill>
              <a:latin typeface="DM Serif Display"/>
              <a:ea typeface="DM Serif Display"/>
              <a:cs typeface="DM Serif Display"/>
              <a:sym typeface="DM Serif Display"/>
            </a:endParaRPr>
          </a:p>
          <a:p>
            <a:pPr indent="0" lvl="0" marL="0" rtl="0" algn="l">
              <a:spcBef>
                <a:spcPts val="0"/>
              </a:spcBef>
              <a:spcAft>
                <a:spcPts val="0"/>
              </a:spcAft>
              <a:buNone/>
            </a:pPr>
            <a:r>
              <a:t/>
            </a:r>
            <a:endParaRPr sz="260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36" name="Shape 336"/>
        <p:cNvGrpSpPr/>
        <p:nvPr/>
      </p:nvGrpSpPr>
      <p:grpSpPr>
        <a:xfrm>
          <a:off x="0" y="0"/>
          <a:ext cx="0" cy="0"/>
          <a:chOff x="0" y="0"/>
          <a:chExt cx="0" cy="0"/>
        </a:xfrm>
      </p:grpSpPr>
      <p:sp>
        <p:nvSpPr>
          <p:cNvPr id="337" name="Google Shape;337;p50"/>
          <p:cNvSpPr/>
          <p:nvPr/>
        </p:nvSpPr>
        <p:spPr>
          <a:xfrm>
            <a:off x="0" y="1"/>
            <a:ext cx="9144000" cy="5143500"/>
          </a:xfrm>
          <a:custGeom>
            <a:rect b="b" l="l" r="r" t="t"/>
            <a:pathLst>
              <a:path extrusionOk="0" h="10287000" w="18288000">
                <a:moveTo>
                  <a:pt x="0" y="0"/>
                </a:moveTo>
                <a:lnTo>
                  <a:pt x="18287999" y="0"/>
                </a:lnTo>
                <a:lnTo>
                  <a:pt x="18287999" y="10286999"/>
                </a:lnTo>
                <a:lnTo>
                  <a:pt x="0" y="10286999"/>
                </a:lnTo>
                <a:lnTo>
                  <a:pt x="0" y="0"/>
                </a:lnTo>
                <a:close/>
              </a:path>
            </a:pathLst>
          </a:custGeom>
          <a:solidFill>
            <a:srgbClr val="F4F2E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38" name="Google Shape;338;p50"/>
          <p:cNvSpPr txBox="1"/>
          <p:nvPr/>
        </p:nvSpPr>
        <p:spPr>
          <a:xfrm>
            <a:off x="177450" y="753675"/>
            <a:ext cx="8724000" cy="4867500"/>
          </a:xfrm>
          <a:prstGeom prst="rect">
            <a:avLst/>
          </a:prstGeom>
          <a:noFill/>
          <a:ln>
            <a:noFill/>
          </a:ln>
        </p:spPr>
        <p:txBody>
          <a:bodyPr anchorCtr="0" anchor="t" bIns="0" lIns="0" spcFirstLastPara="1" rIns="0" wrap="square" tIns="6350">
            <a:spAutoFit/>
          </a:bodyPr>
          <a:lstStyle/>
          <a:p>
            <a:pPr indent="-330200" lvl="0" marL="457200" marR="647700" rtl="0" algn="l">
              <a:lnSpc>
                <a:spcPct val="115599"/>
              </a:lnSpc>
              <a:spcBef>
                <a:spcPts val="0"/>
              </a:spcBef>
              <a:spcAft>
                <a:spcPts val="0"/>
              </a:spcAft>
              <a:buClr>
                <a:srgbClr val="366092"/>
              </a:buClr>
              <a:buSzPts val="1600"/>
              <a:buFont typeface="Public Sans"/>
              <a:buChar char="●"/>
            </a:pPr>
            <a:r>
              <a:rPr lang="en" sz="1600">
                <a:solidFill>
                  <a:srgbClr val="366092"/>
                </a:solidFill>
                <a:latin typeface="Public Sans"/>
                <a:ea typeface="Public Sans"/>
                <a:cs typeface="Public Sans"/>
                <a:sym typeface="Public Sans"/>
              </a:rPr>
              <a:t>VITA volunteers </a:t>
            </a:r>
            <a:r>
              <a:rPr lang="en" sz="1600">
                <a:solidFill>
                  <a:srgbClr val="366092"/>
                </a:solidFill>
                <a:latin typeface="Public Sans"/>
                <a:ea typeface="Public Sans"/>
                <a:cs typeface="Public Sans"/>
                <a:sym typeface="Public Sans"/>
              </a:rPr>
              <a:t>have to be certified each yea</a:t>
            </a:r>
            <a:r>
              <a:rPr lang="en" sz="1600">
                <a:solidFill>
                  <a:srgbClr val="366092"/>
                </a:solidFill>
                <a:latin typeface="Public Sans"/>
                <a:ea typeface="Public Sans"/>
                <a:cs typeface="Public Sans"/>
                <a:sym typeface="Public Sans"/>
              </a:rPr>
              <a:t>r</a:t>
            </a:r>
            <a:endParaRPr sz="1600">
              <a:solidFill>
                <a:srgbClr val="366092"/>
              </a:solidFill>
              <a:latin typeface="Public Sans"/>
              <a:ea typeface="Public Sans"/>
              <a:cs typeface="Public Sans"/>
              <a:sym typeface="Public Sans"/>
            </a:endParaRPr>
          </a:p>
          <a:p>
            <a:pPr indent="-330200" lvl="1" marL="914400" marR="647700" rtl="0" algn="l">
              <a:lnSpc>
                <a:spcPct val="115599"/>
              </a:lnSpc>
              <a:spcBef>
                <a:spcPts val="0"/>
              </a:spcBef>
              <a:spcAft>
                <a:spcPts val="0"/>
              </a:spcAft>
              <a:buClr>
                <a:srgbClr val="366092"/>
              </a:buClr>
              <a:buSzPts val="1600"/>
              <a:buFont typeface="Public Sans"/>
              <a:buChar char="○"/>
            </a:pPr>
            <a:r>
              <a:rPr lang="en" sz="1600">
                <a:solidFill>
                  <a:srgbClr val="366092"/>
                </a:solidFill>
                <a:latin typeface="Public Sans"/>
                <a:ea typeface="Public Sans"/>
                <a:cs typeface="Public Sans"/>
                <a:sym typeface="Public Sans"/>
              </a:rPr>
              <a:t>Which means they stay up to date with latest changes &amp; benefits</a:t>
            </a:r>
            <a:endParaRPr sz="1600">
              <a:solidFill>
                <a:srgbClr val="366092"/>
              </a:solidFill>
              <a:latin typeface="Public Sans"/>
              <a:ea typeface="Public Sans"/>
              <a:cs typeface="Public Sans"/>
              <a:sym typeface="Public Sans"/>
            </a:endParaRPr>
          </a:p>
          <a:p>
            <a:pPr indent="0" lvl="0" marL="914400" marR="647700" rtl="0" algn="l">
              <a:lnSpc>
                <a:spcPct val="115599"/>
              </a:lnSpc>
              <a:spcBef>
                <a:spcPts val="0"/>
              </a:spcBef>
              <a:spcAft>
                <a:spcPts val="0"/>
              </a:spcAft>
              <a:buNone/>
            </a:pPr>
            <a:r>
              <a:t/>
            </a:r>
            <a:endParaRPr sz="1600">
              <a:solidFill>
                <a:srgbClr val="366092"/>
              </a:solidFill>
              <a:latin typeface="Public Sans"/>
              <a:ea typeface="Public Sans"/>
              <a:cs typeface="Public Sans"/>
              <a:sym typeface="Public Sans"/>
            </a:endParaRPr>
          </a:p>
          <a:p>
            <a:pPr indent="-330200" lvl="0" marL="457200" marR="647700" rtl="0" algn="l">
              <a:lnSpc>
                <a:spcPct val="115599"/>
              </a:lnSpc>
              <a:spcBef>
                <a:spcPts val="0"/>
              </a:spcBef>
              <a:spcAft>
                <a:spcPts val="0"/>
              </a:spcAft>
              <a:buClr>
                <a:srgbClr val="366092"/>
              </a:buClr>
              <a:buSzPts val="1600"/>
              <a:buFont typeface="Public Sans"/>
              <a:buChar char="●"/>
            </a:pPr>
            <a:r>
              <a:rPr lang="en" sz="1600">
                <a:solidFill>
                  <a:srgbClr val="366092"/>
                </a:solidFill>
                <a:latin typeface="Public Sans"/>
                <a:ea typeface="Public Sans"/>
                <a:cs typeface="Public Sans"/>
                <a:sym typeface="Public Sans"/>
              </a:rPr>
              <a:t>VITA centers are trusted community partners</a:t>
            </a:r>
            <a:endParaRPr sz="1600">
              <a:solidFill>
                <a:srgbClr val="366092"/>
              </a:solidFill>
              <a:latin typeface="Public Sans"/>
              <a:ea typeface="Public Sans"/>
              <a:cs typeface="Public Sans"/>
              <a:sym typeface="Public Sans"/>
            </a:endParaRPr>
          </a:p>
          <a:p>
            <a:pPr indent="-330200" lvl="1" marL="914400" marR="647700" rtl="0" algn="l">
              <a:lnSpc>
                <a:spcPct val="115599"/>
              </a:lnSpc>
              <a:spcBef>
                <a:spcPts val="0"/>
              </a:spcBef>
              <a:spcAft>
                <a:spcPts val="0"/>
              </a:spcAft>
              <a:buClr>
                <a:srgbClr val="366092"/>
              </a:buClr>
              <a:buSzPts val="1600"/>
              <a:buFont typeface="Public Sans"/>
              <a:buChar char="○"/>
            </a:pPr>
            <a:r>
              <a:rPr lang="en" sz="1600">
                <a:solidFill>
                  <a:srgbClr val="366092"/>
                </a:solidFill>
                <a:latin typeface="Public Sans"/>
                <a:ea typeface="Public Sans"/>
                <a:cs typeface="Public Sans"/>
                <a:sym typeface="Public Sans"/>
              </a:rPr>
              <a:t>Most locations provide other services, including ITIN assistance</a:t>
            </a:r>
            <a:endParaRPr sz="1600">
              <a:solidFill>
                <a:srgbClr val="366092"/>
              </a:solidFill>
              <a:latin typeface="Public Sans"/>
              <a:ea typeface="Public Sans"/>
              <a:cs typeface="Public Sans"/>
              <a:sym typeface="Public Sans"/>
            </a:endParaRPr>
          </a:p>
          <a:p>
            <a:pPr indent="0" lvl="0" marL="914400" marR="647700" rtl="0" algn="l">
              <a:lnSpc>
                <a:spcPct val="115599"/>
              </a:lnSpc>
              <a:spcBef>
                <a:spcPts val="0"/>
              </a:spcBef>
              <a:spcAft>
                <a:spcPts val="0"/>
              </a:spcAft>
              <a:buNone/>
            </a:pPr>
            <a:r>
              <a:t/>
            </a:r>
            <a:endParaRPr sz="1600">
              <a:solidFill>
                <a:srgbClr val="366092"/>
              </a:solidFill>
              <a:latin typeface="Public Sans"/>
              <a:ea typeface="Public Sans"/>
              <a:cs typeface="Public Sans"/>
              <a:sym typeface="Public Sans"/>
            </a:endParaRPr>
          </a:p>
          <a:p>
            <a:pPr indent="-330200" lvl="0" marL="457200" marR="647700" rtl="0" algn="l">
              <a:lnSpc>
                <a:spcPct val="115599"/>
              </a:lnSpc>
              <a:spcBef>
                <a:spcPts val="0"/>
              </a:spcBef>
              <a:spcAft>
                <a:spcPts val="0"/>
              </a:spcAft>
              <a:buClr>
                <a:srgbClr val="366092"/>
              </a:buClr>
              <a:buSzPts val="1600"/>
              <a:buFont typeface="Public Sans"/>
              <a:buChar char="●"/>
            </a:pPr>
            <a:r>
              <a:rPr lang="en" sz="1600">
                <a:solidFill>
                  <a:srgbClr val="366092"/>
                </a:solidFill>
                <a:latin typeface="Public Sans"/>
                <a:ea typeface="Public Sans"/>
                <a:cs typeface="Public Sans"/>
                <a:sym typeface="Public Sans"/>
              </a:rPr>
              <a:t>Paid tax preparers charge between $220 to $300 to file taxes</a:t>
            </a:r>
            <a:endParaRPr sz="1600">
              <a:solidFill>
                <a:srgbClr val="366092"/>
              </a:solidFill>
              <a:latin typeface="Public Sans"/>
              <a:ea typeface="Public Sans"/>
              <a:cs typeface="Public Sans"/>
              <a:sym typeface="Public Sans"/>
            </a:endParaRPr>
          </a:p>
          <a:p>
            <a:pPr indent="-330200" lvl="1" marL="914400" marR="647700" rtl="0" algn="l">
              <a:lnSpc>
                <a:spcPct val="115599"/>
              </a:lnSpc>
              <a:spcBef>
                <a:spcPts val="0"/>
              </a:spcBef>
              <a:spcAft>
                <a:spcPts val="0"/>
              </a:spcAft>
              <a:buClr>
                <a:srgbClr val="366092"/>
              </a:buClr>
              <a:buSzPts val="1600"/>
              <a:buFont typeface="Public Sans"/>
              <a:buChar char="○"/>
            </a:pPr>
            <a:r>
              <a:rPr lang="en" sz="1600">
                <a:solidFill>
                  <a:srgbClr val="366092"/>
                </a:solidFill>
                <a:latin typeface="Public Sans"/>
                <a:ea typeface="Public Sans"/>
                <a:cs typeface="Public Sans"/>
                <a:sym typeface="Public Sans"/>
              </a:rPr>
              <a:t>For many, this cost eats up 10% of the value of their credits! </a:t>
            </a:r>
            <a:endParaRPr sz="1600">
              <a:solidFill>
                <a:srgbClr val="366092"/>
              </a:solidFill>
              <a:latin typeface="Public Sans"/>
              <a:ea typeface="Public Sans"/>
              <a:cs typeface="Public Sans"/>
              <a:sym typeface="Public Sans"/>
            </a:endParaRPr>
          </a:p>
          <a:p>
            <a:pPr indent="-330200" lvl="1" marL="914400" rtl="0" algn="l">
              <a:spcBef>
                <a:spcPts val="0"/>
              </a:spcBef>
              <a:spcAft>
                <a:spcPts val="0"/>
              </a:spcAft>
              <a:buClr>
                <a:srgbClr val="366092"/>
              </a:buClr>
              <a:buSzPts val="1600"/>
              <a:buFont typeface="Public Sans"/>
              <a:buChar char="○"/>
            </a:pPr>
            <a:r>
              <a:rPr lang="en" sz="1600">
                <a:solidFill>
                  <a:srgbClr val="366092"/>
                </a:solidFill>
                <a:latin typeface="Public Sans"/>
                <a:ea typeface="Public Sans"/>
                <a:cs typeface="Public Sans"/>
                <a:sym typeface="Public Sans"/>
              </a:rPr>
              <a:t>ITIN Holders are the population to most likely pay to file taxes, even though they qualify for free tax preparation.</a:t>
            </a:r>
            <a:endParaRPr sz="1600">
              <a:solidFill>
                <a:srgbClr val="366092"/>
              </a:solidFill>
              <a:latin typeface="Public Sans"/>
              <a:ea typeface="Public Sans"/>
              <a:cs typeface="Public Sans"/>
              <a:sym typeface="Public Sans"/>
            </a:endParaRPr>
          </a:p>
          <a:p>
            <a:pPr indent="-330200" lvl="2" marL="1371600" rtl="0" algn="l">
              <a:spcBef>
                <a:spcPts val="0"/>
              </a:spcBef>
              <a:spcAft>
                <a:spcPts val="0"/>
              </a:spcAft>
              <a:buClr>
                <a:srgbClr val="366092"/>
              </a:buClr>
              <a:buSzPts val="1600"/>
              <a:buFont typeface="Public Sans"/>
              <a:buChar char="■"/>
            </a:pPr>
            <a:r>
              <a:rPr lang="en">
                <a:solidFill>
                  <a:srgbClr val="366092"/>
                </a:solidFill>
                <a:latin typeface="Public Sans"/>
                <a:ea typeface="Public Sans"/>
                <a:cs typeface="Public Sans"/>
                <a:sym typeface="Public Sans"/>
              </a:rPr>
              <a:t>203,627 completed by a paid tax preparer out of a total of 231,441 CalEITC ITIN Claims statewide.</a:t>
            </a:r>
            <a:endParaRPr>
              <a:solidFill>
                <a:srgbClr val="366092"/>
              </a:solidFill>
              <a:latin typeface="Public Sans"/>
              <a:ea typeface="Public Sans"/>
              <a:cs typeface="Public Sans"/>
              <a:sym typeface="Public Sans"/>
            </a:endParaRPr>
          </a:p>
          <a:p>
            <a:pPr indent="-330200" lvl="1" marL="914400" marR="647700" rtl="0" algn="l">
              <a:lnSpc>
                <a:spcPct val="115599"/>
              </a:lnSpc>
              <a:spcBef>
                <a:spcPts val="0"/>
              </a:spcBef>
              <a:spcAft>
                <a:spcPts val="0"/>
              </a:spcAft>
              <a:buClr>
                <a:srgbClr val="366092"/>
              </a:buClr>
              <a:buSzPts val="1600"/>
              <a:buFont typeface="Public Sans"/>
              <a:buChar char="○"/>
            </a:pPr>
            <a:r>
              <a:rPr lang="en" sz="1600">
                <a:solidFill>
                  <a:srgbClr val="366092"/>
                </a:solidFill>
                <a:latin typeface="Public Sans"/>
                <a:ea typeface="Public Sans"/>
                <a:cs typeface="Public Sans"/>
                <a:sym typeface="Public Sans"/>
              </a:rPr>
              <a:t>LA County had</a:t>
            </a:r>
            <a:r>
              <a:rPr lang="en" sz="1600">
                <a:solidFill>
                  <a:srgbClr val="366092"/>
                </a:solidFill>
                <a:latin typeface="Public Sans"/>
                <a:ea typeface="Public Sans"/>
                <a:cs typeface="Public Sans"/>
                <a:sym typeface="Public Sans"/>
              </a:rPr>
              <a:t> 1,006,224 combined 2023 CalEITC, YCTC, FYTC claims filed </a:t>
            </a:r>
            <a:endParaRPr sz="1600">
              <a:solidFill>
                <a:srgbClr val="366092"/>
              </a:solidFill>
              <a:latin typeface="Public Sans"/>
              <a:ea typeface="Public Sans"/>
              <a:cs typeface="Public Sans"/>
              <a:sym typeface="Public Sans"/>
            </a:endParaRPr>
          </a:p>
          <a:p>
            <a:pPr indent="-323850" lvl="2" marL="1371600" marR="647700" rtl="0" algn="l">
              <a:lnSpc>
                <a:spcPct val="115599"/>
              </a:lnSpc>
              <a:spcBef>
                <a:spcPts val="0"/>
              </a:spcBef>
              <a:spcAft>
                <a:spcPts val="0"/>
              </a:spcAft>
              <a:buClr>
                <a:srgbClr val="366092"/>
              </a:buClr>
              <a:buSzPts val="1500"/>
              <a:buFont typeface="Public Sans"/>
              <a:buChar char="■"/>
            </a:pPr>
            <a:r>
              <a:rPr lang="en" sz="1500">
                <a:solidFill>
                  <a:srgbClr val="366092"/>
                </a:solidFill>
                <a:latin typeface="Public Sans"/>
                <a:ea typeface="Public Sans"/>
                <a:cs typeface="Public Sans"/>
                <a:sym typeface="Public Sans"/>
              </a:rPr>
              <a:t>Statewide we had a total of 3,458,195 combined claims, yet almost 58% of those claims were filed via paid preparer, about 39.7% self-prepared, and only 2.3% were filed via VITA</a:t>
            </a:r>
            <a:r>
              <a:rPr lang="en" sz="1500">
                <a:solidFill>
                  <a:srgbClr val="366092"/>
                </a:solidFill>
                <a:latin typeface="Public Sans"/>
                <a:ea typeface="Public Sans"/>
                <a:cs typeface="Public Sans"/>
                <a:sym typeface="Public Sans"/>
              </a:rPr>
              <a:t>.</a:t>
            </a:r>
            <a:endParaRPr sz="1500">
              <a:solidFill>
                <a:srgbClr val="366092"/>
              </a:solidFill>
              <a:latin typeface="Public Sans"/>
              <a:ea typeface="Public Sans"/>
              <a:cs typeface="Public Sans"/>
              <a:sym typeface="Public Sans"/>
            </a:endParaRPr>
          </a:p>
          <a:p>
            <a:pPr indent="0" lvl="0" marL="914400" marR="647700" rtl="0" algn="l">
              <a:lnSpc>
                <a:spcPct val="115599"/>
              </a:lnSpc>
              <a:spcBef>
                <a:spcPts val="0"/>
              </a:spcBef>
              <a:spcAft>
                <a:spcPts val="0"/>
              </a:spcAft>
              <a:buNone/>
            </a:pPr>
            <a:r>
              <a:t/>
            </a:r>
            <a:endParaRPr sz="1600">
              <a:solidFill>
                <a:srgbClr val="366092"/>
              </a:solidFill>
              <a:latin typeface="Public Sans"/>
              <a:ea typeface="Public Sans"/>
              <a:cs typeface="Public Sans"/>
              <a:sym typeface="Public Sans"/>
            </a:endParaRPr>
          </a:p>
          <a:p>
            <a:pPr indent="0" lvl="0" marL="914400" marR="647700" rtl="0" algn="l">
              <a:lnSpc>
                <a:spcPct val="115599"/>
              </a:lnSpc>
              <a:spcBef>
                <a:spcPts val="100"/>
              </a:spcBef>
              <a:spcAft>
                <a:spcPts val="0"/>
              </a:spcAft>
              <a:buNone/>
            </a:pPr>
            <a:r>
              <a:t/>
            </a:r>
            <a:endParaRPr sz="1600">
              <a:solidFill>
                <a:srgbClr val="366092"/>
              </a:solidFill>
              <a:latin typeface="Public Sans"/>
              <a:ea typeface="Public Sans"/>
              <a:cs typeface="Public Sans"/>
              <a:sym typeface="Public Sans"/>
            </a:endParaRPr>
          </a:p>
        </p:txBody>
      </p:sp>
      <p:sp>
        <p:nvSpPr>
          <p:cNvPr id="339" name="Google Shape;339;p50"/>
          <p:cNvSpPr txBox="1"/>
          <p:nvPr/>
        </p:nvSpPr>
        <p:spPr>
          <a:xfrm>
            <a:off x="210000" y="96611"/>
            <a:ext cx="8724000" cy="605400"/>
          </a:xfrm>
          <a:prstGeom prst="rect">
            <a:avLst/>
          </a:prstGeom>
          <a:solidFill>
            <a:schemeClr val="accent1"/>
          </a:solidFill>
          <a:ln>
            <a:noFill/>
          </a:ln>
        </p:spPr>
        <p:txBody>
          <a:bodyPr anchorCtr="0" anchor="ctr" bIns="91425" lIns="91425" spcFirstLastPara="1" rIns="91425" wrap="square" tIns="91425">
            <a:normAutofit fontScale="25000" lnSpcReduction="20000"/>
          </a:bodyPr>
          <a:lstStyle/>
          <a:p>
            <a:pPr indent="0" lvl="0" marL="0" rtl="0" algn="ctr">
              <a:spcBef>
                <a:spcPts val="0"/>
              </a:spcBef>
              <a:spcAft>
                <a:spcPts val="0"/>
              </a:spcAft>
              <a:buNone/>
            </a:pPr>
            <a:r>
              <a:t/>
            </a:r>
            <a:endParaRPr b="1" sz="1800">
              <a:solidFill>
                <a:srgbClr val="143961"/>
              </a:solidFill>
            </a:endParaRPr>
          </a:p>
          <a:p>
            <a:pPr indent="0" lvl="0" marL="0" rtl="0" algn="ctr">
              <a:spcBef>
                <a:spcPts val="0"/>
              </a:spcBef>
              <a:spcAft>
                <a:spcPts val="0"/>
              </a:spcAft>
              <a:buNone/>
            </a:pPr>
            <a:r>
              <a:rPr b="1" lang="en" sz="9600">
                <a:solidFill>
                  <a:srgbClr val="143961"/>
                </a:solidFill>
                <a:latin typeface="DM Serif Display"/>
                <a:ea typeface="DM Serif Display"/>
                <a:cs typeface="DM Serif Display"/>
                <a:sym typeface="DM Serif Display"/>
              </a:rPr>
              <a:t>VITA Facts </a:t>
            </a:r>
            <a:endParaRPr sz="9600">
              <a:solidFill>
                <a:schemeClr val="dk2"/>
              </a:solidFill>
              <a:latin typeface="DM Serif Display"/>
              <a:ea typeface="DM Serif Display"/>
              <a:cs typeface="DM Serif Display"/>
              <a:sym typeface="DM Serif Display"/>
            </a:endParaRPr>
          </a:p>
          <a:p>
            <a:pPr indent="0" lvl="0" marL="0" rtl="0" algn="l">
              <a:spcBef>
                <a:spcPts val="0"/>
              </a:spcBef>
              <a:spcAft>
                <a:spcPts val="0"/>
              </a:spcAft>
              <a:buNone/>
            </a:pPr>
            <a:r>
              <a:t/>
            </a:r>
            <a:endParaRPr sz="2600">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2"/>
        </a:solidFill>
      </p:bgPr>
    </p:bg>
    <p:spTree>
      <p:nvGrpSpPr>
        <p:cNvPr id="343" name="Shape 343"/>
        <p:cNvGrpSpPr/>
        <p:nvPr/>
      </p:nvGrpSpPr>
      <p:grpSpPr>
        <a:xfrm>
          <a:off x="0" y="0"/>
          <a:ext cx="0" cy="0"/>
          <a:chOff x="0" y="0"/>
          <a:chExt cx="0" cy="0"/>
        </a:xfrm>
      </p:grpSpPr>
      <p:sp>
        <p:nvSpPr>
          <p:cNvPr id="344" name="Google Shape;344;p51"/>
          <p:cNvSpPr/>
          <p:nvPr/>
        </p:nvSpPr>
        <p:spPr>
          <a:xfrm>
            <a:off x="0" y="-69900"/>
            <a:ext cx="2816700" cy="5258400"/>
          </a:xfrm>
          <a:prstGeom prst="rect">
            <a:avLst/>
          </a:prstGeom>
          <a:solidFill>
            <a:srgbClr val="70AD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46" name="Google Shape;346;p51"/>
          <p:cNvSpPr txBox="1"/>
          <p:nvPr>
            <p:ph idx="4294967295" type="ctrTitle"/>
          </p:nvPr>
        </p:nvSpPr>
        <p:spPr>
          <a:xfrm>
            <a:off x="73650" y="80550"/>
            <a:ext cx="2669400" cy="4957500"/>
          </a:xfrm>
          <a:prstGeom prst="rect">
            <a:avLst/>
          </a:prstGeom>
          <a:solidFill>
            <a:srgbClr val="70AD8F"/>
          </a:solidFill>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1" lang="en" sz="2100">
                <a:solidFill>
                  <a:srgbClr val="FFFDF2"/>
                </a:solidFill>
                <a:latin typeface="DM Serif Display"/>
                <a:ea typeface="DM Serif Display"/>
                <a:cs typeface="DM Serif Display"/>
                <a:sym typeface="DM Serif Display"/>
              </a:rPr>
              <a:t>To make sure everyone is getting the tax credits they qualify for, we’ve designed a simple and helpful system to directly connect people to free tax prep help. </a:t>
            </a:r>
            <a:endParaRPr b="1" sz="2100">
              <a:solidFill>
                <a:srgbClr val="FFFDF2"/>
              </a:solidFill>
              <a:latin typeface="DM Serif Display"/>
              <a:ea typeface="DM Serif Display"/>
              <a:cs typeface="DM Serif Display"/>
              <a:sym typeface="DM Serif Display"/>
            </a:endParaRPr>
          </a:p>
          <a:p>
            <a:pPr indent="0" lvl="0" marL="0" rtl="0" algn="l">
              <a:spcBef>
                <a:spcPts val="1200"/>
              </a:spcBef>
              <a:spcAft>
                <a:spcPts val="0"/>
              </a:spcAft>
              <a:buNone/>
            </a:pPr>
            <a:r>
              <a:t/>
            </a:r>
            <a:endParaRPr b="1" sz="2600">
              <a:solidFill>
                <a:srgbClr val="FFFDF2"/>
              </a:solidFill>
              <a:latin typeface="DM Serif Display"/>
              <a:ea typeface="DM Serif Display"/>
              <a:cs typeface="DM Serif Display"/>
              <a:sym typeface="DM Serif Display"/>
            </a:endParaRPr>
          </a:p>
        </p:txBody>
      </p:sp>
      <p:sp>
        <p:nvSpPr>
          <p:cNvPr id="347" name="Google Shape;347;p51"/>
          <p:cNvSpPr txBox="1"/>
          <p:nvPr/>
        </p:nvSpPr>
        <p:spPr>
          <a:xfrm>
            <a:off x="2957225" y="4407375"/>
            <a:ext cx="6029400" cy="55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rgbClr val="366092"/>
              </a:solidFill>
              <a:highlight>
                <a:srgbClr val="8CB3E3"/>
              </a:highlight>
              <a:latin typeface="Public Sans"/>
              <a:ea typeface="Public Sans"/>
              <a:cs typeface="Public Sans"/>
              <a:sym typeface="Public Sans"/>
            </a:endParaRPr>
          </a:p>
        </p:txBody>
      </p:sp>
      <p:sp>
        <p:nvSpPr>
          <p:cNvPr id="348" name="Google Shape;348;p51"/>
          <p:cNvSpPr txBox="1"/>
          <p:nvPr/>
        </p:nvSpPr>
        <p:spPr>
          <a:xfrm>
            <a:off x="2985775" y="339450"/>
            <a:ext cx="5862600" cy="638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Clr>
                <a:schemeClr val="dk1"/>
              </a:buClr>
              <a:buSzPts val="1100"/>
              <a:buFont typeface="Arial"/>
              <a:buNone/>
            </a:pPr>
            <a:r>
              <a:rPr b="1" lang="en" sz="2100">
                <a:solidFill>
                  <a:srgbClr val="366092"/>
                </a:solidFill>
                <a:latin typeface="DM Serif Display"/>
                <a:ea typeface="DM Serif Display"/>
                <a:cs typeface="DM Serif Display"/>
                <a:sym typeface="DM Serif Display"/>
              </a:rPr>
              <a:t>We call it the “warm handoff”</a:t>
            </a:r>
            <a:endParaRPr sz="2100">
              <a:solidFill>
                <a:srgbClr val="366092"/>
              </a:solidFill>
              <a:latin typeface="DM Serif Display"/>
              <a:ea typeface="DM Serif Display"/>
              <a:cs typeface="DM Serif Display"/>
              <a:sym typeface="DM Serif Display"/>
            </a:endParaRPr>
          </a:p>
          <a:p>
            <a:pPr indent="0" lvl="0" marL="0" rtl="0" algn="l">
              <a:spcBef>
                <a:spcPts val="1200"/>
              </a:spcBef>
              <a:spcAft>
                <a:spcPts val="0"/>
              </a:spcAft>
              <a:buNone/>
            </a:pPr>
            <a:r>
              <a:t/>
            </a:r>
            <a:endParaRPr sz="1800">
              <a:solidFill>
                <a:schemeClr val="dk2"/>
              </a:solidFill>
            </a:endParaRPr>
          </a:p>
        </p:txBody>
      </p:sp>
      <p:sp>
        <p:nvSpPr>
          <p:cNvPr id="349" name="Google Shape;349;p51"/>
          <p:cNvSpPr/>
          <p:nvPr/>
        </p:nvSpPr>
        <p:spPr>
          <a:xfrm>
            <a:off x="2941775" y="2485050"/>
            <a:ext cx="1510500" cy="1017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Warm Hand-off, Education, and Marketing</a:t>
            </a:r>
            <a:endParaRPr sz="1100"/>
          </a:p>
        </p:txBody>
      </p:sp>
      <p:sp>
        <p:nvSpPr>
          <p:cNvPr id="350" name="Google Shape;350;p51"/>
          <p:cNvSpPr/>
          <p:nvPr/>
        </p:nvSpPr>
        <p:spPr>
          <a:xfrm>
            <a:off x="4577350" y="2282850"/>
            <a:ext cx="1158000" cy="1149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Schedule an appointment</a:t>
            </a:r>
            <a:endParaRPr sz="1200"/>
          </a:p>
          <a:p>
            <a:pPr indent="0" lvl="0" marL="0" rtl="0" algn="l">
              <a:spcBef>
                <a:spcPts val="0"/>
              </a:spcBef>
              <a:spcAft>
                <a:spcPts val="0"/>
              </a:spcAft>
              <a:buNone/>
            </a:pPr>
            <a:r>
              <a:rPr lang="en" sz="1200"/>
              <a:t>- </a:t>
            </a:r>
            <a:r>
              <a:rPr lang="en" sz="1200"/>
              <a:t>Website</a:t>
            </a:r>
            <a:endParaRPr sz="1200"/>
          </a:p>
          <a:p>
            <a:pPr indent="0" lvl="0" marL="0" rtl="0" algn="l">
              <a:spcBef>
                <a:spcPts val="0"/>
              </a:spcBef>
              <a:spcAft>
                <a:spcPts val="0"/>
              </a:spcAft>
              <a:buNone/>
            </a:pPr>
            <a:r>
              <a:rPr lang="en" sz="1200"/>
              <a:t>- Call Center</a:t>
            </a:r>
            <a:endParaRPr sz="1200"/>
          </a:p>
        </p:txBody>
      </p:sp>
      <p:sp>
        <p:nvSpPr>
          <p:cNvPr id="351" name="Google Shape;351;p51"/>
          <p:cNvSpPr/>
          <p:nvPr/>
        </p:nvSpPr>
        <p:spPr>
          <a:xfrm>
            <a:off x="5936625" y="2485050"/>
            <a:ext cx="1510500" cy="1017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Access free tax preparation</a:t>
            </a:r>
            <a:endParaRPr sz="1100"/>
          </a:p>
        </p:txBody>
      </p:sp>
      <p:sp>
        <p:nvSpPr>
          <p:cNvPr id="352" name="Google Shape;352;p51"/>
          <p:cNvSpPr/>
          <p:nvPr/>
        </p:nvSpPr>
        <p:spPr>
          <a:xfrm>
            <a:off x="7569650" y="2352450"/>
            <a:ext cx="1158000" cy="1149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More money in the pockets for our clients.</a:t>
            </a:r>
            <a:endParaRPr sz="1200"/>
          </a:p>
        </p:txBody>
      </p:sp>
      <p:sp>
        <p:nvSpPr>
          <p:cNvPr id="353" name="Google Shape;353;p51"/>
          <p:cNvSpPr txBox="1"/>
          <p:nvPr/>
        </p:nvSpPr>
        <p:spPr>
          <a:xfrm>
            <a:off x="2783825" y="3617775"/>
            <a:ext cx="166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2"/>
                </a:solidFill>
              </a:rPr>
              <a:t> County Agency</a:t>
            </a:r>
            <a:endParaRPr b="1">
              <a:solidFill>
                <a:schemeClr val="dk2"/>
              </a:solidFill>
            </a:endParaRPr>
          </a:p>
        </p:txBody>
      </p:sp>
      <p:sp>
        <p:nvSpPr>
          <p:cNvPr id="354" name="Google Shape;354;p51"/>
          <p:cNvSpPr txBox="1"/>
          <p:nvPr/>
        </p:nvSpPr>
        <p:spPr>
          <a:xfrm>
            <a:off x="4340800" y="3643763"/>
            <a:ext cx="1668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2"/>
                </a:solidFill>
              </a:rPr>
              <a:t>Claim Your Cash Resources</a:t>
            </a:r>
            <a:endParaRPr b="1">
              <a:solidFill>
                <a:schemeClr val="dk2"/>
              </a:solidFill>
            </a:endParaRPr>
          </a:p>
        </p:txBody>
      </p:sp>
      <p:sp>
        <p:nvSpPr>
          <p:cNvPr id="355" name="Google Shape;355;p51"/>
          <p:cNvSpPr txBox="1"/>
          <p:nvPr/>
        </p:nvSpPr>
        <p:spPr>
          <a:xfrm>
            <a:off x="5961100" y="3647050"/>
            <a:ext cx="115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2"/>
                </a:solidFill>
              </a:rPr>
              <a:t>VITA Sites</a:t>
            </a:r>
            <a:endParaRPr b="1">
              <a:solidFill>
                <a:schemeClr val="dk2"/>
              </a:solidFill>
            </a:endParaRPr>
          </a:p>
        </p:txBody>
      </p:sp>
      <p:sp>
        <p:nvSpPr>
          <p:cNvPr id="356" name="Google Shape;356;p51"/>
          <p:cNvSpPr txBox="1"/>
          <p:nvPr/>
        </p:nvSpPr>
        <p:spPr>
          <a:xfrm>
            <a:off x="7533500" y="3647050"/>
            <a:ext cx="1451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2"/>
                </a:solidFill>
              </a:rPr>
              <a:t>County </a:t>
            </a:r>
            <a:r>
              <a:rPr b="1" lang="en">
                <a:solidFill>
                  <a:schemeClr val="dk2"/>
                </a:solidFill>
              </a:rPr>
              <a:t>clients win!</a:t>
            </a:r>
            <a:endParaRPr b="1">
              <a:solidFill>
                <a:schemeClr val="dk2"/>
              </a:solidFill>
            </a:endParaRPr>
          </a:p>
        </p:txBody>
      </p:sp>
      <p:cxnSp>
        <p:nvCxnSpPr>
          <p:cNvPr id="357" name="Google Shape;357;p51"/>
          <p:cNvCxnSpPr/>
          <p:nvPr/>
        </p:nvCxnSpPr>
        <p:spPr>
          <a:xfrm>
            <a:off x="2995950" y="4334400"/>
            <a:ext cx="5917800" cy="117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E4"/>
        </a:solidFill>
      </p:bgPr>
    </p:bg>
    <p:spTree>
      <p:nvGrpSpPr>
        <p:cNvPr id="361" name="Shape 361"/>
        <p:cNvGrpSpPr/>
        <p:nvPr/>
      </p:nvGrpSpPr>
      <p:grpSpPr>
        <a:xfrm>
          <a:off x="0" y="0"/>
          <a:ext cx="0" cy="0"/>
          <a:chOff x="0" y="0"/>
          <a:chExt cx="0" cy="0"/>
        </a:xfrm>
      </p:grpSpPr>
      <p:sp>
        <p:nvSpPr>
          <p:cNvPr id="362" name="Google Shape;362;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63" name="Google Shape;363;p52"/>
          <p:cNvSpPr txBox="1"/>
          <p:nvPr/>
        </p:nvSpPr>
        <p:spPr>
          <a:xfrm>
            <a:off x="235875" y="992725"/>
            <a:ext cx="8543700" cy="3670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366092"/>
              </a:buClr>
              <a:buSzPts val="1800"/>
              <a:buChar char="●"/>
            </a:pPr>
            <a:r>
              <a:rPr lang="en" sz="1800">
                <a:solidFill>
                  <a:srgbClr val="366092"/>
                </a:solidFill>
              </a:rPr>
              <a:t>Connect a minimum of 3,000 low-income households with state and federal tax credits they are currently not receiving (non-filers) </a:t>
            </a:r>
            <a:endParaRPr sz="1800">
              <a:solidFill>
                <a:srgbClr val="366092"/>
              </a:solidFill>
            </a:endParaRPr>
          </a:p>
          <a:p>
            <a:pPr indent="0" lvl="0" marL="457200" rtl="0" algn="l">
              <a:spcBef>
                <a:spcPts val="0"/>
              </a:spcBef>
              <a:spcAft>
                <a:spcPts val="0"/>
              </a:spcAft>
              <a:buNone/>
            </a:pPr>
            <a:r>
              <a:rPr lang="en" sz="1800">
                <a:solidFill>
                  <a:srgbClr val="366092"/>
                </a:solidFill>
              </a:rPr>
              <a:t>							</a:t>
            </a:r>
            <a:endParaRPr sz="1800">
              <a:solidFill>
                <a:srgbClr val="366092"/>
              </a:solidFill>
            </a:endParaRPr>
          </a:p>
          <a:p>
            <a:pPr indent="-342900" lvl="0" marL="457200" rtl="0" algn="l">
              <a:spcBef>
                <a:spcPts val="0"/>
              </a:spcBef>
              <a:spcAft>
                <a:spcPts val="0"/>
              </a:spcAft>
              <a:buClr>
                <a:srgbClr val="366092"/>
              </a:buClr>
              <a:buSzPts val="1800"/>
              <a:buChar char="●"/>
            </a:pPr>
            <a:r>
              <a:rPr lang="en" sz="1800">
                <a:solidFill>
                  <a:srgbClr val="366092"/>
                </a:solidFill>
              </a:rPr>
              <a:t>Deliver at least $9 million in new state and federal tax credits for these households, creating approximately $17 million in economic activity.		</a:t>
            </a:r>
            <a:endParaRPr sz="1800">
              <a:solidFill>
                <a:srgbClr val="366092"/>
              </a:solidFill>
            </a:endParaRPr>
          </a:p>
          <a:p>
            <a:pPr indent="0" lvl="0" marL="457200" rtl="0" algn="l">
              <a:spcBef>
                <a:spcPts val="0"/>
              </a:spcBef>
              <a:spcAft>
                <a:spcPts val="0"/>
              </a:spcAft>
              <a:buNone/>
            </a:pPr>
            <a:r>
              <a:t/>
            </a:r>
            <a:endParaRPr sz="1800">
              <a:solidFill>
                <a:srgbClr val="366092"/>
              </a:solidFill>
            </a:endParaRPr>
          </a:p>
          <a:p>
            <a:pPr indent="-342900" lvl="0" marL="457200" rtl="0" algn="l">
              <a:spcBef>
                <a:spcPts val="0"/>
              </a:spcBef>
              <a:spcAft>
                <a:spcPts val="0"/>
              </a:spcAft>
              <a:buClr>
                <a:srgbClr val="366092"/>
              </a:buClr>
              <a:buSzPts val="1800"/>
              <a:buChar char="●"/>
            </a:pPr>
            <a:r>
              <a:rPr lang="en" sz="1800">
                <a:solidFill>
                  <a:srgbClr val="366092"/>
                </a:solidFill>
              </a:rPr>
              <a:t>Expand the capacity of the current VITA sites within the network to process more clients (year-round)</a:t>
            </a:r>
            <a:endParaRPr sz="1800">
              <a:solidFill>
                <a:srgbClr val="366092"/>
              </a:solidFill>
            </a:endParaRPr>
          </a:p>
          <a:p>
            <a:pPr indent="0" lvl="0" marL="457200" rtl="0" algn="l">
              <a:spcBef>
                <a:spcPts val="0"/>
              </a:spcBef>
              <a:spcAft>
                <a:spcPts val="0"/>
              </a:spcAft>
              <a:buNone/>
            </a:pPr>
            <a:r>
              <a:t/>
            </a:r>
            <a:endParaRPr sz="1800">
              <a:solidFill>
                <a:srgbClr val="366092"/>
              </a:solidFill>
            </a:endParaRPr>
          </a:p>
          <a:p>
            <a:pPr indent="-342900" lvl="0" marL="457200" rtl="0" algn="l">
              <a:spcBef>
                <a:spcPts val="0"/>
              </a:spcBef>
              <a:spcAft>
                <a:spcPts val="0"/>
              </a:spcAft>
              <a:buClr>
                <a:srgbClr val="143961"/>
              </a:buClr>
              <a:buSzPts val="1800"/>
              <a:buChar char="●"/>
            </a:pPr>
            <a:r>
              <a:rPr lang="en" sz="1800">
                <a:solidFill>
                  <a:srgbClr val="366092"/>
                </a:solidFill>
              </a:rPr>
              <a:t>Establish new sites, including at existing government locations, and add them to the network focusing on “VITA deserts,” such as Antelope Valley and Southeast LA</a:t>
            </a:r>
            <a:r>
              <a:rPr lang="en" sz="1800">
                <a:solidFill>
                  <a:srgbClr val="143961"/>
                </a:solidFill>
              </a:rPr>
              <a:t>									</a:t>
            </a:r>
            <a:endParaRPr sz="1800">
              <a:solidFill>
                <a:srgbClr val="143961"/>
              </a:solidFill>
            </a:endParaRPr>
          </a:p>
        </p:txBody>
      </p:sp>
      <p:sp>
        <p:nvSpPr>
          <p:cNvPr id="364" name="Google Shape;364;p52"/>
          <p:cNvSpPr txBox="1"/>
          <p:nvPr/>
        </p:nvSpPr>
        <p:spPr>
          <a:xfrm>
            <a:off x="201375" y="115075"/>
            <a:ext cx="8612700" cy="6501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900">
                <a:solidFill>
                  <a:srgbClr val="143961"/>
                </a:solidFill>
                <a:latin typeface="DM Serif Display"/>
                <a:ea typeface="DM Serif Display"/>
                <a:cs typeface="DM Serif Display"/>
                <a:sym typeface="DM Serif Display"/>
              </a:rPr>
              <a:t>Main Pilot Goals</a:t>
            </a:r>
            <a:endParaRPr b="1" sz="2900">
              <a:solidFill>
                <a:srgbClr val="143961"/>
              </a:solidFill>
              <a:latin typeface="DM Serif Display"/>
              <a:ea typeface="DM Serif Display"/>
              <a:cs typeface="DM Serif Display"/>
              <a:sym typeface="DM Serif Display"/>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2"/>
        </a:solidFill>
      </p:bgPr>
    </p:bg>
    <p:spTree>
      <p:nvGrpSpPr>
        <p:cNvPr id="368" name="Shape 368"/>
        <p:cNvGrpSpPr/>
        <p:nvPr/>
      </p:nvGrpSpPr>
      <p:grpSpPr>
        <a:xfrm>
          <a:off x="0" y="0"/>
          <a:ext cx="0" cy="0"/>
          <a:chOff x="0" y="0"/>
          <a:chExt cx="0" cy="0"/>
        </a:xfrm>
      </p:grpSpPr>
      <p:sp>
        <p:nvSpPr>
          <p:cNvPr id="369" name="Google Shape;369;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70" name="Google Shape;370;p53"/>
          <p:cNvSpPr txBox="1"/>
          <p:nvPr>
            <p:ph idx="4294967295" type="ctrTitle"/>
          </p:nvPr>
        </p:nvSpPr>
        <p:spPr>
          <a:xfrm>
            <a:off x="165000" y="111300"/>
            <a:ext cx="8979000" cy="492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366092"/>
              </a:solidFill>
              <a:latin typeface="Public Sans"/>
              <a:ea typeface="Public Sans"/>
              <a:cs typeface="Public Sans"/>
              <a:sym typeface="Public Sans"/>
            </a:endParaRPr>
          </a:p>
        </p:txBody>
      </p:sp>
      <p:sp>
        <p:nvSpPr>
          <p:cNvPr id="371" name="Google Shape;371;p53"/>
          <p:cNvSpPr txBox="1"/>
          <p:nvPr/>
        </p:nvSpPr>
        <p:spPr>
          <a:xfrm>
            <a:off x="165000" y="724800"/>
            <a:ext cx="8734500" cy="407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366092"/>
                </a:solidFill>
                <a:latin typeface="Public Sans"/>
                <a:ea typeface="Public Sans"/>
                <a:cs typeface="Public Sans"/>
                <a:sym typeface="Public Sans"/>
              </a:rPr>
              <a:t>The </a:t>
            </a:r>
            <a:r>
              <a:rPr b="1" lang="en" sz="1200">
                <a:solidFill>
                  <a:srgbClr val="366092"/>
                </a:solidFill>
                <a:latin typeface="Public Sans"/>
                <a:ea typeface="Public Sans"/>
                <a:cs typeface="Public Sans"/>
                <a:sym typeface="Public Sans"/>
              </a:rPr>
              <a:t>"warm handoff" </a:t>
            </a:r>
            <a:r>
              <a:rPr lang="en" sz="1200">
                <a:solidFill>
                  <a:srgbClr val="366092"/>
                </a:solidFill>
                <a:latin typeface="Public Sans"/>
                <a:ea typeface="Public Sans"/>
                <a:cs typeface="Public Sans"/>
                <a:sym typeface="Public Sans"/>
              </a:rPr>
              <a:t>is critical to helping people go from awareness and action: </a:t>
            </a:r>
            <a:r>
              <a:rPr lang="en" sz="1200">
                <a:solidFill>
                  <a:srgbClr val="366092"/>
                </a:solidFill>
                <a:latin typeface="Public Sans"/>
                <a:ea typeface="Public Sans"/>
                <a:cs typeface="Public Sans"/>
                <a:sym typeface="Public Sans"/>
              </a:rPr>
              <a:t>	</a:t>
            </a:r>
            <a:r>
              <a:rPr lang="en" sz="1200">
                <a:solidFill>
                  <a:schemeClr val="dk1"/>
                </a:solidFill>
                <a:latin typeface="Public Sans"/>
                <a:ea typeface="Public Sans"/>
                <a:cs typeface="Public Sans"/>
                <a:sym typeface="Public Sans"/>
              </a:rPr>
              <a:t>				</a:t>
            </a:r>
            <a:endParaRPr sz="1200">
              <a:solidFill>
                <a:schemeClr val="dk1"/>
              </a:solidFill>
              <a:latin typeface="Public Sans"/>
              <a:ea typeface="Public Sans"/>
              <a:cs typeface="Public Sans"/>
              <a:sym typeface="Public Sans"/>
            </a:endParaRPr>
          </a:p>
          <a:p>
            <a:pPr indent="-304800" lvl="0" marL="457200" rtl="0" algn="l">
              <a:lnSpc>
                <a:spcPct val="115000"/>
              </a:lnSpc>
              <a:spcBef>
                <a:spcPts val="1200"/>
              </a:spcBef>
              <a:spcAft>
                <a:spcPts val="0"/>
              </a:spcAft>
              <a:buClr>
                <a:srgbClr val="366092"/>
              </a:buClr>
              <a:buSzPts val="1200"/>
              <a:buFont typeface="Public Sans"/>
              <a:buChar char="●"/>
            </a:pPr>
            <a:r>
              <a:rPr lang="en" sz="1200">
                <a:solidFill>
                  <a:srgbClr val="366092"/>
                </a:solidFill>
                <a:latin typeface="Public Sans"/>
                <a:ea typeface="Public Sans"/>
                <a:cs typeface="Public Sans"/>
                <a:sym typeface="Public Sans"/>
              </a:rPr>
              <a:t>During regular interactions with County programs, staff asks the program participant about tax filing, and asks if the person has claimed these credits. </a:t>
            </a:r>
            <a:endParaRPr sz="1200">
              <a:solidFill>
                <a:srgbClr val="366092"/>
              </a:solidFill>
              <a:latin typeface="Public Sans"/>
              <a:ea typeface="Public Sans"/>
              <a:cs typeface="Public Sans"/>
              <a:sym typeface="Public Sans"/>
            </a:endParaRPr>
          </a:p>
          <a:p>
            <a:pPr indent="-298450" lvl="1" marL="914400" rtl="0" algn="l">
              <a:lnSpc>
                <a:spcPct val="115000"/>
              </a:lnSpc>
              <a:spcBef>
                <a:spcPts val="0"/>
              </a:spcBef>
              <a:spcAft>
                <a:spcPts val="0"/>
              </a:spcAft>
              <a:buClr>
                <a:srgbClr val="366092"/>
              </a:buClr>
              <a:buSzPts val="1100"/>
              <a:buFont typeface="Public Sans"/>
              <a:buChar char="○"/>
            </a:pPr>
            <a:r>
              <a:rPr lang="en" sz="1100">
                <a:solidFill>
                  <a:srgbClr val="366092"/>
                </a:solidFill>
                <a:latin typeface="Public Sans"/>
                <a:ea typeface="Public Sans"/>
                <a:cs typeface="Public Sans"/>
                <a:sym typeface="Public Sans"/>
              </a:rPr>
              <a:t>If not, staff helps the person – </a:t>
            </a:r>
            <a:r>
              <a:rPr i="1" lang="en" sz="1100">
                <a:solidFill>
                  <a:srgbClr val="366092"/>
                </a:solidFill>
                <a:latin typeface="Public Sans"/>
                <a:ea typeface="Public Sans"/>
                <a:cs typeface="Public Sans"/>
                <a:sym typeface="Public Sans"/>
              </a:rPr>
              <a:t>right then and there </a:t>
            </a:r>
            <a:r>
              <a:rPr lang="en" sz="1100">
                <a:solidFill>
                  <a:srgbClr val="366092"/>
                </a:solidFill>
                <a:latin typeface="Public Sans"/>
                <a:ea typeface="Public Sans"/>
                <a:cs typeface="Public Sans"/>
                <a:sym typeface="Public Sans"/>
              </a:rPr>
              <a:t>– set up an appointment with free tax prep at a VITA location by calling a staffed call center number or using the simple online booking system. </a:t>
            </a:r>
            <a:endParaRPr sz="1100">
              <a:solidFill>
                <a:srgbClr val="366092"/>
              </a:solidFill>
              <a:latin typeface="Public Sans"/>
              <a:ea typeface="Public Sans"/>
              <a:cs typeface="Public Sans"/>
              <a:sym typeface="Public Sans"/>
            </a:endParaRPr>
          </a:p>
          <a:p>
            <a:pPr indent="-298450" lvl="1" marL="914400" rtl="0" algn="l">
              <a:lnSpc>
                <a:spcPct val="115000"/>
              </a:lnSpc>
              <a:spcBef>
                <a:spcPts val="0"/>
              </a:spcBef>
              <a:spcAft>
                <a:spcPts val="0"/>
              </a:spcAft>
              <a:buClr>
                <a:srgbClr val="366092"/>
              </a:buClr>
              <a:buSzPts val="1100"/>
              <a:buFont typeface="Public Sans"/>
              <a:buChar char="○"/>
            </a:pPr>
            <a:r>
              <a:rPr lang="en" sz="1100">
                <a:solidFill>
                  <a:srgbClr val="366092"/>
                </a:solidFill>
                <a:latin typeface="Public Sans"/>
                <a:ea typeface="Public Sans"/>
                <a:cs typeface="Public Sans"/>
                <a:sym typeface="Public Sans"/>
              </a:rPr>
              <a:t>The VITA free tax prep services are run by community partners – and these trained partners will take it from there to make sure the person files their taxes and claims these valuable credits. </a:t>
            </a:r>
            <a:endParaRPr sz="1100">
              <a:solidFill>
                <a:srgbClr val="366092"/>
              </a:solidFill>
              <a:latin typeface="Public Sans"/>
              <a:ea typeface="Public Sans"/>
              <a:cs typeface="Public Sans"/>
              <a:sym typeface="Public Sans"/>
            </a:endParaRPr>
          </a:p>
          <a:p>
            <a:pPr indent="-298450" lvl="1" marL="914400" rtl="0" algn="l">
              <a:lnSpc>
                <a:spcPct val="115000"/>
              </a:lnSpc>
              <a:spcBef>
                <a:spcPts val="0"/>
              </a:spcBef>
              <a:spcAft>
                <a:spcPts val="0"/>
              </a:spcAft>
              <a:buClr>
                <a:srgbClr val="366092"/>
              </a:buClr>
              <a:buSzPts val="1100"/>
              <a:buFont typeface="Public Sans"/>
              <a:buChar char="○"/>
            </a:pPr>
            <a:r>
              <a:rPr i="1" lang="en" sz="1100">
                <a:solidFill>
                  <a:srgbClr val="366092"/>
                </a:solidFill>
                <a:latin typeface="Public Sans"/>
                <a:ea typeface="Public Sans"/>
                <a:cs typeface="Public Sans"/>
                <a:sym typeface="Public Sans"/>
              </a:rPr>
              <a:t>This is a “high-touch” intervention that leverages trust to get people all the resources they qualify for. </a:t>
            </a:r>
            <a:endParaRPr i="1" sz="1100">
              <a:solidFill>
                <a:srgbClr val="366092"/>
              </a:solidFill>
              <a:latin typeface="Public Sans"/>
              <a:ea typeface="Public Sans"/>
              <a:cs typeface="Public Sans"/>
              <a:sym typeface="Public Sans"/>
            </a:endParaRPr>
          </a:p>
          <a:p>
            <a:pPr indent="0" lvl="0" marL="0" rtl="0" algn="l">
              <a:lnSpc>
                <a:spcPct val="115000"/>
              </a:lnSpc>
              <a:spcBef>
                <a:spcPts val="1200"/>
              </a:spcBef>
              <a:spcAft>
                <a:spcPts val="0"/>
              </a:spcAft>
              <a:buNone/>
            </a:pPr>
            <a:r>
              <a:rPr b="1" lang="en" sz="1200">
                <a:solidFill>
                  <a:srgbClr val="366092"/>
                </a:solidFill>
                <a:latin typeface="Public Sans"/>
                <a:ea typeface="Public Sans"/>
                <a:cs typeface="Public Sans"/>
                <a:sym typeface="Public Sans"/>
              </a:rPr>
              <a:t>BUT ALSO…</a:t>
            </a:r>
            <a:endParaRPr b="1" sz="1200">
              <a:solidFill>
                <a:srgbClr val="366092"/>
              </a:solidFill>
              <a:latin typeface="Public Sans"/>
              <a:ea typeface="Public Sans"/>
              <a:cs typeface="Public Sans"/>
              <a:sym typeface="Public Sans"/>
            </a:endParaRPr>
          </a:p>
          <a:p>
            <a:pPr indent="-317500" lvl="0" marL="457200" rtl="0" algn="l">
              <a:spcBef>
                <a:spcPts val="1200"/>
              </a:spcBef>
              <a:spcAft>
                <a:spcPts val="0"/>
              </a:spcAft>
              <a:buClr>
                <a:srgbClr val="366092"/>
              </a:buClr>
              <a:buSzPts val="1400"/>
              <a:buChar char="●"/>
            </a:pPr>
            <a:r>
              <a:rPr lang="en" sz="1200">
                <a:solidFill>
                  <a:srgbClr val="366092"/>
                </a:solidFill>
                <a:latin typeface="Public Sans"/>
                <a:ea typeface="Public Sans"/>
                <a:cs typeface="Public Sans"/>
                <a:sym typeface="Public Sans"/>
              </a:rPr>
              <a:t>These agencies, as well as others that are not providing the warm handoff, will send targeted and repeated </a:t>
            </a:r>
            <a:r>
              <a:rPr lang="en" sz="1200">
                <a:solidFill>
                  <a:srgbClr val="366092"/>
                </a:solidFill>
                <a:latin typeface="Public Sans"/>
                <a:ea typeface="Public Sans"/>
                <a:cs typeface="Public Sans"/>
                <a:sym typeface="Public Sans"/>
              </a:rPr>
              <a:t>communications – texts, calls, and in-person interactions – to households in their database to make sure everyone knows about the free tax prep services available at local VITA sites, and how to sign up. </a:t>
            </a:r>
            <a:endParaRPr sz="1200">
              <a:solidFill>
                <a:srgbClr val="366092"/>
              </a:solidFill>
              <a:latin typeface="Public Sans"/>
              <a:ea typeface="Public Sans"/>
              <a:cs typeface="Public Sans"/>
              <a:sym typeface="Public Sans"/>
            </a:endParaRPr>
          </a:p>
          <a:p>
            <a:pPr indent="-304800" lvl="1" marL="914400" rtl="0" algn="l">
              <a:spcBef>
                <a:spcPts val="0"/>
              </a:spcBef>
              <a:spcAft>
                <a:spcPts val="0"/>
              </a:spcAft>
              <a:buClr>
                <a:srgbClr val="366092"/>
              </a:buClr>
              <a:buSzPts val="1200"/>
              <a:buFont typeface="Public Sans"/>
              <a:buChar char="○"/>
            </a:pPr>
            <a:r>
              <a:rPr i="1" lang="en" sz="1200">
                <a:solidFill>
                  <a:srgbClr val="366092"/>
                </a:solidFill>
                <a:latin typeface="Public Sans"/>
                <a:ea typeface="Public Sans"/>
                <a:cs typeface="Public Sans"/>
                <a:sym typeface="Public Sans"/>
              </a:rPr>
              <a:t>This is a “low-touch” intervention intended to not only generate awareness, but so that people are hearing the same info from multiple sources, which increases trust in free tax prep services, making them more likely to file.</a:t>
            </a:r>
            <a:endParaRPr i="1" sz="1200">
              <a:solidFill>
                <a:srgbClr val="366092"/>
              </a:solidFill>
              <a:latin typeface="Public Sans"/>
              <a:ea typeface="Public Sans"/>
              <a:cs typeface="Public Sans"/>
              <a:sym typeface="Public Sans"/>
            </a:endParaRPr>
          </a:p>
          <a:p>
            <a:pPr indent="0" lvl="0" marL="0" rtl="0" algn="l">
              <a:lnSpc>
                <a:spcPct val="115000"/>
              </a:lnSpc>
              <a:spcBef>
                <a:spcPts val="1200"/>
              </a:spcBef>
              <a:spcAft>
                <a:spcPts val="0"/>
              </a:spcAft>
              <a:buNone/>
            </a:pPr>
            <a:r>
              <a:rPr b="1" lang="en" sz="1200">
                <a:solidFill>
                  <a:srgbClr val="366092"/>
                </a:solidFill>
                <a:latin typeface="Public Sans"/>
                <a:ea typeface="Public Sans"/>
                <a:cs typeface="Public Sans"/>
                <a:sym typeface="Public Sans"/>
              </a:rPr>
              <a:t>AND THEN…</a:t>
            </a:r>
            <a:endParaRPr sz="1200">
              <a:solidFill>
                <a:srgbClr val="366092"/>
              </a:solidFill>
              <a:latin typeface="Public Sans"/>
              <a:ea typeface="Public Sans"/>
              <a:cs typeface="Public Sans"/>
              <a:sym typeface="Public Sans"/>
            </a:endParaRPr>
          </a:p>
          <a:p>
            <a:pPr indent="-304800" lvl="0" marL="457200" rtl="0" algn="l">
              <a:spcBef>
                <a:spcPts val="1200"/>
              </a:spcBef>
              <a:spcAft>
                <a:spcPts val="0"/>
              </a:spcAft>
              <a:buClr>
                <a:srgbClr val="366092"/>
              </a:buClr>
              <a:buSzPts val="1200"/>
              <a:buFont typeface="Public Sans"/>
              <a:buChar char="●"/>
            </a:pPr>
            <a:r>
              <a:rPr lang="en" sz="1200">
                <a:solidFill>
                  <a:srgbClr val="366092"/>
                </a:solidFill>
                <a:latin typeface="Public Sans"/>
                <a:ea typeface="Public Sans"/>
                <a:cs typeface="Public Sans"/>
                <a:sym typeface="Public Sans"/>
              </a:rPr>
              <a:t>The community partner will assist people in filing their taxes for free – so that every LA County household gets their cash back! 	</a:t>
            </a:r>
            <a:endParaRPr sz="1200">
              <a:solidFill>
                <a:srgbClr val="366092"/>
              </a:solidFill>
              <a:latin typeface="Public Sans"/>
              <a:ea typeface="Public Sans"/>
              <a:cs typeface="Public Sans"/>
              <a:sym typeface="Public Sans"/>
            </a:endParaRPr>
          </a:p>
          <a:p>
            <a:pPr indent="0" lvl="0" marL="0" rtl="0" algn="l">
              <a:spcBef>
                <a:spcPts val="0"/>
              </a:spcBef>
              <a:spcAft>
                <a:spcPts val="0"/>
              </a:spcAft>
              <a:buNone/>
            </a:pPr>
            <a:r>
              <a:rPr lang="en" sz="1200">
                <a:solidFill>
                  <a:srgbClr val="366092"/>
                </a:solidFill>
                <a:latin typeface="Public Sans"/>
                <a:ea typeface="Public Sans"/>
                <a:cs typeface="Public Sans"/>
                <a:sym typeface="Public Sans"/>
              </a:rPr>
              <a:t>	</a:t>
            </a:r>
            <a:r>
              <a:rPr lang="en" sz="1200">
                <a:solidFill>
                  <a:schemeClr val="dk1"/>
                </a:solidFill>
                <a:latin typeface="Public Sans"/>
                <a:ea typeface="Public Sans"/>
                <a:cs typeface="Public Sans"/>
                <a:sym typeface="Public Sans"/>
              </a:rPr>
              <a:t>						</a:t>
            </a:r>
            <a:r>
              <a:rPr lang="en" sz="1800">
                <a:solidFill>
                  <a:schemeClr val="dk2"/>
                </a:solidFill>
              </a:rPr>
              <a:t>				</a:t>
            </a:r>
            <a:endParaRPr sz="1800">
              <a:solidFill>
                <a:schemeClr val="dk2"/>
              </a:solidFill>
            </a:endParaRPr>
          </a:p>
        </p:txBody>
      </p:sp>
      <p:sp>
        <p:nvSpPr>
          <p:cNvPr id="372" name="Google Shape;372;p53"/>
          <p:cNvSpPr txBox="1"/>
          <p:nvPr/>
        </p:nvSpPr>
        <p:spPr>
          <a:xfrm>
            <a:off x="125650" y="142550"/>
            <a:ext cx="8931000" cy="5925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900">
                <a:solidFill>
                  <a:srgbClr val="143961"/>
                </a:solidFill>
                <a:latin typeface="DM Serif Display"/>
                <a:ea typeface="DM Serif Display"/>
                <a:cs typeface="DM Serif Display"/>
                <a:sym typeface="DM Serif Display"/>
              </a:rPr>
              <a:t>How it works</a:t>
            </a:r>
            <a:endParaRPr b="1" sz="2900">
              <a:solidFill>
                <a:srgbClr val="143961"/>
              </a:solidFill>
              <a:latin typeface="DM Serif Display"/>
              <a:ea typeface="DM Serif Display"/>
              <a:cs typeface="DM Serif Display"/>
              <a:sym typeface="DM Serif Display"/>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E4"/>
        </a:solidFill>
      </p:bgPr>
    </p:bg>
    <p:spTree>
      <p:nvGrpSpPr>
        <p:cNvPr id="376" name="Shape 376"/>
        <p:cNvGrpSpPr/>
        <p:nvPr/>
      </p:nvGrpSpPr>
      <p:grpSpPr>
        <a:xfrm>
          <a:off x="0" y="0"/>
          <a:ext cx="0" cy="0"/>
          <a:chOff x="0" y="0"/>
          <a:chExt cx="0" cy="0"/>
        </a:xfrm>
      </p:grpSpPr>
      <p:sp>
        <p:nvSpPr>
          <p:cNvPr id="377" name="Google Shape;377;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78" name="Google Shape;378;p54"/>
          <p:cNvSpPr txBox="1"/>
          <p:nvPr/>
        </p:nvSpPr>
        <p:spPr>
          <a:xfrm>
            <a:off x="195750" y="115050"/>
            <a:ext cx="8825400" cy="655800"/>
          </a:xfrm>
          <a:prstGeom prst="rect">
            <a:avLst/>
          </a:prstGeom>
          <a:solidFill>
            <a:srgbClr val="70AD8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143961"/>
                </a:solidFill>
                <a:latin typeface="DM Serif Display"/>
                <a:ea typeface="DM Serif Display"/>
                <a:cs typeface="DM Serif Display"/>
                <a:sym typeface="DM Serif Display"/>
              </a:rPr>
              <a:t>Now let’s practice…If yes… </a:t>
            </a:r>
            <a:endParaRPr sz="2500">
              <a:solidFill>
                <a:srgbClr val="143961"/>
              </a:solidFill>
              <a:latin typeface="DM Serif Display"/>
              <a:ea typeface="DM Serif Display"/>
              <a:cs typeface="DM Serif Display"/>
              <a:sym typeface="DM Serif Display"/>
            </a:endParaRPr>
          </a:p>
        </p:txBody>
      </p:sp>
      <p:sp>
        <p:nvSpPr>
          <p:cNvPr id="379" name="Google Shape;379;p54"/>
          <p:cNvSpPr txBox="1"/>
          <p:nvPr/>
        </p:nvSpPr>
        <p:spPr>
          <a:xfrm>
            <a:off x="172600" y="909025"/>
            <a:ext cx="8647200" cy="40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143961"/>
                </a:solidFill>
              </a:rPr>
              <a:t>Staff:</a:t>
            </a:r>
            <a:r>
              <a:rPr lang="en" sz="1200">
                <a:solidFill>
                  <a:srgbClr val="143961"/>
                </a:solidFill>
              </a:rPr>
              <a:t> </a:t>
            </a:r>
            <a:r>
              <a:rPr lang="en" sz="1200">
                <a:solidFill>
                  <a:schemeClr val="dk2"/>
                </a:solidFill>
              </a:rPr>
              <a:t>We want to make sure you're getting EVERY benefit you and your family qualify for.  </a:t>
            </a:r>
            <a:r>
              <a:rPr b="1" lang="en" sz="1200" u="sng">
                <a:solidFill>
                  <a:schemeClr val="dk2"/>
                </a:solidFill>
              </a:rPr>
              <a:t>Have you filed your taxes? </a:t>
            </a:r>
            <a:endParaRPr b="1" sz="1200" u="sng">
              <a:solidFill>
                <a:schemeClr val="dk2"/>
              </a:solidFill>
            </a:endParaRPr>
          </a:p>
          <a:p>
            <a:pPr indent="0" lvl="0" marL="0" rtl="0" algn="l">
              <a:spcBef>
                <a:spcPts val="0"/>
              </a:spcBef>
              <a:spcAft>
                <a:spcPts val="0"/>
              </a:spcAft>
              <a:buNone/>
            </a:pPr>
            <a:r>
              <a:rPr lang="en" sz="1200">
                <a:solidFill>
                  <a:schemeClr val="dk2"/>
                </a:solidFill>
              </a:rPr>
              <a:t>The government owes a lot of people money, and you might be owed hundreds or thousands of dollars in tax credits. This money won't affect any other programs such as CalFresh, Calworks that you're using, and you can use it for anything you need. </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rPr b="1" lang="en" sz="1200" u="sng">
                <a:solidFill>
                  <a:srgbClr val="143961"/>
                </a:solidFill>
              </a:rPr>
              <a:t>If yes:</a:t>
            </a:r>
            <a:endParaRPr b="1" sz="1200" u="sng">
              <a:solidFill>
                <a:srgbClr val="143961"/>
              </a:solidFill>
            </a:endParaRPr>
          </a:p>
          <a:p>
            <a:pPr indent="0" lvl="0" marL="0" rtl="0" algn="l">
              <a:spcBef>
                <a:spcPts val="0"/>
              </a:spcBef>
              <a:spcAft>
                <a:spcPts val="0"/>
              </a:spcAft>
              <a:buNone/>
            </a:pPr>
            <a:r>
              <a:rPr lang="en" sz="1200">
                <a:solidFill>
                  <a:schemeClr val="dk2"/>
                </a:solidFill>
              </a:rPr>
              <a:t>Great! Do you know if you got the Earned Income Tax Credit or Young Child Tax Credit? </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rPr b="1" lang="en" sz="1200" u="sng">
                <a:solidFill>
                  <a:srgbClr val="143961"/>
                </a:solidFill>
              </a:rPr>
              <a:t>If no or I don’t know:</a:t>
            </a:r>
            <a:r>
              <a:rPr lang="en" sz="1200">
                <a:solidFill>
                  <a:srgbClr val="143961"/>
                </a:solidFill>
              </a:rPr>
              <a:t> </a:t>
            </a:r>
            <a:r>
              <a:rPr lang="en" sz="1200">
                <a:solidFill>
                  <a:schemeClr val="dk2"/>
                </a:solidFill>
              </a:rPr>
              <a:t>That’s OK. We can help you get it figured out. If you didn’t get these credits, you may be eligible for cash back depending on how much money your family makes and how many kids you have. </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rPr b="1" lang="en" sz="1200" u="sng">
                <a:solidFill>
                  <a:srgbClr val="143961"/>
                </a:solidFill>
              </a:rPr>
              <a:t>If yes:</a:t>
            </a:r>
            <a:r>
              <a:rPr b="1" lang="en" sz="1200">
                <a:solidFill>
                  <a:srgbClr val="143961"/>
                </a:solidFill>
              </a:rPr>
              <a:t> </a:t>
            </a:r>
            <a:r>
              <a:rPr lang="en" sz="1200">
                <a:solidFill>
                  <a:schemeClr val="dk2"/>
                </a:solidFill>
              </a:rPr>
              <a:t>That’s great. If you didn’t file your taxes in any of the past three years, you may be eligible for cash back from those years, too. Are you interested in talking to a free tax clinic to see if you might have qualified in the last three years? </a:t>
            </a:r>
            <a:r>
              <a:rPr i="1" lang="en" sz="1200">
                <a:solidFill>
                  <a:schemeClr val="dk2"/>
                </a:solidFill>
              </a:rPr>
              <a:t>[If yes, proceed to Connect; if no, continue to free tax prep]</a:t>
            </a:r>
            <a:endParaRPr i="1"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rPr b="1" lang="en" sz="1200" u="sng">
                <a:solidFill>
                  <a:srgbClr val="143961"/>
                </a:solidFill>
              </a:rPr>
              <a:t>Free tax prep</a:t>
            </a:r>
            <a:r>
              <a:rPr lang="en" sz="1200">
                <a:solidFill>
                  <a:srgbClr val="143961"/>
                </a:solidFill>
              </a:rPr>
              <a:t>:</a:t>
            </a:r>
            <a:r>
              <a:rPr lang="en" sz="1200">
                <a:solidFill>
                  <a:schemeClr val="dk2"/>
                </a:solidFill>
              </a:rPr>
              <a:t> OK, the last thing I want to tell you is that if you paid to file your taxes – either online or a person or business – know that you are able to get free tax help. Whether you’re filing your taxes or just have a question about your taxes, you can reach out to these free neighborhood clinics to get help. Let me give you the information. </a:t>
            </a:r>
            <a:r>
              <a:rPr i="1" lang="en" sz="1200">
                <a:solidFill>
                  <a:schemeClr val="dk2"/>
                </a:solidFill>
              </a:rPr>
              <a:t>&lt;phone number and https://www.freetaxprepla.org/locations.&gt;</a:t>
            </a:r>
            <a:endParaRPr i="1" sz="1200">
              <a:solidFill>
                <a:schemeClr val="dk2"/>
              </a:solidFill>
            </a:endParaRPr>
          </a:p>
          <a:p>
            <a:pPr indent="0" lvl="0" marL="0" rtl="0" algn="l">
              <a:spcBef>
                <a:spcPts val="0"/>
              </a:spcBef>
              <a:spcAft>
                <a:spcPts val="0"/>
              </a:spcAft>
              <a:buNone/>
            </a:pPr>
            <a:r>
              <a:t/>
            </a:r>
            <a:endParaRPr sz="1200">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E4"/>
        </a:solidFill>
      </p:bgPr>
    </p:bg>
    <p:spTree>
      <p:nvGrpSpPr>
        <p:cNvPr id="383" name="Shape 383"/>
        <p:cNvGrpSpPr/>
        <p:nvPr/>
      </p:nvGrpSpPr>
      <p:grpSpPr>
        <a:xfrm>
          <a:off x="0" y="0"/>
          <a:ext cx="0" cy="0"/>
          <a:chOff x="0" y="0"/>
          <a:chExt cx="0" cy="0"/>
        </a:xfrm>
      </p:grpSpPr>
      <p:sp>
        <p:nvSpPr>
          <p:cNvPr id="384" name="Google Shape;384;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85" name="Google Shape;385;p55"/>
          <p:cNvSpPr txBox="1"/>
          <p:nvPr/>
        </p:nvSpPr>
        <p:spPr>
          <a:xfrm>
            <a:off x="195750" y="115050"/>
            <a:ext cx="8825400" cy="655800"/>
          </a:xfrm>
          <a:prstGeom prst="rect">
            <a:avLst/>
          </a:prstGeom>
          <a:solidFill>
            <a:srgbClr val="70AD8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143961"/>
                </a:solidFill>
                <a:latin typeface="DM Serif Display"/>
                <a:ea typeface="DM Serif Display"/>
                <a:cs typeface="DM Serif Display"/>
                <a:sym typeface="DM Serif Display"/>
              </a:rPr>
              <a:t>Now let’s practice…If no… </a:t>
            </a:r>
            <a:endParaRPr sz="2500">
              <a:solidFill>
                <a:srgbClr val="143961"/>
              </a:solidFill>
              <a:latin typeface="DM Serif Display"/>
              <a:ea typeface="DM Serif Display"/>
              <a:cs typeface="DM Serif Display"/>
              <a:sym typeface="DM Serif Display"/>
            </a:endParaRPr>
          </a:p>
        </p:txBody>
      </p:sp>
      <p:sp>
        <p:nvSpPr>
          <p:cNvPr id="386" name="Google Shape;386;p55"/>
          <p:cNvSpPr txBox="1"/>
          <p:nvPr/>
        </p:nvSpPr>
        <p:spPr>
          <a:xfrm>
            <a:off x="172600" y="909025"/>
            <a:ext cx="8647200" cy="40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u="sng">
                <a:solidFill>
                  <a:srgbClr val="143961"/>
                </a:solidFill>
              </a:rPr>
              <a:t>If no:</a:t>
            </a:r>
            <a:endParaRPr b="1" sz="1200" u="sng">
              <a:solidFill>
                <a:srgbClr val="143961"/>
              </a:solidFill>
            </a:endParaRPr>
          </a:p>
          <a:p>
            <a:pPr indent="0" lvl="0" marL="0" rtl="0" algn="l">
              <a:spcBef>
                <a:spcPts val="0"/>
              </a:spcBef>
              <a:spcAft>
                <a:spcPts val="0"/>
              </a:spcAft>
              <a:buNone/>
            </a:pPr>
            <a:r>
              <a:rPr lang="en" sz="1200">
                <a:solidFill>
                  <a:schemeClr val="dk2"/>
                </a:solidFill>
              </a:rPr>
              <a:t>Depending on how much money your family makes and how many kids you have, you could get up to ten thousand dollars ($10,000). We can look at this chart together, which will show you how much you may get. </a:t>
            </a:r>
            <a:r>
              <a:rPr b="1" lang="en" sz="1200">
                <a:solidFill>
                  <a:schemeClr val="dk2"/>
                </a:solidFill>
              </a:rPr>
              <a:t>[Show chart and proceed to Connect]</a:t>
            </a:r>
            <a:endParaRPr b="1"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rPr b="1" lang="en" sz="1200" u="sng">
                <a:solidFill>
                  <a:srgbClr val="143961"/>
                </a:solidFill>
              </a:rPr>
              <a:t>Connect:</a:t>
            </a:r>
            <a:endParaRPr b="1" sz="1200" u="sng">
              <a:solidFill>
                <a:srgbClr val="143961"/>
              </a:solidFill>
            </a:endParaRPr>
          </a:p>
          <a:p>
            <a:pPr indent="0" lvl="0" marL="0" rtl="0" algn="l">
              <a:spcBef>
                <a:spcPts val="0"/>
              </a:spcBef>
              <a:spcAft>
                <a:spcPts val="0"/>
              </a:spcAft>
              <a:buNone/>
            </a:pPr>
            <a:r>
              <a:rPr lang="en" sz="1200">
                <a:solidFill>
                  <a:schemeClr val="dk2"/>
                </a:solidFill>
              </a:rPr>
              <a:t>We’ll connect you with a tax expert who will help you file and claim these credits for </a:t>
            </a:r>
            <a:r>
              <a:rPr b="1" lang="en" sz="1200">
                <a:solidFill>
                  <a:schemeClr val="dk2"/>
                </a:solidFill>
              </a:rPr>
              <a:t>FREE. </a:t>
            </a:r>
            <a:endParaRPr b="1" sz="1200">
              <a:solidFill>
                <a:schemeClr val="dk2"/>
              </a:solidFill>
            </a:endParaRPr>
          </a:p>
          <a:p>
            <a:pPr indent="0" lvl="0" marL="0" rtl="0" algn="l">
              <a:spcBef>
                <a:spcPts val="0"/>
              </a:spcBef>
              <a:spcAft>
                <a:spcPts val="0"/>
              </a:spcAft>
              <a:buNone/>
            </a:pPr>
            <a:r>
              <a:t/>
            </a:r>
            <a:endParaRPr b="1" sz="1200">
              <a:solidFill>
                <a:schemeClr val="dk2"/>
              </a:solidFill>
            </a:endParaRPr>
          </a:p>
          <a:p>
            <a:pPr indent="0" lvl="0" marL="0" rtl="0" algn="l">
              <a:spcBef>
                <a:spcPts val="0"/>
              </a:spcBef>
              <a:spcAft>
                <a:spcPts val="0"/>
              </a:spcAft>
              <a:buNone/>
            </a:pPr>
            <a:r>
              <a:rPr lang="en" sz="1200">
                <a:solidFill>
                  <a:schemeClr val="dk2"/>
                </a:solidFill>
              </a:rPr>
              <a:t>Sounds good? Let’s get you scheduled for an appointment. We can set it up online or over a call, whichever you prefer.</a:t>
            </a:r>
            <a:endParaRPr sz="1200">
              <a:solidFill>
                <a:schemeClr val="dk2"/>
              </a:solidFill>
            </a:endParaRPr>
          </a:p>
          <a:p>
            <a:pPr indent="0" lvl="0" marL="0" rtl="0" algn="l">
              <a:spcBef>
                <a:spcPts val="0"/>
              </a:spcBef>
              <a:spcAft>
                <a:spcPts val="0"/>
              </a:spcAft>
              <a:buNone/>
            </a:pPr>
            <a:r>
              <a:rPr lang="en" sz="1200">
                <a:solidFill>
                  <a:schemeClr val="dk2"/>
                </a:solidFill>
              </a:rPr>
              <a:t>There are a few documents you'll need, but we'll go over that, so that you're ready for the meeting.</a:t>
            </a:r>
            <a:endParaRPr sz="1200">
              <a:solidFill>
                <a:schemeClr val="dk2"/>
              </a:solidFill>
            </a:endParaRPr>
          </a:p>
          <a:p>
            <a:pPr indent="0" lvl="0" marL="0" rtl="0" algn="l">
              <a:spcBef>
                <a:spcPts val="0"/>
              </a:spcBef>
              <a:spcAft>
                <a:spcPts val="0"/>
              </a:spcAft>
              <a:buClr>
                <a:schemeClr val="dk1"/>
              </a:buClr>
              <a:buSzPts val="1100"/>
              <a:buFont typeface="Arial"/>
              <a:buNone/>
            </a:pPr>
            <a:r>
              <a:t/>
            </a:r>
            <a:endParaRPr b="1" sz="1200" u="sng">
              <a:solidFill>
                <a:schemeClr val="dk2"/>
              </a:solidFill>
            </a:endParaRPr>
          </a:p>
          <a:p>
            <a:pPr indent="0" lvl="0" marL="0" rtl="0" algn="l">
              <a:spcBef>
                <a:spcPts val="0"/>
              </a:spcBef>
              <a:spcAft>
                <a:spcPts val="0"/>
              </a:spcAft>
              <a:buNone/>
            </a:pPr>
            <a:r>
              <a:rPr b="1" lang="en" sz="1200" u="sng">
                <a:solidFill>
                  <a:srgbClr val="143961"/>
                </a:solidFill>
              </a:rPr>
              <a:t>If hesitant or say “not now”: </a:t>
            </a:r>
            <a:endParaRPr b="1" sz="1200" u="sng">
              <a:solidFill>
                <a:srgbClr val="143961"/>
              </a:solidFill>
            </a:endParaRPr>
          </a:p>
          <a:p>
            <a:pPr indent="0" lvl="0" marL="0" rtl="0" algn="l">
              <a:spcBef>
                <a:spcPts val="0"/>
              </a:spcBef>
              <a:spcAft>
                <a:spcPts val="0"/>
              </a:spcAft>
              <a:buNone/>
            </a:pPr>
            <a:r>
              <a:rPr b="1" lang="en" sz="1200" u="sng">
                <a:solidFill>
                  <a:srgbClr val="143961"/>
                </a:solidFill>
              </a:rPr>
              <a:t>Free tax prep</a:t>
            </a:r>
            <a:r>
              <a:rPr lang="en" sz="1200">
                <a:solidFill>
                  <a:schemeClr val="dk2"/>
                </a:solidFill>
              </a:rPr>
              <a:t>: OK, just know that you are able to get free tax help. Whether you’re filing your taxes or just have a question about your taxes, you can reach out to these free neighborhood clinics to get help. Let me give you the information. </a:t>
            </a:r>
            <a:r>
              <a:rPr i="1" lang="en" sz="1200">
                <a:solidFill>
                  <a:schemeClr val="dk2"/>
                </a:solidFill>
              </a:rPr>
              <a:t>&lt;phone number and https://www.freetaxprepla.org/locations.&gt;</a:t>
            </a:r>
            <a:endParaRPr i="1" sz="1200">
              <a:solidFill>
                <a:schemeClr val="dk2"/>
              </a:solidFill>
            </a:endParaRPr>
          </a:p>
          <a:p>
            <a:pPr indent="0" lvl="0" marL="0" rtl="0" algn="l">
              <a:spcBef>
                <a:spcPts val="0"/>
              </a:spcBef>
              <a:spcAft>
                <a:spcPts val="0"/>
              </a:spcAft>
              <a:buNone/>
            </a:pPr>
            <a:r>
              <a:t/>
            </a:r>
            <a:endParaRPr sz="120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E4"/>
        </a:solidFill>
      </p:bgPr>
    </p:bg>
    <p:spTree>
      <p:nvGrpSpPr>
        <p:cNvPr id="390" name="Shape 390"/>
        <p:cNvGrpSpPr/>
        <p:nvPr/>
      </p:nvGrpSpPr>
      <p:grpSpPr>
        <a:xfrm>
          <a:off x="0" y="0"/>
          <a:ext cx="0" cy="0"/>
          <a:chOff x="0" y="0"/>
          <a:chExt cx="0" cy="0"/>
        </a:xfrm>
      </p:grpSpPr>
      <p:sp>
        <p:nvSpPr>
          <p:cNvPr id="391" name="Google Shape;391;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92" name="Google Shape;392;p56"/>
          <p:cNvSpPr txBox="1"/>
          <p:nvPr/>
        </p:nvSpPr>
        <p:spPr>
          <a:xfrm>
            <a:off x="96875" y="159911"/>
            <a:ext cx="8724000" cy="605400"/>
          </a:xfrm>
          <a:prstGeom prst="rect">
            <a:avLst/>
          </a:prstGeom>
          <a:solidFill>
            <a:schemeClr val="accent1"/>
          </a:solidFill>
          <a:ln>
            <a:noFill/>
          </a:ln>
        </p:spPr>
        <p:txBody>
          <a:bodyPr anchorCtr="0" anchor="ctr" bIns="91425" lIns="91425" spcFirstLastPara="1" rIns="91425" wrap="square" tIns="91425">
            <a:normAutofit fontScale="25000" lnSpcReduction="20000"/>
          </a:bodyPr>
          <a:lstStyle/>
          <a:p>
            <a:pPr indent="0" lvl="0" marL="0" rtl="0" algn="ctr">
              <a:spcBef>
                <a:spcPts val="0"/>
              </a:spcBef>
              <a:spcAft>
                <a:spcPts val="0"/>
              </a:spcAft>
              <a:buNone/>
            </a:pPr>
            <a:r>
              <a:t/>
            </a:r>
            <a:endParaRPr b="1" sz="1800">
              <a:solidFill>
                <a:srgbClr val="143961"/>
              </a:solidFill>
            </a:endParaRPr>
          </a:p>
          <a:p>
            <a:pPr indent="0" lvl="0" marL="0" rtl="0" algn="ctr">
              <a:spcBef>
                <a:spcPts val="0"/>
              </a:spcBef>
              <a:spcAft>
                <a:spcPts val="0"/>
              </a:spcAft>
              <a:buNone/>
            </a:pPr>
            <a:r>
              <a:rPr b="1" lang="en" sz="9600">
                <a:solidFill>
                  <a:srgbClr val="143961"/>
                </a:solidFill>
                <a:latin typeface="DM Serif Display"/>
                <a:ea typeface="DM Serif Display"/>
                <a:cs typeface="DM Serif Display"/>
                <a:sym typeface="DM Serif Display"/>
              </a:rPr>
              <a:t>Possible Tax BreakDown</a:t>
            </a:r>
            <a:endParaRPr sz="9600">
              <a:solidFill>
                <a:schemeClr val="dk2"/>
              </a:solidFill>
              <a:latin typeface="DM Serif Display"/>
              <a:ea typeface="DM Serif Display"/>
              <a:cs typeface="DM Serif Display"/>
              <a:sym typeface="DM Serif Display"/>
            </a:endParaRPr>
          </a:p>
          <a:p>
            <a:pPr indent="0" lvl="0" marL="0" rtl="0" algn="l">
              <a:spcBef>
                <a:spcPts val="0"/>
              </a:spcBef>
              <a:spcAft>
                <a:spcPts val="0"/>
              </a:spcAft>
              <a:buNone/>
            </a:pPr>
            <a:r>
              <a:t/>
            </a:r>
            <a:endParaRPr sz="2600">
              <a:solidFill>
                <a:schemeClr val="dk2"/>
              </a:solidFill>
            </a:endParaRPr>
          </a:p>
        </p:txBody>
      </p:sp>
      <p:graphicFrame>
        <p:nvGraphicFramePr>
          <p:cNvPr id="393" name="Google Shape;393;p56"/>
          <p:cNvGraphicFramePr/>
          <p:nvPr/>
        </p:nvGraphicFramePr>
        <p:xfrm>
          <a:off x="952475" y="1619250"/>
          <a:ext cx="3000000" cy="3000000"/>
        </p:xfrm>
        <a:graphic>
          <a:graphicData uri="http://schemas.openxmlformats.org/drawingml/2006/table">
            <a:tbl>
              <a:tblPr>
                <a:noFill/>
                <a:tableStyleId>{E69DD940-53A9-469F-8EC1-F25646F416BA}</a:tableStyleId>
              </a:tblPr>
              <a:tblGrid>
                <a:gridCol w="1034150"/>
                <a:gridCol w="1034150"/>
                <a:gridCol w="1034150"/>
                <a:gridCol w="1034150"/>
                <a:gridCol w="1034150"/>
                <a:gridCol w="1034150"/>
                <a:gridCol w="1034150"/>
              </a:tblGrid>
              <a:tr h="381000">
                <a:tc>
                  <a:txBody>
                    <a:bodyPr/>
                    <a:lstStyle/>
                    <a:p>
                      <a:pPr indent="0" lvl="0" marL="0" rtl="0" algn="ctr">
                        <a:spcBef>
                          <a:spcPts val="0"/>
                        </a:spcBef>
                        <a:spcAft>
                          <a:spcPts val="0"/>
                        </a:spcAft>
                        <a:buNone/>
                      </a:pPr>
                      <a:r>
                        <a:rPr b="1" lang="en" sz="1100">
                          <a:latin typeface="Public Sans"/>
                          <a:ea typeface="Public Sans"/>
                          <a:cs typeface="Public Sans"/>
                          <a:sym typeface="Public Sans"/>
                        </a:rPr>
                        <a:t>Number of qualifying children</a:t>
                      </a:r>
                      <a:endParaRPr b="1" sz="1100">
                        <a:latin typeface="Public Sans"/>
                        <a:ea typeface="Public Sans"/>
                        <a:cs typeface="Public Sans"/>
                        <a:sym typeface="Public Sans"/>
                      </a:endParaRPr>
                    </a:p>
                  </a:txBody>
                  <a:tcPr marT="91425" marB="91425" marR="91425" marL="91425">
                    <a:solidFill>
                      <a:srgbClr val="8CB3E3"/>
                    </a:solidFill>
                  </a:tcPr>
                </a:tc>
                <a:tc>
                  <a:txBody>
                    <a:bodyPr/>
                    <a:lstStyle/>
                    <a:p>
                      <a:pPr indent="0" lvl="0" marL="0" rtl="0" algn="ctr">
                        <a:spcBef>
                          <a:spcPts val="0"/>
                        </a:spcBef>
                        <a:spcAft>
                          <a:spcPts val="0"/>
                        </a:spcAft>
                        <a:buNone/>
                      </a:pPr>
                      <a:r>
                        <a:rPr b="1" lang="en" sz="1100">
                          <a:latin typeface="Public Sans"/>
                          <a:ea typeface="Public Sans"/>
                          <a:cs typeface="Public Sans"/>
                          <a:sym typeface="Public Sans"/>
                        </a:rPr>
                        <a:t>CalEITC Max Income</a:t>
                      </a:r>
                      <a:endParaRPr b="1" sz="1100">
                        <a:latin typeface="Public Sans"/>
                        <a:ea typeface="Public Sans"/>
                        <a:cs typeface="Public Sans"/>
                        <a:sym typeface="Public Sans"/>
                      </a:endParaRPr>
                    </a:p>
                  </a:txBody>
                  <a:tcPr marT="91425" marB="91425" marR="91425" marL="91425">
                    <a:solidFill>
                      <a:srgbClr val="8CB3E3"/>
                    </a:solidFill>
                  </a:tcPr>
                </a:tc>
                <a:tc>
                  <a:txBody>
                    <a:bodyPr/>
                    <a:lstStyle/>
                    <a:p>
                      <a:pPr indent="0" lvl="0" marL="0" rtl="0" algn="ctr">
                        <a:spcBef>
                          <a:spcPts val="0"/>
                        </a:spcBef>
                        <a:spcAft>
                          <a:spcPts val="0"/>
                        </a:spcAft>
                        <a:buNone/>
                      </a:pPr>
                      <a:r>
                        <a:rPr b="1" lang="en" sz="1100">
                          <a:latin typeface="Public Sans"/>
                          <a:ea typeface="Public Sans"/>
                          <a:cs typeface="Public Sans"/>
                          <a:sym typeface="Public Sans"/>
                        </a:rPr>
                        <a:t>CalEITC Max Credit (Up To) </a:t>
                      </a:r>
                      <a:endParaRPr b="1" sz="1100">
                        <a:latin typeface="Public Sans"/>
                        <a:ea typeface="Public Sans"/>
                        <a:cs typeface="Public Sans"/>
                        <a:sym typeface="Public Sans"/>
                      </a:endParaRPr>
                    </a:p>
                  </a:txBody>
                  <a:tcPr marT="91425" marB="91425" marR="91425" marL="91425">
                    <a:solidFill>
                      <a:srgbClr val="8CB3E3"/>
                    </a:solidFill>
                  </a:tcPr>
                </a:tc>
                <a:tc>
                  <a:txBody>
                    <a:bodyPr/>
                    <a:lstStyle/>
                    <a:p>
                      <a:pPr indent="0" lvl="0" marL="0" rtl="0" algn="ctr">
                        <a:spcBef>
                          <a:spcPts val="0"/>
                        </a:spcBef>
                        <a:spcAft>
                          <a:spcPts val="0"/>
                        </a:spcAft>
                        <a:buNone/>
                      </a:pPr>
                      <a:r>
                        <a:rPr b="1" lang="en" sz="1100">
                          <a:latin typeface="Public Sans"/>
                          <a:ea typeface="Public Sans"/>
                          <a:cs typeface="Public Sans"/>
                          <a:sym typeface="Public Sans"/>
                        </a:rPr>
                        <a:t>YCTC/FYTC Max Income </a:t>
                      </a:r>
                      <a:endParaRPr b="1" sz="1100">
                        <a:latin typeface="Public Sans"/>
                        <a:ea typeface="Public Sans"/>
                        <a:cs typeface="Public Sans"/>
                        <a:sym typeface="Public Sans"/>
                      </a:endParaRPr>
                    </a:p>
                    <a:p>
                      <a:pPr indent="0" lvl="0" marL="0" rtl="0" algn="ctr">
                        <a:spcBef>
                          <a:spcPts val="0"/>
                        </a:spcBef>
                        <a:spcAft>
                          <a:spcPts val="0"/>
                        </a:spcAft>
                        <a:buNone/>
                      </a:pPr>
                      <a:r>
                        <a:rPr b="1" lang="en" sz="1100">
                          <a:latin typeface="Public Sans"/>
                          <a:ea typeface="Public Sans"/>
                          <a:cs typeface="Public Sans"/>
                          <a:sym typeface="Public Sans"/>
                        </a:rPr>
                        <a:t>(up to) </a:t>
                      </a:r>
                      <a:endParaRPr b="1" sz="1100">
                        <a:latin typeface="Public Sans"/>
                        <a:ea typeface="Public Sans"/>
                        <a:cs typeface="Public Sans"/>
                        <a:sym typeface="Public Sans"/>
                      </a:endParaRPr>
                    </a:p>
                  </a:txBody>
                  <a:tcPr marT="91425" marB="91425" marR="91425" marL="91425">
                    <a:solidFill>
                      <a:srgbClr val="8CB3E3"/>
                    </a:solidFill>
                  </a:tcPr>
                </a:tc>
                <a:tc>
                  <a:txBody>
                    <a:bodyPr/>
                    <a:lstStyle/>
                    <a:p>
                      <a:pPr indent="0" lvl="0" marL="0" rtl="0" algn="ctr">
                        <a:spcBef>
                          <a:spcPts val="0"/>
                        </a:spcBef>
                        <a:spcAft>
                          <a:spcPts val="0"/>
                        </a:spcAft>
                        <a:buNone/>
                      </a:pPr>
                      <a:r>
                        <a:rPr b="1" lang="en" sz="1100">
                          <a:latin typeface="Public Sans"/>
                          <a:ea typeface="Public Sans"/>
                          <a:cs typeface="Public Sans"/>
                          <a:sym typeface="Public Sans"/>
                        </a:rPr>
                        <a:t>YCTC Max Credit</a:t>
                      </a:r>
                      <a:endParaRPr b="1" sz="1100">
                        <a:latin typeface="Public Sans"/>
                        <a:ea typeface="Public Sans"/>
                        <a:cs typeface="Public Sans"/>
                        <a:sym typeface="Public Sans"/>
                      </a:endParaRPr>
                    </a:p>
                  </a:txBody>
                  <a:tcPr marT="91425" marB="91425" marR="91425" marL="91425">
                    <a:solidFill>
                      <a:srgbClr val="8CB3E3"/>
                    </a:solidFill>
                  </a:tcPr>
                </a:tc>
                <a:tc>
                  <a:txBody>
                    <a:bodyPr/>
                    <a:lstStyle/>
                    <a:p>
                      <a:pPr indent="0" lvl="0" marL="0" rtl="0" algn="ctr">
                        <a:spcBef>
                          <a:spcPts val="0"/>
                        </a:spcBef>
                        <a:spcAft>
                          <a:spcPts val="0"/>
                        </a:spcAft>
                        <a:buNone/>
                      </a:pPr>
                      <a:r>
                        <a:rPr b="1" lang="en" sz="1100">
                          <a:latin typeface="Public Sans"/>
                          <a:ea typeface="Public Sans"/>
                          <a:cs typeface="Public Sans"/>
                          <a:sym typeface="Public Sans"/>
                        </a:rPr>
                        <a:t>FYCT Max Credit</a:t>
                      </a:r>
                      <a:endParaRPr b="1" sz="1100">
                        <a:latin typeface="Public Sans"/>
                        <a:ea typeface="Public Sans"/>
                        <a:cs typeface="Public Sans"/>
                        <a:sym typeface="Public Sans"/>
                      </a:endParaRPr>
                    </a:p>
                  </a:txBody>
                  <a:tcPr marT="91425" marB="91425" marR="91425" marL="91425">
                    <a:solidFill>
                      <a:srgbClr val="8CB3E3"/>
                    </a:solidFill>
                  </a:tcPr>
                </a:tc>
                <a:tc>
                  <a:txBody>
                    <a:bodyPr/>
                    <a:lstStyle/>
                    <a:p>
                      <a:pPr indent="0" lvl="0" marL="0" rtl="0" algn="ctr">
                        <a:spcBef>
                          <a:spcPts val="0"/>
                        </a:spcBef>
                        <a:spcAft>
                          <a:spcPts val="0"/>
                        </a:spcAft>
                        <a:buNone/>
                      </a:pPr>
                      <a:r>
                        <a:rPr b="1" lang="en" sz="1100">
                          <a:latin typeface="Public Sans"/>
                          <a:ea typeface="Public Sans"/>
                          <a:cs typeface="Public Sans"/>
                          <a:sym typeface="Public Sans"/>
                        </a:rPr>
                        <a:t>EITC Federal Max Credit</a:t>
                      </a:r>
                      <a:endParaRPr b="1" sz="1100">
                        <a:latin typeface="Public Sans"/>
                        <a:ea typeface="Public Sans"/>
                        <a:cs typeface="Public Sans"/>
                        <a:sym typeface="Public Sans"/>
                      </a:endParaRPr>
                    </a:p>
                  </a:txBody>
                  <a:tcPr marT="91425" marB="91425" marR="91425" marL="91425">
                    <a:solidFill>
                      <a:srgbClr val="8CB3E3"/>
                    </a:solidFill>
                  </a:tcPr>
                </a:tc>
              </a:tr>
              <a:tr h="381000">
                <a:tc>
                  <a:txBody>
                    <a:bodyPr/>
                    <a:lstStyle/>
                    <a:p>
                      <a:pPr indent="0" lvl="0" marL="0" rtl="0" algn="ctr">
                        <a:spcBef>
                          <a:spcPts val="0"/>
                        </a:spcBef>
                        <a:spcAft>
                          <a:spcPts val="0"/>
                        </a:spcAft>
                        <a:buNone/>
                      </a:pPr>
                      <a:r>
                        <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None/>
                      </a:pPr>
                      <a:r>
                        <a:rPr lang="en" sz="1100">
                          <a:latin typeface="Public Sans"/>
                          <a:ea typeface="Public Sans"/>
                          <a:cs typeface="Public Sans"/>
                          <a:sym typeface="Public Sans"/>
                        </a:rPr>
                        <a:t>(up to) </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100">
                          <a:solidFill>
                            <a:schemeClr val="dk1"/>
                          </a:solidFill>
                          <a:latin typeface="Public Sans"/>
                          <a:ea typeface="Public Sans"/>
                          <a:cs typeface="Public Sans"/>
                          <a:sym typeface="Public Sans"/>
                        </a:rPr>
                        <a:t>(up to) </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100">
                          <a:solidFill>
                            <a:schemeClr val="dk1"/>
                          </a:solidFill>
                          <a:latin typeface="Public Sans"/>
                          <a:ea typeface="Public Sans"/>
                          <a:cs typeface="Public Sans"/>
                          <a:sym typeface="Public Sans"/>
                        </a:rPr>
                        <a:t>(up to) </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100">
                          <a:solidFill>
                            <a:schemeClr val="dk1"/>
                          </a:solidFill>
                          <a:latin typeface="Public Sans"/>
                          <a:ea typeface="Public Sans"/>
                          <a:cs typeface="Public Sans"/>
                          <a:sym typeface="Public Sans"/>
                        </a:rPr>
                        <a:t>(up to) </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100">
                          <a:solidFill>
                            <a:schemeClr val="dk1"/>
                          </a:solidFill>
                          <a:latin typeface="Public Sans"/>
                          <a:ea typeface="Public Sans"/>
                          <a:cs typeface="Public Sans"/>
                          <a:sym typeface="Public Sans"/>
                        </a:rPr>
                        <a:t>(up to) </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100">
                          <a:solidFill>
                            <a:schemeClr val="dk1"/>
                          </a:solidFill>
                          <a:latin typeface="Public Sans"/>
                          <a:ea typeface="Public Sans"/>
                          <a:cs typeface="Public Sans"/>
                          <a:sym typeface="Public Sans"/>
                        </a:rPr>
                        <a:t>(up to) </a:t>
                      </a:r>
                      <a:endParaRPr sz="1100">
                        <a:latin typeface="Public Sans"/>
                        <a:ea typeface="Public Sans"/>
                        <a:cs typeface="Public Sans"/>
                        <a:sym typeface="Public Sans"/>
                      </a:endParaRPr>
                    </a:p>
                  </a:txBody>
                  <a:tcPr marT="91425" marB="91425" marR="91425" marL="91425"/>
                </a:tc>
              </a:tr>
              <a:tr h="381000">
                <a:tc>
                  <a:txBody>
                    <a:bodyPr/>
                    <a:lstStyle/>
                    <a:p>
                      <a:pPr indent="0" lvl="0" marL="0" rtl="0" algn="ctr">
                        <a:spcBef>
                          <a:spcPts val="0"/>
                        </a:spcBef>
                        <a:spcAft>
                          <a:spcPts val="0"/>
                        </a:spcAft>
                        <a:buNone/>
                      </a:pPr>
                      <a:r>
                        <a:rPr lang="en" sz="1100">
                          <a:latin typeface="Public Sans"/>
                          <a:ea typeface="Public Sans"/>
                          <a:cs typeface="Public Sans"/>
                          <a:sym typeface="Public Sans"/>
                        </a:rPr>
                        <a:t>None</a:t>
                      </a:r>
                      <a:endParaRPr sz="1100">
                        <a:latin typeface="Public Sans"/>
                        <a:ea typeface="Public Sans"/>
                        <a:cs typeface="Public Sans"/>
                        <a:sym typeface="Public Sans"/>
                      </a:endParaRPr>
                    </a:p>
                  </a:txBody>
                  <a:tcPr marT="91425" marB="91425" marR="91425" marL="91425"/>
                </a:tc>
                <a:tc>
                  <a:txBody>
                    <a:bodyPr/>
                    <a:lstStyle/>
                    <a:p>
                      <a:pPr indent="0" lvl="0" marL="0" rtl="0" algn="l">
                        <a:spcBef>
                          <a:spcPts val="0"/>
                        </a:spcBef>
                        <a:spcAft>
                          <a:spcPts val="0"/>
                        </a:spcAft>
                        <a:buNone/>
                      </a:pPr>
                      <a:r>
                        <a:rPr lang="en" sz="1100">
                          <a:latin typeface="Public Sans"/>
                          <a:ea typeface="Public Sans"/>
                          <a:cs typeface="Public Sans"/>
                          <a:sym typeface="Public Sans"/>
                        </a:rPr>
                        <a:t>$30,950</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None/>
                      </a:pPr>
                      <a:r>
                        <a:rPr lang="en" sz="1100">
                          <a:latin typeface="Public Sans"/>
                          <a:ea typeface="Public Sans"/>
                          <a:cs typeface="Public Sans"/>
                          <a:sym typeface="Public Sans"/>
                        </a:rPr>
                        <a:t>$285</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None/>
                      </a:pPr>
                      <a:r>
                        <a:rPr lang="en" sz="1100">
                          <a:latin typeface="Public Sans"/>
                          <a:ea typeface="Public Sans"/>
                          <a:cs typeface="Public Sans"/>
                          <a:sym typeface="Public Sans"/>
                        </a:rPr>
                        <a:t>$30,931</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None/>
                      </a:pPr>
                      <a:r>
                        <a:rPr lang="en" sz="1100">
                          <a:latin typeface="Public Sans"/>
                          <a:ea typeface="Public Sans"/>
                          <a:cs typeface="Public Sans"/>
                          <a:sym typeface="Public Sans"/>
                        </a:rPr>
                        <a:t>$0</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100">
                          <a:solidFill>
                            <a:schemeClr val="dk1"/>
                          </a:solidFill>
                          <a:latin typeface="Public Sans"/>
                          <a:ea typeface="Public Sans"/>
                          <a:cs typeface="Public Sans"/>
                          <a:sym typeface="Public Sans"/>
                        </a:rPr>
                        <a:t>$1,117</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None/>
                      </a:pPr>
                      <a:r>
                        <a:rPr lang="en" sz="1100">
                          <a:latin typeface="Public Sans"/>
                          <a:ea typeface="Public Sans"/>
                          <a:cs typeface="Public Sans"/>
                          <a:sym typeface="Public Sans"/>
                        </a:rPr>
                        <a:t>$600</a:t>
                      </a:r>
                      <a:endParaRPr sz="1100">
                        <a:latin typeface="Public Sans"/>
                        <a:ea typeface="Public Sans"/>
                        <a:cs typeface="Public Sans"/>
                        <a:sym typeface="Public Sans"/>
                      </a:endParaRPr>
                    </a:p>
                  </a:txBody>
                  <a:tcPr marT="91425" marB="91425" marR="91425" marL="91425"/>
                </a:tc>
              </a:tr>
              <a:tr h="381000">
                <a:tc>
                  <a:txBody>
                    <a:bodyPr/>
                    <a:lstStyle/>
                    <a:p>
                      <a:pPr indent="0" lvl="0" marL="0" rtl="0" algn="ctr">
                        <a:spcBef>
                          <a:spcPts val="0"/>
                        </a:spcBef>
                        <a:spcAft>
                          <a:spcPts val="0"/>
                        </a:spcAft>
                        <a:buNone/>
                      </a:pPr>
                      <a:r>
                        <a:rPr lang="en" sz="1100">
                          <a:latin typeface="Public Sans"/>
                          <a:ea typeface="Public Sans"/>
                          <a:cs typeface="Public Sans"/>
                          <a:sym typeface="Public Sans"/>
                        </a:rPr>
                        <a:t>1</a:t>
                      </a:r>
                      <a:endParaRPr sz="1100">
                        <a:latin typeface="Public Sans"/>
                        <a:ea typeface="Public Sans"/>
                        <a:cs typeface="Public Sans"/>
                        <a:sym typeface="Public Sans"/>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100">
                          <a:solidFill>
                            <a:schemeClr val="dk1"/>
                          </a:solidFill>
                          <a:latin typeface="Public Sans"/>
                          <a:ea typeface="Public Sans"/>
                          <a:cs typeface="Public Sans"/>
                          <a:sym typeface="Public Sans"/>
                        </a:rPr>
                        <a:t>$30,950</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None/>
                      </a:pPr>
                      <a:r>
                        <a:rPr lang="en" sz="1100">
                          <a:latin typeface="Public Sans"/>
                          <a:ea typeface="Public Sans"/>
                          <a:cs typeface="Public Sans"/>
                          <a:sym typeface="Public Sans"/>
                        </a:rPr>
                        <a:t>$1,900</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100">
                          <a:solidFill>
                            <a:schemeClr val="dk1"/>
                          </a:solidFill>
                          <a:latin typeface="Public Sans"/>
                          <a:ea typeface="Public Sans"/>
                          <a:cs typeface="Public Sans"/>
                          <a:sym typeface="Public Sans"/>
                        </a:rPr>
                        <a:t>$30,931</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None/>
                      </a:pPr>
                      <a:r>
                        <a:rPr lang="en" sz="1100">
                          <a:latin typeface="Public Sans"/>
                          <a:ea typeface="Public Sans"/>
                          <a:cs typeface="Public Sans"/>
                          <a:sym typeface="Public Sans"/>
                        </a:rPr>
                        <a:t>$1,117</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100">
                          <a:solidFill>
                            <a:schemeClr val="dk1"/>
                          </a:solidFill>
                          <a:latin typeface="Public Sans"/>
                          <a:ea typeface="Public Sans"/>
                          <a:cs typeface="Public Sans"/>
                          <a:sym typeface="Public Sans"/>
                        </a:rPr>
                        <a:t>$1,117</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None/>
                      </a:pPr>
                      <a:r>
                        <a:rPr lang="en" sz="1100">
                          <a:latin typeface="Public Sans"/>
                          <a:ea typeface="Public Sans"/>
                          <a:cs typeface="Public Sans"/>
                          <a:sym typeface="Public Sans"/>
                        </a:rPr>
                        <a:t>$3,995</a:t>
                      </a:r>
                      <a:endParaRPr sz="1100">
                        <a:latin typeface="Public Sans"/>
                        <a:ea typeface="Public Sans"/>
                        <a:cs typeface="Public Sans"/>
                        <a:sym typeface="Public Sans"/>
                      </a:endParaRPr>
                    </a:p>
                  </a:txBody>
                  <a:tcPr marT="91425" marB="91425" marR="91425" marL="91425"/>
                </a:tc>
              </a:tr>
              <a:tr h="381000">
                <a:tc>
                  <a:txBody>
                    <a:bodyPr/>
                    <a:lstStyle/>
                    <a:p>
                      <a:pPr indent="0" lvl="0" marL="0" rtl="0" algn="ctr">
                        <a:spcBef>
                          <a:spcPts val="0"/>
                        </a:spcBef>
                        <a:spcAft>
                          <a:spcPts val="0"/>
                        </a:spcAft>
                        <a:buNone/>
                      </a:pPr>
                      <a:r>
                        <a:rPr lang="en" sz="1100">
                          <a:latin typeface="Public Sans"/>
                          <a:ea typeface="Public Sans"/>
                          <a:cs typeface="Public Sans"/>
                          <a:sym typeface="Public Sans"/>
                        </a:rPr>
                        <a:t>2</a:t>
                      </a:r>
                      <a:endParaRPr sz="1100">
                        <a:latin typeface="Public Sans"/>
                        <a:ea typeface="Public Sans"/>
                        <a:cs typeface="Public Sans"/>
                        <a:sym typeface="Public Sans"/>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100">
                          <a:solidFill>
                            <a:schemeClr val="dk1"/>
                          </a:solidFill>
                          <a:latin typeface="Public Sans"/>
                          <a:ea typeface="Public Sans"/>
                          <a:cs typeface="Public Sans"/>
                          <a:sym typeface="Public Sans"/>
                        </a:rPr>
                        <a:t>$30,950</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None/>
                      </a:pPr>
                      <a:r>
                        <a:rPr lang="en" sz="1100">
                          <a:latin typeface="Public Sans"/>
                          <a:ea typeface="Public Sans"/>
                          <a:cs typeface="Public Sans"/>
                          <a:sym typeface="Public Sans"/>
                        </a:rPr>
                        <a:t>$3,137</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100">
                          <a:solidFill>
                            <a:schemeClr val="dk1"/>
                          </a:solidFill>
                          <a:latin typeface="Public Sans"/>
                          <a:ea typeface="Public Sans"/>
                          <a:cs typeface="Public Sans"/>
                          <a:sym typeface="Public Sans"/>
                        </a:rPr>
                        <a:t>$30,931</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100">
                          <a:solidFill>
                            <a:schemeClr val="dk1"/>
                          </a:solidFill>
                          <a:latin typeface="Public Sans"/>
                          <a:ea typeface="Public Sans"/>
                          <a:cs typeface="Public Sans"/>
                          <a:sym typeface="Public Sans"/>
                        </a:rPr>
                        <a:t>$1,117</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100">
                          <a:solidFill>
                            <a:schemeClr val="dk1"/>
                          </a:solidFill>
                          <a:latin typeface="Public Sans"/>
                          <a:ea typeface="Public Sans"/>
                          <a:cs typeface="Public Sans"/>
                          <a:sym typeface="Public Sans"/>
                        </a:rPr>
                        <a:t>$1,117</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None/>
                      </a:pPr>
                      <a:r>
                        <a:rPr lang="en" sz="1100">
                          <a:latin typeface="Public Sans"/>
                          <a:ea typeface="Public Sans"/>
                          <a:cs typeface="Public Sans"/>
                          <a:sym typeface="Public Sans"/>
                        </a:rPr>
                        <a:t>$6,604</a:t>
                      </a:r>
                      <a:endParaRPr sz="1100">
                        <a:latin typeface="Public Sans"/>
                        <a:ea typeface="Public Sans"/>
                        <a:cs typeface="Public Sans"/>
                        <a:sym typeface="Public Sans"/>
                      </a:endParaRPr>
                    </a:p>
                  </a:txBody>
                  <a:tcPr marT="91425" marB="91425" marR="91425" marL="91425"/>
                </a:tc>
              </a:tr>
              <a:tr h="381000">
                <a:tc>
                  <a:txBody>
                    <a:bodyPr/>
                    <a:lstStyle/>
                    <a:p>
                      <a:pPr indent="0" lvl="0" marL="0" rtl="0" algn="ctr">
                        <a:spcBef>
                          <a:spcPts val="0"/>
                        </a:spcBef>
                        <a:spcAft>
                          <a:spcPts val="0"/>
                        </a:spcAft>
                        <a:buNone/>
                      </a:pPr>
                      <a:r>
                        <a:rPr lang="en" sz="1100">
                          <a:latin typeface="Public Sans"/>
                          <a:ea typeface="Public Sans"/>
                          <a:cs typeface="Public Sans"/>
                          <a:sym typeface="Public Sans"/>
                        </a:rPr>
                        <a:t>3 or more</a:t>
                      </a:r>
                      <a:endParaRPr sz="1100">
                        <a:latin typeface="Public Sans"/>
                        <a:ea typeface="Public Sans"/>
                        <a:cs typeface="Public Sans"/>
                        <a:sym typeface="Public Sans"/>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100">
                          <a:solidFill>
                            <a:schemeClr val="dk1"/>
                          </a:solidFill>
                          <a:latin typeface="Public Sans"/>
                          <a:ea typeface="Public Sans"/>
                          <a:cs typeface="Public Sans"/>
                          <a:sym typeface="Public Sans"/>
                        </a:rPr>
                        <a:t>$30,950</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None/>
                      </a:pPr>
                      <a:r>
                        <a:rPr lang="en" sz="1100">
                          <a:latin typeface="Public Sans"/>
                          <a:ea typeface="Public Sans"/>
                          <a:cs typeface="Public Sans"/>
                          <a:sym typeface="Public Sans"/>
                        </a:rPr>
                        <a:t>$3,529</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100">
                          <a:solidFill>
                            <a:schemeClr val="dk1"/>
                          </a:solidFill>
                          <a:latin typeface="Public Sans"/>
                          <a:ea typeface="Public Sans"/>
                          <a:cs typeface="Public Sans"/>
                          <a:sym typeface="Public Sans"/>
                        </a:rPr>
                        <a:t>$30,931</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100">
                          <a:solidFill>
                            <a:schemeClr val="dk1"/>
                          </a:solidFill>
                          <a:latin typeface="Public Sans"/>
                          <a:ea typeface="Public Sans"/>
                          <a:cs typeface="Public Sans"/>
                          <a:sym typeface="Public Sans"/>
                        </a:rPr>
                        <a:t>$1,117</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sz="1100">
                          <a:solidFill>
                            <a:schemeClr val="dk1"/>
                          </a:solidFill>
                          <a:latin typeface="Public Sans"/>
                          <a:ea typeface="Public Sans"/>
                          <a:cs typeface="Public Sans"/>
                          <a:sym typeface="Public Sans"/>
                        </a:rPr>
                        <a:t>$1,117</a:t>
                      </a:r>
                      <a:endParaRPr sz="1100">
                        <a:latin typeface="Public Sans"/>
                        <a:ea typeface="Public Sans"/>
                        <a:cs typeface="Public Sans"/>
                        <a:sym typeface="Public Sans"/>
                      </a:endParaRPr>
                    </a:p>
                  </a:txBody>
                  <a:tcPr marT="91425" marB="91425" marR="91425" marL="91425"/>
                </a:tc>
                <a:tc>
                  <a:txBody>
                    <a:bodyPr/>
                    <a:lstStyle/>
                    <a:p>
                      <a:pPr indent="0" lvl="0" marL="0" rtl="0" algn="ctr">
                        <a:spcBef>
                          <a:spcPts val="0"/>
                        </a:spcBef>
                        <a:spcAft>
                          <a:spcPts val="0"/>
                        </a:spcAft>
                        <a:buNone/>
                      </a:pPr>
                      <a:r>
                        <a:rPr lang="en" sz="1100">
                          <a:latin typeface="Public Sans"/>
                          <a:ea typeface="Public Sans"/>
                          <a:cs typeface="Public Sans"/>
                          <a:sym typeface="Public Sans"/>
                        </a:rPr>
                        <a:t>$7,</a:t>
                      </a:r>
                      <a:r>
                        <a:rPr lang="en" sz="1100">
                          <a:latin typeface="Public Sans"/>
                          <a:ea typeface="Public Sans"/>
                          <a:cs typeface="Public Sans"/>
                          <a:sym typeface="Public Sans"/>
                        </a:rPr>
                        <a:t>430</a:t>
                      </a:r>
                      <a:endParaRPr sz="1100">
                        <a:latin typeface="Public Sans"/>
                        <a:ea typeface="Public Sans"/>
                        <a:cs typeface="Public Sans"/>
                        <a:sym typeface="Public Sans"/>
                      </a:endParaRPr>
                    </a:p>
                  </a:txBody>
                  <a:tcPr marT="91425" marB="91425" marR="91425" marL="91425"/>
                </a:tc>
              </a:tr>
            </a:tbl>
          </a:graphicData>
        </a:graphic>
      </p:graphicFrame>
      <p:sp>
        <p:nvSpPr>
          <p:cNvPr id="394" name="Google Shape;394;p56"/>
          <p:cNvSpPr txBox="1"/>
          <p:nvPr/>
        </p:nvSpPr>
        <p:spPr>
          <a:xfrm>
            <a:off x="952500" y="1070050"/>
            <a:ext cx="7239000" cy="471900"/>
          </a:xfrm>
          <a:prstGeom prst="rect">
            <a:avLst/>
          </a:prstGeom>
          <a:noFill/>
          <a:ln cap="flat" cmpd="sng" w="9525">
            <a:solidFill>
              <a:srgbClr val="70AD8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688"/>
              <a:buNone/>
            </a:pPr>
            <a:r>
              <a:rPr b="1" lang="en" sz="1525">
                <a:solidFill>
                  <a:srgbClr val="143961"/>
                </a:solidFill>
                <a:latin typeface="DM Serif Display"/>
                <a:ea typeface="DM Serif Display"/>
                <a:cs typeface="DM Serif Display"/>
                <a:sym typeface="DM Serif Display"/>
              </a:rPr>
              <a:t>Tax Year 2023 maximum income and credit amounts for CalEITC and related tax credits. </a:t>
            </a:r>
            <a:endParaRPr b="1" sz="1525">
              <a:solidFill>
                <a:srgbClr val="143961"/>
              </a:solidFill>
              <a:latin typeface="DM Serif Display"/>
              <a:ea typeface="DM Serif Display"/>
              <a:cs typeface="DM Serif Display"/>
              <a:sym typeface="DM Serif Display"/>
            </a:endParaRPr>
          </a:p>
          <a:p>
            <a:pPr indent="0" lvl="0" marL="0" rtl="0" algn="l">
              <a:lnSpc>
                <a:spcPct val="80000"/>
              </a:lnSpc>
              <a:spcBef>
                <a:spcPts val="0"/>
              </a:spcBef>
              <a:spcAft>
                <a:spcPts val="0"/>
              </a:spcAft>
              <a:buSzPts val="688"/>
              <a:buNone/>
            </a:pPr>
            <a:r>
              <a:t/>
            </a:r>
            <a:endParaRPr sz="1125">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60" name="Shape 160"/>
        <p:cNvGrpSpPr/>
        <p:nvPr/>
      </p:nvGrpSpPr>
      <p:grpSpPr>
        <a:xfrm>
          <a:off x="0" y="0"/>
          <a:ext cx="0" cy="0"/>
          <a:chOff x="0" y="0"/>
          <a:chExt cx="0" cy="0"/>
        </a:xfrm>
      </p:grpSpPr>
      <p:sp>
        <p:nvSpPr>
          <p:cNvPr id="161" name="Google Shape;161;p30"/>
          <p:cNvSpPr txBox="1"/>
          <p:nvPr>
            <p:ph type="ctrTitle"/>
          </p:nvPr>
        </p:nvSpPr>
        <p:spPr>
          <a:xfrm>
            <a:off x="995250" y="652104"/>
            <a:ext cx="7232700" cy="2630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800">
                <a:solidFill>
                  <a:srgbClr val="F4F2E4"/>
                </a:solidFill>
                <a:latin typeface="DM Serif Display"/>
                <a:ea typeface="DM Serif Display"/>
                <a:cs typeface="DM Serif Display"/>
                <a:sym typeface="DM Serif Display"/>
              </a:rPr>
              <a:t>Currently Tax credits such as the Earned Income Tax Credit (EITC), Child Tax Credit (CTC) are the only way to provide direct, unrestricted cash at scale, to everyone who’s eligible.</a:t>
            </a:r>
            <a:endParaRPr b="1" sz="2800">
              <a:solidFill>
                <a:srgbClr val="F4F2E4"/>
              </a:solidFill>
              <a:latin typeface="DM Serif Display"/>
              <a:ea typeface="DM Serif Display"/>
              <a:cs typeface="DM Serif Display"/>
              <a:sym typeface="DM Serif Display"/>
            </a:endParaRPr>
          </a:p>
          <a:p>
            <a:pPr indent="0" lvl="0" marL="0" rtl="0" algn="l">
              <a:spcBef>
                <a:spcPts val="0"/>
              </a:spcBef>
              <a:spcAft>
                <a:spcPts val="0"/>
              </a:spcAft>
              <a:buNone/>
            </a:pPr>
            <a:r>
              <a:t/>
            </a:r>
            <a:endParaRPr b="1" sz="2800">
              <a:solidFill>
                <a:srgbClr val="F4F2E4"/>
              </a:solidFill>
              <a:latin typeface="DM Serif Display"/>
              <a:ea typeface="DM Serif Display"/>
              <a:cs typeface="DM Serif Display"/>
              <a:sym typeface="DM Serif Display"/>
            </a:endParaRPr>
          </a:p>
        </p:txBody>
      </p:sp>
      <p:sp>
        <p:nvSpPr>
          <p:cNvPr id="162" name="Google Shape;162;p30"/>
          <p:cNvSpPr txBox="1"/>
          <p:nvPr/>
        </p:nvSpPr>
        <p:spPr>
          <a:xfrm>
            <a:off x="1066425" y="2732125"/>
            <a:ext cx="7232700" cy="49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800">
                <a:solidFill>
                  <a:srgbClr val="F4F2E4"/>
                </a:solidFill>
              </a:rPr>
              <a:t>Including California’s CalETC, YCTC, and Foster Youth Tax Credit </a:t>
            </a:r>
            <a:endParaRPr i="1" sz="1800">
              <a:solidFill>
                <a:srgbClr val="F4F2E4"/>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E4"/>
        </a:solidFill>
      </p:bgPr>
    </p:bg>
    <p:spTree>
      <p:nvGrpSpPr>
        <p:cNvPr id="398" name="Shape 398"/>
        <p:cNvGrpSpPr/>
        <p:nvPr/>
      </p:nvGrpSpPr>
      <p:grpSpPr>
        <a:xfrm>
          <a:off x="0" y="0"/>
          <a:ext cx="0" cy="0"/>
          <a:chOff x="0" y="0"/>
          <a:chExt cx="0" cy="0"/>
        </a:xfrm>
      </p:grpSpPr>
      <p:sp>
        <p:nvSpPr>
          <p:cNvPr id="399" name="Google Shape;399;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00" name="Google Shape;400;p57"/>
          <p:cNvSpPr txBox="1"/>
          <p:nvPr/>
        </p:nvSpPr>
        <p:spPr>
          <a:xfrm>
            <a:off x="159300" y="115050"/>
            <a:ext cx="8825400" cy="655800"/>
          </a:xfrm>
          <a:prstGeom prst="rect">
            <a:avLst/>
          </a:prstGeom>
          <a:solidFill>
            <a:srgbClr val="70AD8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143961"/>
                </a:solidFill>
                <a:latin typeface="DM Serif Display"/>
                <a:ea typeface="DM Serif Display"/>
                <a:cs typeface="DM Serif Display"/>
                <a:sym typeface="DM Serif Display"/>
              </a:rPr>
              <a:t>Schedule a tax appointment online: </a:t>
            </a:r>
            <a:r>
              <a:rPr lang="en" sz="2400" u="sng">
                <a:solidFill>
                  <a:srgbClr val="143961"/>
                </a:solidFill>
                <a:latin typeface="DM Serif Display"/>
                <a:ea typeface="DM Serif Display"/>
                <a:cs typeface="DM Serif Display"/>
                <a:sym typeface="DM Serif Display"/>
              </a:rPr>
              <a:t>www.claimyourcashla.com</a:t>
            </a:r>
            <a:endParaRPr sz="2400" u="sng">
              <a:solidFill>
                <a:srgbClr val="143961"/>
              </a:solidFill>
              <a:latin typeface="DM Serif Display"/>
              <a:ea typeface="DM Serif Display"/>
              <a:cs typeface="DM Serif Display"/>
              <a:sym typeface="DM Serif Display"/>
            </a:endParaRPr>
          </a:p>
        </p:txBody>
      </p:sp>
      <p:pic>
        <p:nvPicPr>
          <p:cNvPr id="401" name="Google Shape;401;p57"/>
          <p:cNvPicPr preferRelativeResize="0"/>
          <p:nvPr/>
        </p:nvPicPr>
        <p:blipFill>
          <a:blip r:embed="rId3">
            <a:alphaModFix/>
          </a:blip>
          <a:stretch>
            <a:fillRect/>
          </a:stretch>
        </p:blipFill>
        <p:spPr>
          <a:xfrm>
            <a:off x="1659725" y="903525"/>
            <a:ext cx="5624112" cy="40678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E4"/>
        </a:solidFill>
      </p:bgPr>
    </p:bg>
    <p:spTree>
      <p:nvGrpSpPr>
        <p:cNvPr id="405" name="Shape 405"/>
        <p:cNvGrpSpPr/>
        <p:nvPr/>
      </p:nvGrpSpPr>
      <p:grpSpPr>
        <a:xfrm>
          <a:off x="0" y="0"/>
          <a:ext cx="0" cy="0"/>
          <a:chOff x="0" y="0"/>
          <a:chExt cx="0" cy="0"/>
        </a:xfrm>
      </p:grpSpPr>
      <p:sp>
        <p:nvSpPr>
          <p:cNvPr id="406" name="Google Shape;406;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07" name="Google Shape;407;p58"/>
          <p:cNvSpPr txBox="1"/>
          <p:nvPr/>
        </p:nvSpPr>
        <p:spPr>
          <a:xfrm>
            <a:off x="159300" y="115050"/>
            <a:ext cx="8825400" cy="655800"/>
          </a:xfrm>
          <a:prstGeom prst="rect">
            <a:avLst/>
          </a:prstGeom>
          <a:solidFill>
            <a:srgbClr val="70AD8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143961"/>
                </a:solidFill>
                <a:latin typeface="DM Serif Display"/>
                <a:ea typeface="DM Serif Display"/>
                <a:cs typeface="DM Serif Display"/>
                <a:sym typeface="DM Serif Display"/>
              </a:rPr>
              <a:t>Schedule a tax appointment online: </a:t>
            </a:r>
            <a:r>
              <a:rPr lang="en" sz="2400" u="sng">
                <a:solidFill>
                  <a:srgbClr val="143961"/>
                </a:solidFill>
                <a:latin typeface="DM Serif Display"/>
                <a:ea typeface="DM Serif Display"/>
                <a:cs typeface="DM Serif Display"/>
                <a:sym typeface="DM Serif Display"/>
              </a:rPr>
              <a:t>www.claimyourcashla.com</a:t>
            </a:r>
            <a:endParaRPr sz="2400" u="sng">
              <a:solidFill>
                <a:srgbClr val="143961"/>
              </a:solidFill>
              <a:latin typeface="DM Serif Display"/>
              <a:ea typeface="DM Serif Display"/>
              <a:cs typeface="DM Serif Display"/>
              <a:sym typeface="DM Serif Display"/>
            </a:endParaRPr>
          </a:p>
        </p:txBody>
      </p:sp>
      <p:pic>
        <p:nvPicPr>
          <p:cNvPr id="408" name="Google Shape;408;p58"/>
          <p:cNvPicPr preferRelativeResize="0"/>
          <p:nvPr/>
        </p:nvPicPr>
        <p:blipFill>
          <a:blip r:embed="rId3">
            <a:alphaModFix/>
          </a:blip>
          <a:stretch>
            <a:fillRect/>
          </a:stretch>
        </p:blipFill>
        <p:spPr>
          <a:xfrm>
            <a:off x="371562" y="852325"/>
            <a:ext cx="8400876" cy="41423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E4"/>
        </a:solidFill>
      </p:bgPr>
    </p:bg>
    <p:spTree>
      <p:nvGrpSpPr>
        <p:cNvPr id="412" name="Shape 412"/>
        <p:cNvGrpSpPr/>
        <p:nvPr/>
      </p:nvGrpSpPr>
      <p:grpSpPr>
        <a:xfrm>
          <a:off x="0" y="0"/>
          <a:ext cx="0" cy="0"/>
          <a:chOff x="0" y="0"/>
          <a:chExt cx="0" cy="0"/>
        </a:xfrm>
      </p:grpSpPr>
      <p:sp>
        <p:nvSpPr>
          <p:cNvPr id="413" name="Google Shape;413;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14" name="Google Shape;414;p59"/>
          <p:cNvSpPr txBox="1"/>
          <p:nvPr/>
        </p:nvSpPr>
        <p:spPr>
          <a:xfrm>
            <a:off x="195750" y="115050"/>
            <a:ext cx="8825400" cy="655800"/>
          </a:xfrm>
          <a:prstGeom prst="rect">
            <a:avLst/>
          </a:prstGeom>
          <a:solidFill>
            <a:srgbClr val="70AD8F"/>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rgbClr val="143961"/>
                </a:solidFill>
                <a:latin typeface="DM Serif Display"/>
                <a:ea typeface="DM Serif Display"/>
                <a:cs typeface="DM Serif Display"/>
                <a:sym typeface="DM Serif Display"/>
              </a:rPr>
              <a:t>Schedule a tax appointment online: </a:t>
            </a:r>
            <a:r>
              <a:rPr lang="en" sz="2400" u="sng">
                <a:solidFill>
                  <a:srgbClr val="143961"/>
                </a:solidFill>
                <a:latin typeface="DM Serif Display"/>
                <a:ea typeface="DM Serif Display"/>
                <a:cs typeface="DM Serif Display"/>
                <a:sym typeface="DM Serif Display"/>
              </a:rPr>
              <a:t>www.claimyourcashla.com</a:t>
            </a:r>
            <a:endParaRPr sz="2400" u="sng">
              <a:solidFill>
                <a:srgbClr val="143961"/>
              </a:solidFill>
              <a:latin typeface="DM Serif Display"/>
              <a:ea typeface="DM Serif Display"/>
              <a:cs typeface="DM Serif Display"/>
              <a:sym typeface="DM Serif Display"/>
            </a:endParaRPr>
          </a:p>
          <a:p>
            <a:pPr indent="0" lvl="0" marL="0" rtl="0" algn="l">
              <a:spcBef>
                <a:spcPts val="0"/>
              </a:spcBef>
              <a:spcAft>
                <a:spcPts val="0"/>
              </a:spcAft>
              <a:buNone/>
            </a:pPr>
            <a:r>
              <a:t/>
            </a:r>
            <a:endParaRPr sz="2500">
              <a:solidFill>
                <a:srgbClr val="143961"/>
              </a:solidFill>
              <a:latin typeface="DM Serif Display"/>
              <a:ea typeface="DM Serif Display"/>
              <a:cs typeface="DM Serif Display"/>
              <a:sym typeface="DM Serif Display"/>
            </a:endParaRPr>
          </a:p>
        </p:txBody>
      </p:sp>
      <p:pic>
        <p:nvPicPr>
          <p:cNvPr id="415" name="Google Shape;415;p59"/>
          <p:cNvPicPr preferRelativeResize="0"/>
          <p:nvPr/>
        </p:nvPicPr>
        <p:blipFill>
          <a:blip r:embed="rId3">
            <a:alphaModFix/>
          </a:blip>
          <a:stretch>
            <a:fillRect/>
          </a:stretch>
        </p:blipFill>
        <p:spPr>
          <a:xfrm>
            <a:off x="296125" y="925825"/>
            <a:ext cx="8176325" cy="3737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2"/>
        </a:solidFill>
      </p:bgPr>
    </p:bg>
    <p:spTree>
      <p:nvGrpSpPr>
        <p:cNvPr id="420" name="Shape 420"/>
        <p:cNvGrpSpPr/>
        <p:nvPr/>
      </p:nvGrpSpPr>
      <p:grpSpPr>
        <a:xfrm>
          <a:off x="0" y="0"/>
          <a:ext cx="0" cy="0"/>
          <a:chOff x="0" y="0"/>
          <a:chExt cx="0" cy="0"/>
        </a:xfrm>
      </p:grpSpPr>
      <p:sp>
        <p:nvSpPr>
          <p:cNvPr id="421" name="Google Shape;421;p60"/>
          <p:cNvSpPr txBox="1"/>
          <p:nvPr/>
        </p:nvSpPr>
        <p:spPr>
          <a:xfrm>
            <a:off x="592657" y="454408"/>
            <a:ext cx="4101692" cy="3035432"/>
          </a:xfrm>
          <a:prstGeom prst="rect">
            <a:avLst/>
          </a:prstGeom>
          <a:noFill/>
          <a:ln>
            <a:noFill/>
          </a:ln>
        </p:spPr>
        <p:txBody>
          <a:bodyPr anchorCtr="0" anchor="t" bIns="17150" lIns="34275" spcFirstLastPara="1" rIns="34275" wrap="square" tIns="17150">
            <a:spAutoFit/>
          </a:bodyPr>
          <a:lstStyle/>
          <a:p>
            <a:pPr indent="0" lvl="0" marL="0" marR="0" rtl="0" algn="l">
              <a:spcBef>
                <a:spcPts val="0"/>
              </a:spcBef>
              <a:spcAft>
                <a:spcPts val="0"/>
              </a:spcAft>
              <a:buNone/>
            </a:pPr>
            <a:r>
              <a:rPr b="1" lang="en" sz="2700">
                <a:solidFill>
                  <a:srgbClr val="112F3D"/>
                </a:solidFill>
                <a:latin typeface="Century Gothic"/>
                <a:ea typeface="Century Gothic"/>
                <a:cs typeface="Century Gothic"/>
                <a:sym typeface="Century Gothic"/>
              </a:rPr>
              <a:t>The Tax Prep Checklist Will Tell You How to Prepare for Filing Your Taxes.</a:t>
            </a:r>
            <a:endParaRPr sz="1100"/>
          </a:p>
          <a:p>
            <a:pPr indent="0" lvl="0" marL="0" marR="0" rtl="0" algn="l">
              <a:spcBef>
                <a:spcPts val="1800"/>
              </a:spcBef>
              <a:spcAft>
                <a:spcPts val="0"/>
              </a:spcAft>
              <a:buNone/>
            </a:pPr>
            <a:r>
              <a:rPr lang="en" sz="2400">
                <a:solidFill>
                  <a:srgbClr val="112F3D"/>
                </a:solidFill>
                <a:latin typeface="Century Gothic"/>
                <a:ea typeface="Century Gothic"/>
                <a:cs typeface="Century Gothic"/>
                <a:sym typeface="Century Gothic"/>
              </a:rPr>
              <a:t>You can download it here: </a:t>
            </a:r>
            <a:r>
              <a:rPr i="0" lang="en" sz="2400" u="sng">
                <a:solidFill>
                  <a:schemeClr val="accent2"/>
                </a:solidFill>
                <a:latin typeface="Calibri"/>
                <a:ea typeface="Calibri"/>
                <a:cs typeface="Calibri"/>
                <a:sym typeface="Calibri"/>
                <a:hlinkClick r:id="rId3">
                  <a:extLst>
                    <a:ext uri="{A12FA001-AC4F-418D-AE19-62706E023703}">
                      <ahyp:hlinkClr val="tx"/>
                    </a:ext>
                  </a:extLst>
                </a:hlinkClick>
              </a:rPr>
              <a:t>https://jbay.org/resources/tax-prep/</a:t>
            </a:r>
            <a:r>
              <a:rPr i="0" lang="en" sz="2400">
                <a:solidFill>
                  <a:schemeClr val="accent2"/>
                </a:solidFill>
                <a:latin typeface="Calibri"/>
                <a:ea typeface="Calibri"/>
                <a:cs typeface="Calibri"/>
                <a:sym typeface="Calibri"/>
              </a:rPr>
              <a:t> </a:t>
            </a:r>
            <a:endParaRPr sz="2400">
              <a:solidFill>
                <a:schemeClr val="accent2"/>
              </a:solidFill>
              <a:latin typeface="Century Gothic"/>
              <a:ea typeface="Century Gothic"/>
              <a:cs typeface="Century Gothic"/>
              <a:sym typeface="Century Gothic"/>
            </a:endParaRPr>
          </a:p>
        </p:txBody>
      </p:sp>
      <p:sp>
        <p:nvSpPr>
          <p:cNvPr id="422" name="Google Shape;422;p60"/>
          <p:cNvSpPr/>
          <p:nvPr/>
        </p:nvSpPr>
        <p:spPr>
          <a:xfrm>
            <a:off x="8643089" y="174038"/>
            <a:ext cx="202882" cy="174899"/>
          </a:xfrm>
          <a:prstGeom prst="triangle">
            <a:avLst>
              <a:gd fmla="val 50000" name="adj"/>
            </a:avLst>
          </a:prstGeom>
          <a:solidFill>
            <a:srgbClr val="112F3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423" name="Google Shape;423;p60"/>
          <p:cNvSpPr/>
          <p:nvPr/>
        </p:nvSpPr>
        <p:spPr>
          <a:xfrm rot="10800000">
            <a:off x="8843385" y="347134"/>
            <a:ext cx="202882" cy="174899"/>
          </a:xfrm>
          <a:prstGeom prst="triangle">
            <a:avLst>
              <a:gd fmla="val 50000" name="adj"/>
            </a:avLst>
          </a:prstGeom>
          <a:solidFill>
            <a:srgbClr val="FFC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424" name="Google Shape;424;p60"/>
          <p:cNvSpPr/>
          <p:nvPr/>
        </p:nvSpPr>
        <p:spPr>
          <a:xfrm rot="-6053647">
            <a:off x="8207387" y="127296"/>
            <a:ext cx="116726" cy="100626"/>
          </a:xfrm>
          <a:prstGeom prst="triangle">
            <a:avLst>
              <a:gd fmla="val 50000" name="adj"/>
            </a:avLst>
          </a:prstGeom>
          <a:solidFill>
            <a:srgbClr val="FFC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425" name="Google Shape;425;p60"/>
          <p:cNvSpPr/>
          <p:nvPr/>
        </p:nvSpPr>
        <p:spPr>
          <a:xfrm rot="10800000">
            <a:off x="8845125" y="2515"/>
            <a:ext cx="202882" cy="174899"/>
          </a:xfrm>
          <a:prstGeom prst="triangle">
            <a:avLst>
              <a:gd fmla="val 50000" name="adj"/>
            </a:avLst>
          </a:prstGeom>
          <a:solidFill>
            <a:srgbClr val="549AA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426" name="Google Shape;426;p60"/>
          <p:cNvSpPr/>
          <p:nvPr/>
        </p:nvSpPr>
        <p:spPr>
          <a:xfrm rot="10800000">
            <a:off x="8638763" y="0"/>
            <a:ext cx="202882" cy="174899"/>
          </a:xfrm>
          <a:prstGeom prst="triangle">
            <a:avLst>
              <a:gd fmla="val 50000" name="adj"/>
            </a:avLst>
          </a:prstGeom>
          <a:solidFill>
            <a:srgbClr val="FFC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427" name="Google Shape;427;p60"/>
          <p:cNvSpPr/>
          <p:nvPr/>
        </p:nvSpPr>
        <p:spPr>
          <a:xfrm>
            <a:off x="8741944" y="-860"/>
            <a:ext cx="202882" cy="174899"/>
          </a:xfrm>
          <a:prstGeom prst="triangle">
            <a:avLst>
              <a:gd fmla="val 50000" name="adj"/>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428" name="Google Shape;428;p60"/>
          <p:cNvSpPr/>
          <p:nvPr/>
        </p:nvSpPr>
        <p:spPr>
          <a:xfrm>
            <a:off x="8542230" y="347135"/>
            <a:ext cx="202882" cy="174898"/>
          </a:xfrm>
          <a:prstGeom prst="triangle">
            <a:avLst>
              <a:gd fmla="val 50000" name="adj"/>
            </a:avLst>
          </a:prstGeom>
          <a:solidFill>
            <a:srgbClr val="B0D0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429" name="Google Shape;429;p60"/>
          <p:cNvSpPr/>
          <p:nvPr/>
        </p:nvSpPr>
        <p:spPr>
          <a:xfrm rot="10800000">
            <a:off x="8944826" y="174038"/>
            <a:ext cx="202882" cy="174899"/>
          </a:xfrm>
          <a:prstGeom prst="triangle">
            <a:avLst>
              <a:gd fmla="val 50000" name="adj"/>
            </a:avLst>
          </a:prstGeom>
          <a:solidFill>
            <a:srgbClr val="B0D0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430" name="Google Shape;430;p60"/>
          <p:cNvSpPr/>
          <p:nvPr/>
        </p:nvSpPr>
        <p:spPr>
          <a:xfrm rot="-2758080">
            <a:off x="8456911" y="122170"/>
            <a:ext cx="122173" cy="105321"/>
          </a:xfrm>
          <a:prstGeom prst="triangle">
            <a:avLst>
              <a:gd fmla="val 50000" name="adj"/>
            </a:avLst>
          </a:prstGeom>
          <a:solidFill>
            <a:srgbClr val="B0D0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431" name="Google Shape;431;p60"/>
          <p:cNvSpPr/>
          <p:nvPr/>
        </p:nvSpPr>
        <p:spPr>
          <a:xfrm rot="9524835">
            <a:off x="8414236" y="356101"/>
            <a:ext cx="122173" cy="105321"/>
          </a:xfrm>
          <a:prstGeom prst="triangle">
            <a:avLst>
              <a:gd fmla="val 50000" name="adj"/>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432" name="Google Shape;432;p60"/>
          <p:cNvSpPr/>
          <p:nvPr/>
        </p:nvSpPr>
        <p:spPr>
          <a:xfrm rot="8476608">
            <a:off x="8832246" y="513546"/>
            <a:ext cx="73575" cy="63427"/>
          </a:xfrm>
          <a:prstGeom prst="triangle">
            <a:avLst>
              <a:gd fmla="val 50000" name="adj"/>
            </a:avLst>
          </a:prstGeom>
          <a:solidFill>
            <a:srgbClr val="112F3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pic>
        <p:nvPicPr>
          <p:cNvPr descr="A couple of people holding money&#10;&#10;Description automatically generated" id="433" name="Google Shape;433;p60"/>
          <p:cNvPicPr preferRelativeResize="0"/>
          <p:nvPr/>
        </p:nvPicPr>
        <p:blipFill rotWithShape="1">
          <a:blip r:embed="rId4">
            <a:alphaModFix/>
          </a:blip>
          <a:srcRect b="0" l="0" r="0" t="0"/>
          <a:stretch/>
        </p:blipFill>
        <p:spPr>
          <a:xfrm>
            <a:off x="4971296" y="593015"/>
            <a:ext cx="3154858" cy="408275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2"/>
        </a:solidFill>
      </p:bgPr>
    </p:bg>
    <p:spTree>
      <p:nvGrpSpPr>
        <p:cNvPr id="438" name="Shape 438"/>
        <p:cNvGrpSpPr/>
        <p:nvPr/>
      </p:nvGrpSpPr>
      <p:grpSpPr>
        <a:xfrm>
          <a:off x="0" y="0"/>
          <a:ext cx="0" cy="0"/>
          <a:chOff x="0" y="0"/>
          <a:chExt cx="0" cy="0"/>
        </a:xfrm>
      </p:grpSpPr>
      <p:pic>
        <p:nvPicPr>
          <p:cNvPr descr="A close-up of a computer screen&#10;&#10;Description automatically generated" id="439" name="Google Shape;439;p61"/>
          <p:cNvPicPr preferRelativeResize="0"/>
          <p:nvPr/>
        </p:nvPicPr>
        <p:blipFill rotWithShape="1">
          <a:blip r:embed="rId3">
            <a:alphaModFix/>
          </a:blip>
          <a:srcRect b="0" l="0" r="0" t="0"/>
          <a:stretch/>
        </p:blipFill>
        <p:spPr>
          <a:xfrm>
            <a:off x="134326" y="284826"/>
            <a:ext cx="8875348" cy="457384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2"/>
        </a:solidFill>
      </p:bgPr>
    </p:bg>
    <p:spTree>
      <p:nvGrpSpPr>
        <p:cNvPr id="443" name="Shape 443"/>
        <p:cNvGrpSpPr/>
        <p:nvPr/>
      </p:nvGrpSpPr>
      <p:grpSpPr>
        <a:xfrm>
          <a:off x="0" y="0"/>
          <a:ext cx="0" cy="0"/>
          <a:chOff x="0" y="0"/>
          <a:chExt cx="0" cy="0"/>
        </a:xfrm>
      </p:grpSpPr>
      <p:pic>
        <p:nvPicPr>
          <p:cNvPr descr="A screenshot of a computer&#10;&#10;Description automatically generated" id="444" name="Google Shape;444;p62"/>
          <p:cNvPicPr preferRelativeResize="0"/>
          <p:nvPr/>
        </p:nvPicPr>
        <p:blipFill rotWithShape="1">
          <a:blip r:embed="rId3">
            <a:alphaModFix/>
          </a:blip>
          <a:srcRect b="0" l="0" r="0" t="0"/>
          <a:stretch/>
        </p:blipFill>
        <p:spPr>
          <a:xfrm>
            <a:off x="331153" y="757177"/>
            <a:ext cx="8481694" cy="362914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2"/>
        </a:solidFill>
      </p:bgPr>
    </p:bg>
    <p:spTree>
      <p:nvGrpSpPr>
        <p:cNvPr id="449" name="Shape 449"/>
        <p:cNvGrpSpPr/>
        <p:nvPr/>
      </p:nvGrpSpPr>
      <p:grpSpPr>
        <a:xfrm>
          <a:off x="0" y="0"/>
          <a:ext cx="0" cy="0"/>
          <a:chOff x="0" y="0"/>
          <a:chExt cx="0" cy="0"/>
        </a:xfrm>
      </p:grpSpPr>
      <p:pic>
        <p:nvPicPr>
          <p:cNvPr descr="A screenshot of a computer screen&#10;&#10;Description automatically generated" id="450" name="Google Shape;450;p63"/>
          <p:cNvPicPr preferRelativeResize="0"/>
          <p:nvPr/>
        </p:nvPicPr>
        <p:blipFill rotWithShape="1">
          <a:blip r:embed="rId3">
            <a:alphaModFix/>
          </a:blip>
          <a:srcRect b="0" l="0" r="0" t="0"/>
          <a:stretch/>
        </p:blipFill>
        <p:spPr>
          <a:xfrm>
            <a:off x="128394" y="581639"/>
            <a:ext cx="8887212" cy="307918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2"/>
        </a:solidFill>
      </p:bgPr>
    </p:bg>
    <p:spTree>
      <p:nvGrpSpPr>
        <p:cNvPr id="455" name="Shape 455"/>
        <p:cNvGrpSpPr/>
        <p:nvPr/>
      </p:nvGrpSpPr>
      <p:grpSpPr>
        <a:xfrm>
          <a:off x="0" y="0"/>
          <a:ext cx="0" cy="0"/>
          <a:chOff x="0" y="0"/>
          <a:chExt cx="0" cy="0"/>
        </a:xfrm>
      </p:grpSpPr>
      <p:sp>
        <p:nvSpPr>
          <p:cNvPr id="456" name="Google Shape;456;p6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pic>
        <p:nvPicPr>
          <p:cNvPr descr="A screenshot of a computer&#10;&#10;Description automatically generated" id="457" name="Google Shape;457;p64"/>
          <p:cNvPicPr preferRelativeResize="0"/>
          <p:nvPr/>
        </p:nvPicPr>
        <p:blipFill rotWithShape="1">
          <a:blip r:embed="rId3">
            <a:alphaModFix/>
          </a:blip>
          <a:srcRect b="0" l="0" r="0" t="0"/>
          <a:stretch/>
        </p:blipFill>
        <p:spPr>
          <a:xfrm>
            <a:off x="580055" y="102394"/>
            <a:ext cx="7983889" cy="494970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2"/>
        </a:solidFill>
      </p:bgPr>
    </p:bg>
    <p:spTree>
      <p:nvGrpSpPr>
        <p:cNvPr id="462" name="Shape 462"/>
        <p:cNvGrpSpPr/>
        <p:nvPr/>
      </p:nvGrpSpPr>
      <p:grpSpPr>
        <a:xfrm>
          <a:off x="0" y="0"/>
          <a:ext cx="0" cy="0"/>
          <a:chOff x="0" y="0"/>
          <a:chExt cx="0" cy="0"/>
        </a:xfrm>
      </p:grpSpPr>
      <p:pic>
        <p:nvPicPr>
          <p:cNvPr descr="A screenshot of a phone&#10;&#10;Description automatically generated" id="463" name="Google Shape;463;p65"/>
          <p:cNvPicPr preferRelativeResize="0"/>
          <p:nvPr/>
        </p:nvPicPr>
        <p:blipFill rotWithShape="1">
          <a:blip r:embed="rId3">
            <a:alphaModFix/>
          </a:blip>
          <a:srcRect b="22617" l="3778" r="-3851" t="-2387"/>
          <a:stretch/>
        </p:blipFill>
        <p:spPr>
          <a:xfrm>
            <a:off x="587599" y="3393752"/>
            <a:ext cx="7988121" cy="1290939"/>
          </a:xfrm>
          <a:prstGeom prst="rect">
            <a:avLst/>
          </a:prstGeom>
          <a:noFill/>
          <a:ln>
            <a:noFill/>
          </a:ln>
        </p:spPr>
      </p:pic>
      <p:pic>
        <p:nvPicPr>
          <p:cNvPr descr="A screenshot of a tax credit&#10;&#10;Description automatically generated" id="464" name="Google Shape;464;p65"/>
          <p:cNvPicPr preferRelativeResize="0"/>
          <p:nvPr/>
        </p:nvPicPr>
        <p:blipFill rotWithShape="1">
          <a:blip r:embed="rId4">
            <a:alphaModFix/>
          </a:blip>
          <a:srcRect b="29300" l="-44" r="0" t="0"/>
          <a:stretch/>
        </p:blipFill>
        <p:spPr>
          <a:xfrm>
            <a:off x="207350" y="313624"/>
            <a:ext cx="8368369" cy="308012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2"/>
        </a:solidFill>
      </p:bgPr>
    </p:bg>
    <p:spTree>
      <p:nvGrpSpPr>
        <p:cNvPr id="469" name="Shape 469"/>
        <p:cNvGrpSpPr/>
        <p:nvPr/>
      </p:nvGrpSpPr>
      <p:grpSpPr>
        <a:xfrm>
          <a:off x="0" y="0"/>
          <a:ext cx="0" cy="0"/>
          <a:chOff x="0" y="0"/>
          <a:chExt cx="0" cy="0"/>
        </a:xfrm>
      </p:grpSpPr>
      <p:sp>
        <p:nvSpPr>
          <p:cNvPr id="470" name="Google Shape;470;p6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pic>
        <p:nvPicPr>
          <p:cNvPr descr="A screenshot of a computer screen&#10;&#10;Description automatically generated" id="471" name="Google Shape;471;p66"/>
          <p:cNvPicPr preferRelativeResize="0"/>
          <p:nvPr/>
        </p:nvPicPr>
        <p:blipFill rotWithShape="1">
          <a:blip r:embed="rId3">
            <a:alphaModFix/>
          </a:blip>
          <a:srcRect b="0" l="0" r="0" t="0"/>
          <a:stretch/>
        </p:blipFill>
        <p:spPr>
          <a:xfrm>
            <a:off x="4800859" y="102394"/>
            <a:ext cx="4178911" cy="4938713"/>
          </a:xfrm>
          <a:prstGeom prst="rect">
            <a:avLst/>
          </a:prstGeom>
          <a:noFill/>
          <a:ln>
            <a:noFill/>
          </a:ln>
        </p:spPr>
      </p:pic>
      <p:pic>
        <p:nvPicPr>
          <p:cNvPr descr="A screenshot of a cell phone&#10;&#10;Description automatically generated" id="472" name="Google Shape;472;p66"/>
          <p:cNvPicPr preferRelativeResize="0"/>
          <p:nvPr/>
        </p:nvPicPr>
        <p:blipFill rotWithShape="1">
          <a:blip r:embed="rId4">
            <a:alphaModFix/>
          </a:blip>
          <a:srcRect b="0" l="0" r="0" t="0"/>
          <a:stretch/>
        </p:blipFill>
        <p:spPr>
          <a:xfrm>
            <a:off x="1264219" y="474251"/>
            <a:ext cx="3030746" cy="4556336"/>
          </a:xfrm>
          <a:prstGeom prst="rect">
            <a:avLst/>
          </a:prstGeom>
          <a:noFill/>
          <a:ln>
            <a:noFill/>
          </a:ln>
        </p:spPr>
      </p:pic>
      <p:pic>
        <p:nvPicPr>
          <p:cNvPr descr="A screenshot of a phone&#10;&#10;Description automatically generated" id="473" name="Google Shape;473;p66"/>
          <p:cNvPicPr preferRelativeResize="0"/>
          <p:nvPr/>
        </p:nvPicPr>
        <p:blipFill rotWithShape="1">
          <a:blip r:embed="rId5">
            <a:alphaModFix/>
          </a:blip>
          <a:srcRect b="-650" l="-654" r="44263" t="78322"/>
          <a:stretch/>
        </p:blipFill>
        <p:spPr>
          <a:xfrm>
            <a:off x="164230" y="112912"/>
            <a:ext cx="4501142" cy="361340"/>
          </a:xfrm>
          <a:prstGeom prst="rect">
            <a:avLst/>
          </a:prstGeom>
          <a:noFill/>
          <a:ln>
            <a:noFill/>
          </a:ln>
        </p:spPr>
      </p:pic>
      <p:pic>
        <p:nvPicPr>
          <p:cNvPr descr="A screenshot of a phone&#10;&#10;Description automatically generated" id="474" name="Google Shape;474;p66"/>
          <p:cNvPicPr preferRelativeResize="0"/>
          <p:nvPr/>
        </p:nvPicPr>
        <p:blipFill rotWithShape="1">
          <a:blip r:embed="rId5">
            <a:alphaModFix/>
          </a:blip>
          <a:srcRect b="-650" l="55691" r="26520" t="78322"/>
          <a:stretch/>
        </p:blipFill>
        <p:spPr>
          <a:xfrm>
            <a:off x="164231" y="474251"/>
            <a:ext cx="1419872" cy="3613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E4"/>
        </a:solidFill>
      </p:bgPr>
    </p:bg>
    <p:spTree>
      <p:nvGrpSpPr>
        <p:cNvPr id="166" name="Shape 166"/>
        <p:cNvGrpSpPr/>
        <p:nvPr/>
      </p:nvGrpSpPr>
      <p:grpSpPr>
        <a:xfrm>
          <a:off x="0" y="0"/>
          <a:ext cx="0" cy="0"/>
          <a:chOff x="0" y="0"/>
          <a:chExt cx="0" cy="0"/>
        </a:xfrm>
      </p:grpSpPr>
      <p:sp>
        <p:nvSpPr>
          <p:cNvPr id="167" name="Google Shape;167;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68" name="Google Shape;168;p31"/>
          <p:cNvSpPr txBox="1"/>
          <p:nvPr/>
        </p:nvSpPr>
        <p:spPr>
          <a:xfrm>
            <a:off x="195750" y="115050"/>
            <a:ext cx="8825400" cy="506400"/>
          </a:xfrm>
          <a:prstGeom prst="rect">
            <a:avLst/>
          </a:prstGeom>
          <a:solidFill>
            <a:srgbClr val="70AD8F"/>
          </a:solidFill>
          <a:ln>
            <a:noFill/>
          </a:ln>
        </p:spPr>
        <p:txBody>
          <a:bodyPr anchorCtr="0" anchor="t" bIns="91425" lIns="91425" spcFirstLastPara="1" rIns="91425" wrap="square" tIns="91425">
            <a:noAutofit/>
          </a:bodyPr>
          <a:lstStyle/>
          <a:p>
            <a:pPr indent="457200" lvl="0" marL="2286000" rtl="0" algn="l">
              <a:spcBef>
                <a:spcPts val="0"/>
              </a:spcBef>
              <a:spcAft>
                <a:spcPts val="0"/>
              </a:spcAft>
              <a:buNone/>
            </a:pPr>
            <a:r>
              <a:rPr b="1" lang="en" sz="2400">
                <a:solidFill>
                  <a:srgbClr val="00695A"/>
                </a:solidFill>
                <a:latin typeface="DM Serif Display"/>
                <a:ea typeface="DM Serif Display"/>
                <a:cs typeface="DM Serif Display"/>
                <a:sym typeface="DM Serif Display"/>
              </a:rPr>
              <a:t>Quick Reminder	</a:t>
            </a:r>
            <a:endParaRPr b="1" sz="2400">
              <a:solidFill>
                <a:srgbClr val="00695A"/>
              </a:solidFill>
              <a:latin typeface="DM Serif Display"/>
              <a:ea typeface="DM Serif Display"/>
              <a:cs typeface="DM Serif Display"/>
              <a:sym typeface="DM Serif Display"/>
            </a:endParaRPr>
          </a:p>
          <a:p>
            <a:pPr indent="457200" lvl="0" marL="2286000" rtl="0" algn="l">
              <a:spcBef>
                <a:spcPts val="0"/>
              </a:spcBef>
              <a:spcAft>
                <a:spcPts val="0"/>
              </a:spcAft>
              <a:buNone/>
            </a:pPr>
            <a:r>
              <a:t/>
            </a:r>
            <a:endParaRPr b="1" sz="2400">
              <a:solidFill>
                <a:srgbClr val="00695A"/>
              </a:solidFill>
              <a:latin typeface="DM Serif Display"/>
              <a:ea typeface="DM Serif Display"/>
              <a:cs typeface="DM Serif Display"/>
              <a:sym typeface="DM Serif Display"/>
            </a:endParaRPr>
          </a:p>
        </p:txBody>
      </p:sp>
      <p:sp>
        <p:nvSpPr>
          <p:cNvPr id="169" name="Google Shape;169;p31"/>
          <p:cNvSpPr txBox="1"/>
          <p:nvPr/>
        </p:nvSpPr>
        <p:spPr>
          <a:xfrm>
            <a:off x="486500" y="1036475"/>
            <a:ext cx="3291000" cy="13002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1100">
              <a:solidFill>
                <a:srgbClr val="231F20"/>
              </a:solidFill>
              <a:latin typeface="Public Sans"/>
              <a:ea typeface="Public Sans"/>
              <a:cs typeface="Public Sans"/>
              <a:sym typeface="Public Sans"/>
            </a:endParaRPr>
          </a:p>
          <a:p>
            <a:pPr indent="0" lvl="0" marL="0" rtl="0" algn="l">
              <a:spcBef>
                <a:spcPts val="0"/>
              </a:spcBef>
              <a:spcAft>
                <a:spcPts val="0"/>
              </a:spcAft>
              <a:buNone/>
            </a:pPr>
            <a:r>
              <a:rPr lang="en" sz="2100">
                <a:solidFill>
                  <a:srgbClr val="143961"/>
                </a:solidFill>
                <a:latin typeface="DM Serif Display"/>
                <a:ea typeface="DM Serif Display"/>
                <a:cs typeface="DM Serif Display"/>
                <a:sym typeface="DM Serif Display"/>
              </a:rPr>
              <a:t>We don’t expect you to be a tax expert… </a:t>
            </a:r>
            <a:endParaRPr sz="2100">
              <a:solidFill>
                <a:srgbClr val="143961"/>
              </a:solidFill>
              <a:latin typeface="DM Serif Display"/>
              <a:ea typeface="DM Serif Display"/>
              <a:cs typeface="DM Serif Display"/>
              <a:sym typeface="DM Serif Display"/>
            </a:endParaRPr>
          </a:p>
        </p:txBody>
      </p:sp>
      <p:pic>
        <p:nvPicPr>
          <p:cNvPr id="170" name="Google Shape;170;p31"/>
          <p:cNvPicPr preferRelativeResize="0"/>
          <p:nvPr/>
        </p:nvPicPr>
        <p:blipFill>
          <a:blip r:embed="rId3">
            <a:alphaModFix/>
          </a:blip>
          <a:stretch>
            <a:fillRect/>
          </a:stretch>
        </p:blipFill>
        <p:spPr>
          <a:xfrm>
            <a:off x="4130275" y="826650"/>
            <a:ext cx="4890876" cy="1956350"/>
          </a:xfrm>
          <a:prstGeom prst="rect">
            <a:avLst/>
          </a:prstGeom>
          <a:noFill/>
          <a:ln>
            <a:noFill/>
          </a:ln>
        </p:spPr>
      </p:pic>
      <p:pic>
        <p:nvPicPr>
          <p:cNvPr id="171" name="Google Shape;171;p31"/>
          <p:cNvPicPr preferRelativeResize="0"/>
          <p:nvPr/>
        </p:nvPicPr>
        <p:blipFill>
          <a:blip r:embed="rId4">
            <a:alphaModFix/>
          </a:blip>
          <a:stretch>
            <a:fillRect/>
          </a:stretch>
        </p:blipFill>
        <p:spPr>
          <a:xfrm>
            <a:off x="285225" y="2522375"/>
            <a:ext cx="3492275" cy="2494500"/>
          </a:xfrm>
          <a:prstGeom prst="rect">
            <a:avLst/>
          </a:prstGeom>
          <a:noFill/>
          <a:ln>
            <a:noFill/>
          </a:ln>
        </p:spPr>
      </p:pic>
      <p:sp>
        <p:nvSpPr>
          <p:cNvPr id="172" name="Google Shape;172;p31"/>
          <p:cNvSpPr txBox="1"/>
          <p:nvPr/>
        </p:nvSpPr>
        <p:spPr>
          <a:xfrm>
            <a:off x="4524613" y="3100350"/>
            <a:ext cx="4102200" cy="16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rgbClr val="143961"/>
                </a:solidFill>
                <a:latin typeface="DM Serif Display"/>
                <a:ea typeface="DM Serif Display"/>
                <a:cs typeface="DM Serif Display"/>
                <a:sym typeface="DM Serif Display"/>
              </a:rPr>
              <a:t>…but you </a:t>
            </a:r>
            <a:r>
              <a:rPr i="1" lang="en" sz="2100">
                <a:solidFill>
                  <a:srgbClr val="143961"/>
                </a:solidFill>
                <a:latin typeface="DM Serif Display"/>
                <a:ea typeface="DM Serif Display"/>
                <a:cs typeface="DM Serif Display"/>
                <a:sym typeface="DM Serif Display"/>
              </a:rPr>
              <a:t>are</a:t>
            </a:r>
            <a:r>
              <a:rPr lang="en" sz="2100">
                <a:solidFill>
                  <a:srgbClr val="143961"/>
                </a:solidFill>
                <a:latin typeface="DM Serif Display"/>
                <a:ea typeface="DM Serif Display"/>
                <a:cs typeface="DM Serif Display"/>
                <a:sym typeface="DM Serif Display"/>
              </a:rPr>
              <a:t> our secret weapon! </a:t>
            </a:r>
            <a:endParaRPr sz="2100">
              <a:solidFill>
                <a:srgbClr val="143961"/>
              </a:solidFill>
              <a:latin typeface="DM Serif Display"/>
              <a:ea typeface="DM Serif Display"/>
              <a:cs typeface="DM Serif Display"/>
              <a:sym typeface="DM Serif Display"/>
            </a:endParaRPr>
          </a:p>
          <a:p>
            <a:pPr indent="0" lvl="0" marL="0" rtl="0" algn="l">
              <a:spcBef>
                <a:spcPts val="0"/>
              </a:spcBef>
              <a:spcAft>
                <a:spcPts val="0"/>
              </a:spcAft>
              <a:buClr>
                <a:schemeClr val="dk1"/>
              </a:buClr>
              <a:buSzPts val="1100"/>
              <a:buFont typeface="Arial"/>
              <a:buNone/>
            </a:pPr>
            <a:r>
              <a:rPr lang="en" sz="2100">
                <a:solidFill>
                  <a:srgbClr val="143961"/>
                </a:solidFill>
                <a:latin typeface="DM Serif Display"/>
                <a:ea typeface="DM Serif Display"/>
                <a:cs typeface="DM Serif Display"/>
                <a:sym typeface="DM Serif Display"/>
              </a:rPr>
              <a:t>   We can’t do this without </a:t>
            </a:r>
            <a:r>
              <a:rPr i="1" lang="en" sz="2100">
                <a:solidFill>
                  <a:srgbClr val="143961"/>
                </a:solidFill>
                <a:latin typeface="DM Serif Display"/>
                <a:ea typeface="DM Serif Display"/>
                <a:cs typeface="DM Serif Display"/>
                <a:sym typeface="DM Serif Display"/>
              </a:rPr>
              <a:t>YOU!</a:t>
            </a:r>
            <a:r>
              <a:rPr lang="en" sz="2100">
                <a:solidFill>
                  <a:srgbClr val="143961"/>
                </a:solidFill>
                <a:latin typeface="DM Serif Display"/>
                <a:ea typeface="DM Serif Display"/>
                <a:cs typeface="DM Serif Display"/>
                <a:sym typeface="DM Serif Display"/>
              </a:rPr>
              <a:t> </a:t>
            </a:r>
            <a:endParaRPr sz="2100">
              <a:solidFill>
                <a:srgbClr val="143961"/>
              </a:solidFill>
              <a:latin typeface="DM Serif Display"/>
              <a:ea typeface="DM Serif Display"/>
              <a:cs typeface="DM Serif Display"/>
              <a:sym typeface="DM Serif Display"/>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2"/>
        </a:solidFill>
      </p:bgPr>
    </p:bg>
    <p:spTree>
      <p:nvGrpSpPr>
        <p:cNvPr id="479" name="Shape 479"/>
        <p:cNvGrpSpPr/>
        <p:nvPr/>
      </p:nvGrpSpPr>
      <p:grpSpPr>
        <a:xfrm>
          <a:off x="0" y="0"/>
          <a:ext cx="0" cy="0"/>
          <a:chOff x="0" y="0"/>
          <a:chExt cx="0" cy="0"/>
        </a:xfrm>
      </p:grpSpPr>
      <p:sp>
        <p:nvSpPr>
          <p:cNvPr id="480" name="Google Shape;480;p6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pic>
        <p:nvPicPr>
          <p:cNvPr descr="A screenshot of a web page&#10;&#10;Description automatically generated" id="481" name="Google Shape;481;p67"/>
          <p:cNvPicPr preferRelativeResize="0"/>
          <p:nvPr/>
        </p:nvPicPr>
        <p:blipFill rotWithShape="1">
          <a:blip r:embed="rId3">
            <a:alphaModFix/>
          </a:blip>
          <a:srcRect b="-577" l="49203" r="0" t="6282"/>
          <a:stretch/>
        </p:blipFill>
        <p:spPr>
          <a:xfrm>
            <a:off x="4860903" y="102393"/>
            <a:ext cx="4209044" cy="5041106"/>
          </a:xfrm>
          <a:prstGeom prst="rect">
            <a:avLst/>
          </a:prstGeom>
          <a:noFill/>
          <a:ln>
            <a:noFill/>
          </a:ln>
        </p:spPr>
      </p:pic>
      <p:pic>
        <p:nvPicPr>
          <p:cNvPr descr="A screenshot of a web page&#10;&#10;Description automatically generated" id="482" name="Google Shape;482;p67"/>
          <p:cNvPicPr preferRelativeResize="0"/>
          <p:nvPr/>
        </p:nvPicPr>
        <p:blipFill rotWithShape="1">
          <a:blip r:embed="rId3">
            <a:alphaModFix/>
          </a:blip>
          <a:srcRect b="46762" l="0" r="50014" t="0"/>
          <a:stretch/>
        </p:blipFill>
        <p:spPr>
          <a:xfrm>
            <a:off x="207610" y="453590"/>
            <a:ext cx="4653293" cy="319757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2"/>
        </a:solidFill>
      </p:bgPr>
    </p:bg>
    <p:spTree>
      <p:nvGrpSpPr>
        <p:cNvPr id="487" name="Shape 487"/>
        <p:cNvGrpSpPr/>
        <p:nvPr/>
      </p:nvGrpSpPr>
      <p:grpSpPr>
        <a:xfrm>
          <a:off x="0" y="0"/>
          <a:ext cx="0" cy="0"/>
          <a:chOff x="0" y="0"/>
          <a:chExt cx="0" cy="0"/>
        </a:xfrm>
      </p:grpSpPr>
      <p:pic>
        <p:nvPicPr>
          <p:cNvPr descr="A close-up of a text&#10;&#10;Description automatically generated" id="488" name="Google Shape;488;p68"/>
          <p:cNvPicPr preferRelativeResize="0"/>
          <p:nvPr/>
        </p:nvPicPr>
        <p:blipFill rotWithShape="1">
          <a:blip r:embed="rId3">
            <a:alphaModFix/>
          </a:blip>
          <a:srcRect b="0" l="0" r="0" t="0"/>
          <a:stretch/>
        </p:blipFill>
        <p:spPr>
          <a:xfrm>
            <a:off x="190139" y="198401"/>
            <a:ext cx="8588703" cy="1245815"/>
          </a:xfrm>
          <a:prstGeom prst="rect">
            <a:avLst/>
          </a:prstGeom>
          <a:noFill/>
          <a:ln>
            <a:noFill/>
          </a:ln>
        </p:spPr>
      </p:pic>
      <p:pic>
        <p:nvPicPr>
          <p:cNvPr descr="A screenshot of a cell phone&#10;&#10;Description automatically generated" id="489" name="Google Shape;489;p68"/>
          <p:cNvPicPr preferRelativeResize="0"/>
          <p:nvPr/>
        </p:nvPicPr>
        <p:blipFill rotWithShape="1">
          <a:blip r:embed="rId4">
            <a:alphaModFix/>
          </a:blip>
          <a:srcRect b="48595" l="0" r="0" t="0"/>
          <a:stretch/>
        </p:blipFill>
        <p:spPr>
          <a:xfrm>
            <a:off x="190138" y="1564619"/>
            <a:ext cx="4374911" cy="2984843"/>
          </a:xfrm>
          <a:prstGeom prst="rect">
            <a:avLst/>
          </a:prstGeom>
          <a:noFill/>
          <a:ln>
            <a:noFill/>
          </a:ln>
        </p:spPr>
      </p:pic>
      <p:pic>
        <p:nvPicPr>
          <p:cNvPr descr="A screenshot of a cell phone&#10;&#10;Description automatically generated" id="490" name="Google Shape;490;p68"/>
          <p:cNvPicPr preferRelativeResize="0"/>
          <p:nvPr/>
        </p:nvPicPr>
        <p:blipFill rotWithShape="1">
          <a:blip r:embed="rId4">
            <a:alphaModFix/>
          </a:blip>
          <a:srcRect b="-26816" l="0" r="0" t="51404"/>
          <a:stretch/>
        </p:blipFill>
        <p:spPr>
          <a:xfrm>
            <a:off x="4578952" y="1521063"/>
            <a:ext cx="4352497" cy="435644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2"/>
        </a:solidFill>
      </p:bgPr>
    </p:bg>
    <p:spTree>
      <p:nvGrpSpPr>
        <p:cNvPr id="494" name="Shape 494"/>
        <p:cNvGrpSpPr/>
        <p:nvPr/>
      </p:nvGrpSpPr>
      <p:grpSpPr>
        <a:xfrm>
          <a:off x="0" y="0"/>
          <a:ext cx="0" cy="0"/>
          <a:chOff x="0" y="0"/>
          <a:chExt cx="0" cy="0"/>
        </a:xfrm>
      </p:grpSpPr>
      <p:pic>
        <p:nvPicPr>
          <p:cNvPr descr="A screenshot of a website&#10;&#10;Description automatically generated" id="495" name="Google Shape;495;p69"/>
          <p:cNvPicPr preferRelativeResize="0"/>
          <p:nvPr/>
        </p:nvPicPr>
        <p:blipFill rotWithShape="1">
          <a:blip r:embed="rId3">
            <a:alphaModFix/>
          </a:blip>
          <a:srcRect b="0" l="0" r="0" t="0"/>
          <a:stretch/>
        </p:blipFill>
        <p:spPr>
          <a:xfrm>
            <a:off x="130691" y="718354"/>
            <a:ext cx="8882617" cy="29289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2"/>
        </a:solidFill>
      </p:bgPr>
    </p:bg>
    <p:spTree>
      <p:nvGrpSpPr>
        <p:cNvPr id="500" name="Shape 500"/>
        <p:cNvGrpSpPr/>
        <p:nvPr/>
      </p:nvGrpSpPr>
      <p:grpSpPr>
        <a:xfrm>
          <a:off x="0" y="0"/>
          <a:ext cx="0" cy="0"/>
          <a:chOff x="0" y="0"/>
          <a:chExt cx="0" cy="0"/>
        </a:xfrm>
      </p:grpSpPr>
      <p:pic>
        <p:nvPicPr>
          <p:cNvPr descr="A screenshot of a computer screen&#10;&#10;Description automatically generated" id="501" name="Google Shape;501;p70"/>
          <p:cNvPicPr preferRelativeResize="0"/>
          <p:nvPr/>
        </p:nvPicPr>
        <p:blipFill rotWithShape="1">
          <a:blip r:embed="rId3">
            <a:alphaModFix/>
          </a:blip>
          <a:srcRect b="0" l="0" r="0" t="0"/>
          <a:stretch/>
        </p:blipFill>
        <p:spPr>
          <a:xfrm>
            <a:off x="164947" y="446176"/>
            <a:ext cx="8814106" cy="365269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5" name="Shape 505"/>
        <p:cNvGrpSpPr/>
        <p:nvPr/>
      </p:nvGrpSpPr>
      <p:grpSpPr>
        <a:xfrm>
          <a:off x="0" y="0"/>
          <a:ext cx="0" cy="0"/>
          <a:chOff x="0" y="0"/>
          <a:chExt cx="0" cy="0"/>
        </a:xfrm>
      </p:grpSpPr>
      <p:sp>
        <p:nvSpPr>
          <p:cNvPr id="506" name="Google Shape;506;p71"/>
          <p:cNvSpPr txBox="1"/>
          <p:nvPr>
            <p:ph type="ctrTitle"/>
          </p:nvPr>
        </p:nvSpPr>
        <p:spPr>
          <a:xfrm>
            <a:off x="113925" y="182296"/>
            <a:ext cx="7232700" cy="1165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800">
                <a:solidFill>
                  <a:srgbClr val="232849"/>
                </a:solidFill>
                <a:latin typeface="DM Serif Display"/>
                <a:ea typeface="DM Serif Display"/>
                <a:cs typeface="DM Serif Display"/>
                <a:sym typeface="DM Serif Display"/>
              </a:rPr>
              <a:t>Thank you and Questions…. </a:t>
            </a:r>
            <a:endParaRPr b="1" sz="2800">
              <a:solidFill>
                <a:srgbClr val="232849"/>
              </a:solidFill>
              <a:latin typeface="DM Serif Display"/>
              <a:ea typeface="DM Serif Display"/>
              <a:cs typeface="DM Serif Display"/>
              <a:sym typeface="DM Serif Display"/>
            </a:endParaRPr>
          </a:p>
          <a:p>
            <a:pPr indent="0" lvl="0" marL="0" rtl="0" algn="l">
              <a:spcBef>
                <a:spcPts val="0"/>
              </a:spcBef>
              <a:spcAft>
                <a:spcPts val="0"/>
              </a:spcAft>
              <a:buNone/>
            </a:pPr>
            <a:r>
              <a:t/>
            </a:r>
            <a:endParaRPr b="1" sz="2800">
              <a:solidFill>
                <a:srgbClr val="232849"/>
              </a:solidFill>
              <a:latin typeface="DM Serif Display"/>
              <a:ea typeface="DM Serif Display"/>
              <a:cs typeface="DM Serif Display"/>
              <a:sym typeface="DM Serif Display"/>
            </a:endParaRPr>
          </a:p>
        </p:txBody>
      </p:sp>
      <p:sp>
        <p:nvSpPr>
          <p:cNvPr id="507" name="Google Shape;507;p71"/>
          <p:cNvSpPr txBox="1"/>
          <p:nvPr/>
        </p:nvSpPr>
        <p:spPr>
          <a:xfrm>
            <a:off x="155350" y="1018350"/>
            <a:ext cx="7859100" cy="384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366092"/>
                </a:solidFill>
                <a:latin typeface="Public Sans"/>
                <a:ea typeface="Public Sans"/>
                <a:cs typeface="Public Sans"/>
                <a:sym typeface="Public Sans"/>
              </a:rPr>
              <a:t>Need additional support? </a:t>
            </a:r>
            <a:endParaRPr b="1" sz="1800">
              <a:solidFill>
                <a:srgbClr val="366092"/>
              </a:solidFill>
              <a:latin typeface="Public Sans"/>
              <a:ea typeface="Public Sans"/>
              <a:cs typeface="Public Sans"/>
              <a:sym typeface="Public Sans"/>
            </a:endParaRPr>
          </a:p>
          <a:p>
            <a:pPr indent="0" lvl="0" marL="0" rtl="0" algn="l">
              <a:spcBef>
                <a:spcPts val="0"/>
              </a:spcBef>
              <a:spcAft>
                <a:spcPts val="0"/>
              </a:spcAft>
              <a:buNone/>
            </a:pPr>
            <a:r>
              <a:t/>
            </a:r>
            <a:endParaRPr b="1" sz="1800">
              <a:solidFill>
                <a:srgbClr val="366092"/>
              </a:solidFill>
              <a:latin typeface="Public Sans"/>
              <a:ea typeface="Public Sans"/>
              <a:cs typeface="Public Sans"/>
              <a:sym typeface="Public Sans"/>
            </a:endParaRPr>
          </a:p>
          <a:p>
            <a:pPr indent="0" lvl="0" marL="0" rtl="0" algn="l">
              <a:spcBef>
                <a:spcPts val="0"/>
              </a:spcBef>
              <a:spcAft>
                <a:spcPts val="0"/>
              </a:spcAft>
              <a:buNone/>
            </a:pPr>
            <a:r>
              <a:rPr lang="en" sz="1800">
                <a:solidFill>
                  <a:srgbClr val="0F456D"/>
                </a:solidFill>
                <a:latin typeface="Public Sans"/>
                <a:ea typeface="Public Sans"/>
                <a:cs typeface="Public Sans"/>
                <a:sym typeface="Public Sans"/>
              </a:rPr>
              <a:t>Feel free to contact: </a:t>
            </a:r>
            <a:endParaRPr sz="1800">
              <a:solidFill>
                <a:srgbClr val="0F456D"/>
              </a:solidFill>
              <a:latin typeface="Public Sans"/>
              <a:ea typeface="Public Sans"/>
              <a:cs typeface="Public Sans"/>
              <a:sym typeface="Public Sans"/>
            </a:endParaRPr>
          </a:p>
          <a:p>
            <a:pPr indent="0" lvl="0" marL="0" rtl="0" algn="l">
              <a:spcBef>
                <a:spcPts val="0"/>
              </a:spcBef>
              <a:spcAft>
                <a:spcPts val="0"/>
              </a:spcAft>
              <a:buNone/>
            </a:pPr>
            <a:r>
              <a:t/>
            </a:r>
            <a:endParaRPr sz="1800">
              <a:solidFill>
                <a:srgbClr val="0F456D"/>
              </a:solidFill>
              <a:latin typeface="Public Sans"/>
              <a:ea typeface="Public Sans"/>
              <a:cs typeface="Public Sans"/>
              <a:sym typeface="Public Sans"/>
            </a:endParaRPr>
          </a:p>
          <a:p>
            <a:pPr indent="0" lvl="0" marL="0" rtl="0" algn="l">
              <a:spcBef>
                <a:spcPts val="0"/>
              </a:spcBef>
              <a:spcAft>
                <a:spcPts val="0"/>
              </a:spcAft>
              <a:buNone/>
            </a:pPr>
            <a:r>
              <a:rPr b="1" lang="en" sz="1800" u="sng">
                <a:solidFill>
                  <a:srgbClr val="0F456D"/>
                </a:solidFill>
                <a:latin typeface="Public Sans"/>
                <a:ea typeface="Public Sans"/>
                <a:cs typeface="Public Sans"/>
                <a:sym typeface="Public Sans"/>
              </a:rPr>
              <a:t>Kristina Meza,</a:t>
            </a:r>
            <a:r>
              <a:rPr lang="en" sz="1800">
                <a:solidFill>
                  <a:srgbClr val="0F456D"/>
                </a:solidFill>
                <a:latin typeface="Public Sans"/>
                <a:ea typeface="Public Sans"/>
                <a:cs typeface="Public Sans"/>
                <a:sym typeface="Public Sans"/>
              </a:rPr>
              <a:t> Executive Directors, Poverty Alleviation, CEO’s Office, (213) 474-0640, </a:t>
            </a:r>
            <a:r>
              <a:rPr lang="en" sz="1800" u="sng">
                <a:solidFill>
                  <a:srgbClr val="0F456D"/>
                </a:solidFill>
                <a:latin typeface="Public Sans"/>
                <a:ea typeface="Public Sans"/>
                <a:cs typeface="Public Sans"/>
                <a:sym typeface="Public Sans"/>
                <a:hlinkClick r:id="rId4">
                  <a:extLst>
                    <a:ext uri="{A12FA001-AC4F-418D-AE19-62706E023703}">
                      <ahyp:hlinkClr val="tx"/>
                    </a:ext>
                  </a:extLst>
                </a:hlinkClick>
              </a:rPr>
              <a:t>kmeza@CEO.lacounty.gov</a:t>
            </a:r>
            <a:endParaRPr sz="1800">
              <a:solidFill>
                <a:srgbClr val="0F456D"/>
              </a:solidFill>
              <a:latin typeface="Public Sans"/>
              <a:ea typeface="Public Sans"/>
              <a:cs typeface="Public Sans"/>
              <a:sym typeface="Public Sans"/>
            </a:endParaRPr>
          </a:p>
          <a:p>
            <a:pPr indent="0" lvl="0" marL="0" rtl="0" algn="l">
              <a:spcBef>
                <a:spcPts val="0"/>
              </a:spcBef>
              <a:spcAft>
                <a:spcPts val="0"/>
              </a:spcAft>
              <a:buNone/>
            </a:pPr>
            <a:r>
              <a:t/>
            </a:r>
            <a:endParaRPr sz="1800">
              <a:solidFill>
                <a:srgbClr val="0F456D"/>
              </a:solidFill>
            </a:endParaRPr>
          </a:p>
          <a:p>
            <a:pPr indent="0" lvl="0" marL="0" rtl="0" algn="l">
              <a:spcBef>
                <a:spcPts val="0"/>
              </a:spcBef>
              <a:spcAft>
                <a:spcPts val="0"/>
              </a:spcAft>
              <a:buNone/>
            </a:pPr>
            <a:r>
              <a:rPr b="1" lang="en" sz="1800" u="sng">
                <a:solidFill>
                  <a:srgbClr val="0F456D"/>
                </a:solidFill>
              </a:rPr>
              <a:t>Audrey Casillas</a:t>
            </a:r>
            <a:r>
              <a:rPr lang="en" sz="1800">
                <a:solidFill>
                  <a:srgbClr val="0F456D"/>
                </a:solidFill>
              </a:rPr>
              <a:t>, Assistant Director,Community Economic Development Services, KYCC, (213) 365-7400 Ext. 5235, </a:t>
            </a:r>
            <a:r>
              <a:rPr lang="en" sz="1800" u="sng">
                <a:solidFill>
                  <a:schemeClr val="hlink"/>
                </a:solidFill>
                <a:hlinkClick r:id="rId5"/>
              </a:rPr>
              <a:t>acasillas@kyccla.org</a:t>
            </a:r>
            <a:endParaRPr sz="1800">
              <a:solidFill>
                <a:srgbClr val="0F456D"/>
              </a:solidFill>
            </a:endParaRPr>
          </a:p>
          <a:p>
            <a:pPr indent="0" lvl="0" marL="0" rtl="0" algn="l">
              <a:spcBef>
                <a:spcPts val="0"/>
              </a:spcBef>
              <a:spcAft>
                <a:spcPts val="0"/>
              </a:spcAft>
              <a:buNone/>
            </a:pPr>
            <a:r>
              <a:t/>
            </a:r>
            <a:endParaRPr sz="1800">
              <a:solidFill>
                <a:srgbClr val="0F456D"/>
              </a:solidFill>
            </a:endParaRPr>
          </a:p>
          <a:p>
            <a:pPr indent="0" lvl="0" marL="0" rtl="0" algn="l">
              <a:spcBef>
                <a:spcPts val="0"/>
              </a:spcBef>
              <a:spcAft>
                <a:spcPts val="0"/>
              </a:spcAft>
              <a:buNone/>
            </a:pPr>
            <a:r>
              <a:rPr b="1" lang="en" sz="1800" u="sng">
                <a:solidFill>
                  <a:srgbClr val="0F456D"/>
                </a:solidFill>
              </a:rPr>
              <a:t>Mónica V. Lazo,</a:t>
            </a:r>
            <a:r>
              <a:rPr lang="en" sz="1800">
                <a:solidFill>
                  <a:srgbClr val="0F456D"/>
                </a:solidFill>
              </a:rPr>
              <a:t> Southern California Program Director, ESCA, </a:t>
            </a:r>
            <a:endParaRPr sz="1800">
              <a:solidFill>
                <a:srgbClr val="0F456D"/>
              </a:solidFill>
            </a:endParaRPr>
          </a:p>
          <a:p>
            <a:pPr indent="0" lvl="0" marL="0" rtl="0" algn="l">
              <a:spcBef>
                <a:spcPts val="0"/>
              </a:spcBef>
              <a:spcAft>
                <a:spcPts val="0"/>
              </a:spcAft>
              <a:buNone/>
            </a:pPr>
            <a:r>
              <a:rPr lang="en" sz="1800">
                <a:solidFill>
                  <a:srgbClr val="0F456D"/>
                </a:solidFill>
              </a:rPr>
              <a:t>(562) 822-9209, </a:t>
            </a:r>
            <a:r>
              <a:rPr lang="en" sz="1800" u="sng">
                <a:solidFill>
                  <a:schemeClr val="hlink"/>
                </a:solidFill>
                <a:hlinkClick r:id="rId6"/>
              </a:rPr>
              <a:t>monica@economicsecurity.us</a:t>
            </a:r>
            <a:endParaRPr sz="1800">
              <a:solidFill>
                <a:srgbClr val="0F456D"/>
              </a:solidFill>
            </a:endParaRPr>
          </a:p>
          <a:p>
            <a:pPr indent="0" lvl="0" marL="0" rtl="0" algn="l">
              <a:spcBef>
                <a:spcPts val="0"/>
              </a:spcBef>
              <a:spcAft>
                <a:spcPts val="0"/>
              </a:spcAft>
              <a:buNone/>
            </a:pPr>
            <a:r>
              <a:t/>
            </a:r>
            <a:endParaRPr sz="1800">
              <a:solidFill>
                <a:srgbClr val="0F456D"/>
              </a:solidFill>
            </a:endParaRPr>
          </a:p>
          <a:p>
            <a:pPr indent="0" lvl="0" marL="0" rtl="0" algn="l">
              <a:spcBef>
                <a:spcPts val="0"/>
              </a:spcBef>
              <a:spcAft>
                <a:spcPts val="0"/>
              </a:spcAft>
              <a:buNone/>
            </a:pPr>
            <a:r>
              <a:t/>
            </a:r>
            <a:endParaRPr b="1" sz="750">
              <a:solidFill>
                <a:srgbClr val="0F456D"/>
              </a:solidFill>
              <a:highlight>
                <a:srgbClr val="FFFFFF"/>
              </a:highlight>
              <a:latin typeface="Verdana"/>
              <a:ea typeface="Verdana"/>
              <a:cs typeface="Verdana"/>
              <a:sym typeface="Verdana"/>
            </a:endParaRPr>
          </a:p>
          <a:p>
            <a:pPr indent="0" lvl="0" marL="0" rtl="0" algn="l">
              <a:spcBef>
                <a:spcPts val="0"/>
              </a:spcBef>
              <a:spcAft>
                <a:spcPts val="0"/>
              </a:spcAft>
              <a:buNone/>
            </a:pPr>
            <a:r>
              <a:t/>
            </a:r>
            <a:endParaRPr sz="1800">
              <a:solidFill>
                <a:srgbClr val="0F456D"/>
              </a:solidFill>
            </a:endParaRPr>
          </a:p>
          <a:p>
            <a:pPr indent="0" lvl="0" marL="0" rtl="0" algn="l">
              <a:spcBef>
                <a:spcPts val="0"/>
              </a:spcBef>
              <a:spcAft>
                <a:spcPts val="0"/>
              </a:spcAft>
              <a:buNone/>
            </a:pPr>
            <a:r>
              <a:t/>
            </a:r>
            <a:endParaRPr sz="1800">
              <a:solidFill>
                <a:srgbClr val="0F456D"/>
              </a:solidFill>
            </a:endParaRPr>
          </a:p>
          <a:p>
            <a:pPr indent="0" lvl="0" marL="0" rtl="0" algn="l">
              <a:spcBef>
                <a:spcPts val="0"/>
              </a:spcBef>
              <a:spcAft>
                <a:spcPts val="0"/>
              </a:spcAft>
              <a:buNone/>
            </a:pPr>
            <a:r>
              <a:t/>
            </a:r>
            <a:endParaRPr sz="1800">
              <a:solidFill>
                <a:srgbClr val="0F456D"/>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2"/>
        </a:solidFill>
      </p:bgPr>
    </p:bg>
    <p:spTree>
      <p:nvGrpSpPr>
        <p:cNvPr id="176" name="Shape 176"/>
        <p:cNvGrpSpPr/>
        <p:nvPr/>
      </p:nvGrpSpPr>
      <p:grpSpPr>
        <a:xfrm>
          <a:off x="0" y="0"/>
          <a:ext cx="0" cy="0"/>
          <a:chOff x="0" y="0"/>
          <a:chExt cx="0" cy="0"/>
        </a:xfrm>
      </p:grpSpPr>
      <p:sp>
        <p:nvSpPr>
          <p:cNvPr id="177" name="Google Shape;177;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78" name="Google Shape;178;p32"/>
          <p:cNvSpPr txBox="1"/>
          <p:nvPr>
            <p:ph idx="4294967295" type="ctrTitle"/>
          </p:nvPr>
        </p:nvSpPr>
        <p:spPr>
          <a:xfrm>
            <a:off x="165000" y="111300"/>
            <a:ext cx="8979000" cy="492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366092"/>
              </a:solidFill>
              <a:latin typeface="Public Sans"/>
              <a:ea typeface="Public Sans"/>
              <a:cs typeface="Public Sans"/>
              <a:sym typeface="Public Sans"/>
            </a:endParaRPr>
          </a:p>
        </p:txBody>
      </p:sp>
      <p:sp>
        <p:nvSpPr>
          <p:cNvPr id="179" name="Google Shape;179;p32"/>
          <p:cNvSpPr txBox="1"/>
          <p:nvPr/>
        </p:nvSpPr>
        <p:spPr>
          <a:xfrm>
            <a:off x="228300" y="953400"/>
            <a:ext cx="8734500" cy="407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366092"/>
                </a:solidFill>
                <a:latin typeface="Public Sans"/>
                <a:ea typeface="Public Sans"/>
                <a:cs typeface="Public Sans"/>
                <a:sym typeface="Public Sans"/>
              </a:rPr>
              <a:t>The Federal EITC provides up to $7,430, depending </a:t>
            </a:r>
            <a:endParaRPr sz="1800">
              <a:solidFill>
                <a:srgbClr val="366092"/>
              </a:solidFill>
              <a:latin typeface="Public Sans"/>
              <a:ea typeface="Public Sans"/>
              <a:cs typeface="Public Sans"/>
              <a:sym typeface="Public Sans"/>
            </a:endParaRPr>
          </a:p>
          <a:p>
            <a:pPr indent="0" lvl="0" marL="0" rtl="0" algn="l">
              <a:spcBef>
                <a:spcPts val="0"/>
              </a:spcBef>
              <a:spcAft>
                <a:spcPts val="0"/>
              </a:spcAft>
              <a:buNone/>
            </a:pPr>
            <a:r>
              <a:rPr lang="en" sz="1800">
                <a:solidFill>
                  <a:srgbClr val="366092"/>
                </a:solidFill>
                <a:latin typeface="Public Sans"/>
                <a:ea typeface="Public Sans"/>
                <a:cs typeface="Public Sans"/>
                <a:sym typeface="Public Sans"/>
              </a:rPr>
              <a:t>on income and </a:t>
            </a:r>
            <a:r>
              <a:rPr lang="en" sz="1800">
                <a:solidFill>
                  <a:srgbClr val="366092"/>
                </a:solidFill>
                <a:latin typeface="Public Sans"/>
                <a:ea typeface="Public Sans"/>
                <a:cs typeface="Public Sans"/>
                <a:sym typeface="Public Sans"/>
              </a:rPr>
              <a:t>family</a:t>
            </a:r>
            <a:r>
              <a:rPr lang="en" sz="1800">
                <a:solidFill>
                  <a:srgbClr val="366092"/>
                </a:solidFill>
                <a:latin typeface="Public Sans"/>
                <a:ea typeface="Public Sans"/>
                <a:cs typeface="Public Sans"/>
                <a:sym typeface="Public Sans"/>
              </a:rPr>
              <a:t> size.</a:t>
            </a:r>
            <a:endParaRPr sz="1800">
              <a:solidFill>
                <a:srgbClr val="366092"/>
              </a:solidFill>
              <a:latin typeface="Public Sans"/>
              <a:ea typeface="Public Sans"/>
              <a:cs typeface="Public Sans"/>
              <a:sym typeface="Public Sans"/>
            </a:endParaRPr>
          </a:p>
          <a:p>
            <a:pPr indent="0" lvl="0" marL="0" rtl="0" algn="l">
              <a:spcBef>
                <a:spcPts val="0"/>
              </a:spcBef>
              <a:spcAft>
                <a:spcPts val="0"/>
              </a:spcAft>
              <a:buNone/>
            </a:pPr>
            <a:r>
              <a:t/>
            </a:r>
            <a:endParaRPr sz="1800">
              <a:solidFill>
                <a:srgbClr val="366092"/>
              </a:solidFill>
              <a:latin typeface="Public Sans"/>
              <a:ea typeface="Public Sans"/>
              <a:cs typeface="Public Sans"/>
              <a:sym typeface="Public Sans"/>
            </a:endParaRPr>
          </a:p>
          <a:p>
            <a:pPr indent="-336550" lvl="0" marL="457200" rtl="0" algn="l">
              <a:spcBef>
                <a:spcPts val="0"/>
              </a:spcBef>
              <a:spcAft>
                <a:spcPts val="0"/>
              </a:spcAft>
              <a:buClr>
                <a:srgbClr val="366092"/>
              </a:buClr>
              <a:buSzPts val="1700"/>
              <a:buFont typeface="Public Sans"/>
              <a:buChar char="●"/>
            </a:pPr>
            <a:r>
              <a:rPr lang="en" sz="1700">
                <a:solidFill>
                  <a:srgbClr val="366092"/>
                </a:solidFill>
                <a:latin typeface="Public Sans"/>
                <a:ea typeface="Public Sans"/>
                <a:cs typeface="Public Sans"/>
                <a:sym typeface="Public Sans"/>
              </a:rPr>
              <a:t>The EITC is available to taxpayers with earned </a:t>
            </a:r>
            <a:endParaRPr sz="1700">
              <a:solidFill>
                <a:srgbClr val="366092"/>
              </a:solidFill>
              <a:latin typeface="Public Sans"/>
              <a:ea typeface="Public Sans"/>
              <a:cs typeface="Public Sans"/>
              <a:sym typeface="Public Sans"/>
            </a:endParaRPr>
          </a:p>
          <a:p>
            <a:pPr indent="457200" lvl="0" marL="0" rtl="0" algn="l">
              <a:spcBef>
                <a:spcPts val="0"/>
              </a:spcBef>
              <a:spcAft>
                <a:spcPts val="0"/>
              </a:spcAft>
              <a:buNone/>
            </a:pPr>
            <a:r>
              <a:rPr lang="en" sz="1700">
                <a:solidFill>
                  <a:srgbClr val="366092"/>
                </a:solidFill>
                <a:latin typeface="Public Sans"/>
                <a:ea typeface="Public Sans"/>
                <a:cs typeface="Public Sans"/>
                <a:sym typeface="Public Sans"/>
              </a:rPr>
              <a:t>income from a job or self-employment.</a:t>
            </a:r>
            <a:endParaRPr sz="1700">
              <a:solidFill>
                <a:srgbClr val="366092"/>
              </a:solidFill>
              <a:latin typeface="Public Sans"/>
              <a:ea typeface="Public Sans"/>
              <a:cs typeface="Public Sans"/>
              <a:sym typeface="Public Sans"/>
            </a:endParaRPr>
          </a:p>
          <a:p>
            <a:pPr indent="0" lvl="0" marL="0" rtl="0" algn="l">
              <a:spcBef>
                <a:spcPts val="0"/>
              </a:spcBef>
              <a:spcAft>
                <a:spcPts val="0"/>
              </a:spcAft>
              <a:buNone/>
            </a:pPr>
            <a:r>
              <a:t/>
            </a:r>
            <a:endParaRPr sz="1700">
              <a:solidFill>
                <a:srgbClr val="366092"/>
              </a:solidFill>
              <a:latin typeface="Public Sans"/>
              <a:ea typeface="Public Sans"/>
              <a:cs typeface="Public Sans"/>
              <a:sym typeface="Public Sans"/>
            </a:endParaRPr>
          </a:p>
          <a:p>
            <a:pPr indent="-336550" lvl="0" marL="457200" rtl="0" algn="l">
              <a:spcBef>
                <a:spcPts val="0"/>
              </a:spcBef>
              <a:spcAft>
                <a:spcPts val="0"/>
              </a:spcAft>
              <a:buClr>
                <a:srgbClr val="366092"/>
              </a:buClr>
              <a:buSzPts val="1700"/>
              <a:buFont typeface="Public Sans"/>
              <a:buChar char="●"/>
            </a:pPr>
            <a:r>
              <a:rPr lang="en" sz="1700">
                <a:solidFill>
                  <a:srgbClr val="366092"/>
                </a:solidFill>
                <a:latin typeface="Public Sans"/>
                <a:ea typeface="Public Sans"/>
                <a:cs typeface="Public Sans"/>
                <a:sym typeface="Public Sans"/>
              </a:rPr>
              <a:t>Taxpayers &amp; any qualifying children need </a:t>
            </a:r>
            <a:endParaRPr sz="1700">
              <a:solidFill>
                <a:srgbClr val="366092"/>
              </a:solidFill>
              <a:latin typeface="Public Sans"/>
              <a:ea typeface="Public Sans"/>
              <a:cs typeface="Public Sans"/>
              <a:sym typeface="Public Sans"/>
            </a:endParaRPr>
          </a:p>
          <a:p>
            <a:pPr indent="0" lvl="0" marL="457200" rtl="0" algn="l">
              <a:spcBef>
                <a:spcPts val="0"/>
              </a:spcBef>
              <a:spcAft>
                <a:spcPts val="0"/>
              </a:spcAft>
              <a:buNone/>
            </a:pPr>
            <a:r>
              <a:rPr lang="en" sz="1700">
                <a:solidFill>
                  <a:srgbClr val="366092"/>
                </a:solidFill>
                <a:latin typeface="Public Sans"/>
                <a:ea typeface="Public Sans"/>
                <a:cs typeface="Public Sans"/>
                <a:sym typeface="Public Sans"/>
              </a:rPr>
              <a:t>valid Social Security numbers. </a:t>
            </a:r>
            <a:endParaRPr sz="1700">
              <a:solidFill>
                <a:srgbClr val="366092"/>
              </a:solidFill>
              <a:latin typeface="Public Sans"/>
              <a:ea typeface="Public Sans"/>
              <a:cs typeface="Public Sans"/>
              <a:sym typeface="Public Sans"/>
            </a:endParaRPr>
          </a:p>
          <a:p>
            <a:pPr indent="0" lvl="0" marL="457200" rtl="0" algn="l">
              <a:spcBef>
                <a:spcPts val="0"/>
              </a:spcBef>
              <a:spcAft>
                <a:spcPts val="0"/>
              </a:spcAft>
              <a:buNone/>
            </a:pPr>
            <a:r>
              <a:t/>
            </a:r>
            <a:endParaRPr sz="1700">
              <a:solidFill>
                <a:srgbClr val="366092"/>
              </a:solidFill>
              <a:latin typeface="Public Sans"/>
              <a:ea typeface="Public Sans"/>
              <a:cs typeface="Public Sans"/>
              <a:sym typeface="Public Sans"/>
            </a:endParaRPr>
          </a:p>
          <a:p>
            <a:pPr indent="-336550" lvl="0" marL="457200" rtl="0" algn="l">
              <a:spcBef>
                <a:spcPts val="0"/>
              </a:spcBef>
              <a:spcAft>
                <a:spcPts val="0"/>
              </a:spcAft>
              <a:buClr>
                <a:srgbClr val="366092"/>
              </a:buClr>
              <a:buSzPts val="1700"/>
              <a:buFont typeface="Public Sans"/>
              <a:buChar char="●"/>
            </a:pPr>
            <a:r>
              <a:rPr lang="en" sz="1700">
                <a:solidFill>
                  <a:srgbClr val="366092"/>
                </a:solidFill>
                <a:latin typeface="Public Sans"/>
                <a:ea typeface="Public Sans"/>
                <a:cs typeface="Public Sans"/>
                <a:sym typeface="Public Sans"/>
              </a:rPr>
              <a:t>Taxpayers with no children must be </a:t>
            </a:r>
            <a:endParaRPr sz="1700">
              <a:solidFill>
                <a:srgbClr val="366092"/>
              </a:solidFill>
              <a:latin typeface="Public Sans"/>
              <a:ea typeface="Public Sans"/>
              <a:cs typeface="Public Sans"/>
              <a:sym typeface="Public Sans"/>
            </a:endParaRPr>
          </a:p>
          <a:p>
            <a:pPr indent="0" lvl="0" marL="457200" rtl="0" algn="l">
              <a:spcBef>
                <a:spcPts val="0"/>
              </a:spcBef>
              <a:spcAft>
                <a:spcPts val="0"/>
              </a:spcAft>
              <a:buNone/>
            </a:pPr>
            <a:r>
              <a:rPr lang="en" sz="1700">
                <a:solidFill>
                  <a:srgbClr val="366092"/>
                </a:solidFill>
                <a:latin typeface="Public Sans"/>
                <a:ea typeface="Public Sans"/>
                <a:cs typeface="Public Sans"/>
                <a:sym typeface="Public Sans"/>
              </a:rPr>
              <a:t>between the ages 25 to 65.</a:t>
            </a:r>
            <a:endParaRPr sz="1700">
              <a:solidFill>
                <a:srgbClr val="366092"/>
              </a:solidFill>
              <a:latin typeface="Public Sans"/>
              <a:ea typeface="Public Sans"/>
              <a:cs typeface="Public Sans"/>
              <a:sym typeface="Public Sans"/>
            </a:endParaRPr>
          </a:p>
          <a:p>
            <a:pPr indent="0" lvl="0" marL="457200" rtl="0" algn="l">
              <a:spcBef>
                <a:spcPts val="0"/>
              </a:spcBef>
              <a:spcAft>
                <a:spcPts val="0"/>
              </a:spcAft>
              <a:buNone/>
            </a:pPr>
            <a:r>
              <a:t/>
            </a:r>
            <a:endParaRPr sz="1700">
              <a:solidFill>
                <a:srgbClr val="366092"/>
              </a:solidFill>
              <a:latin typeface="Public Sans"/>
              <a:ea typeface="Public Sans"/>
              <a:cs typeface="Public Sans"/>
              <a:sym typeface="Public Sans"/>
            </a:endParaRPr>
          </a:p>
          <a:p>
            <a:pPr indent="-336550" lvl="0" marL="457200" rtl="0" algn="l">
              <a:spcBef>
                <a:spcPts val="0"/>
              </a:spcBef>
              <a:spcAft>
                <a:spcPts val="0"/>
              </a:spcAft>
              <a:buClr>
                <a:srgbClr val="366092"/>
              </a:buClr>
              <a:buSzPts val="1700"/>
              <a:buFont typeface="Public Sans"/>
              <a:buChar char="●"/>
            </a:pPr>
            <a:r>
              <a:rPr lang="en" sz="1700">
                <a:solidFill>
                  <a:srgbClr val="366092"/>
                </a:solidFill>
                <a:latin typeface="Public Sans"/>
                <a:ea typeface="Public Sans"/>
                <a:cs typeface="Public Sans"/>
                <a:sym typeface="Public Sans"/>
              </a:rPr>
              <a:t>Taxpayers cannot be claimed as a dependent.</a:t>
            </a:r>
            <a:endParaRPr sz="1700">
              <a:solidFill>
                <a:srgbClr val="366092"/>
              </a:solidFill>
              <a:latin typeface="Public Sans"/>
              <a:ea typeface="Public Sans"/>
              <a:cs typeface="Public Sans"/>
              <a:sym typeface="Public Sans"/>
            </a:endParaRPr>
          </a:p>
        </p:txBody>
      </p:sp>
      <p:sp>
        <p:nvSpPr>
          <p:cNvPr id="180" name="Google Shape;180;p32"/>
          <p:cNvSpPr txBox="1"/>
          <p:nvPr/>
        </p:nvSpPr>
        <p:spPr>
          <a:xfrm>
            <a:off x="66750" y="73525"/>
            <a:ext cx="8931000" cy="5925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900">
                <a:solidFill>
                  <a:srgbClr val="143961"/>
                </a:solidFill>
                <a:latin typeface="DM Serif Display"/>
                <a:ea typeface="DM Serif Display"/>
                <a:cs typeface="DM Serif Display"/>
                <a:sym typeface="DM Serif Display"/>
              </a:rPr>
              <a:t>Federal EITC Basics</a:t>
            </a:r>
            <a:endParaRPr b="1" sz="2900">
              <a:solidFill>
                <a:srgbClr val="143961"/>
              </a:solidFill>
              <a:latin typeface="DM Serif Display"/>
              <a:ea typeface="DM Serif Display"/>
              <a:cs typeface="DM Serif Display"/>
              <a:sym typeface="DM Serif Display"/>
            </a:endParaRPr>
          </a:p>
        </p:txBody>
      </p:sp>
      <p:sp>
        <p:nvSpPr>
          <p:cNvPr id="181" name="Google Shape;181;p32"/>
          <p:cNvSpPr/>
          <p:nvPr/>
        </p:nvSpPr>
        <p:spPr>
          <a:xfrm>
            <a:off x="5096425" y="666025"/>
            <a:ext cx="3866400" cy="43908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2"/>
        </a:solidFill>
      </p:bgPr>
    </p:bg>
    <p:spTree>
      <p:nvGrpSpPr>
        <p:cNvPr id="185" name="Shape 185"/>
        <p:cNvGrpSpPr/>
        <p:nvPr/>
      </p:nvGrpSpPr>
      <p:grpSpPr>
        <a:xfrm>
          <a:off x="0" y="0"/>
          <a:ext cx="0" cy="0"/>
          <a:chOff x="0" y="0"/>
          <a:chExt cx="0" cy="0"/>
        </a:xfrm>
      </p:grpSpPr>
      <p:sp>
        <p:nvSpPr>
          <p:cNvPr id="186" name="Google Shape;186;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87" name="Google Shape;187;p33"/>
          <p:cNvSpPr txBox="1"/>
          <p:nvPr>
            <p:ph idx="4294967295" type="ctrTitle"/>
          </p:nvPr>
        </p:nvSpPr>
        <p:spPr>
          <a:xfrm>
            <a:off x="165000" y="111300"/>
            <a:ext cx="8979000" cy="492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366092"/>
              </a:solidFill>
              <a:latin typeface="Public Sans"/>
              <a:ea typeface="Public Sans"/>
              <a:cs typeface="Public Sans"/>
              <a:sym typeface="Public Sans"/>
            </a:endParaRPr>
          </a:p>
        </p:txBody>
      </p:sp>
      <p:sp>
        <p:nvSpPr>
          <p:cNvPr id="188" name="Google Shape;188;p33"/>
          <p:cNvSpPr txBox="1"/>
          <p:nvPr/>
        </p:nvSpPr>
        <p:spPr>
          <a:xfrm>
            <a:off x="0" y="906900"/>
            <a:ext cx="8850000" cy="412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366092"/>
                </a:solidFill>
                <a:latin typeface="Public Sans"/>
                <a:ea typeface="Public Sans"/>
                <a:cs typeface="Public Sans"/>
                <a:sym typeface="Public Sans"/>
              </a:rPr>
              <a:t>This year, the Federal CTC provides up to $2,000 per child.</a:t>
            </a:r>
            <a:endParaRPr sz="1800">
              <a:solidFill>
                <a:srgbClr val="366092"/>
              </a:solidFill>
              <a:latin typeface="Public Sans"/>
              <a:ea typeface="Public Sans"/>
              <a:cs typeface="Public Sans"/>
              <a:sym typeface="Public Sans"/>
            </a:endParaRPr>
          </a:p>
          <a:p>
            <a:pPr indent="0" lvl="0" marL="457200" rtl="0" algn="l">
              <a:spcBef>
                <a:spcPts val="0"/>
              </a:spcBef>
              <a:spcAft>
                <a:spcPts val="0"/>
              </a:spcAft>
              <a:buNone/>
            </a:pPr>
            <a:r>
              <a:t/>
            </a:r>
            <a:endParaRPr sz="1800">
              <a:solidFill>
                <a:srgbClr val="366092"/>
              </a:solidFill>
              <a:latin typeface="Public Sans"/>
              <a:ea typeface="Public Sans"/>
              <a:cs typeface="Public Sans"/>
              <a:sym typeface="Public Sans"/>
            </a:endParaRPr>
          </a:p>
          <a:p>
            <a:pPr indent="-342900" lvl="0" marL="457200" rtl="0" algn="l">
              <a:spcBef>
                <a:spcPts val="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Must have a qualifying child under the </a:t>
            </a:r>
            <a:endParaRPr sz="1800">
              <a:solidFill>
                <a:srgbClr val="366092"/>
              </a:solidFill>
              <a:latin typeface="Public Sans"/>
              <a:ea typeface="Public Sans"/>
              <a:cs typeface="Public Sans"/>
              <a:sym typeface="Public Sans"/>
            </a:endParaRPr>
          </a:p>
          <a:p>
            <a:pPr indent="457200" lvl="0" marL="0" rtl="0" algn="l">
              <a:spcBef>
                <a:spcPts val="0"/>
              </a:spcBef>
              <a:spcAft>
                <a:spcPts val="0"/>
              </a:spcAft>
              <a:buNone/>
            </a:pPr>
            <a:r>
              <a:rPr lang="en" sz="1800">
                <a:solidFill>
                  <a:srgbClr val="366092"/>
                </a:solidFill>
                <a:latin typeface="Public Sans"/>
                <a:ea typeface="Public Sans"/>
                <a:cs typeface="Public Sans"/>
                <a:sym typeface="Public Sans"/>
              </a:rPr>
              <a:t>age of 17 at the end of tax year.</a:t>
            </a:r>
            <a:endParaRPr sz="1800">
              <a:solidFill>
                <a:srgbClr val="366092"/>
              </a:solidFill>
              <a:latin typeface="Public Sans"/>
              <a:ea typeface="Public Sans"/>
              <a:cs typeface="Public Sans"/>
              <a:sym typeface="Public Sans"/>
            </a:endParaRPr>
          </a:p>
          <a:p>
            <a:pPr indent="0" lvl="0" marL="1371600" rtl="0" algn="l">
              <a:spcBef>
                <a:spcPts val="0"/>
              </a:spcBef>
              <a:spcAft>
                <a:spcPts val="0"/>
              </a:spcAft>
              <a:buNone/>
            </a:pPr>
            <a:r>
              <a:t/>
            </a:r>
            <a:endParaRPr sz="1800">
              <a:solidFill>
                <a:srgbClr val="366092"/>
              </a:solidFill>
              <a:latin typeface="Public Sans"/>
              <a:ea typeface="Public Sans"/>
              <a:cs typeface="Public Sans"/>
              <a:sym typeface="Public Sans"/>
            </a:endParaRPr>
          </a:p>
          <a:p>
            <a:pPr indent="-342900" lvl="0" marL="457200" rtl="0" algn="l">
              <a:spcBef>
                <a:spcPts val="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Qualifying child must have a Social Security </a:t>
            </a:r>
            <a:endParaRPr sz="1800">
              <a:solidFill>
                <a:srgbClr val="366092"/>
              </a:solidFill>
              <a:latin typeface="Public Sans"/>
              <a:ea typeface="Public Sans"/>
              <a:cs typeface="Public Sans"/>
              <a:sym typeface="Public Sans"/>
            </a:endParaRPr>
          </a:p>
          <a:p>
            <a:pPr indent="457200" lvl="0" marL="0" rtl="0" algn="l">
              <a:spcBef>
                <a:spcPts val="0"/>
              </a:spcBef>
              <a:spcAft>
                <a:spcPts val="0"/>
              </a:spcAft>
              <a:buNone/>
            </a:pPr>
            <a:r>
              <a:rPr lang="en" sz="1800">
                <a:solidFill>
                  <a:srgbClr val="366092"/>
                </a:solidFill>
                <a:latin typeface="Public Sans"/>
                <a:ea typeface="Public Sans"/>
                <a:cs typeface="Public Sans"/>
                <a:sym typeface="Public Sans"/>
              </a:rPr>
              <a:t>number and issued before the due date </a:t>
            </a:r>
            <a:endParaRPr sz="1800">
              <a:solidFill>
                <a:srgbClr val="366092"/>
              </a:solidFill>
              <a:latin typeface="Public Sans"/>
              <a:ea typeface="Public Sans"/>
              <a:cs typeface="Public Sans"/>
              <a:sym typeface="Public Sans"/>
            </a:endParaRPr>
          </a:p>
          <a:p>
            <a:pPr indent="457200" lvl="0" marL="0" rtl="0" algn="l">
              <a:spcBef>
                <a:spcPts val="0"/>
              </a:spcBef>
              <a:spcAft>
                <a:spcPts val="0"/>
              </a:spcAft>
              <a:buNone/>
            </a:pPr>
            <a:r>
              <a:rPr lang="en" sz="1800">
                <a:solidFill>
                  <a:srgbClr val="366092"/>
                </a:solidFill>
                <a:latin typeface="Public Sans"/>
                <a:ea typeface="Public Sans"/>
                <a:cs typeface="Public Sans"/>
                <a:sym typeface="Public Sans"/>
              </a:rPr>
              <a:t>of the tax return (including extensions).</a:t>
            </a:r>
            <a:endParaRPr sz="1800">
              <a:solidFill>
                <a:srgbClr val="366092"/>
              </a:solidFill>
              <a:latin typeface="Public Sans"/>
              <a:ea typeface="Public Sans"/>
              <a:cs typeface="Public Sans"/>
              <a:sym typeface="Public Sans"/>
            </a:endParaRPr>
          </a:p>
          <a:p>
            <a:pPr indent="457200" lvl="0" marL="0" rtl="0" algn="l">
              <a:spcBef>
                <a:spcPts val="0"/>
              </a:spcBef>
              <a:spcAft>
                <a:spcPts val="0"/>
              </a:spcAft>
              <a:buNone/>
            </a:pPr>
            <a:r>
              <a:t/>
            </a:r>
            <a:endParaRPr sz="1800">
              <a:solidFill>
                <a:srgbClr val="366092"/>
              </a:solidFill>
              <a:latin typeface="Public Sans"/>
              <a:ea typeface="Public Sans"/>
              <a:cs typeface="Public Sans"/>
              <a:sym typeface="Public Sans"/>
            </a:endParaRPr>
          </a:p>
          <a:p>
            <a:pPr indent="-342900" lvl="0" marL="457200" rtl="0" algn="l">
              <a:spcBef>
                <a:spcPts val="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Parents who are ITIN holders can also claim the</a:t>
            </a:r>
            <a:endParaRPr sz="1800">
              <a:solidFill>
                <a:srgbClr val="366092"/>
              </a:solidFill>
              <a:latin typeface="Public Sans"/>
              <a:ea typeface="Public Sans"/>
              <a:cs typeface="Public Sans"/>
              <a:sym typeface="Public Sans"/>
            </a:endParaRPr>
          </a:p>
          <a:p>
            <a:pPr indent="457200" lvl="0" marL="0" rtl="0" algn="l">
              <a:spcBef>
                <a:spcPts val="0"/>
              </a:spcBef>
              <a:spcAft>
                <a:spcPts val="0"/>
              </a:spcAft>
              <a:buNone/>
            </a:pPr>
            <a:r>
              <a:rPr lang="en" sz="1800">
                <a:solidFill>
                  <a:srgbClr val="366092"/>
                </a:solidFill>
                <a:latin typeface="Public Sans"/>
                <a:ea typeface="Public Sans"/>
                <a:cs typeface="Public Sans"/>
                <a:sym typeface="Public Sans"/>
              </a:rPr>
              <a:t>CTC, if you have a qualifying child with a valid SSN. </a:t>
            </a:r>
            <a:endParaRPr sz="1800">
              <a:solidFill>
                <a:srgbClr val="366092"/>
              </a:solidFill>
              <a:latin typeface="Public Sans"/>
              <a:ea typeface="Public Sans"/>
              <a:cs typeface="Public Sans"/>
              <a:sym typeface="Public Sans"/>
            </a:endParaRPr>
          </a:p>
          <a:p>
            <a:pPr indent="457200" lvl="0" marL="0" rtl="0" algn="l">
              <a:spcBef>
                <a:spcPts val="0"/>
              </a:spcBef>
              <a:spcAft>
                <a:spcPts val="0"/>
              </a:spcAft>
              <a:buNone/>
            </a:pPr>
            <a:r>
              <a:t/>
            </a:r>
            <a:endParaRPr sz="1800">
              <a:solidFill>
                <a:srgbClr val="366092"/>
              </a:solidFill>
              <a:latin typeface="Public Sans"/>
              <a:ea typeface="Public Sans"/>
              <a:cs typeface="Public Sans"/>
              <a:sym typeface="Public Sans"/>
            </a:endParaRPr>
          </a:p>
        </p:txBody>
      </p:sp>
      <p:sp>
        <p:nvSpPr>
          <p:cNvPr id="189" name="Google Shape;189;p33"/>
          <p:cNvSpPr txBox="1"/>
          <p:nvPr/>
        </p:nvSpPr>
        <p:spPr>
          <a:xfrm>
            <a:off x="66750" y="85025"/>
            <a:ext cx="9000900" cy="5925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900">
                <a:solidFill>
                  <a:srgbClr val="143961"/>
                </a:solidFill>
                <a:latin typeface="DM Serif Display"/>
                <a:ea typeface="DM Serif Display"/>
                <a:cs typeface="DM Serif Display"/>
                <a:sym typeface="DM Serif Display"/>
              </a:rPr>
              <a:t>Federal CTC Basics</a:t>
            </a:r>
            <a:endParaRPr b="1" sz="2900">
              <a:solidFill>
                <a:srgbClr val="143961"/>
              </a:solidFill>
              <a:latin typeface="DM Serif Display"/>
              <a:ea typeface="DM Serif Display"/>
              <a:cs typeface="DM Serif Display"/>
              <a:sym typeface="DM Serif Display"/>
            </a:endParaRPr>
          </a:p>
        </p:txBody>
      </p:sp>
      <p:sp>
        <p:nvSpPr>
          <p:cNvPr id="190" name="Google Shape;190;p33"/>
          <p:cNvSpPr/>
          <p:nvPr/>
        </p:nvSpPr>
        <p:spPr>
          <a:xfrm>
            <a:off x="5543600" y="704425"/>
            <a:ext cx="3802800" cy="4209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2"/>
        </a:solidFill>
      </p:bgPr>
    </p:bg>
    <p:spTree>
      <p:nvGrpSpPr>
        <p:cNvPr id="194" name="Shape 194"/>
        <p:cNvGrpSpPr/>
        <p:nvPr/>
      </p:nvGrpSpPr>
      <p:grpSpPr>
        <a:xfrm>
          <a:off x="0" y="0"/>
          <a:ext cx="0" cy="0"/>
          <a:chOff x="0" y="0"/>
          <a:chExt cx="0" cy="0"/>
        </a:xfrm>
      </p:grpSpPr>
      <p:sp>
        <p:nvSpPr>
          <p:cNvPr id="195" name="Google Shape;195;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96" name="Google Shape;196;p34"/>
          <p:cNvSpPr txBox="1"/>
          <p:nvPr>
            <p:ph idx="4294967295" type="ctrTitle"/>
          </p:nvPr>
        </p:nvSpPr>
        <p:spPr>
          <a:xfrm>
            <a:off x="165000" y="111300"/>
            <a:ext cx="8979000" cy="492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366092"/>
              </a:solidFill>
              <a:latin typeface="Public Sans"/>
              <a:ea typeface="Public Sans"/>
              <a:cs typeface="Public Sans"/>
              <a:sym typeface="Public Sans"/>
            </a:endParaRPr>
          </a:p>
        </p:txBody>
      </p:sp>
      <p:sp>
        <p:nvSpPr>
          <p:cNvPr id="197" name="Google Shape;197;p34"/>
          <p:cNvSpPr txBox="1"/>
          <p:nvPr/>
        </p:nvSpPr>
        <p:spPr>
          <a:xfrm>
            <a:off x="128550" y="820013"/>
            <a:ext cx="8807400" cy="41253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t/>
            </a:r>
            <a:endParaRPr sz="1800">
              <a:solidFill>
                <a:srgbClr val="366092"/>
              </a:solidFill>
              <a:latin typeface="Public Sans"/>
              <a:ea typeface="Public Sans"/>
              <a:cs typeface="Public Sans"/>
              <a:sym typeface="Public Sans"/>
            </a:endParaRPr>
          </a:p>
          <a:p>
            <a:pPr indent="0" lvl="0" marL="914400" rtl="0" algn="l">
              <a:spcBef>
                <a:spcPts val="0"/>
              </a:spcBef>
              <a:spcAft>
                <a:spcPts val="0"/>
              </a:spcAft>
              <a:buNone/>
            </a:pPr>
            <a:r>
              <a:t/>
            </a:r>
            <a:endParaRPr sz="1800">
              <a:solidFill>
                <a:srgbClr val="366092"/>
              </a:solidFill>
              <a:latin typeface="Public Sans"/>
              <a:ea typeface="Public Sans"/>
              <a:cs typeface="Public Sans"/>
              <a:sym typeface="Public Sans"/>
            </a:endParaRPr>
          </a:p>
          <a:p>
            <a:pPr indent="-342900" lvl="0" marL="457200" rtl="0" algn="l">
              <a:spcBef>
                <a:spcPts val="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California Earned Income Tax Credit  (CalEITC)</a:t>
            </a:r>
            <a:endParaRPr sz="1800">
              <a:solidFill>
                <a:srgbClr val="366092"/>
              </a:solidFill>
              <a:latin typeface="Public Sans"/>
              <a:ea typeface="Public Sans"/>
              <a:cs typeface="Public Sans"/>
              <a:sym typeface="Public Sans"/>
            </a:endParaRPr>
          </a:p>
          <a:p>
            <a:pPr indent="0" lvl="0" marL="914400" rtl="0" algn="l">
              <a:spcBef>
                <a:spcPts val="0"/>
              </a:spcBef>
              <a:spcAft>
                <a:spcPts val="0"/>
              </a:spcAft>
              <a:buNone/>
            </a:pPr>
            <a:r>
              <a:rPr lang="en" sz="1800">
                <a:solidFill>
                  <a:srgbClr val="366092"/>
                </a:solidFill>
                <a:latin typeface="Public Sans"/>
                <a:ea typeface="Public Sans"/>
                <a:cs typeface="Public Sans"/>
                <a:sym typeface="Public Sans"/>
              </a:rPr>
              <a:t> </a:t>
            </a:r>
            <a:endParaRPr sz="1800">
              <a:solidFill>
                <a:srgbClr val="366092"/>
              </a:solidFill>
              <a:latin typeface="Public Sans"/>
              <a:ea typeface="Public Sans"/>
              <a:cs typeface="Public Sans"/>
              <a:sym typeface="Public Sans"/>
            </a:endParaRPr>
          </a:p>
          <a:p>
            <a:pPr indent="-342900" lvl="0" marL="457200" rtl="0" algn="l">
              <a:spcBef>
                <a:spcPts val="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Young Child Tax Credit (YCTC)</a:t>
            </a:r>
            <a:endParaRPr sz="1800">
              <a:solidFill>
                <a:srgbClr val="366092"/>
              </a:solidFill>
              <a:latin typeface="Public Sans"/>
              <a:ea typeface="Public Sans"/>
              <a:cs typeface="Public Sans"/>
              <a:sym typeface="Public Sans"/>
            </a:endParaRPr>
          </a:p>
          <a:p>
            <a:pPr indent="0" lvl="0" marL="914400" rtl="0" algn="l">
              <a:spcBef>
                <a:spcPts val="0"/>
              </a:spcBef>
              <a:spcAft>
                <a:spcPts val="0"/>
              </a:spcAft>
              <a:buNone/>
            </a:pPr>
            <a:r>
              <a:t/>
            </a:r>
            <a:endParaRPr sz="1800">
              <a:solidFill>
                <a:srgbClr val="366092"/>
              </a:solidFill>
              <a:latin typeface="Public Sans"/>
              <a:ea typeface="Public Sans"/>
              <a:cs typeface="Public Sans"/>
              <a:sym typeface="Public Sans"/>
            </a:endParaRPr>
          </a:p>
          <a:p>
            <a:pPr indent="-342900" lvl="0" marL="457200" rtl="0" algn="l">
              <a:spcBef>
                <a:spcPts val="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Foster Youth Tax Credit (FYTC)  </a:t>
            </a:r>
            <a:endParaRPr sz="1800">
              <a:solidFill>
                <a:srgbClr val="366092"/>
              </a:solidFill>
              <a:latin typeface="Public Sans"/>
              <a:ea typeface="Public Sans"/>
              <a:cs typeface="Public Sans"/>
              <a:sym typeface="Public Sans"/>
            </a:endParaRPr>
          </a:p>
        </p:txBody>
      </p:sp>
      <p:sp>
        <p:nvSpPr>
          <p:cNvPr id="198" name="Google Shape;198;p34"/>
          <p:cNvSpPr txBox="1"/>
          <p:nvPr/>
        </p:nvSpPr>
        <p:spPr>
          <a:xfrm>
            <a:off x="66750" y="85025"/>
            <a:ext cx="8931000" cy="5925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900">
                <a:solidFill>
                  <a:srgbClr val="143961"/>
                </a:solidFill>
                <a:latin typeface="DM Serif Display"/>
                <a:ea typeface="DM Serif Display"/>
                <a:cs typeface="DM Serif Display"/>
                <a:sym typeface="DM Serif Display"/>
              </a:rPr>
              <a:t>About California State Tax Credits</a:t>
            </a:r>
            <a:endParaRPr b="1" sz="2900">
              <a:solidFill>
                <a:srgbClr val="143961"/>
              </a:solidFill>
              <a:latin typeface="DM Serif Display"/>
              <a:ea typeface="DM Serif Display"/>
              <a:cs typeface="DM Serif Display"/>
              <a:sym typeface="DM Serif Display"/>
            </a:endParaRPr>
          </a:p>
        </p:txBody>
      </p:sp>
      <p:sp>
        <p:nvSpPr>
          <p:cNvPr id="199" name="Google Shape;199;p34"/>
          <p:cNvSpPr txBox="1"/>
          <p:nvPr/>
        </p:nvSpPr>
        <p:spPr>
          <a:xfrm>
            <a:off x="834200" y="3664875"/>
            <a:ext cx="7324200" cy="10470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366092"/>
                </a:solidFill>
                <a:latin typeface="Public Sans"/>
                <a:ea typeface="Public Sans"/>
                <a:cs typeface="Public Sans"/>
                <a:sym typeface="Public Sans"/>
              </a:rPr>
              <a:t>WORKING PEOPLE THRIVE:</a:t>
            </a:r>
            <a:r>
              <a:rPr b="1" lang="en" sz="1600">
                <a:solidFill>
                  <a:schemeClr val="lt1"/>
                </a:solidFill>
                <a:highlight>
                  <a:srgbClr val="8CB3E3"/>
                </a:highlight>
                <a:latin typeface="Public Sans"/>
                <a:ea typeface="Public Sans"/>
                <a:cs typeface="Public Sans"/>
                <a:sym typeface="Public Sans"/>
              </a:rPr>
              <a:t> </a:t>
            </a:r>
            <a:r>
              <a:rPr b="1" lang="en" sz="1600">
                <a:solidFill>
                  <a:schemeClr val="lt1"/>
                </a:solidFill>
                <a:latin typeface="Public Sans"/>
                <a:ea typeface="Public Sans"/>
                <a:cs typeface="Public Sans"/>
                <a:sym typeface="Public Sans"/>
              </a:rPr>
              <a:t> </a:t>
            </a:r>
            <a:endParaRPr b="1" sz="1600">
              <a:solidFill>
                <a:schemeClr val="lt1"/>
              </a:solidFill>
              <a:latin typeface="Public Sans"/>
              <a:ea typeface="Public Sans"/>
              <a:cs typeface="Public Sans"/>
              <a:sym typeface="Public Sans"/>
            </a:endParaRPr>
          </a:p>
          <a:p>
            <a:pPr indent="0" lvl="0" marL="0" rtl="0" algn="ctr">
              <a:spcBef>
                <a:spcPts val="0"/>
              </a:spcBef>
              <a:spcAft>
                <a:spcPts val="0"/>
              </a:spcAft>
              <a:buNone/>
            </a:pPr>
            <a:r>
              <a:rPr i="1" lang="en" sz="1600">
                <a:solidFill>
                  <a:schemeClr val="lt1"/>
                </a:solidFill>
                <a:latin typeface="Public Sans"/>
                <a:ea typeface="Public Sans"/>
                <a:cs typeface="Public Sans"/>
                <a:sym typeface="Public Sans"/>
              </a:rPr>
              <a:t>Credits for families with children each year lifts more than 10 million people out of poverty, including about 5 million children</a:t>
            </a:r>
            <a:endParaRPr i="1" sz="1600">
              <a:solidFill>
                <a:schemeClr val="lt1"/>
              </a:solidFill>
              <a:latin typeface="Public Sans"/>
              <a:ea typeface="Public Sans"/>
              <a:cs typeface="Public Sans"/>
              <a:sym typeface="Public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2"/>
        </a:solidFill>
      </p:bgPr>
    </p:bg>
    <p:spTree>
      <p:nvGrpSpPr>
        <p:cNvPr id="203" name="Shape 203"/>
        <p:cNvGrpSpPr/>
        <p:nvPr/>
      </p:nvGrpSpPr>
      <p:grpSpPr>
        <a:xfrm>
          <a:off x="0" y="0"/>
          <a:ext cx="0" cy="0"/>
          <a:chOff x="0" y="0"/>
          <a:chExt cx="0" cy="0"/>
        </a:xfrm>
      </p:grpSpPr>
      <p:sp>
        <p:nvSpPr>
          <p:cNvPr id="204" name="Google Shape;204;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05" name="Google Shape;205;p35"/>
          <p:cNvSpPr txBox="1"/>
          <p:nvPr>
            <p:ph idx="4294967295" type="ctrTitle"/>
          </p:nvPr>
        </p:nvSpPr>
        <p:spPr>
          <a:xfrm>
            <a:off x="165000" y="111300"/>
            <a:ext cx="8979000" cy="492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366092"/>
              </a:solidFill>
              <a:latin typeface="Public Sans"/>
              <a:ea typeface="Public Sans"/>
              <a:cs typeface="Public Sans"/>
              <a:sym typeface="Public Sans"/>
            </a:endParaRPr>
          </a:p>
        </p:txBody>
      </p:sp>
      <p:sp>
        <p:nvSpPr>
          <p:cNvPr id="206" name="Google Shape;206;p35"/>
          <p:cNvSpPr txBox="1"/>
          <p:nvPr/>
        </p:nvSpPr>
        <p:spPr>
          <a:xfrm>
            <a:off x="113850" y="724425"/>
            <a:ext cx="8807100" cy="42753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t/>
            </a:r>
            <a:endParaRPr sz="1800">
              <a:solidFill>
                <a:srgbClr val="366092"/>
              </a:solidFill>
              <a:latin typeface="Public Sans"/>
              <a:ea typeface="Public Sans"/>
              <a:cs typeface="Public Sans"/>
              <a:sym typeface="Public Sans"/>
            </a:endParaRPr>
          </a:p>
          <a:p>
            <a:pPr indent="0" lvl="0" marL="0" rtl="0" algn="l">
              <a:spcBef>
                <a:spcPts val="0"/>
              </a:spcBef>
              <a:spcAft>
                <a:spcPts val="0"/>
              </a:spcAft>
              <a:buNone/>
            </a:pPr>
            <a:r>
              <a:rPr lang="en" sz="1800">
                <a:solidFill>
                  <a:srgbClr val="366092"/>
                </a:solidFill>
                <a:latin typeface="Public Sans"/>
                <a:ea typeface="Public Sans"/>
                <a:cs typeface="Public Sans"/>
                <a:sym typeface="Public Sans"/>
              </a:rPr>
              <a:t>A taxpayer may qualify for up to </a:t>
            </a:r>
            <a:r>
              <a:rPr b="1" lang="en" sz="1800">
                <a:solidFill>
                  <a:srgbClr val="366092"/>
                </a:solidFill>
                <a:latin typeface="Public Sans"/>
                <a:ea typeface="Public Sans"/>
                <a:cs typeface="Public Sans"/>
                <a:sym typeface="Public Sans"/>
              </a:rPr>
              <a:t>$3,529 this year</a:t>
            </a:r>
            <a:r>
              <a:rPr lang="en" sz="1800">
                <a:solidFill>
                  <a:srgbClr val="366092"/>
                </a:solidFill>
                <a:latin typeface="Public Sans"/>
                <a:ea typeface="Public Sans"/>
                <a:cs typeface="Public Sans"/>
                <a:sym typeface="Public Sans"/>
              </a:rPr>
              <a:t>. </a:t>
            </a:r>
            <a:r>
              <a:rPr lang="en" sz="1800">
                <a:solidFill>
                  <a:srgbClr val="366092"/>
                </a:solidFill>
                <a:latin typeface="Public Sans"/>
                <a:ea typeface="Public Sans"/>
                <a:cs typeface="Public Sans"/>
                <a:sym typeface="Public Sans"/>
              </a:rPr>
              <a:t>The amount of the CalEITC credit you receive depends on your </a:t>
            </a:r>
            <a:r>
              <a:rPr i="1" lang="en" sz="1800">
                <a:solidFill>
                  <a:srgbClr val="366092"/>
                </a:solidFill>
                <a:latin typeface="Public Sans"/>
                <a:ea typeface="Public Sans"/>
                <a:cs typeface="Public Sans"/>
                <a:sym typeface="Public Sans"/>
              </a:rPr>
              <a:t>income and family size</a:t>
            </a:r>
            <a:r>
              <a:rPr lang="en" sz="1800">
                <a:solidFill>
                  <a:srgbClr val="366092"/>
                </a:solidFill>
                <a:latin typeface="Public Sans"/>
                <a:ea typeface="Public Sans"/>
                <a:cs typeface="Public Sans"/>
                <a:sym typeface="Public Sans"/>
              </a:rPr>
              <a:t>. CalEITC may provide you with cash back or reduce any tax you owe. </a:t>
            </a:r>
            <a:endParaRPr sz="1800">
              <a:solidFill>
                <a:srgbClr val="366092"/>
              </a:solidFill>
              <a:latin typeface="Public Sans"/>
              <a:ea typeface="Public Sans"/>
              <a:cs typeface="Public Sans"/>
              <a:sym typeface="Public Sans"/>
            </a:endParaRPr>
          </a:p>
          <a:p>
            <a:pPr indent="0" lvl="0" marL="0" rtl="0" algn="l">
              <a:spcBef>
                <a:spcPts val="0"/>
              </a:spcBef>
              <a:spcAft>
                <a:spcPts val="0"/>
              </a:spcAft>
              <a:buNone/>
            </a:pPr>
            <a:r>
              <a:t/>
            </a:r>
            <a:endParaRPr b="1" sz="1800">
              <a:solidFill>
                <a:srgbClr val="366092"/>
              </a:solidFill>
              <a:highlight>
                <a:srgbClr val="8CB3E3"/>
              </a:highlight>
              <a:latin typeface="Public Sans"/>
              <a:ea typeface="Public Sans"/>
              <a:cs typeface="Public Sans"/>
              <a:sym typeface="Public Sans"/>
            </a:endParaRPr>
          </a:p>
          <a:p>
            <a:pPr indent="-342900" lvl="0" marL="457200" rtl="0" algn="l">
              <a:spcBef>
                <a:spcPts val="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Taxpayers</a:t>
            </a:r>
            <a:r>
              <a:rPr lang="en" sz="1800">
                <a:solidFill>
                  <a:srgbClr val="366092"/>
                </a:solidFill>
                <a:latin typeface="Public Sans"/>
                <a:ea typeface="Public Sans"/>
                <a:cs typeface="Public Sans"/>
                <a:sym typeface="Public Sans"/>
              </a:rPr>
              <a:t> must have earned income of at least $1.00 and not more that $30,950 from a job or self- employment.</a:t>
            </a:r>
            <a:endParaRPr sz="1800">
              <a:solidFill>
                <a:srgbClr val="366092"/>
              </a:solidFill>
              <a:latin typeface="Public Sans"/>
              <a:ea typeface="Public Sans"/>
              <a:cs typeface="Public Sans"/>
              <a:sym typeface="Public Sans"/>
            </a:endParaRPr>
          </a:p>
          <a:p>
            <a:pPr indent="0" lvl="0" marL="914400" rtl="0" algn="l">
              <a:spcBef>
                <a:spcPts val="0"/>
              </a:spcBef>
              <a:spcAft>
                <a:spcPts val="0"/>
              </a:spcAft>
              <a:buNone/>
            </a:pPr>
            <a:r>
              <a:t/>
            </a:r>
            <a:endParaRPr sz="1800">
              <a:solidFill>
                <a:srgbClr val="366092"/>
              </a:solidFill>
              <a:latin typeface="Public Sans"/>
              <a:ea typeface="Public Sans"/>
              <a:cs typeface="Public Sans"/>
              <a:sym typeface="Public Sans"/>
            </a:endParaRPr>
          </a:p>
          <a:p>
            <a:pPr indent="-342900" lvl="0" marL="457200" rtl="0" algn="l">
              <a:spcBef>
                <a:spcPts val="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Taxpayers can claim this money even if  they have a Individual Tax ID Number (ITIN).</a:t>
            </a:r>
            <a:endParaRPr sz="1800">
              <a:solidFill>
                <a:srgbClr val="366092"/>
              </a:solidFill>
              <a:latin typeface="Public Sans"/>
              <a:ea typeface="Public Sans"/>
              <a:cs typeface="Public Sans"/>
              <a:sym typeface="Public Sans"/>
            </a:endParaRPr>
          </a:p>
          <a:p>
            <a:pPr indent="0" lvl="0" marL="914400" rtl="0" algn="l">
              <a:spcBef>
                <a:spcPts val="0"/>
              </a:spcBef>
              <a:spcAft>
                <a:spcPts val="0"/>
              </a:spcAft>
              <a:buNone/>
            </a:pPr>
            <a:r>
              <a:t/>
            </a:r>
            <a:endParaRPr sz="1800">
              <a:solidFill>
                <a:srgbClr val="366092"/>
              </a:solidFill>
              <a:latin typeface="Public Sans"/>
              <a:ea typeface="Public Sans"/>
              <a:cs typeface="Public Sans"/>
              <a:sym typeface="Public Sans"/>
            </a:endParaRPr>
          </a:p>
          <a:p>
            <a:pPr indent="-342900" lvl="0" marL="457200" rtl="0" algn="l">
              <a:spcBef>
                <a:spcPts val="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Taxpayers may claim the credit as long as they are 18 or older and are not claimed as a dependent.</a:t>
            </a:r>
            <a:endParaRPr sz="1800">
              <a:solidFill>
                <a:srgbClr val="366092"/>
              </a:solidFill>
              <a:latin typeface="Public Sans"/>
              <a:ea typeface="Public Sans"/>
              <a:cs typeface="Public Sans"/>
              <a:sym typeface="Public Sans"/>
            </a:endParaRPr>
          </a:p>
          <a:p>
            <a:pPr indent="457200" lvl="0" marL="0" rtl="0" algn="l">
              <a:spcBef>
                <a:spcPts val="0"/>
              </a:spcBef>
              <a:spcAft>
                <a:spcPts val="0"/>
              </a:spcAft>
              <a:buNone/>
            </a:pPr>
            <a:r>
              <a:t/>
            </a:r>
            <a:endParaRPr sz="1800">
              <a:solidFill>
                <a:srgbClr val="366092"/>
              </a:solidFill>
              <a:latin typeface="Public Sans"/>
              <a:ea typeface="Public Sans"/>
              <a:cs typeface="Public Sans"/>
              <a:sym typeface="Public Sans"/>
            </a:endParaRPr>
          </a:p>
          <a:p>
            <a:pPr indent="457200" lvl="0" marL="0" rtl="0" algn="l">
              <a:spcBef>
                <a:spcPts val="0"/>
              </a:spcBef>
              <a:spcAft>
                <a:spcPts val="0"/>
              </a:spcAft>
              <a:buNone/>
            </a:pPr>
            <a:r>
              <a:t/>
            </a:r>
            <a:endParaRPr sz="1800">
              <a:solidFill>
                <a:srgbClr val="366092"/>
              </a:solidFill>
              <a:latin typeface="Public Sans"/>
              <a:ea typeface="Public Sans"/>
              <a:cs typeface="Public Sans"/>
              <a:sym typeface="Public Sans"/>
            </a:endParaRPr>
          </a:p>
        </p:txBody>
      </p:sp>
      <p:sp>
        <p:nvSpPr>
          <p:cNvPr id="207" name="Google Shape;207;p35"/>
          <p:cNvSpPr txBox="1"/>
          <p:nvPr/>
        </p:nvSpPr>
        <p:spPr>
          <a:xfrm>
            <a:off x="66750" y="85025"/>
            <a:ext cx="8931000" cy="5925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900">
                <a:solidFill>
                  <a:srgbClr val="143961"/>
                </a:solidFill>
                <a:latin typeface="DM Serif Display"/>
                <a:ea typeface="DM Serif Display"/>
                <a:cs typeface="DM Serif Display"/>
                <a:sym typeface="DM Serif Display"/>
              </a:rPr>
              <a:t>CalEITC Basics </a:t>
            </a:r>
            <a:endParaRPr b="1" sz="2900">
              <a:solidFill>
                <a:srgbClr val="143961"/>
              </a:solidFill>
              <a:latin typeface="DM Serif Display"/>
              <a:ea typeface="DM Serif Display"/>
              <a:cs typeface="DM Serif Display"/>
              <a:sym typeface="DM Serif Displ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2"/>
        </a:solidFill>
      </p:bgPr>
    </p:bg>
    <p:spTree>
      <p:nvGrpSpPr>
        <p:cNvPr id="211" name="Shape 211"/>
        <p:cNvGrpSpPr/>
        <p:nvPr/>
      </p:nvGrpSpPr>
      <p:grpSpPr>
        <a:xfrm>
          <a:off x="0" y="0"/>
          <a:ext cx="0" cy="0"/>
          <a:chOff x="0" y="0"/>
          <a:chExt cx="0" cy="0"/>
        </a:xfrm>
      </p:grpSpPr>
      <p:sp>
        <p:nvSpPr>
          <p:cNvPr id="212" name="Google Shape;212;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13" name="Google Shape;213;p36"/>
          <p:cNvSpPr txBox="1"/>
          <p:nvPr>
            <p:ph idx="4294967295" type="ctrTitle"/>
          </p:nvPr>
        </p:nvSpPr>
        <p:spPr>
          <a:xfrm>
            <a:off x="165000" y="111300"/>
            <a:ext cx="8979000" cy="492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366092"/>
              </a:solidFill>
              <a:latin typeface="Public Sans"/>
              <a:ea typeface="Public Sans"/>
              <a:cs typeface="Public Sans"/>
              <a:sym typeface="Public Sans"/>
            </a:endParaRPr>
          </a:p>
        </p:txBody>
      </p:sp>
      <p:sp>
        <p:nvSpPr>
          <p:cNvPr id="214" name="Google Shape;214;p36"/>
          <p:cNvSpPr txBox="1"/>
          <p:nvPr/>
        </p:nvSpPr>
        <p:spPr>
          <a:xfrm>
            <a:off x="128550" y="677525"/>
            <a:ext cx="4911300" cy="43224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t/>
            </a:r>
            <a:endParaRPr sz="1800">
              <a:solidFill>
                <a:srgbClr val="366092"/>
              </a:solidFill>
              <a:latin typeface="Public Sans"/>
              <a:ea typeface="Public Sans"/>
              <a:cs typeface="Public Sans"/>
              <a:sym typeface="Public Sans"/>
            </a:endParaRPr>
          </a:p>
          <a:p>
            <a:pPr indent="0" lvl="0" marL="0" rtl="0" algn="l">
              <a:spcBef>
                <a:spcPts val="0"/>
              </a:spcBef>
              <a:spcAft>
                <a:spcPts val="0"/>
              </a:spcAft>
              <a:buNone/>
            </a:pPr>
            <a:r>
              <a:rPr lang="en" sz="1800">
                <a:solidFill>
                  <a:srgbClr val="366092"/>
                </a:solidFill>
                <a:latin typeface="Public Sans"/>
                <a:ea typeface="Public Sans"/>
                <a:cs typeface="Public Sans"/>
                <a:sym typeface="Public Sans"/>
              </a:rPr>
              <a:t>This year, t</a:t>
            </a:r>
            <a:r>
              <a:rPr lang="en" sz="1800">
                <a:solidFill>
                  <a:srgbClr val="366092"/>
                </a:solidFill>
                <a:latin typeface="Public Sans"/>
                <a:ea typeface="Public Sans"/>
                <a:cs typeface="Public Sans"/>
                <a:sym typeface="Public Sans"/>
              </a:rPr>
              <a:t>he YCTC provides </a:t>
            </a:r>
            <a:r>
              <a:rPr b="1" lang="en" sz="1800">
                <a:solidFill>
                  <a:srgbClr val="366092"/>
                </a:solidFill>
                <a:latin typeface="Public Sans"/>
                <a:ea typeface="Public Sans"/>
                <a:cs typeface="Public Sans"/>
                <a:sym typeface="Public Sans"/>
              </a:rPr>
              <a:t>up to $1,117</a:t>
            </a:r>
            <a:r>
              <a:rPr lang="en" sz="1800">
                <a:solidFill>
                  <a:srgbClr val="366092"/>
                </a:solidFill>
                <a:latin typeface="Public Sans"/>
                <a:ea typeface="Public Sans"/>
                <a:cs typeface="Public Sans"/>
                <a:sym typeface="Public Sans"/>
              </a:rPr>
              <a:t> per eligible household (not per child). YCTC may provide you with cash back or reduce any tax you owe.</a:t>
            </a:r>
            <a:endParaRPr sz="1800">
              <a:solidFill>
                <a:srgbClr val="366092"/>
              </a:solidFill>
              <a:latin typeface="Public Sans"/>
              <a:ea typeface="Public Sans"/>
              <a:cs typeface="Public Sans"/>
              <a:sym typeface="Public Sans"/>
            </a:endParaRPr>
          </a:p>
          <a:p>
            <a:pPr indent="0" lvl="0" marL="0" rtl="0" algn="l">
              <a:spcBef>
                <a:spcPts val="0"/>
              </a:spcBef>
              <a:spcAft>
                <a:spcPts val="0"/>
              </a:spcAft>
              <a:buNone/>
            </a:pPr>
            <a:r>
              <a:t/>
            </a:r>
            <a:endParaRPr sz="1800">
              <a:solidFill>
                <a:srgbClr val="366092"/>
              </a:solidFill>
              <a:latin typeface="Public Sans"/>
              <a:ea typeface="Public Sans"/>
              <a:cs typeface="Public Sans"/>
              <a:sym typeface="Public Sans"/>
            </a:endParaRPr>
          </a:p>
          <a:p>
            <a:pPr indent="-342900" lvl="0" marL="457200" rtl="0" algn="l">
              <a:spcBef>
                <a:spcPts val="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T</a:t>
            </a:r>
            <a:r>
              <a:rPr lang="en" sz="1800">
                <a:solidFill>
                  <a:srgbClr val="366092"/>
                </a:solidFill>
                <a:latin typeface="Public Sans"/>
                <a:ea typeface="Public Sans"/>
                <a:cs typeface="Public Sans"/>
                <a:sym typeface="Public Sans"/>
              </a:rPr>
              <a:t>axpayers must have a child under the age of 6 at the end of the tax year.</a:t>
            </a:r>
            <a:endParaRPr sz="1800">
              <a:solidFill>
                <a:srgbClr val="366092"/>
              </a:solidFill>
              <a:latin typeface="Public Sans"/>
              <a:ea typeface="Public Sans"/>
              <a:cs typeface="Public Sans"/>
              <a:sym typeface="Public Sans"/>
            </a:endParaRPr>
          </a:p>
          <a:p>
            <a:pPr indent="0" lvl="0" marL="457200" rtl="0" algn="l">
              <a:spcBef>
                <a:spcPts val="0"/>
              </a:spcBef>
              <a:spcAft>
                <a:spcPts val="0"/>
              </a:spcAft>
              <a:buNone/>
            </a:pPr>
            <a:r>
              <a:t/>
            </a:r>
            <a:endParaRPr sz="1800">
              <a:solidFill>
                <a:srgbClr val="366092"/>
              </a:solidFill>
              <a:latin typeface="Public Sans"/>
              <a:ea typeface="Public Sans"/>
              <a:cs typeface="Public Sans"/>
              <a:sym typeface="Public Sans"/>
            </a:endParaRPr>
          </a:p>
          <a:p>
            <a:pPr indent="-342900" lvl="0" marL="457200" rtl="0" algn="l">
              <a:spcBef>
                <a:spcPts val="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Taxpayers with </a:t>
            </a:r>
            <a:r>
              <a:rPr b="1" lang="en" sz="1800">
                <a:solidFill>
                  <a:srgbClr val="366092"/>
                </a:solidFill>
                <a:highlight>
                  <a:srgbClr val="8CB3E3"/>
                </a:highlight>
                <a:latin typeface="Public Sans"/>
                <a:ea typeface="Public Sans"/>
                <a:cs typeface="Public Sans"/>
                <a:sym typeface="Public Sans"/>
              </a:rPr>
              <a:t>$0 income</a:t>
            </a:r>
            <a:r>
              <a:rPr lang="en" sz="1800">
                <a:solidFill>
                  <a:srgbClr val="366092"/>
                </a:solidFill>
                <a:latin typeface="Public Sans"/>
                <a:ea typeface="Public Sans"/>
                <a:cs typeface="Public Sans"/>
                <a:sym typeface="Public Sans"/>
              </a:rPr>
              <a:t> can claim the Young Child Tax Credit.</a:t>
            </a:r>
            <a:endParaRPr sz="1800">
              <a:solidFill>
                <a:srgbClr val="366092"/>
              </a:solidFill>
              <a:latin typeface="Public Sans"/>
              <a:ea typeface="Public Sans"/>
              <a:cs typeface="Public Sans"/>
              <a:sym typeface="Public Sans"/>
            </a:endParaRPr>
          </a:p>
          <a:p>
            <a:pPr indent="0" lvl="0" marL="914400" rtl="0" algn="l">
              <a:spcBef>
                <a:spcPts val="0"/>
              </a:spcBef>
              <a:spcAft>
                <a:spcPts val="0"/>
              </a:spcAft>
              <a:buNone/>
            </a:pPr>
            <a:r>
              <a:t/>
            </a:r>
            <a:endParaRPr sz="1800">
              <a:solidFill>
                <a:srgbClr val="366092"/>
              </a:solidFill>
              <a:latin typeface="Public Sans"/>
              <a:ea typeface="Public Sans"/>
              <a:cs typeface="Public Sans"/>
              <a:sym typeface="Public Sans"/>
            </a:endParaRPr>
          </a:p>
          <a:p>
            <a:pPr indent="-342900" lvl="0" marL="457200" rtl="0" algn="l">
              <a:spcBef>
                <a:spcPts val="0"/>
              </a:spcBef>
              <a:spcAft>
                <a:spcPts val="0"/>
              </a:spcAft>
              <a:buClr>
                <a:srgbClr val="366092"/>
              </a:buClr>
              <a:buSzPts val="1800"/>
              <a:buFont typeface="Public Sans"/>
              <a:buChar char="●"/>
            </a:pPr>
            <a:r>
              <a:rPr lang="en" sz="1800">
                <a:solidFill>
                  <a:srgbClr val="366092"/>
                </a:solidFill>
                <a:latin typeface="Public Sans"/>
                <a:ea typeface="Public Sans"/>
                <a:cs typeface="Public Sans"/>
                <a:sym typeface="Public Sans"/>
              </a:rPr>
              <a:t>Taxpayers can claim this money even if  they have a Individual Tax ID Number (ITIN).</a:t>
            </a:r>
            <a:endParaRPr sz="1800">
              <a:solidFill>
                <a:srgbClr val="366092"/>
              </a:solidFill>
              <a:latin typeface="Public Sans"/>
              <a:ea typeface="Public Sans"/>
              <a:cs typeface="Public Sans"/>
              <a:sym typeface="Public Sans"/>
            </a:endParaRPr>
          </a:p>
          <a:p>
            <a:pPr indent="0" lvl="0" marL="914400" rtl="0" algn="l">
              <a:spcBef>
                <a:spcPts val="0"/>
              </a:spcBef>
              <a:spcAft>
                <a:spcPts val="0"/>
              </a:spcAft>
              <a:buNone/>
            </a:pPr>
            <a:r>
              <a:t/>
            </a:r>
            <a:endParaRPr sz="1800">
              <a:solidFill>
                <a:srgbClr val="366092"/>
              </a:solidFill>
              <a:latin typeface="Public Sans"/>
              <a:ea typeface="Public Sans"/>
              <a:cs typeface="Public Sans"/>
              <a:sym typeface="Public Sans"/>
            </a:endParaRPr>
          </a:p>
          <a:p>
            <a:pPr indent="457200" lvl="0" marL="0" rtl="0" algn="l">
              <a:spcBef>
                <a:spcPts val="0"/>
              </a:spcBef>
              <a:spcAft>
                <a:spcPts val="0"/>
              </a:spcAft>
              <a:buNone/>
            </a:pPr>
            <a:r>
              <a:t/>
            </a:r>
            <a:endParaRPr sz="1800">
              <a:solidFill>
                <a:srgbClr val="366092"/>
              </a:solidFill>
              <a:latin typeface="Public Sans"/>
              <a:ea typeface="Public Sans"/>
              <a:cs typeface="Public Sans"/>
              <a:sym typeface="Public Sans"/>
            </a:endParaRPr>
          </a:p>
          <a:p>
            <a:pPr indent="457200" lvl="0" marL="0" rtl="0" algn="l">
              <a:spcBef>
                <a:spcPts val="0"/>
              </a:spcBef>
              <a:spcAft>
                <a:spcPts val="0"/>
              </a:spcAft>
              <a:buNone/>
            </a:pPr>
            <a:r>
              <a:t/>
            </a:r>
            <a:endParaRPr sz="1800">
              <a:solidFill>
                <a:srgbClr val="366092"/>
              </a:solidFill>
              <a:latin typeface="Public Sans"/>
              <a:ea typeface="Public Sans"/>
              <a:cs typeface="Public Sans"/>
              <a:sym typeface="Public Sans"/>
            </a:endParaRPr>
          </a:p>
        </p:txBody>
      </p:sp>
      <p:sp>
        <p:nvSpPr>
          <p:cNvPr id="215" name="Google Shape;215;p36"/>
          <p:cNvSpPr txBox="1"/>
          <p:nvPr/>
        </p:nvSpPr>
        <p:spPr>
          <a:xfrm>
            <a:off x="66750" y="85025"/>
            <a:ext cx="8931000" cy="5925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900">
                <a:solidFill>
                  <a:srgbClr val="143961"/>
                </a:solidFill>
                <a:latin typeface="DM Serif Display"/>
                <a:ea typeface="DM Serif Display"/>
                <a:cs typeface="DM Serif Display"/>
                <a:sym typeface="DM Serif Display"/>
              </a:rPr>
              <a:t>YCTC (Young Child Tax Credit) Basics</a:t>
            </a:r>
            <a:endParaRPr b="1" sz="2900">
              <a:solidFill>
                <a:srgbClr val="143961"/>
              </a:solidFill>
              <a:latin typeface="DM Serif Display"/>
              <a:ea typeface="DM Serif Display"/>
              <a:cs typeface="DM Serif Display"/>
              <a:sym typeface="DM Serif Display"/>
            </a:endParaRPr>
          </a:p>
        </p:txBody>
      </p:sp>
      <p:sp>
        <p:nvSpPr>
          <p:cNvPr id="216" name="Google Shape;216;p36"/>
          <p:cNvSpPr/>
          <p:nvPr/>
        </p:nvSpPr>
        <p:spPr>
          <a:xfrm>
            <a:off x="4863300" y="719525"/>
            <a:ext cx="4280700" cy="4238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70AD8F"/>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